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-696" y="-67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20/05/2019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1417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20/05/2019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1384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20/05/2019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8643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20/05/2019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7592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20/05/2019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2382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20/05/2019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5863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20/05/2019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567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20/05/2019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3714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20/05/2019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8103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20/05/2019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6496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20/05/2019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651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A6DE1-CA79-45A9-86D3-A6E15B0D3960}" type="datetimeFigureOut">
              <a:rPr lang="fr-FR" smtClean="0"/>
              <a:pPr/>
              <a:t>20/05/2019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79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716424" y="295797"/>
            <a:ext cx="2392471" cy="1494199"/>
          </a:xfrm>
          <a:prstGeom prst="roundRect">
            <a:avLst>
              <a:gd name="adj" fmla="val 685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976840" y="73120"/>
            <a:ext cx="1895902" cy="3311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Slices, labels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 rot="-5400000">
            <a:off x="3640071" y="482566"/>
            <a:ext cx="0" cy="90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4091434" y="444337"/>
            <a:ext cx="1676060" cy="955119"/>
          </a:xfrm>
          <a:prstGeom prst="roundRect">
            <a:avLst>
              <a:gd name="adj" fmla="val 5848"/>
            </a:avLst>
          </a:prstGeom>
          <a:solidFill>
            <a:schemeClr val="accent4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Deep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Learner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rot="-5400000">
            <a:off x="6247791" y="429119"/>
            <a:ext cx="0" cy="90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327890" y="806756"/>
            <a:ext cx="540000" cy="2036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Class</a:t>
            </a:r>
            <a:endParaRPr lang="fr-FR" sz="1200" b="1" dirty="0">
              <a:solidFill>
                <a:schemeClr val="tx1"/>
              </a:solidFill>
            </a:endParaRPr>
          </a:p>
        </p:txBody>
      </p:sp>
      <p:grpSp>
        <p:nvGrpSpPr>
          <p:cNvPr id="176" name="Groupe 175"/>
          <p:cNvGrpSpPr/>
          <p:nvPr/>
        </p:nvGrpSpPr>
        <p:grpSpPr>
          <a:xfrm>
            <a:off x="6710656" y="301679"/>
            <a:ext cx="3896386" cy="1289283"/>
            <a:chOff x="6449401" y="745820"/>
            <a:chExt cx="2622830" cy="1289283"/>
          </a:xfrm>
        </p:grpSpPr>
        <p:sp>
          <p:nvSpPr>
            <p:cNvPr id="71" name="Rectangle à coins arrondis 70"/>
            <p:cNvSpPr/>
            <p:nvPr/>
          </p:nvSpPr>
          <p:spPr>
            <a:xfrm>
              <a:off x="6449401" y="871282"/>
              <a:ext cx="2622830" cy="1163821"/>
            </a:xfrm>
            <a:prstGeom prst="roundRect">
              <a:avLst>
                <a:gd name="adj" fmla="val 982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575750" y="1489365"/>
              <a:ext cx="432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>
                  <a:solidFill>
                    <a:schemeClr val="tx1"/>
                  </a:solidFill>
                </a:rPr>
                <a:t>C-1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130655" y="1489365"/>
              <a:ext cx="432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>
                  <a:solidFill>
                    <a:schemeClr val="tx1"/>
                  </a:solidFill>
                </a:rPr>
                <a:t>C-2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773497" y="1489365"/>
              <a:ext cx="432000" cy="398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>
                  <a:solidFill>
                    <a:schemeClr val="tx1"/>
                  </a:solidFill>
                </a:rPr>
                <a:t>C-3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504241" y="1489365"/>
              <a:ext cx="432000" cy="398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>
                  <a:solidFill>
                    <a:schemeClr val="tx1"/>
                  </a:solidFill>
                </a:rPr>
                <a:t>C-k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6862048" y="745820"/>
              <a:ext cx="1692000" cy="2842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b="1" dirty="0" err="1" smtClean="0">
                  <a:solidFill>
                    <a:schemeClr val="tx1"/>
                  </a:solidFill>
                </a:rPr>
                <a:t>Deep</a:t>
              </a:r>
              <a:r>
                <a:rPr lang="fr-FR" sz="1300" b="1" dirty="0" smtClean="0">
                  <a:solidFill>
                    <a:schemeClr val="tx1"/>
                  </a:solidFill>
                </a:rPr>
                <a:t>  </a:t>
              </a:r>
              <a:r>
                <a:rPr lang="fr-FR" sz="1300" b="1" dirty="0" err="1" smtClean="0">
                  <a:solidFill>
                    <a:schemeClr val="tx1"/>
                  </a:solidFill>
                </a:rPr>
                <a:t>learned</a:t>
              </a:r>
              <a:r>
                <a:rPr lang="fr-FR" sz="1300" b="1" dirty="0" smtClean="0">
                  <a:solidFill>
                    <a:schemeClr val="tx1"/>
                  </a:solidFill>
                </a:rPr>
                <a:t> model</a:t>
              </a:r>
              <a:endParaRPr lang="fr-FR" sz="1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Rectangle à coins arrondis 109"/>
          <p:cNvSpPr/>
          <p:nvPr/>
        </p:nvSpPr>
        <p:spPr>
          <a:xfrm>
            <a:off x="26126" y="3775159"/>
            <a:ext cx="1093607" cy="3768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Patient </a:t>
            </a:r>
            <a:r>
              <a:rPr lang="en-US" sz="1400" b="1" dirty="0" err="1" smtClean="0">
                <a:solidFill>
                  <a:schemeClr val="tx1"/>
                </a:solidFill>
              </a:rPr>
              <a:t>i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1" name="Connecteur droit avec flèche 110"/>
          <p:cNvCxnSpPr/>
          <p:nvPr/>
        </p:nvCxnSpPr>
        <p:spPr>
          <a:xfrm>
            <a:off x="1137619" y="3958404"/>
            <a:ext cx="411553" cy="126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à coins arrondis 111"/>
          <p:cNvSpPr/>
          <p:nvPr/>
        </p:nvSpPr>
        <p:spPr>
          <a:xfrm>
            <a:off x="1510936" y="3770804"/>
            <a:ext cx="796165" cy="3768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CT </a:t>
            </a:r>
            <a:r>
              <a:rPr lang="en-US" sz="1400" b="1" dirty="0" smtClean="0">
                <a:solidFill>
                  <a:schemeClr val="tx1"/>
                </a:solidFill>
              </a:rPr>
              <a:t>scan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6" name="Connecteur droit avec flèche 115"/>
          <p:cNvCxnSpPr/>
          <p:nvPr/>
        </p:nvCxnSpPr>
        <p:spPr>
          <a:xfrm>
            <a:off x="2329012" y="3954050"/>
            <a:ext cx="411553" cy="126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Rectangle à coins arrondis 116"/>
          <p:cNvSpPr/>
          <p:nvPr/>
        </p:nvSpPr>
        <p:spPr>
          <a:xfrm>
            <a:off x="2742181" y="3496685"/>
            <a:ext cx="1676060" cy="955119"/>
          </a:xfrm>
          <a:prstGeom prst="roundRect">
            <a:avLst>
              <a:gd name="adj" fmla="val 5848"/>
            </a:avLst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Pre-processing </a:t>
            </a:r>
            <a:r>
              <a:rPr lang="en-US" b="1" dirty="0" smtClean="0">
                <a:solidFill>
                  <a:schemeClr val="tx1"/>
                </a:solidFill>
              </a:rPr>
              <a:t>and slices filtering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1" name="Connecteur droit avec flèche 120"/>
          <p:cNvCxnSpPr/>
          <p:nvPr/>
        </p:nvCxnSpPr>
        <p:spPr>
          <a:xfrm>
            <a:off x="4419722" y="3975822"/>
            <a:ext cx="411553" cy="126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Flèche vers le bas 158"/>
          <p:cNvSpPr/>
          <p:nvPr/>
        </p:nvSpPr>
        <p:spPr>
          <a:xfrm>
            <a:off x="7759332" y="1606726"/>
            <a:ext cx="378823" cy="18026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Connecteur droit avec flèche 171"/>
          <p:cNvCxnSpPr/>
          <p:nvPr/>
        </p:nvCxnSpPr>
        <p:spPr>
          <a:xfrm>
            <a:off x="6042732" y="3744675"/>
            <a:ext cx="4441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/>
          <p:cNvCxnSpPr/>
          <p:nvPr/>
        </p:nvCxnSpPr>
        <p:spPr>
          <a:xfrm>
            <a:off x="6068864" y="4032062"/>
            <a:ext cx="4441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e 219"/>
          <p:cNvGrpSpPr/>
          <p:nvPr/>
        </p:nvGrpSpPr>
        <p:grpSpPr>
          <a:xfrm>
            <a:off x="4836599" y="3631468"/>
            <a:ext cx="1650276" cy="1421911"/>
            <a:chOff x="5255622" y="4245429"/>
            <a:chExt cx="1650276" cy="1421911"/>
          </a:xfrm>
        </p:grpSpPr>
        <p:sp>
          <p:nvSpPr>
            <p:cNvPr id="120" name="Rectangle à coins arrondis 119"/>
            <p:cNvSpPr/>
            <p:nvPr/>
          </p:nvSpPr>
          <p:spPr>
            <a:xfrm>
              <a:off x="5255622" y="4245429"/>
              <a:ext cx="1093607" cy="22447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Slice-1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à coins arrondis 121"/>
            <p:cNvSpPr/>
            <p:nvPr/>
          </p:nvSpPr>
          <p:spPr>
            <a:xfrm>
              <a:off x="5264330" y="4502332"/>
              <a:ext cx="1093607" cy="22447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Slice-2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à coins arrondis 122"/>
            <p:cNvSpPr/>
            <p:nvPr/>
          </p:nvSpPr>
          <p:spPr>
            <a:xfrm>
              <a:off x="5277394" y="5442863"/>
              <a:ext cx="1093607" cy="22447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Slice-N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Connecteur droit 156"/>
            <p:cNvCxnSpPr/>
            <p:nvPr/>
          </p:nvCxnSpPr>
          <p:spPr>
            <a:xfrm rot="16200000" flipH="1">
              <a:off x="5546406" y="5029200"/>
              <a:ext cx="457200" cy="130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avec flèche 173"/>
            <p:cNvCxnSpPr/>
            <p:nvPr/>
          </p:nvCxnSpPr>
          <p:spPr>
            <a:xfrm>
              <a:off x="6461761" y="5573487"/>
              <a:ext cx="44413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6602239" y="3463673"/>
            <a:ext cx="857256" cy="1785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Rectangle 190"/>
          <p:cNvSpPr/>
          <p:nvPr/>
        </p:nvSpPr>
        <p:spPr>
          <a:xfrm>
            <a:off x="6678033" y="3530893"/>
            <a:ext cx="710024" cy="36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Pr-1,1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3677" y="3963739"/>
            <a:ext cx="714380" cy="36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Pr-2,1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673677" y="4749557"/>
            <a:ext cx="714380" cy="36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Pr-N,1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530933" y="3463673"/>
            <a:ext cx="857256" cy="1785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>
            <a:off x="7606727" y="3530893"/>
            <a:ext cx="710024" cy="36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Pr-1,2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7602371" y="3963739"/>
            <a:ext cx="714380" cy="36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Pr-2,2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602371" y="4749557"/>
            <a:ext cx="714380" cy="36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Pr-N,2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455271" y="3467891"/>
            <a:ext cx="857256" cy="1785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Rectangle 198"/>
          <p:cNvSpPr/>
          <p:nvPr/>
        </p:nvSpPr>
        <p:spPr>
          <a:xfrm>
            <a:off x="8531065" y="3535111"/>
            <a:ext cx="710024" cy="36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Pr-1,3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8526709" y="3967957"/>
            <a:ext cx="714380" cy="36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Pr-2,3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526709" y="4753775"/>
            <a:ext cx="714380" cy="36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Pr-N,3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641749" y="3463673"/>
            <a:ext cx="857256" cy="1785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Rectangle 206"/>
          <p:cNvSpPr/>
          <p:nvPr/>
        </p:nvSpPr>
        <p:spPr>
          <a:xfrm>
            <a:off x="9702470" y="3530893"/>
            <a:ext cx="710024" cy="36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Pr-1,k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698114" y="3963739"/>
            <a:ext cx="714380" cy="36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Pr-2,k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698114" y="4749557"/>
            <a:ext cx="714380" cy="36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</a:rPr>
              <a:t>Pr-N,k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211" name="Connecteur droit 210"/>
          <p:cNvCxnSpPr/>
          <p:nvPr/>
        </p:nvCxnSpPr>
        <p:spPr>
          <a:xfrm rot="10800000">
            <a:off x="9325859" y="1254031"/>
            <a:ext cx="352695" cy="261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Flèche en arc 216"/>
          <p:cNvSpPr/>
          <p:nvPr/>
        </p:nvSpPr>
        <p:spPr>
          <a:xfrm rot="19346287">
            <a:off x="5071393" y="1828794"/>
            <a:ext cx="2690948" cy="224681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prediction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8" name="Cylindre 217"/>
          <p:cNvSpPr/>
          <p:nvPr/>
        </p:nvSpPr>
        <p:spPr>
          <a:xfrm>
            <a:off x="824671" y="514523"/>
            <a:ext cx="1009121" cy="1069143"/>
          </a:xfrm>
          <a:prstGeom prst="can">
            <a:avLst>
              <a:gd name="adj" fmla="val 260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Slices</a:t>
            </a:r>
            <a:endParaRPr lang="fr-FR" sz="12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9" name="Organigramme : Processus 218"/>
          <p:cNvSpPr/>
          <p:nvPr/>
        </p:nvSpPr>
        <p:spPr>
          <a:xfrm>
            <a:off x="1977483" y="627402"/>
            <a:ext cx="1031966" cy="94052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Labels / K classes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8077473" y="1792339"/>
            <a:ext cx="3368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 err="1" smtClean="0"/>
              <a:t>Pr-i,j</a:t>
            </a:r>
            <a:r>
              <a:rPr lang="fr-FR" b="1" dirty="0" smtClean="0"/>
              <a:t> : </a:t>
            </a:r>
            <a:r>
              <a:rPr lang="fr-FR" b="1" dirty="0" err="1" smtClean="0"/>
              <a:t>probability</a:t>
            </a:r>
            <a:r>
              <a:rPr lang="fr-FR" b="1" dirty="0" smtClean="0"/>
              <a:t> score for the</a:t>
            </a:r>
          </a:p>
          <a:p>
            <a:pPr algn="ctr"/>
            <a:r>
              <a:rPr lang="fr-FR" b="1" dirty="0" smtClean="0"/>
              <a:t> i-th slice </a:t>
            </a:r>
            <a:r>
              <a:rPr lang="fr-FR" b="1" dirty="0" err="1" smtClean="0"/>
              <a:t>regarding</a:t>
            </a:r>
            <a:r>
              <a:rPr lang="fr-FR" b="1" dirty="0" smtClean="0"/>
              <a:t> the j-th class</a:t>
            </a:r>
            <a:endParaRPr lang="fr-FR" b="1" dirty="0"/>
          </a:p>
        </p:txBody>
      </p:sp>
      <p:sp>
        <p:nvSpPr>
          <p:cNvPr id="235" name="Rectangle à coins arrondis 234"/>
          <p:cNvSpPr/>
          <p:nvPr/>
        </p:nvSpPr>
        <p:spPr>
          <a:xfrm>
            <a:off x="6898027" y="703385"/>
            <a:ext cx="3512065" cy="323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K - Classes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Accolade ouvrante 67"/>
          <p:cNvSpPr/>
          <p:nvPr/>
        </p:nvSpPr>
        <p:spPr>
          <a:xfrm rot="16200000">
            <a:off x="8461717" y="3495821"/>
            <a:ext cx="379828" cy="4192173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/>
          <p:cNvSpPr txBox="1"/>
          <p:nvPr/>
        </p:nvSpPr>
        <p:spPr>
          <a:xfrm>
            <a:off x="6203842" y="5795886"/>
            <a:ext cx="553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Data </a:t>
            </a:r>
            <a:r>
              <a:rPr lang="fr-FR" b="1" dirty="0" err="1" smtClean="0"/>
              <a:t>considered</a:t>
            </a:r>
            <a:r>
              <a:rPr lang="fr-FR" b="1" dirty="0" smtClean="0"/>
              <a:t> in one </a:t>
            </a:r>
            <a:r>
              <a:rPr lang="fr-FR" b="1" dirty="0" err="1" smtClean="0"/>
              <a:t>timestep</a:t>
            </a:r>
            <a:r>
              <a:rPr lang="fr-FR" b="1" dirty="0" smtClean="0"/>
              <a:t>: </a:t>
            </a:r>
            <a:r>
              <a:rPr lang="fr-FR" b="1" dirty="0" err="1" smtClean="0"/>
              <a:t>Features</a:t>
            </a:r>
            <a:r>
              <a:rPr lang="fr-FR" b="1" dirty="0" smtClean="0"/>
              <a:t> of N slices (</a:t>
            </a:r>
            <a:r>
              <a:rPr lang="fr-FR" b="1" dirty="0" err="1" smtClean="0"/>
              <a:t>Sequence</a:t>
            </a:r>
            <a:r>
              <a:rPr lang="fr-FR" b="1" dirty="0" smtClean="0"/>
              <a:t> of N </a:t>
            </a:r>
            <a:r>
              <a:rPr lang="fr-FR" b="1" dirty="0" err="1" smtClean="0"/>
              <a:t>features</a:t>
            </a:r>
            <a:r>
              <a:rPr lang="fr-FR" b="1" dirty="0" smtClean="0"/>
              <a:t>) . </a:t>
            </a:r>
            <a:r>
              <a:rPr lang="fr-FR" b="1" dirty="0" err="1" smtClean="0"/>
              <a:t>Each</a:t>
            </a:r>
            <a:r>
              <a:rPr lang="fr-FR" b="1" dirty="0" smtClean="0"/>
              <a:t> </a:t>
            </a:r>
            <a:r>
              <a:rPr lang="fr-FR" b="1" dirty="0" err="1" smtClean="0"/>
              <a:t>feature</a:t>
            </a:r>
            <a:r>
              <a:rPr lang="fr-FR" b="1" dirty="0" smtClean="0"/>
              <a:t> </a:t>
            </a:r>
            <a:r>
              <a:rPr lang="fr-FR" b="1" dirty="0" err="1" smtClean="0"/>
              <a:t>is</a:t>
            </a:r>
            <a:r>
              <a:rPr lang="fr-FR" b="1" dirty="0" smtClean="0"/>
              <a:t> of size </a:t>
            </a:r>
            <a:r>
              <a:rPr lang="fr-FR" b="1" dirty="0" err="1" smtClean="0"/>
              <a:t>equal</a:t>
            </a:r>
            <a:r>
              <a:rPr lang="fr-FR" b="1" dirty="0" smtClean="0"/>
              <a:t> to K. For SVR: k=5</a:t>
            </a:r>
            <a:endParaRPr lang="fr-FR" b="1" dirty="0"/>
          </a:p>
        </p:txBody>
      </p:sp>
      <p:sp>
        <p:nvSpPr>
          <p:cNvPr id="70" name="Rectangle à coins arrondis 69"/>
          <p:cNvSpPr/>
          <p:nvPr/>
        </p:nvSpPr>
        <p:spPr>
          <a:xfrm>
            <a:off x="37845" y="5418734"/>
            <a:ext cx="1093607" cy="3768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Patient 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28136" y="3196037"/>
            <a:ext cx="1093607" cy="3768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Patient </a:t>
            </a:r>
            <a:r>
              <a:rPr lang="en-US" sz="1400" b="1" dirty="0" smtClean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38038" y="4172796"/>
            <a:ext cx="5725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…….</a:t>
            </a:r>
          </a:p>
          <a:p>
            <a:r>
              <a:rPr lang="fr-FR" b="1" dirty="0" smtClean="0"/>
              <a:t>…….</a:t>
            </a:r>
            <a:endParaRPr lang="fr-FR" b="1" dirty="0" smtClean="0"/>
          </a:p>
          <a:p>
            <a:r>
              <a:rPr lang="fr-FR" b="1" dirty="0" smtClean="0"/>
              <a:t>…….</a:t>
            </a:r>
          </a:p>
          <a:p>
            <a:r>
              <a:rPr lang="fr-FR" b="1" dirty="0" smtClean="0"/>
              <a:t>…….</a:t>
            </a:r>
            <a:endParaRPr lang="fr-FR" dirty="0"/>
          </a:p>
        </p:txBody>
      </p:sp>
      <p:sp>
        <p:nvSpPr>
          <p:cNvPr id="79" name="Rectangle 78"/>
          <p:cNvSpPr/>
          <p:nvPr/>
        </p:nvSpPr>
        <p:spPr>
          <a:xfrm>
            <a:off x="238898" y="3455348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…….</a:t>
            </a:r>
            <a:endParaRPr lang="fr-FR" dirty="0"/>
          </a:p>
        </p:txBody>
      </p:sp>
      <p:sp>
        <p:nvSpPr>
          <p:cNvPr id="82" name="Rectangle à coins arrondis 81"/>
          <p:cNvSpPr/>
          <p:nvPr/>
        </p:nvSpPr>
        <p:spPr>
          <a:xfrm>
            <a:off x="11151071" y="3761968"/>
            <a:ext cx="848671" cy="955119"/>
          </a:xfrm>
          <a:prstGeom prst="roundRect">
            <a:avLst>
              <a:gd name="adj" fmla="val 5848"/>
            </a:avLst>
          </a:prstGeom>
          <a:solidFill>
            <a:schemeClr val="accent4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LSTM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3" name="Connecteur droit avec flèche 82"/>
          <p:cNvCxnSpPr/>
          <p:nvPr/>
        </p:nvCxnSpPr>
        <p:spPr>
          <a:xfrm>
            <a:off x="10775974" y="4240763"/>
            <a:ext cx="411553" cy="126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Accolade fermante 83"/>
          <p:cNvSpPr/>
          <p:nvPr/>
        </p:nvSpPr>
        <p:spPr>
          <a:xfrm>
            <a:off x="10564837" y="3249637"/>
            <a:ext cx="182880" cy="2124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372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98</Words>
  <Application>Microsoft Office PowerPoint</Application>
  <PresentationFormat>Personnalisé</PresentationFormat>
  <Paragraphs>42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Djamel</dc:creator>
  <cp:lastModifiedBy>Kadiro</cp:lastModifiedBy>
  <cp:revision>48</cp:revision>
  <dcterms:created xsi:type="dcterms:W3CDTF">2018-05-26T21:11:20Z</dcterms:created>
  <dcterms:modified xsi:type="dcterms:W3CDTF">2019-05-19T22:30:56Z</dcterms:modified>
</cp:coreProperties>
</file>