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795655-FDF1-49DA-8D3A-C0B01BF82319}">
  <a:tblStyle styleId="{5B795655-FDF1-49DA-8D3A-C0B01BF823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CEP ---&gt; stream analytics, analytique temps reel, fast data</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le </a:t>
            </a:r>
            <a:r>
              <a:rPr lang="fr"/>
              <a:t>CEP </a:t>
            </a:r>
            <a:r>
              <a:rPr lang="fr"/>
              <a:t>est une Technologie qui s’inscrit dans le cadre de l’analytique temps réel Streaming Analytics, l’idée est de faire une analyse de la donnée a la volée</a:t>
            </a:r>
            <a:endParaRPr/>
          </a:p>
          <a:p>
            <a:pPr indent="0" lvl="0" marL="0">
              <a:spcBef>
                <a:spcPts val="0"/>
              </a:spcBef>
              <a:spcAft>
                <a:spcPts val="0"/>
              </a:spcAft>
              <a:buNone/>
            </a:pPr>
            <a:r>
              <a:rPr lang="fr"/>
              <a:t> dès que l'événement se produit dans une application du SI on va recevoir une notif dans notre outil et on va décider quoi faire, cette façon faire est plus rapide que d’attendre que la donnée soit stocké en base aller la recuperer l’analyser … c’est peut etre  deja trop tard ça d’une part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rPr lang="fr"/>
              <a:t>d’autre part certains systems produisent une quantité énorme de données je pense par exemple au capteur ou iot, les stockés en base avant de les analyser est du gachis, avec des solutions comme le cep ou l’esp on va traiter ces données des leur production et on va décider quoi faire les jeter les garder avec sans avoir a les stocker </a:t>
            </a:r>
            <a:endParaRPr/>
          </a:p>
          <a:p>
            <a:pPr indent="0" lvl="0" marL="0">
              <a:spcBef>
                <a:spcPts val="0"/>
              </a:spcBef>
              <a:spcAft>
                <a:spcPts val="0"/>
              </a:spcAft>
              <a:buNone/>
            </a:pPr>
            <a:r>
              <a:t/>
            </a:r>
            <a:endParaRPr/>
          </a:p>
          <a:p>
            <a:pPr indent="0" lvl="0" marL="0">
              <a:spcBef>
                <a:spcPts val="0"/>
              </a:spcBef>
              <a:spcAft>
                <a:spcPts val="0"/>
              </a:spcAft>
              <a:buNone/>
            </a:pPr>
            <a:r>
              <a:rPr lang="fr"/>
              <a:t>voila en general c’est quoi le cep, maintenant en va voir en detail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fr"/>
              <a:t>parlé du cas uber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400"/>
              <a:t>1 - </a:t>
            </a:r>
            <a:r>
              <a:rPr lang="fr" sz="1400"/>
              <a:t>David Luckham → etudiant MIT, prof electricité stanford university</a:t>
            </a:r>
            <a:endParaRPr sz="1400"/>
          </a:p>
          <a:p>
            <a:pPr indent="0" lvl="0" marL="0">
              <a:spcBef>
                <a:spcPts val="0"/>
              </a:spcBef>
              <a:spcAft>
                <a:spcPts val="0"/>
              </a:spcAft>
              <a:buNone/>
            </a:pPr>
            <a:r>
              <a:rPr lang="fr"/>
              <a:t>2 - première apparition en 2002 power of events</a:t>
            </a:r>
            <a:br>
              <a:rPr lang="fr"/>
            </a:br>
            <a:r>
              <a:rPr lang="fr"/>
              <a:t>3 - groupe de personnes et organisations, sensibilisation à l’importance de l’event processing, promouvoir le sujet de normalisation et rendre l’EP discipline académique distincte.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fr"/>
              <a:t>event -&gt; une voiture qui grille le feu rouge,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Shape 1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 name="Shape 12"/>
          <p:cNvGrpSpPr/>
          <p:nvPr/>
        </p:nvGrpSpPr>
        <p:grpSpPr>
          <a:xfrm>
            <a:off x="830392" y="1191256"/>
            <a:ext cx="745763" cy="45826"/>
            <a:chOff x="4580561" y="2589004"/>
            <a:chExt cx="1064464" cy="25200"/>
          </a:xfrm>
        </p:grpSpPr>
        <p:sp>
          <p:nvSpPr>
            <p:cNvPr id="13" name="Shape 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 name="Shape 15"/>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6" name="Shape 16"/>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 name="Shape 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Shape 75"/>
          <p:cNvGrpSpPr/>
          <p:nvPr/>
        </p:nvGrpSpPr>
        <p:grpSpPr>
          <a:xfrm>
            <a:off x="830392" y="4169130"/>
            <a:ext cx="745763" cy="45826"/>
            <a:chOff x="4580561" y="2589004"/>
            <a:chExt cx="1064464" cy="25200"/>
          </a:xfrm>
        </p:grpSpPr>
        <p:sp>
          <p:nvSpPr>
            <p:cNvPr id="76" name="Shape 7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 name="Shape 7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9" name="Shape 79"/>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80" name="Shape 8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Shape 8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 name="Shape 22"/>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 name="Shape 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Shape 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6" name="Shape 26"/>
          <p:cNvGrpSpPr/>
          <p:nvPr/>
        </p:nvGrpSpPr>
        <p:grpSpPr>
          <a:xfrm>
            <a:off x="830392" y="1191256"/>
            <a:ext cx="745763" cy="45826"/>
            <a:chOff x="4580561" y="2589004"/>
            <a:chExt cx="1064464" cy="25200"/>
          </a:xfrm>
        </p:grpSpPr>
        <p:sp>
          <p:nvSpPr>
            <p:cNvPr id="27" name="Shape 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 name="Shape 29"/>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0" name="Shape 30"/>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Shape 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Shape 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4" name="Shape 34"/>
          <p:cNvGrpSpPr/>
          <p:nvPr/>
        </p:nvGrpSpPr>
        <p:grpSpPr>
          <a:xfrm>
            <a:off x="830392" y="1191256"/>
            <a:ext cx="745763" cy="45826"/>
            <a:chOff x="4580561" y="2589004"/>
            <a:chExt cx="1064464" cy="25200"/>
          </a:xfrm>
        </p:grpSpPr>
        <p:sp>
          <p:nvSpPr>
            <p:cNvPr id="35" name="Shape 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 name="Shape 3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8" name="Shape 38"/>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Shape 39"/>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0" name="Shape 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Shape 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 name="Shape 43"/>
          <p:cNvGrpSpPr/>
          <p:nvPr/>
        </p:nvGrpSpPr>
        <p:grpSpPr>
          <a:xfrm>
            <a:off x="830392" y="1191256"/>
            <a:ext cx="745763" cy="45826"/>
            <a:chOff x="4580561" y="2589004"/>
            <a:chExt cx="1064464" cy="25200"/>
          </a:xfrm>
        </p:grpSpPr>
        <p:sp>
          <p:nvSpPr>
            <p:cNvPr id="44" name="Shape 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7" name="Shape 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8" name="Shape 48"/>
        <p:cNvGrpSpPr/>
        <p:nvPr/>
      </p:nvGrpSpPr>
      <p:grpSpPr>
        <a:xfrm>
          <a:off x="0" y="0"/>
          <a:ext cx="0" cy="0"/>
          <a:chOff x="0" y="0"/>
          <a:chExt cx="0" cy="0"/>
        </a:xfrm>
      </p:grpSpPr>
      <p:sp>
        <p:nvSpPr>
          <p:cNvPr id="49" name="Shape 4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0" name="Shape 50"/>
          <p:cNvGrpSpPr/>
          <p:nvPr/>
        </p:nvGrpSpPr>
        <p:grpSpPr>
          <a:xfrm>
            <a:off x="830392" y="1191256"/>
            <a:ext cx="745763" cy="45826"/>
            <a:chOff x="4580561" y="2589004"/>
            <a:chExt cx="1064464" cy="25200"/>
          </a:xfrm>
        </p:grpSpPr>
        <p:sp>
          <p:nvSpPr>
            <p:cNvPr id="51" name="Shape 5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3" name="Shape 53"/>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4" name="Shape 54"/>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Shape 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Shape 57"/>
          <p:cNvGrpSpPr/>
          <p:nvPr/>
        </p:nvGrpSpPr>
        <p:grpSpPr>
          <a:xfrm>
            <a:off x="830392" y="4169130"/>
            <a:ext cx="745763" cy="45826"/>
            <a:chOff x="4580561" y="2589004"/>
            <a:chExt cx="1064464" cy="25200"/>
          </a:xfrm>
        </p:grpSpPr>
        <p:sp>
          <p:nvSpPr>
            <p:cNvPr id="58" name="Shape 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 name="Shape 6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2" name="Shape 62"/>
        <p:cNvGrpSpPr/>
        <p:nvPr/>
      </p:nvGrpSpPr>
      <p:grpSpPr>
        <a:xfrm>
          <a:off x="0" y="0"/>
          <a:ext cx="0" cy="0"/>
          <a:chOff x="0" y="0"/>
          <a:chExt cx="0" cy="0"/>
        </a:xfrm>
      </p:grpSpPr>
      <p:sp>
        <p:nvSpPr>
          <p:cNvPr id="63" name="Shape 6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4" name="Shape 64"/>
          <p:cNvGrpSpPr/>
          <p:nvPr/>
        </p:nvGrpSpPr>
        <p:grpSpPr>
          <a:xfrm>
            <a:off x="830392" y="1191256"/>
            <a:ext cx="745763" cy="45826"/>
            <a:chOff x="4580561" y="2589004"/>
            <a:chExt cx="1064464" cy="25200"/>
          </a:xfrm>
        </p:grpSpPr>
        <p:sp>
          <p:nvSpPr>
            <p:cNvPr id="65" name="Shape 6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7" name="Shape 67"/>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8" name="Shape 68"/>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9" name="Shape 6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0" name="Shape 7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1" name="Shape 71"/>
        <p:cNvGrpSpPr/>
        <p:nvPr/>
      </p:nvGrpSpPr>
      <p:grpSpPr>
        <a:xfrm>
          <a:off x="0" y="0"/>
          <a:ext cx="0" cy="0"/>
          <a:chOff x="0" y="0"/>
          <a:chExt cx="0" cy="0"/>
        </a:xfrm>
      </p:grpSpPr>
      <p:sp>
        <p:nvSpPr>
          <p:cNvPr id="72" name="Shape 72"/>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3" name="Shape 7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fr"/>
              <a:t>‹#›</a:t>
            </a:fld>
            <a:endParaRPr/>
          </a:p>
        </p:txBody>
      </p:sp>
      <p:pic>
        <p:nvPicPr>
          <p:cNvPr id="9" name="Shape 9"/>
          <p:cNvPicPr preferRelativeResize="0"/>
          <p:nvPr/>
        </p:nvPicPr>
        <p:blipFill>
          <a:blip r:embed="rId1">
            <a:alphaModFix/>
          </a:blip>
          <a:stretch>
            <a:fillRect/>
          </a:stretch>
        </p:blipFill>
        <p:spPr>
          <a:xfrm>
            <a:off x="8243700" y="4744750"/>
            <a:ext cx="739226" cy="247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16.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anouarattn/presentation-cep-demo" TargetMode="External"/><Relationship Id="rId4" Type="http://schemas.openxmlformats.org/officeDocument/2006/relationships/hyperlink" Target="https://github.com/anouarattn/presentation-cep-demo" TargetMode="External"/><Relationship Id="rId5" Type="http://schemas.openxmlformats.org/officeDocument/2006/relationships/hyperlink" Target="https://www.youtube.com/watch?v=nncxYGD6m7E&amp;t=358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ctrTitle"/>
          </p:nvPr>
        </p:nvSpPr>
        <p:spPr>
          <a:xfrm>
            <a:off x="727950" y="13563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Complex Event Processing...</a:t>
            </a:r>
            <a:endParaRPr/>
          </a:p>
        </p:txBody>
      </p:sp>
      <p:pic>
        <p:nvPicPr>
          <p:cNvPr id="88" name="Shape 88"/>
          <p:cNvPicPr preferRelativeResize="0"/>
          <p:nvPr/>
        </p:nvPicPr>
        <p:blipFill>
          <a:blip r:embed="rId3">
            <a:alphaModFix/>
          </a:blip>
          <a:stretch>
            <a:fillRect/>
          </a:stretch>
        </p:blipFill>
        <p:spPr>
          <a:xfrm>
            <a:off x="3192200" y="2394900"/>
            <a:ext cx="2466650" cy="1832651"/>
          </a:xfrm>
          <a:prstGeom prst="rect">
            <a:avLst/>
          </a:prstGeom>
          <a:noFill/>
          <a:ln>
            <a:noFill/>
          </a:ln>
        </p:spPr>
      </p:pic>
      <p:pic>
        <p:nvPicPr>
          <p:cNvPr id="89" name="Shape 89"/>
          <p:cNvPicPr preferRelativeResize="0"/>
          <p:nvPr/>
        </p:nvPicPr>
        <p:blipFill>
          <a:blip r:embed="rId4">
            <a:alphaModFix/>
          </a:blip>
          <a:stretch>
            <a:fillRect/>
          </a:stretch>
        </p:blipFill>
        <p:spPr>
          <a:xfrm>
            <a:off x="207875" y="3666200"/>
            <a:ext cx="1018700" cy="1018700"/>
          </a:xfrm>
          <a:prstGeom prst="rect">
            <a:avLst/>
          </a:prstGeom>
          <a:noFill/>
          <a:ln>
            <a:noFill/>
          </a:ln>
          <a:effectLst>
            <a:outerShdw blurRad="57150" rotWithShape="0" algn="bl" dir="8640000" dist="19050">
              <a:srgbClr val="000000">
                <a:alpha val="26000"/>
              </a:srgbClr>
            </a:outerShdw>
          </a:effectLst>
        </p:spPr>
      </p:pic>
      <p:sp>
        <p:nvSpPr>
          <p:cNvPr id="90" name="Shape 90"/>
          <p:cNvSpPr txBox="1"/>
          <p:nvPr/>
        </p:nvSpPr>
        <p:spPr>
          <a:xfrm>
            <a:off x="133317" y="4617128"/>
            <a:ext cx="2206800" cy="40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fr" sz="700"/>
              <a:t>BAKRI </a:t>
            </a:r>
            <a:r>
              <a:rPr i="1" lang="fr" sz="700"/>
              <a:t>Anouar</a:t>
            </a:r>
            <a:br>
              <a:rPr i="1" lang="fr" sz="700"/>
            </a:br>
            <a:r>
              <a:rPr i="1" lang="fr" sz="700"/>
              <a:t>Développeur TIBCO/JAVA</a:t>
            </a:r>
            <a:br>
              <a:rPr i="1" lang="fr" sz="700"/>
            </a:br>
            <a:r>
              <a:rPr i="1" lang="fr" sz="700"/>
              <a:t>Atos BDSS - Bezons</a:t>
            </a:r>
            <a:endParaRPr i="1" sz="700"/>
          </a:p>
        </p:txBody>
      </p:sp>
      <p:sp>
        <p:nvSpPr>
          <p:cNvPr id="91" name="Shape 91"/>
          <p:cNvSpPr txBox="1"/>
          <p:nvPr/>
        </p:nvSpPr>
        <p:spPr>
          <a:xfrm>
            <a:off x="2905775" y="4393625"/>
            <a:ext cx="7335000" cy="8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fr">
                <a:solidFill>
                  <a:srgbClr val="666666"/>
                </a:solidFill>
              </a:rPr>
              <a:t>AperoTech Atos - 5 Juillet 2018</a:t>
            </a:r>
            <a:endParaRPr i="1">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Comparatif solutions CEP</a:t>
            </a:r>
            <a:endParaRPr/>
          </a:p>
        </p:txBody>
      </p:sp>
      <p:graphicFrame>
        <p:nvGraphicFramePr>
          <p:cNvPr id="178" name="Shape 178"/>
          <p:cNvGraphicFramePr/>
          <p:nvPr/>
        </p:nvGraphicFramePr>
        <p:xfrm>
          <a:off x="359875" y="1758375"/>
          <a:ext cx="3000000" cy="3000000"/>
        </p:xfrm>
        <a:graphic>
          <a:graphicData uri="http://schemas.openxmlformats.org/drawingml/2006/table">
            <a:tbl>
              <a:tblPr>
                <a:noFill/>
                <a:tableStyleId>{5B795655-FDF1-49DA-8D3A-C0B01BF82319}</a:tableStyleId>
              </a:tblPr>
              <a:tblGrid>
                <a:gridCol w="1933575"/>
                <a:gridCol w="1476375"/>
                <a:gridCol w="1381125"/>
                <a:gridCol w="1819275"/>
                <a:gridCol w="1638300"/>
              </a:tblGrid>
              <a:tr h="200025">
                <a:tc>
                  <a:txBody>
                    <a:bodyPr>
                      <a:noAutofit/>
                    </a:bodyPr>
                    <a:lstStyle/>
                    <a:p>
                      <a:pPr indent="0" lvl="0" marL="0" rtl="0" algn="ctr">
                        <a:lnSpc>
                          <a:spcPct val="115000"/>
                        </a:lnSpc>
                        <a:spcBef>
                          <a:spcPts val="0"/>
                        </a:spcBef>
                        <a:spcAft>
                          <a:spcPts val="0"/>
                        </a:spcAft>
                        <a:buNone/>
                      </a:pPr>
                      <a:r>
                        <a:rPr lang="fr" sz="1000"/>
                        <a:t>Solution</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None/>
                      </a:pPr>
                      <a:r>
                        <a:rPr lang="fr" sz="1000"/>
                        <a:t>Type de CEP</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None/>
                      </a:pPr>
                      <a:r>
                        <a:rPr lang="fr" sz="1000"/>
                        <a:t>License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None/>
                      </a:pPr>
                      <a:r>
                        <a:rPr lang="fr" sz="1000"/>
                        <a:t>Algorithme/Designs Patterns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None/>
                      </a:pPr>
                      <a:r>
                        <a:rPr lang="fr" sz="1000"/>
                        <a:t>Notable Clients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CFE2F3"/>
                    </a:solidFill>
                  </a:tcPr>
                </a:tc>
              </a:tr>
              <a:tr h="200025">
                <a:tc>
                  <a:txBody>
                    <a:bodyPr>
                      <a:noAutofit/>
                    </a:bodyPr>
                    <a:lstStyle/>
                    <a:p>
                      <a:pPr indent="0" lvl="0" marL="0" rtl="0">
                        <a:lnSpc>
                          <a:spcPct val="115000"/>
                        </a:lnSpc>
                        <a:spcBef>
                          <a:spcPts val="0"/>
                        </a:spcBef>
                        <a:spcAft>
                          <a:spcPts val="0"/>
                        </a:spcAft>
                        <a:buNone/>
                      </a:pPr>
                      <a:r>
                        <a:rPr lang="fr" sz="1000"/>
                        <a:t>Microsoft StreamInsight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Query</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Payant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Sql Like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Oracle Stream Analytics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Etats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Payant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RedHat Drools Fusion</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Règles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Gratuit/Payant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ReteOO, Phreak et autres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TIBCO BusinessEvents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règles/Query</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Payant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RETE, SQL-Like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PMU, Auchan</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27325">
                <a:tc>
                  <a:txBody>
                    <a:bodyPr>
                      <a:noAutofit/>
                    </a:bodyPr>
                    <a:lstStyle/>
                    <a:p>
                      <a:pPr indent="0" lvl="0" marL="0" rtl="0">
                        <a:lnSpc>
                          <a:spcPct val="115000"/>
                        </a:lnSpc>
                        <a:spcBef>
                          <a:spcPts val="0"/>
                        </a:spcBef>
                        <a:spcAft>
                          <a:spcPts val="0"/>
                        </a:spcAft>
                        <a:buNone/>
                      </a:pPr>
                      <a:r>
                        <a:rPr lang="fr" sz="1000"/>
                        <a:t>WSO2 Complex Event Processor</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Query</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Sql Like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Uber</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SoftwareAG Apama</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Règles/Query</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Payant/Gratuit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Apache Flink CEP</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Query</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SQL-Like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Bouygues Telecom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fr" sz="1000"/>
                        <a:t>Tibco StreamBase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Orienté Query/Etats</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fr" sz="1000"/>
                        <a:t>Payant</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fr" sz="1000"/>
                        <a:t>SQL-Like</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
        <p:nvSpPr>
          <p:cNvPr id="179" name="Shape 179"/>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9</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build-versus-buy decision</a:t>
            </a:r>
            <a:endParaRPr/>
          </a:p>
        </p:txBody>
      </p:sp>
      <p:sp>
        <p:nvSpPr>
          <p:cNvPr id="185" name="Shape 185"/>
          <p:cNvSpPr txBox="1"/>
          <p:nvPr/>
        </p:nvSpPr>
        <p:spPr>
          <a:xfrm>
            <a:off x="765400" y="1512825"/>
            <a:ext cx="7514400" cy="184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txBox="1"/>
          <p:nvPr/>
        </p:nvSpPr>
        <p:spPr>
          <a:xfrm>
            <a:off x="800950" y="1904475"/>
            <a:ext cx="7192200" cy="1628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sz="1800"/>
              <a:t>Réduction des </a:t>
            </a:r>
            <a:r>
              <a:rPr lang="fr" sz="1800"/>
              <a:t>coûts</a:t>
            </a:r>
            <a:r>
              <a:rPr lang="fr" sz="1800"/>
              <a:t> de </a:t>
            </a:r>
            <a:r>
              <a:rPr lang="fr" sz="1800"/>
              <a:t>développement</a:t>
            </a:r>
            <a:r>
              <a:rPr lang="fr" sz="1800"/>
              <a:t> et maintenance </a:t>
            </a:r>
            <a:endParaRPr sz="1800"/>
          </a:p>
          <a:p>
            <a:pPr indent="-342900" lvl="0" marL="457200" rtl="0">
              <a:lnSpc>
                <a:spcPct val="110000"/>
              </a:lnSpc>
              <a:spcBef>
                <a:spcPts val="0"/>
              </a:spcBef>
              <a:spcAft>
                <a:spcPts val="0"/>
              </a:spcAft>
              <a:buSzPts val="1800"/>
              <a:buChar char="●"/>
            </a:pPr>
            <a:r>
              <a:rPr lang="fr" sz="1800"/>
              <a:t>Agilité </a:t>
            </a:r>
            <a:r>
              <a:rPr lang="fr" sz="1800"/>
              <a:t>business</a:t>
            </a:r>
            <a:endParaRPr sz="1650">
              <a:solidFill>
                <a:srgbClr val="333333"/>
              </a:solidFill>
              <a:latin typeface="Trebuchet MS"/>
              <a:ea typeface="Trebuchet MS"/>
              <a:cs typeface="Trebuchet MS"/>
              <a:sym typeface="Trebuchet MS"/>
            </a:endParaRPr>
          </a:p>
          <a:p>
            <a:pPr indent="-342900" lvl="0" marL="457200" rtl="0">
              <a:spcBef>
                <a:spcPts val="0"/>
              </a:spcBef>
              <a:spcAft>
                <a:spcPts val="0"/>
              </a:spcAft>
              <a:buSzPts val="1800"/>
              <a:buChar char="●"/>
            </a:pPr>
            <a:r>
              <a:rPr lang="fr" sz="1800"/>
              <a:t>Performance, Monitoring</a:t>
            </a:r>
            <a:endParaRPr sz="1800"/>
          </a:p>
          <a:p>
            <a:pPr indent="-342900" lvl="0" marL="457200" rtl="0">
              <a:spcBef>
                <a:spcPts val="0"/>
              </a:spcBef>
              <a:spcAft>
                <a:spcPts val="0"/>
              </a:spcAft>
              <a:buSzPts val="1800"/>
              <a:buChar char="●"/>
            </a:pPr>
            <a:r>
              <a:rPr lang="fr" sz="1800"/>
              <a:t>Connecteurs</a:t>
            </a:r>
            <a:endParaRPr sz="1800"/>
          </a:p>
          <a:p>
            <a:pPr indent="-342900" lvl="0" marL="457200" rtl="0">
              <a:spcBef>
                <a:spcPts val="0"/>
              </a:spcBef>
              <a:spcAft>
                <a:spcPts val="0"/>
              </a:spcAft>
              <a:buSzPts val="1800"/>
              <a:buChar char="●"/>
            </a:pPr>
            <a:r>
              <a:rPr lang="fr" sz="1800"/>
              <a:t>Combien d'événements a traités, cas fonctionnels a exécutés...</a:t>
            </a:r>
            <a:endParaRPr sz="1800"/>
          </a:p>
          <a:p>
            <a:pPr indent="0" lvl="0" marL="0" rtl="0">
              <a:spcBef>
                <a:spcPts val="0"/>
              </a:spcBef>
              <a:spcAft>
                <a:spcPts val="0"/>
              </a:spcAft>
              <a:buNone/>
            </a:pPr>
            <a:r>
              <a:t/>
            </a:r>
            <a:endParaRPr sz="1800"/>
          </a:p>
        </p:txBody>
      </p:sp>
      <p:sp>
        <p:nvSpPr>
          <p:cNvPr id="187" name="Shape 187"/>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10</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Demo : </a:t>
            </a:r>
            <a:r>
              <a:rPr lang="fr"/>
              <a:t>détection</a:t>
            </a:r>
            <a:r>
              <a:rPr lang="fr"/>
              <a:t> de fraud bancaire, l’exemple</a:t>
            </a:r>
            <a:endParaRPr/>
          </a:p>
        </p:txBody>
      </p:sp>
      <p:pic>
        <p:nvPicPr>
          <p:cNvPr id="193" name="Shape 193"/>
          <p:cNvPicPr preferRelativeResize="0"/>
          <p:nvPr/>
        </p:nvPicPr>
        <p:blipFill>
          <a:blip r:embed="rId3">
            <a:alphaModFix/>
          </a:blip>
          <a:stretch>
            <a:fillRect/>
          </a:stretch>
        </p:blipFill>
        <p:spPr>
          <a:xfrm>
            <a:off x="1035450" y="1838050"/>
            <a:ext cx="1450675" cy="1424950"/>
          </a:xfrm>
          <a:prstGeom prst="rect">
            <a:avLst/>
          </a:prstGeom>
          <a:noFill/>
          <a:ln>
            <a:noFill/>
          </a:ln>
        </p:spPr>
      </p:pic>
      <p:pic>
        <p:nvPicPr>
          <p:cNvPr id="194" name="Shape 194"/>
          <p:cNvPicPr preferRelativeResize="0"/>
          <p:nvPr/>
        </p:nvPicPr>
        <p:blipFill>
          <a:blip r:embed="rId4">
            <a:alphaModFix/>
          </a:blip>
          <a:stretch>
            <a:fillRect/>
          </a:stretch>
        </p:blipFill>
        <p:spPr>
          <a:xfrm>
            <a:off x="1696575" y="2135075"/>
            <a:ext cx="219725" cy="342450"/>
          </a:xfrm>
          <a:prstGeom prst="rect">
            <a:avLst/>
          </a:prstGeom>
          <a:noFill/>
          <a:ln>
            <a:noFill/>
          </a:ln>
        </p:spPr>
      </p:pic>
      <p:pic>
        <p:nvPicPr>
          <p:cNvPr id="195" name="Shape 195"/>
          <p:cNvPicPr preferRelativeResize="0"/>
          <p:nvPr/>
        </p:nvPicPr>
        <p:blipFill>
          <a:blip r:embed="rId5">
            <a:alphaModFix/>
          </a:blip>
          <a:stretch>
            <a:fillRect/>
          </a:stretch>
        </p:blipFill>
        <p:spPr>
          <a:xfrm>
            <a:off x="1560175" y="2553975"/>
            <a:ext cx="257900" cy="257900"/>
          </a:xfrm>
          <a:prstGeom prst="rect">
            <a:avLst/>
          </a:prstGeom>
          <a:noFill/>
          <a:ln>
            <a:noFill/>
          </a:ln>
        </p:spPr>
      </p:pic>
      <p:pic>
        <p:nvPicPr>
          <p:cNvPr id="196" name="Shape 196"/>
          <p:cNvPicPr preferRelativeResize="0"/>
          <p:nvPr/>
        </p:nvPicPr>
        <p:blipFill>
          <a:blip r:embed="rId6">
            <a:alphaModFix/>
          </a:blip>
          <a:stretch>
            <a:fillRect/>
          </a:stretch>
        </p:blipFill>
        <p:spPr>
          <a:xfrm>
            <a:off x="1879850" y="2553975"/>
            <a:ext cx="257900" cy="257900"/>
          </a:xfrm>
          <a:prstGeom prst="rect">
            <a:avLst/>
          </a:prstGeom>
          <a:noFill/>
          <a:ln>
            <a:noFill/>
          </a:ln>
        </p:spPr>
      </p:pic>
      <p:sp>
        <p:nvSpPr>
          <p:cNvPr id="197" name="Shape 197"/>
          <p:cNvSpPr txBox="1"/>
          <p:nvPr/>
        </p:nvSpPr>
        <p:spPr>
          <a:xfrm>
            <a:off x="1627475" y="1953400"/>
            <a:ext cx="357300" cy="25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600"/>
              <a:t>BOB</a:t>
            </a:r>
            <a:endParaRPr sz="600"/>
          </a:p>
        </p:txBody>
      </p:sp>
      <p:pic>
        <p:nvPicPr>
          <p:cNvPr id="198" name="Shape 198"/>
          <p:cNvPicPr preferRelativeResize="0"/>
          <p:nvPr/>
        </p:nvPicPr>
        <p:blipFill>
          <a:blip r:embed="rId7">
            <a:alphaModFix/>
          </a:blip>
          <a:stretch>
            <a:fillRect/>
          </a:stretch>
        </p:blipFill>
        <p:spPr>
          <a:xfrm>
            <a:off x="5026575" y="1489488"/>
            <a:ext cx="2114724" cy="1633624"/>
          </a:xfrm>
          <a:prstGeom prst="rect">
            <a:avLst/>
          </a:prstGeom>
          <a:noFill/>
          <a:ln>
            <a:noFill/>
          </a:ln>
        </p:spPr>
      </p:pic>
      <p:cxnSp>
        <p:nvCxnSpPr>
          <p:cNvPr id="199" name="Shape 199"/>
          <p:cNvCxnSpPr>
            <a:stCxn id="193" idx="3"/>
            <a:endCxn id="198" idx="1"/>
          </p:cNvCxnSpPr>
          <p:nvPr/>
        </p:nvCxnSpPr>
        <p:spPr>
          <a:xfrm flipH="1" rot="10800000">
            <a:off x="2486125" y="2306325"/>
            <a:ext cx="2540400" cy="244200"/>
          </a:xfrm>
          <a:prstGeom prst="straightConnector1">
            <a:avLst/>
          </a:prstGeom>
          <a:noFill/>
          <a:ln cap="flat" cmpd="sng" w="9525">
            <a:solidFill>
              <a:schemeClr val="dk2"/>
            </a:solidFill>
            <a:prstDash val="solid"/>
            <a:round/>
            <a:headEnd len="med" w="med" type="triangle"/>
            <a:tailEnd len="med" w="med" type="triangle"/>
          </a:ln>
        </p:spPr>
      </p:cxnSp>
      <p:sp>
        <p:nvSpPr>
          <p:cNvPr id="200" name="Shape 200"/>
          <p:cNvSpPr txBox="1"/>
          <p:nvPr/>
        </p:nvSpPr>
        <p:spPr>
          <a:xfrm rot="-338197">
            <a:off x="3197475" y="2139136"/>
            <a:ext cx="1179001" cy="25776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900"/>
              <a:t>Distance </a:t>
            </a:r>
            <a:r>
              <a:rPr lang="fr" sz="900"/>
              <a:t>&gt; 100km</a:t>
            </a:r>
            <a:endParaRPr sz="900"/>
          </a:p>
        </p:txBody>
      </p:sp>
      <p:pic>
        <p:nvPicPr>
          <p:cNvPr id="201" name="Shape 201"/>
          <p:cNvPicPr preferRelativeResize="0"/>
          <p:nvPr/>
        </p:nvPicPr>
        <p:blipFill>
          <a:blip r:embed="rId8">
            <a:alphaModFix/>
          </a:blip>
          <a:stretch>
            <a:fillRect/>
          </a:stretch>
        </p:blipFill>
        <p:spPr>
          <a:xfrm>
            <a:off x="5905287" y="2127650"/>
            <a:ext cx="357300" cy="357300"/>
          </a:xfrm>
          <a:prstGeom prst="rect">
            <a:avLst/>
          </a:prstGeom>
          <a:noFill/>
          <a:ln>
            <a:noFill/>
          </a:ln>
        </p:spPr>
      </p:pic>
      <p:pic>
        <p:nvPicPr>
          <p:cNvPr id="202" name="Shape 202"/>
          <p:cNvPicPr preferRelativeResize="0"/>
          <p:nvPr/>
        </p:nvPicPr>
        <p:blipFill>
          <a:blip r:embed="rId6">
            <a:alphaModFix/>
          </a:blip>
          <a:stretch>
            <a:fillRect/>
          </a:stretch>
        </p:blipFill>
        <p:spPr>
          <a:xfrm>
            <a:off x="6104175" y="2553975"/>
            <a:ext cx="257900" cy="257900"/>
          </a:xfrm>
          <a:prstGeom prst="rect">
            <a:avLst/>
          </a:prstGeom>
          <a:noFill/>
          <a:ln>
            <a:noFill/>
          </a:ln>
        </p:spPr>
      </p:pic>
      <p:pic>
        <p:nvPicPr>
          <p:cNvPr id="203" name="Shape 203"/>
          <p:cNvPicPr preferRelativeResize="0"/>
          <p:nvPr/>
        </p:nvPicPr>
        <p:blipFill>
          <a:blip r:embed="rId5">
            <a:alphaModFix/>
          </a:blip>
          <a:stretch>
            <a:fillRect/>
          </a:stretch>
        </p:blipFill>
        <p:spPr>
          <a:xfrm>
            <a:off x="5792175" y="2553975"/>
            <a:ext cx="257900" cy="257900"/>
          </a:xfrm>
          <a:prstGeom prst="rect">
            <a:avLst/>
          </a:prstGeom>
          <a:noFill/>
          <a:ln>
            <a:noFill/>
          </a:ln>
        </p:spPr>
      </p:pic>
      <p:sp>
        <p:nvSpPr>
          <p:cNvPr id="204" name="Shape 204"/>
          <p:cNvSpPr txBox="1"/>
          <p:nvPr/>
        </p:nvSpPr>
        <p:spPr>
          <a:xfrm>
            <a:off x="851750" y="3470300"/>
            <a:ext cx="7457100" cy="7287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fr" sz="1000"/>
              <a:t>Event Transaction { OperationType, AccountNumber, Latitude, Longitude, Value, IsProxy }</a:t>
            </a:r>
            <a:endParaRPr sz="1000"/>
          </a:p>
          <a:p>
            <a:pPr indent="-292100" lvl="0" marL="457200" rtl="0">
              <a:spcBef>
                <a:spcPts val="0"/>
              </a:spcBef>
              <a:spcAft>
                <a:spcPts val="0"/>
              </a:spcAft>
              <a:buSzPts val="1000"/>
              <a:buChar char="-"/>
            </a:pPr>
            <a:r>
              <a:rPr lang="fr" sz="1000"/>
              <a:t>Interval de temps court, exemple 30 min</a:t>
            </a:r>
            <a:endParaRPr sz="1000"/>
          </a:p>
          <a:p>
            <a:pPr indent="-292100" lvl="0" marL="457200" rtl="0">
              <a:spcBef>
                <a:spcPts val="0"/>
              </a:spcBef>
              <a:spcAft>
                <a:spcPts val="0"/>
              </a:spcAft>
              <a:buSzPts val="1000"/>
              <a:buChar char="-"/>
            </a:pPr>
            <a:r>
              <a:rPr lang="fr" sz="1000"/>
              <a:t>Pas de proxy utilisé</a:t>
            </a:r>
            <a:endParaRPr sz="1000"/>
          </a:p>
        </p:txBody>
      </p:sp>
      <p:sp>
        <p:nvSpPr>
          <p:cNvPr id="205" name="Shape 205"/>
          <p:cNvSpPr txBox="1"/>
          <p:nvPr/>
        </p:nvSpPr>
        <p:spPr>
          <a:xfrm>
            <a:off x="5883081" y="1968368"/>
            <a:ext cx="417000" cy="25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600"/>
              <a:t>Pirate</a:t>
            </a:r>
            <a:endParaRPr sz="600"/>
          </a:p>
        </p:txBody>
      </p:sp>
      <p:sp>
        <p:nvSpPr>
          <p:cNvPr id="206" name="Shape 206"/>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11</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Demo : Solution </a:t>
            </a:r>
            <a:r>
              <a:rPr lang="fr"/>
              <a:t>TIBCO BusinessEvents</a:t>
            </a:r>
            <a:endParaRPr/>
          </a:p>
        </p:txBody>
      </p:sp>
      <p:pic>
        <p:nvPicPr>
          <p:cNvPr id="212" name="Shape 212"/>
          <p:cNvPicPr preferRelativeResize="0"/>
          <p:nvPr/>
        </p:nvPicPr>
        <p:blipFill>
          <a:blip r:embed="rId3">
            <a:alphaModFix/>
          </a:blip>
          <a:stretch>
            <a:fillRect/>
          </a:stretch>
        </p:blipFill>
        <p:spPr>
          <a:xfrm>
            <a:off x="970825" y="1987575"/>
            <a:ext cx="720725" cy="720725"/>
          </a:xfrm>
          <a:prstGeom prst="rect">
            <a:avLst/>
          </a:prstGeom>
          <a:noFill/>
          <a:ln>
            <a:noFill/>
          </a:ln>
        </p:spPr>
      </p:pic>
      <p:pic>
        <p:nvPicPr>
          <p:cNvPr id="213" name="Shape 213"/>
          <p:cNvPicPr preferRelativeResize="0"/>
          <p:nvPr/>
        </p:nvPicPr>
        <p:blipFill>
          <a:blip r:embed="rId4">
            <a:alphaModFix/>
          </a:blip>
          <a:stretch>
            <a:fillRect/>
          </a:stretch>
        </p:blipFill>
        <p:spPr>
          <a:xfrm>
            <a:off x="970825" y="3020874"/>
            <a:ext cx="720724" cy="720724"/>
          </a:xfrm>
          <a:prstGeom prst="rect">
            <a:avLst/>
          </a:prstGeom>
          <a:noFill/>
          <a:ln>
            <a:noFill/>
          </a:ln>
        </p:spPr>
      </p:pic>
      <p:sp>
        <p:nvSpPr>
          <p:cNvPr id="214" name="Shape 214"/>
          <p:cNvSpPr/>
          <p:nvPr/>
        </p:nvSpPr>
        <p:spPr>
          <a:xfrm>
            <a:off x="4930025" y="1949125"/>
            <a:ext cx="2663700" cy="16692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i="1" sz="800"/>
          </a:p>
        </p:txBody>
      </p:sp>
      <p:sp>
        <p:nvSpPr>
          <p:cNvPr id="215" name="Shape 215"/>
          <p:cNvSpPr/>
          <p:nvPr/>
        </p:nvSpPr>
        <p:spPr>
          <a:xfrm rot="5400000">
            <a:off x="3091050" y="1975950"/>
            <a:ext cx="331500" cy="1523100"/>
          </a:xfrm>
          <a:prstGeom prst="can">
            <a:avLst>
              <a:gd fmla="val 25000" name="adj"/>
            </a:avLst>
          </a:prstGeom>
          <a:solidFill>
            <a:srgbClr val="E0F2DA"/>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16" name="Shape 216"/>
          <p:cNvPicPr preferRelativeResize="0"/>
          <p:nvPr/>
        </p:nvPicPr>
        <p:blipFill>
          <a:blip r:embed="rId5">
            <a:alphaModFix/>
          </a:blip>
          <a:stretch>
            <a:fillRect/>
          </a:stretch>
        </p:blipFill>
        <p:spPr>
          <a:xfrm>
            <a:off x="2754800" y="2602026"/>
            <a:ext cx="171798" cy="279250"/>
          </a:xfrm>
          <a:prstGeom prst="rect">
            <a:avLst/>
          </a:prstGeom>
          <a:noFill/>
          <a:ln>
            <a:noFill/>
          </a:ln>
        </p:spPr>
      </p:pic>
      <p:sp>
        <p:nvSpPr>
          <p:cNvPr id="217" name="Shape 217"/>
          <p:cNvSpPr txBox="1"/>
          <p:nvPr/>
        </p:nvSpPr>
        <p:spPr>
          <a:xfrm>
            <a:off x="2893235" y="2579034"/>
            <a:ext cx="1010400" cy="27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900"/>
              <a:t>Kafka Topic</a:t>
            </a:r>
            <a:endParaRPr sz="900"/>
          </a:p>
        </p:txBody>
      </p:sp>
      <p:cxnSp>
        <p:nvCxnSpPr>
          <p:cNvPr id="218" name="Shape 218"/>
          <p:cNvCxnSpPr>
            <a:stCxn id="212" idx="3"/>
            <a:endCxn id="215" idx="3"/>
          </p:cNvCxnSpPr>
          <p:nvPr/>
        </p:nvCxnSpPr>
        <p:spPr>
          <a:xfrm>
            <a:off x="1691550" y="2347938"/>
            <a:ext cx="803700" cy="389700"/>
          </a:xfrm>
          <a:prstGeom prst="straightConnector1">
            <a:avLst/>
          </a:prstGeom>
          <a:noFill/>
          <a:ln cap="flat" cmpd="sng" w="9525">
            <a:solidFill>
              <a:schemeClr val="dk2"/>
            </a:solidFill>
            <a:prstDash val="solid"/>
            <a:round/>
            <a:headEnd len="med" w="med" type="none"/>
            <a:tailEnd len="med" w="med" type="triangle"/>
          </a:ln>
        </p:spPr>
      </p:cxnSp>
      <p:cxnSp>
        <p:nvCxnSpPr>
          <p:cNvPr id="219" name="Shape 219"/>
          <p:cNvCxnSpPr>
            <a:stCxn id="213" idx="3"/>
            <a:endCxn id="215" idx="3"/>
          </p:cNvCxnSpPr>
          <p:nvPr/>
        </p:nvCxnSpPr>
        <p:spPr>
          <a:xfrm flipH="1" rot="10800000">
            <a:off x="1691549" y="2737437"/>
            <a:ext cx="803700" cy="643800"/>
          </a:xfrm>
          <a:prstGeom prst="straightConnector1">
            <a:avLst/>
          </a:prstGeom>
          <a:noFill/>
          <a:ln cap="flat" cmpd="sng" w="9525">
            <a:solidFill>
              <a:schemeClr val="dk2"/>
            </a:solidFill>
            <a:prstDash val="solid"/>
            <a:round/>
            <a:headEnd len="med" w="med" type="none"/>
            <a:tailEnd len="med" w="med" type="triangle"/>
          </a:ln>
        </p:spPr>
      </p:cxnSp>
      <p:sp>
        <p:nvSpPr>
          <p:cNvPr id="220" name="Shape 220"/>
          <p:cNvSpPr txBox="1"/>
          <p:nvPr/>
        </p:nvSpPr>
        <p:spPr>
          <a:xfrm>
            <a:off x="2816321" y="2827709"/>
            <a:ext cx="1186500" cy="2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800"/>
              <a:t>Messaging Broker</a:t>
            </a:r>
            <a:endParaRPr sz="800"/>
          </a:p>
        </p:txBody>
      </p:sp>
      <p:cxnSp>
        <p:nvCxnSpPr>
          <p:cNvPr id="221" name="Shape 221"/>
          <p:cNvCxnSpPr>
            <a:stCxn id="215" idx="1"/>
          </p:cNvCxnSpPr>
          <p:nvPr/>
        </p:nvCxnSpPr>
        <p:spPr>
          <a:xfrm>
            <a:off x="4018350" y="2737500"/>
            <a:ext cx="765300" cy="0"/>
          </a:xfrm>
          <a:prstGeom prst="straightConnector1">
            <a:avLst/>
          </a:prstGeom>
          <a:noFill/>
          <a:ln cap="flat" cmpd="sng" w="9525">
            <a:solidFill>
              <a:schemeClr val="dk2"/>
            </a:solidFill>
            <a:prstDash val="solid"/>
            <a:round/>
            <a:headEnd len="med" w="med" type="none"/>
            <a:tailEnd len="med" w="med" type="triangle"/>
          </a:ln>
        </p:spPr>
      </p:cxnSp>
      <p:pic>
        <p:nvPicPr>
          <p:cNvPr id="222" name="Shape 222"/>
          <p:cNvPicPr preferRelativeResize="0"/>
          <p:nvPr/>
        </p:nvPicPr>
        <p:blipFill>
          <a:blip r:embed="rId6">
            <a:alphaModFix/>
          </a:blip>
          <a:stretch>
            <a:fillRect/>
          </a:stretch>
        </p:blipFill>
        <p:spPr>
          <a:xfrm>
            <a:off x="6519700" y="2035521"/>
            <a:ext cx="974699" cy="279250"/>
          </a:xfrm>
          <a:prstGeom prst="rect">
            <a:avLst/>
          </a:prstGeom>
          <a:noFill/>
          <a:ln>
            <a:noFill/>
          </a:ln>
        </p:spPr>
      </p:pic>
      <p:grpSp>
        <p:nvGrpSpPr>
          <p:cNvPr id="223" name="Shape 223"/>
          <p:cNvGrpSpPr/>
          <p:nvPr/>
        </p:nvGrpSpPr>
        <p:grpSpPr>
          <a:xfrm>
            <a:off x="4772075" y="2660043"/>
            <a:ext cx="260100" cy="176333"/>
            <a:chOff x="5337450" y="2652368"/>
            <a:chExt cx="260100" cy="176333"/>
          </a:xfrm>
        </p:grpSpPr>
        <p:sp>
          <p:nvSpPr>
            <p:cNvPr id="224" name="Shape 224"/>
            <p:cNvSpPr/>
            <p:nvPr/>
          </p:nvSpPr>
          <p:spPr>
            <a:xfrm>
              <a:off x="5337450" y="2652368"/>
              <a:ext cx="260100" cy="75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5337450" y="2752801"/>
              <a:ext cx="260100" cy="75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6" name="Shape 226"/>
          <p:cNvSpPr txBox="1"/>
          <p:nvPr/>
        </p:nvSpPr>
        <p:spPr>
          <a:xfrm>
            <a:off x="4539925" y="2471938"/>
            <a:ext cx="803700" cy="24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fr" sz="600"/>
              <a:t>Connecteur Kafka</a:t>
            </a:r>
            <a:endParaRPr i="1" sz="600"/>
          </a:p>
        </p:txBody>
      </p:sp>
      <p:sp>
        <p:nvSpPr>
          <p:cNvPr id="227" name="Shape 227"/>
          <p:cNvSpPr/>
          <p:nvPr/>
        </p:nvSpPr>
        <p:spPr>
          <a:xfrm>
            <a:off x="5343625" y="2618275"/>
            <a:ext cx="720600" cy="2538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i="1" lang="fr" sz="600"/>
              <a:t>Filtre</a:t>
            </a:r>
            <a:br>
              <a:rPr i="1" lang="fr" sz="600"/>
            </a:br>
            <a:r>
              <a:rPr i="1" lang="fr" sz="600"/>
              <a:t>Preprocessing</a:t>
            </a:r>
            <a:endParaRPr i="1" sz="600"/>
          </a:p>
        </p:txBody>
      </p:sp>
      <p:sp>
        <p:nvSpPr>
          <p:cNvPr id="228" name="Shape 228"/>
          <p:cNvSpPr/>
          <p:nvPr/>
        </p:nvSpPr>
        <p:spPr>
          <a:xfrm>
            <a:off x="6182900" y="2505925"/>
            <a:ext cx="918300" cy="478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fr" sz="600"/>
              <a:t>Détection</a:t>
            </a:r>
            <a:r>
              <a:rPr lang="fr" sz="600"/>
              <a:t> de pattern </a:t>
            </a:r>
            <a:br>
              <a:rPr lang="fr" sz="600"/>
            </a:br>
            <a:r>
              <a:rPr lang="fr" sz="600"/>
              <a:t>Cycle RTC - Règles</a:t>
            </a:r>
            <a:endParaRPr sz="600"/>
          </a:p>
        </p:txBody>
      </p:sp>
      <p:grpSp>
        <p:nvGrpSpPr>
          <p:cNvPr id="229" name="Shape 229"/>
          <p:cNvGrpSpPr/>
          <p:nvPr/>
        </p:nvGrpSpPr>
        <p:grpSpPr>
          <a:xfrm>
            <a:off x="5509250" y="3207972"/>
            <a:ext cx="1010448" cy="569387"/>
            <a:chOff x="6074625" y="3062525"/>
            <a:chExt cx="1010448" cy="569388"/>
          </a:xfrm>
        </p:grpSpPr>
        <p:sp>
          <p:nvSpPr>
            <p:cNvPr id="230" name="Shape 230"/>
            <p:cNvSpPr/>
            <p:nvPr/>
          </p:nvSpPr>
          <p:spPr>
            <a:xfrm>
              <a:off x="6074625" y="3081500"/>
              <a:ext cx="1010448" cy="474228"/>
            </a:xfrm>
            <a:prstGeom prst="cloud">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6434679" y="31841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2" name="Shape 232"/>
            <p:cNvSpPr/>
            <p:nvPr/>
          </p:nvSpPr>
          <p:spPr>
            <a:xfrm>
              <a:off x="6157000" y="3197713"/>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3" name="Shape 233"/>
            <p:cNvSpPr/>
            <p:nvPr/>
          </p:nvSpPr>
          <p:spPr>
            <a:xfrm>
              <a:off x="6374500" y="3139413"/>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34" name="Shape 234"/>
            <p:cNvSpPr/>
            <p:nvPr/>
          </p:nvSpPr>
          <p:spPr>
            <a:xfrm>
              <a:off x="6374500" y="3390113"/>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5" name="Shape 235"/>
            <p:cNvSpPr/>
            <p:nvPr/>
          </p:nvSpPr>
          <p:spPr>
            <a:xfrm>
              <a:off x="6656500" y="30625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6" name="Shape 236"/>
            <p:cNvSpPr/>
            <p:nvPr/>
          </p:nvSpPr>
          <p:spPr>
            <a:xfrm>
              <a:off x="6656500" y="32603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7" name="Shape 237"/>
            <p:cNvSpPr/>
            <p:nvPr/>
          </p:nvSpPr>
          <p:spPr>
            <a:xfrm>
              <a:off x="6092500" y="310149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8" name="Shape 238"/>
            <p:cNvSpPr/>
            <p:nvPr/>
          </p:nvSpPr>
          <p:spPr>
            <a:xfrm>
              <a:off x="6092500" y="32918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39" name="Shape 239"/>
            <p:cNvSpPr/>
            <p:nvPr/>
          </p:nvSpPr>
          <p:spPr>
            <a:xfrm>
              <a:off x="6374500" y="30625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sp>
          <p:nvSpPr>
            <p:cNvPr id="240" name="Shape 240"/>
            <p:cNvSpPr/>
            <p:nvPr/>
          </p:nvSpPr>
          <p:spPr>
            <a:xfrm>
              <a:off x="6374500" y="3291125"/>
              <a:ext cx="410700" cy="2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Event</a:t>
              </a:r>
              <a:endParaRPr sz="600"/>
            </a:p>
          </p:txBody>
        </p:sp>
      </p:grpSp>
      <p:cxnSp>
        <p:nvCxnSpPr>
          <p:cNvPr id="241" name="Shape 241"/>
          <p:cNvCxnSpPr>
            <a:stCxn id="227" idx="2"/>
            <a:endCxn id="239" idx="0"/>
          </p:cNvCxnSpPr>
          <p:nvPr/>
        </p:nvCxnSpPr>
        <p:spPr>
          <a:xfrm>
            <a:off x="5703925" y="2872075"/>
            <a:ext cx="310500" cy="336000"/>
          </a:xfrm>
          <a:prstGeom prst="straightConnector1">
            <a:avLst/>
          </a:prstGeom>
          <a:noFill/>
          <a:ln cap="flat" cmpd="sng" w="9525">
            <a:solidFill>
              <a:srgbClr val="000000"/>
            </a:solidFill>
            <a:prstDash val="solid"/>
            <a:round/>
            <a:headEnd len="med" w="med" type="none"/>
            <a:tailEnd len="med" w="med" type="triangle"/>
          </a:ln>
        </p:spPr>
      </p:cxnSp>
      <p:cxnSp>
        <p:nvCxnSpPr>
          <p:cNvPr id="242" name="Shape 242"/>
          <p:cNvCxnSpPr>
            <a:endCxn id="227" idx="1"/>
          </p:cNvCxnSpPr>
          <p:nvPr/>
        </p:nvCxnSpPr>
        <p:spPr>
          <a:xfrm flipH="1" rot="10800000">
            <a:off x="5037325" y="2745175"/>
            <a:ext cx="306300" cy="720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a:stCxn id="235" idx="0"/>
            <a:endCxn id="228" idx="2"/>
          </p:cNvCxnSpPr>
          <p:nvPr/>
        </p:nvCxnSpPr>
        <p:spPr>
          <a:xfrm flipH="1" rot="10800000">
            <a:off x="6296475" y="2984472"/>
            <a:ext cx="345600" cy="223500"/>
          </a:xfrm>
          <a:prstGeom prst="straightConnector1">
            <a:avLst/>
          </a:prstGeom>
          <a:noFill/>
          <a:ln cap="flat" cmpd="sng" w="9525">
            <a:solidFill>
              <a:schemeClr val="dk2"/>
            </a:solidFill>
            <a:prstDash val="solid"/>
            <a:round/>
            <a:headEnd len="med" w="med" type="triangle"/>
            <a:tailEnd len="med" w="med" type="triangle"/>
          </a:ln>
        </p:spPr>
      </p:cxnSp>
      <p:sp>
        <p:nvSpPr>
          <p:cNvPr id="244" name="Shape 244"/>
          <p:cNvSpPr txBox="1"/>
          <p:nvPr/>
        </p:nvSpPr>
        <p:spPr>
          <a:xfrm>
            <a:off x="4656963" y="2760838"/>
            <a:ext cx="643200" cy="24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fr" sz="600"/>
              <a:t>Identification</a:t>
            </a:r>
            <a:endParaRPr i="1" sz="600"/>
          </a:p>
        </p:txBody>
      </p:sp>
      <p:sp>
        <p:nvSpPr>
          <p:cNvPr id="245" name="Shape 245"/>
          <p:cNvSpPr txBox="1"/>
          <p:nvPr/>
        </p:nvSpPr>
        <p:spPr>
          <a:xfrm>
            <a:off x="2643738" y="2404525"/>
            <a:ext cx="1334100" cy="253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sz="800"/>
              <a:t>T.CustomerTransaction</a:t>
            </a:r>
            <a:endParaRPr sz="800"/>
          </a:p>
        </p:txBody>
      </p:sp>
      <p:sp>
        <p:nvSpPr>
          <p:cNvPr id="246" name="Shape 246"/>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12</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729450" y="2078875"/>
            <a:ext cx="7688700" cy="2196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fr"/>
              <a:t>Cache : In-memory DataGrid - Tibco Activespaces </a:t>
            </a:r>
            <a:endParaRPr/>
          </a:p>
          <a:p>
            <a:pPr indent="-311150" lvl="0" marL="457200" rtl="0">
              <a:spcBef>
                <a:spcPts val="0"/>
              </a:spcBef>
              <a:spcAft>
                <a:spcPts val="0"/>
              </a:spcAft>
              <a:buSzPts val="1300"/>
              <a:buChar char="●"/>
            </a:pPr>
            <a:r>
              <a:rPr lang="fr"/>
              <a:t>Continuous query</a:t>
            </a:r>
            <a:endParaRPr/>
          </a:p>
          <a:p>
            <a:pPr indent="-311150" lvl="0" marL="457200" rtl="0">
              <a:spcBef>
                <a:spcPts val="0"/>
              </a:spcBef>
              <a:spcAft>
                <a:spcPts val="0"/>
              </a:spcAft>
              <a:buSzPts val="1300"/>
              <a:buChar char="●"/>
            </a:pPr>
            <a:r>
              <a:rPr lang="fr"/>
              <a:t>E</a:t>
            </a:r>
            <a:r>
              <a:rPr lang="fr"/>
              <a:t>vent Stream Processing</a:t>
            </a:r>
            <a:endParaRPr/>
          </a:p>
          <a:p>
            <a:pPr indent="-311150" lvl="0" marL="457200" rtl="0">
              <a:spcBef>
                <a:spcPts val="0"/>
              </a:spcBef>
              <a:spcAft>
                <a:spcPts val="0"/>
              </a:spcAft>
              <a:buSzPts val="1300"/>
              <a:buChar char="●"/>
            </a:pPr>
            <a:r>
              <a:rPr lang="fr"/>
              <a:t>D</a:t>
            </a:r>
            <a:r>
              <a:rPr lang="fr"/>
              <a:t>ecision table</a:t>
            </a:r>
            <a:endParaRPr/>
          </a:p>
          <a:p>
            <a:pPr indent="-311150" lvl="0" marL="457200">
              <a:spcBef>
                <a:spcPts val="0"/>
              </a:spcBef>
              <a:spcAft>
                <a:spcPts val="0"/>
              </a:spcAft>
              <a:buSzPts val="1300"/>
              <a:buChar char="●"/>
            </a:pPr>
            <a:r>
              <a:rPr lang="fr"/>
              <a:t>Machine a états</a:t>
            </a:r>
            <a:endParaRPr/>
          </a:p>
        </p:txBody>
      </p:sp>
      <p:sp>
        <p:nvSpPr>
          <p:cNvPr id="252" name="Shape 252"/>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Demo : autres fonctionnalités BusinessEvents</a:t>
            </a:r>
            <a:endParaRPr/>
          </a:p>
        </p:txBody>
      </p:sp>
      <p:pic>
        <p:nvPicPr>
          <p:cNvPr id="253" name="Shape 253"/>
          <p:cNvPicPr preferRelativeResize="0"/>
          <p:nvPr/>
        </p:nvPicPr>
        <p:blipFill>
          <a:blip r:embed="rId3">
            <a:alphaModFix/>
          </a:blip>
          <a:stretch>
            <a:fillRect/>
          </a:stretch>
        </p:blipFill>
        <p:spPr>
          <a:xfrm>
            <a:off x="5287650" y="2335075"/>
            <a:ext cx="3178225" cy="1776075"/>
          </a:xfrm>
          <a:prstGeom prst="rect">
            <a:avLst/>
          </a:prstGeom>
          <a:noFill/>
          <a:ln>
            <a:noFill/>
          </a:ln>
        </p:spPr>
      </p:pic>
      <p:sp>
        <p:nvSpPr>
          <p:cNvPr id="254" name="Shape 254"/>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13</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Demo : Solution Apache Flink CEP</a:t>
            </a:r>
            <a:endParaRPr/>
          </a:p>
        </p:txBody>
      </p:sp>
      <p:pic>
        <p:nvPicPr>
          <p:cNvPr id="260" name="Shape 260"/>
          <p:cNvPicPr preferRelativeResize="0"/>
          <p:nvPr/>
        </p:nvPicPr>
        <p:blipFill>
          <a:blip r:embed="rId3">
            <a:alphaModFix/>
          </a:blip>
          <a:stretch>
            <a:fillRect/>
          </a:stretch>
        </p:blipFill>
        <p:spPr>
          <a:xfrm>
            <a:off x="970825" y="1987575"/>
            <a:ext cx="720725" cy="720725"/>
          </a:xfrm>
          <a:prstGeom prst="rect">
            <a:avLst/>
          </a:prstGeom>
          <a:noFill/>
          <a:ln>
            <a:noFill/>
          </a:ln>
        </p:spPr>
      </p:pic>
      <p:pic>
        <p:nvPicPr>
          <p:cNvPr id="261" name="Shape 261"/>
          <p:cNvPicPr preferRelativeResize="0"/>
          <p:nvPr/>
        </p:nvPicPr>
        <p:blipFill>
          <a:blip r:embed="rId4">
            <a:alphaModFix/>
          </a:blip>
          <a:stretch>
            <a:fillRect/>
          </a:stretch>
        </p:blipFill>
        <p:spPr>
          <a:xfrm>
            <a:off x="970825" y="3020874"/>
            <a:ext cx="720724" cy="720724"/>
          </a:xfrm>
          <a:prstGeom prst="rect">
            <a:avLst/>
          </a:prstGeom>
          <a:noFill/>
          <a:ln>
            <a:noFill/>
          </a:ln>
        </p:spPr>
      </p:pic>
      <p:sp>
        <p:nvSpPr>
          <p:cNvPr id="262" name="Shape 262"/>
          <p:cNvSpPr/>
          <p:nvPr/>
        </p:nvSpPr>
        <p:spPr>
          <a:xfrm>
            <a:off x="4930025" y="1987575"/>
            <a:ext cx="3152700" cy="14766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i="1" sz="800"/>
          </a:p>
        </p:txBody>
      </p:sp>
      <p:sp>
        <p:nvSpPr>
          <p:cNvPr id="263" name="Shape 263"/>
          <p:cNvSpPr/>
          <p:nvPr/>
        </p:nvSpPr>
        <p:spPr>
          <a:xfrm rot="5400000">
            <a:off x="3091050" y="1975950"/>
            <a:ext cx="331500" cy="1523100"/>
          </a:xfrm>
          <a:prstGeom prst="can">
            <a:avLst>
              <a:gd fmla="val 25000" name="adj"/>
            </a:avLst>
          </a:prstGeom>
          <a:solidFill>
            <a:srgbClr val="E0F2DA"/>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4" name="Shape 264"/>
          <p:cNvPicPr preferRelativeResize="0"/>
          <p:nvPr/>
        </p:nvPicPr>
        <p:blipFill>
          <a:blip r:embed="rId5">
            <a:alphaModFix/>
          </a:blip>
          <a:stretch>
            <a:fillRect/>
          </a:stretch>
        </p:blipFill>
        <p:spPr>
          <a:xfrm>
            <a:off x="2754800" y="2602026"/>
            <a:ext cx="171798" cy="279250"/>
          </a:xfrm>
          <a:prstGeom prst="rect">
            <a:avLst/>
          </a:prstGeom>
          <a:noFill/>
          <a:ln>
            <a:noFill/>
          </a:ln>
        </p:spPr>
      </p:pic>
      <p:sp>
        <p:nvSpPr>
          <p:cNvPr id="265" name="Shape 265"/>
          <p:cNvSpPr txBox="1"/>
          <p:nvPr/>
        </p:nvSpPr>
        <p:spPr>
          <a:xfrm>
            <a:off x="2893235" y="2579034"/>
            <a:ext cx="1010400" cy="27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900"/>
              <a:t>Kafka Topic</a:t>
            </a:r>
            <a:endParaRPr sz="900"/>
          </a:p>
        </p:txBody>
      </p:sp>
      <p:cxnSp>
        <p:nvCxnSpPr>
          <p:cNvPr id="266" name="Shape 266"/>
          <p:cNvCxnSpPr>
            <a:stCxn id="260" idx="3"/>
            <a:endCxn id="263" idx="3"/>
          </p:cNvCxnSpPr>
          <p:nvPr/>
        </p:nvCxnSpPr>
        <p:spPr>
          <a:xfrm>
            <a:off x="1691550" y="2347938"/>
            <a:ext cx="803700" cy="389700"/>
          </a:xfrm>
          <a:prstGeom prst="straightConnector1">
            <a:avLst/>
          </a:prstGeom>
          <a:noFill/>
          <a:ln cap="flat" cmpd="sng" w="9525">
            <a:solidFill>
              <a:schemeClr val="dk2"/>
            </a:solidFill>
            <a:prstDash val="solid"/>
            <a:round/>
            <a:headEnd len="med" w="med" type="none"/>
            <a:tailEnd len="med" w="med" type="triangle"/>
          </a:ln>
        </p:spPr>
      </p:cxnSp>
      <p:cxnSp>
        <p:nvCxnSpPr>
          <p:cNvPr id="267" name="Shape 267"/>
          <p:cNvCxnSpPr>
            <a:stCxn id="261" idx="3"/>
            <a:endCxn id="263" idx="3"/>
          </p:cNvCxnSpPr>
          <p:nvPr/>
        </p:nvCxnSpPr>
        <p:spPr>
          <a:xfrm flipH="1" rot="10800000">
            <a:off x="1691549" y="2737437"/>
            <a:ext cx="803700" cy="643800"/>
          </a:xfrm>
          <a:prstGeom prst="straightConnector1">
            <a:avLst/>
          </a:prstGeom>
          <a:noFill/>
          <a:ln cap="flat" cmpd="sng" w="9525">
            <a:solidFill>
              <a:schemeClr val="dk2"/>
            </a:solidFill>
            <a:prstDash val="solid"/>
            <a:round/>
            <a:headEnd len="med" w="med" type="none"/>
            <a:tailEnd len="med" w="med" type="triangle"/>
          </a:ln>
        </p:spPr>
      </p:cxnSp>
      <p:sp>
        <p:nvSpPr>
          <p:cNvPr id="268" name="Shape 268"/>
          <p:cNvSpPr txBox="1"/>
          <p:nvPr/>
        </p:nvSpPr>
        <p:spPr>
          <a:xfrm>
            <a:off x="2816321" y="2827709"/>
            <a:ext cx="1186500" cy="25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Messaging Broker</a:t>
            </a:r>
            <a:endParaRPr sz="800"/>
          </a:p>
        </p:txBody>
      </p:sp>
      <p:cxnSp>
        <p:nvCxnSpPr>
          <p:cNvPr id="269" name="Shape 269"/>
          <p:cNvCxnSpPr>
            <a:stCxn id="263" idx="1"/>
          </p:cNvCxnSpPr>
          <p:nvPr/>
        </p:nvCxnSpPr>
        <p:spPr>
          <a:xfrm>
            <a:off x="4018350" y="2737500"/>
            <a:ext cx="765300" cy="0"/>
          </a:xfrm>
          <a:prstGeom prst="straightConnector1">
            <a:avLst/>
          </a:prstGeom>
          <a:noFill/>
          <a:ln cap="flat" cmpd="sng" w="9525">
            <a:solidFill>
              <a:schemeClr val="dk2"/>
            </a:solidFill>
            <a:prstDash val="solid"/>
            <a:round/>
            <a:headEnd len="med" w="med" type="none"/>
            <a:tailEnd len="med" w="med" type="triangle"/>
          </a:ln>
        </p:spPr>
      </p:cxnSp>
      <p:grpSp>
        <p:nvGrpSpPr>
          <p:cNvPr id="270" name="Shape 270"/>
          <p:cNvGrpSpPr/>
          <p:nvPr/>
        </p:nvGrpSpPr>
        <p:grpSpPr>
          <a:xfrm>
            <a:off x="4772075" y="2660043"/>
            <a:ext cx="260100" cy="176333"/>
            <a:chOff x="5337450" y="2652368"/>
            <a:chExt cx="260100" cy="176333"/>
          </a:xfrm>
        </p:grpSpPr>
        <p:sp>
          <p:nvSpPr>
            <p:cNvPr id="271" name="Shape 271"/>
            <p:cNvSpPr/>
            <p:nvPr/>
          </p:nvSpPr>
          <p:spPr>
            <a:xfrm>
              <a:off x="5337450" y="2652368"/>
              <a:ext cx="260100" cy="75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5337450" y="2752801"/>
              <a:ext cx="260100" cy="75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3" name="Shape 273"/>
          <p:cNvSpPr txBox="1"/>
          <p:nvPr/>
        </p:nvSpPr>
        <p:spPr>
          <a:xfrm>
            <a:off x="4539925" y="2471938"/>
            <a:ext cx="803700" cy="24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fr" sz="600"/>
              <a:t>Connecteur Kafka</a:t>
            </a:r>
            <a:endParaRPr i="1" sz="600"/>
          </a:p>
        </p:txBody>
      </p:sp>
      <p:sp>
        <p:nvSpPr>
          <p:cNvPr id="274" name="Shape 274"/>
          <p:cNvSpPr/>
          <p:nvPr/>
        </p:nvSpPr>
        <p:spPr>
          <a:xfrm>
            <a:off x="5596575" y="2760850"/>
            <a:ext cx="835800" cy="2538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Pattern Definition </a:t>
            </a:r>
            <a:br>
              <a:rPr lang="fr" sz="600"/>
            </a:br>
            <a:r>
              <a:rPr lang="fr" sz="600"/>
              <a:t>Pattern API</a:t>
            </a:r>
            <a:endParaRPr sz="600"/>
          </a:p>
        </p:txBody>
      </p:sp>
      <p:cxnSp>
        <p:nvCxnSpPr>
          <p:cNvPr id="275" name="Shape 275"/>
          <p:cNvCxnSpPr>
            <a:stCxn id="276" idx="3"/>
            <a:endCxn id="277" idx="1"/>
          </p:cNvCxnSpPr>
          <p:nvPr/>
        </p:nvCxnSpPr>
        <p:spPr>
          <a:xfrm>
            <a:off x="6432375" y="2434400"/>
            <a:ext cx="265800" cy="222600"/>
          </a:xfrm>
          <a:prstGeom prst="straightConnector1">
            <a:avLst/>
          </a:prstGeom>
          <a:noFill/>
          <a:ln cap="flat" cmpd="sng" w="9525">
            <a:solidFill>
              <a:schemeClr val="dk2"/>
            </a:solidFill>
            <a:prstDash val="solid"/>
            <a:round/>
            <a:headEnd len="med" w="med" type="none"/>
            <a:tailEnd len="med" w="med" type="triangle"/>
          </a:ln>
        </p:spPr>
      </p:cxnSp>
      <p:sp>
        <p:nvSpPr>
          <p:cNvPr id="278" name="Shape 278"/>
          <p:cNvSpPr txBox="1"/>
          <p:nvPr/>
        </p:nvSpPr>
        <p:spPr>
          <a:xfrm>
            <a:off x="4539913" y="2783788"/>
            <a:ext cx="643200" cy="24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fr" sz="600"/>
              <a:t>Identification</a:t>
            </a:r>
            <a:endParaRPr i="1" sz="600"/>
          </a:p>
        </p:txBody>
      </p:sp>
      <p:sp>
        <p:nvSpPr>
          <p:cNvPr id="276" name="Shape 276"/>
          <p:cNvSpPr/>
          <p:nvPr/>
        </p:nvSpPr>
        <p:spPr>
          <a:xfrm>
            <a:off x="5596575" y="2307500"/>
            <a:ext cx="835800" cy="2538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Stream </a:t>
            </a:r>
            <a:r>
              <a:rPr lang="fr" sz="600"/>
              <a:t>Definition </a:t>
            </a:r>
            <a:br>
              <a:rPr lang="fr" sz="600"/>
            </a:br>
            <a:r>
              <a:rPr lang="fr" sz="600"/>
              <a:t>Stream API</a:t>
            </a:r>
            <a:endParaRPr sz="600"/>
          </a:p>
        </p:txBody>
      </p:sp>
      <p:cxnSp>
        <p:nvCxnSpPr>
          <p:cNvPr id="279" name="Shape 279"/>
          <p:cNvCxnSpPr>
            <a:endCxn id="274" idx="1"/>
          </p:cNvCxnSpPr>
          <p:nvPr/>
        </p:nvCxnSpPr>
        <p:spPr>
          <a:xfrm>
            <a:off x="5074875" y="2752150"/>
            <a:ext cx="521700" cy="135600"/>
          </a:xfrm>
          <a:prstGeom prst="straightConnector1">
            <a:avLst/>
          </a:prstGeom>
          <a:noFill/>
          <a:ln cap="flat" cmpd="sng" w="9525">
            <a:solidFill>
              <a:schemeClr val="dk2"/>
            </a:solidFill>
            <a:prstDash val="solid"/>
            <a:round/>
            <a:headEnd len="med" w="med" type="none"/>
            <a:tailEnd len="med" w="med" type="triangle"/>
          </a:ln>
        </p:spPr>
      </p:cxnSp>
      <p:sp>
        <p:nvSpPr>
          <p:cNvPr id="277" name="Shape 277"/>
          <p:cNvSpPr/>
          <p:nvPr/>
        </p:nvSpPr>
        <p:spPr>
          <a:xfrm>
            <a:off x="6698075" y="2530000"/>
            <a:ext cx="1113000" cy="2538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600"/>
              <a:t>Pattern Detection</a:t>
            </a:r>
            <a:br>
              <a:rPr lang="fr" sz="600"/>
            </a:br>
            <a:r>
              <a:rPr lang="fr" sz="600"/>
              <a:t>PatternStream CEP Library</a:t>
            </a:r>
            <a:endParaRPr sz="600"/>
          </a:p>
        </p:txBody>
      </p:sp>
      <p:cxnSp>
        <p:nvCxnSpPr>
          <p:cNvPr id="280" name="Shape 280"/>
          <p:cNvCxnSpPr>
            <a:stCxn id="274" idx="3"/>
            <a:endCxn id="277" idx="1"/>
          </p:cNvCxnSpPr>
          <p:nvPr/>
        </p:nvCxnSpPr>
        <p:spPr>
          <a:xfrm flipH="1" rot="10800000">
            <a:off x="6432375" y="2657050"/>
            <a:ext cx="265800" cy="230700"/>
          </a:xfrm>
          <a:prstGeom prst="straightConnector1">
            <a:avLst/>
          </a:prstGeom>
          <a:noFill/>
          <a:ln cap="flat" cmpd="sng" w="9525">
            <a:solidFill>
              <a:schemeClr val="dk2"/>
            </a:solidFill>
            <a:prstDash val="solid"/>
            <a:round/>
            <a:headEnd len="med" w="med" type="none"/>
            <a:tailEnd len="med" w="med" type="triangle"/>
          </a:ln>
        </p:spPr>
      </p:cxnSp>
      <p:cxnSp>
        <p:nvCxnSpPr>
          <p:cNvPr id="281" name="Shape 281"/>
          <p:cNvCxnSpPr>
            <a:endCxn id="276" idx="1"/>
          </p:cNvCxnSpPr>
          <p:nvPr/>
        </p:nvCxnSpPr>
        <p:spPr>
          <a:xfrm flipH="1" rot="10800000">
            <a:off x="5051775" y="2434400"/>
            <a:ext cx="544800" cy="318000"/>
          </a:xfrm>
          <a:prstGeom prst="straightConnector1">
            <a:avLst/>
          </a:prstGeom>
          <a:noFill/>
          <a:ln cap="flat" cmpd="sng" w="9525">
            <a:solidFill>
              <a:schemeClr val="dk2"/>
            </a:solidFill>
            <a:prstDash val="solid"/>
            <a:round/>
            <a:headEnd len="med" w="med" type="none"/>
            <a:tailEnd len="med" w="med" type="triangle"/>
          </a:ln>
        </p:spPr>
      </p:cxnSp>
      <p:pic>
        <p:nvPicPr>
          <p:cNvPr id="282" name="Shape 282"/>
          <p:cNvPicPr preferRelativeResize="0"/>
          <p:nvPr/>
        </p:nvPicPr>
        <p:blipFill>
          <a:blip r:embed="rId6">
            <a:alphaModFix/>
          </a:blip>
          <a:stretch>
            <a:fillRect/>
          </a:stretch>
        </p:blipFill>
        <p:spPr>
          <a:xfrm>
            <a:off x="7179475" y="2039500"/>
            <a:ext cx="765300" cy="394902"/>
          </a:xfrm>
          <a:prstGeom prst="rect">
            <a:avLst/>
          </a:prstGeom>
          <a:noFill/>
          <a:ln>
            <a:noFill/>
          </a:ln>
        </p:spPr>
      </p:pic>
      <p:sp>
        <p:nvSpPr>
          <p:cNvPr id="283" name="Shape 283"/>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14</a:t>
            </a:r>
            <a:endParaRPr sz="800"/>
          </a:p>
        </p:txBody>
      </p:sp>
      <p:sp>
        <p:nvSpPr>
          <p:cNvPr id="284" name="Shape 284"/>
          <p:cNvSpPr txBox="1"/>
          <p:nvPr/>
        </p:nvSpPr>
        <p:spPr>
          <a:xfrm>
            <a:off x="2643738" y="2404525"/>
            <a:ext cx="1334100" cy="253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sz="800"/>
              <a:t>T.CustomerTransaction</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623100" y="4145400"/>
            <a:ext cx="7688700" cy="387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fr"/>
              <a:t>Scala</a:t>
            </a:r>
            <a:endParaRPr/>
          </a:p>
        </p:txBody>
      </p:sp>
      <p:sp>
        <p:nvSpPr>
          <p:cNvPr id="290" name="Shape 290"/>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Demo : autres fonctionnalités </a:t>
            </a:r>
            <a:r>
              <a:rPr lang="fr"/>
              <a:t>Apache Flink CEP</a:t>
            </a:r>
            <a:endParaRPr/>
          </a:p>
          <a:p>
            <a:pPr indent="0" lvl="0" marL="0" rtl="0">
              <a:spcBef>
                <a:spcPts val="0"/>
              </a:spcBef>
              <a:spcAft>
                <a:spcPts val="0"/>
              </a:spcAft>
              <a:buNone/>
            </a:pPr>
            <a:r>
              <a:t/>
            </a:r>
            <a:endParaRPr/>
          </a:p>
        </p:txBody>
      </p:sp>
      <p:pic>
        <p:nvPicPr>
          <p:cNvPr id="291" name="Shape 291"/>
          <p:cNvPicPr preferRelativeResize="0"/>
          <p:nvPr/>
        </p:nvPicPr>
        <p:blipFill>
          <a:blip r:embed="rId3">
            <a:alphaModFix/>
          </a:blip>
          <a:stretch>
            <a:fillRect/>
          </a:stretch>
        </p:blipFill>
        <p:spPr>
          <a:xfrm>
            <a:off x="1968200" y="1516500"/>
            <a:ext cx="4444075" cy="2628900"/>
          </a:xfrm>
          <a:prstGeom prst="rect">
            <a:avLst/>
          </a:prstGeom>
          <a:noFill/>
          <a:ln>
            <a:noFill/>
          </a:ln>
        </p:spPr>
      </p:pic>
      <p:sp>
        <p:nvSpPr>
          <p:cNvPr id="292" name="Shape 292"/>
          <p:cNvSpPr txBox="1"/>
          <p:nvPr/>
        </p:nvSpPr>
        <p:spPr>
          <a:xfrm>
            <a:off x="159550" y="4841275"/>
            <a:ext cx="3003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15</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ctrTitle"/>
          </p:nvPr>
        </p:nvSpPr>
        <p:spPr>
          <a:xfrm>
            <a:off x="727950" y="200072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Fin</a:t>
            </a:r>
            <a:br>
              <a:rPr lang="fr"/>
            </a:br>
            <a:r>
              <a:rPr lang="fr" sz="1800" u="sng">
                <a:solidFill>
                  <a:schemeClr val="hlink"/>
                </a:solidFill>
                <a:hlinkClick r:id="rId3"/>
              </a:rPr>
              <a:t>https://github.com/anouarattn/</a:t>
            </a:r>
            <a:r>
              <a:rPr lang="fr" sz="1800" u="sng">
                <a:solidFill>
                  <a:schemeClr val="hlink"/>
                </a:solidFill>
                <a:hlinkClick r:id="rId4"/>
              </a:rPr>
              <a:t>presentation-cep-demo</a:t>
            </a:r>
            <a:br>
              <a:rPr lang="fr" sz="1800"/>
            </a:br>
            <a:r>
              <a:rPr lang="fr" sz="1800"/>
              <a:t>Cas Uber : </a:t>
            </a:r>
            <a:r>
              <a:rPr lang="fr" sz="1800" u="sng">
                <a:solidFill>
                  <a:schemeClr val="hlink"/>
                </a:solidFill>
                <a:hlinkClick r:id="rId5"/>
              </a:rPr>
              <a:t>https://www.youtube.com/watch?v=nncxYGD6m7E&amp;t=358s</a:t>
            </a:r>
            <a:br>
              <a:rPr lang="fr" sz="1800"/>
            </a:br>
            <a:r>
              <a:rPr lang="fr" sz="1800"/>
              <a:t>Cas Bouygues Telecoms : </a:t>
            </a:r>
            <a:br>
              <a:rPr lang="fr" sz="1800"/>
            </a:br>
            <a:r>
              <a:rPr lang="fr" sz="1800"/>
              <a:t>https://www.youtube.com/watch?v=izYsMQWeUbE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6181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Agenda</a:t>
            </a:r>
            <a:endParaRPr/>
          </a:p>
        </p:txBody>
      </p:sp>
      <p:sp>
        <p:nvSpPr>
          <p:cNvPr id="97" name="Shape 97"/>
          <p:cNvSpPr txBox="1"/>
          <p:nvPr>
            <p:ph idx="1" type="body"/>
          </p:nvPr>
        </p:nvSpPr>
        <p:spPr>
          <a:xfrm>
            <a:off x="914175" y="1733425"/>
            <a:ext cx="7688700" cy="2813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i="1" lang="fr" sz="1400">
                <a:latin typeface="Arial"/>
                <a:ea typeface="Arial"/>
                <a:cs typeface="Arial"/>
                <a:sym typeface="Arial"/>
              </a:rPr>
              <a:t>l’Origine</a:t>
            </a:r>
            <a:endParaRPr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Qu’es aquo ?</a:t>
            </a:r>
            <a:endParaRPr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Composants d’un CEP</a:t>
            </a:r>
            <a:endParaRPr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Types de CEP</a:t>
            </a:r>
            <a:endParaRPr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Comparatif solutions CEP</a:t>
            </a:r>
            <a:endParaRPr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build-versus-buy decision</a:t>
            </a:r>
            <a:endParaRPr b="1" i="1" sz="1400">
              <a:latin typeface="Arial"/>
              <a:ea typeface="Arial"/>
              <a:cs typeface="Arial"/>
              <a:sym typeface="Arial"/>
            </a:endParaRPr>
          </a:p>
          <a:p>
            <a:pPr indent="-317500" lvl="0" marL="457200" rtl="0">
              <a:spcBef>
                <a:spcPts val="0"/>
              </a:spcBef>
              <a:spcAft>
                <a:spcPts val="0"/>
              </a:spcAft>
              <a:buSzPts val="1400"/>
              <a:buFont typeface="Arial"/>
              <a:buChar char="●"/>
            </a:pPr>
            <a:r>
              <a:rPr i="1" lang="fr" sz="1400">
                <a:latin typeface="Arial"/>
                <a:ea typeface="Arial"/>
                <a:cs typeface="Arial"/>
                <a:sym typeface="Arial"/>
              </a:rPr>
              <a:t>DEMO TIBCO BE</a:t>
            </a:r>
            <a:endParaRPr i="1" sz="1400">
              <a:latin typeface="Arial"/>
              <a:ea typeface="Arial"/>
              <a:cs typeface="Arial"/>
              <a:sym typeface="Arial"/>
            </a:endParaRPr>
          </a:p>
          <a:p>
            <a:pPr indent="-317500" lvl="0" marL="457200">
              <a:spcBef>
                <a:spcPts val="0"/>
              </a:spcBef>
              <a:spcAft>
                <a:spcPts val="0"/>
              </a:spcAft>
              <a:buSzPts val="1400"/>
              <a:buFont typeface="Arial"/>
              <a:buChar char="●"/>
            </a:pPr>
            <a:r>
              <a:rPr i="1" lang="fr" sz="1400">
                <a:latin typeface="Arial"/>
                <a:ea typeface="Arial"/>
                <a:cs typeface="Arial"/>
                <a:sym typeface="Arial"/>
              </a:rPr>
              <a:t>DEMO Apache Flink CEP</a:t>
            </a:r>
            <a:endParaRPr i="1" sz="1400">
              <a:latin typeface="Arial"/>
              <a:ea typeface="Arial"/>
              <a:cs typeface="Arial"/>
              <a:sym typeface="Arial"/>
            </a:endParaRPr>
          </a:p>
        </p:txBody>
      </p:sp>
      <p:sp>
        <p:nvSpPr>
          <p:cNvPr id="98" name="Shape 98"/>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800"/>
              <a:t>1</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7650" y="5893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L’origine</a:t>
            </a:r>
            <a:endParaRPr/>
          </a:p>
        </p:txBody>
      </p:sp>
      <p:pic>
        <p:nvPicPr>
          <p:cNvPr descr="David Luckham" id="104" name="Shape 104" title="David Luckham"/>
          <p:cNvPicPr preferRelativeResize="0"/>
          <p:nvPr/>
        </p:nvPicPr>
        <p:blipFill>
          <a:blip r:embed="rId3">
            <a:alphaModFix/>
          </a:blip>
          <a:stretch>
            <a:fillRect/>
          </a:stretch>
        </p:blipFill>
        <p:spPr>
          <a:xfrm>
            <a:off x="820500" y="1490475"/>
            <a:ext cx="1452700" cy="1452700"/>
          </a:xfrm>
          <a:prstGeom prst="rect">
            <a:avLst/>
          </a:prstGeom>
          <a:noFill/>
          <a:ln>
            <a:noFill/>
          </a:ln>
        </p:spPr>
      </p:pic>
      <p:sp>
        <p:nvSpPr>
          <p:cNvPr id="105" name="Shape 105"/>
          <p:cNvSpPr txBox="1"/>
          <p:nvPr/>
        </p:nvSpPr>
        <p:spPr>
          <a:xfrm>
            <a:off x="751850" y="3067950"/>
            <a:ext cx="1590000" cy="217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a:t>David Luckham</a:t>
            </a:r>
            <a:endParaRPr/>
          </a:p>
        </p:txBody>
      </p:sp>
      <p:pic>
        <p:nvPicPr>
          <p:cNvPr id="106" name="Shape 106"/>
          <p:cNvPicPr preferRelativeResize="0"/>
          <p:nvPr/>
        </p:nvPicPr>
        <p:blipFill>
          <a:blip r:embed="rId4">
            <a:alphaModFix/>
          </a:blip>
          <a:stretch>
            <a:fillRect/>
          </a:stretch>
        </p:blipFill>
        <p:spPr>
          <a:xfrm>
            <a:off x="2700750" y="589350"/>
            <a:ext cx="2673050" cy="3424400"/>
          </a:xfrm>
          <a:prstGeom prst="rect">
            <a:avLst/>
          </a:prstGeom>
          <a:noFill/>
          <a:ln>
            <a:noFill/>
          </a:ln>
        </p:spPr>
      </p:pic>
      <p:sp>
        <p:nvSpPr>
          <p:cNvPr id="107" name="Shape 107"/>
          <p:cNvSpPr txBox="1"/>
          <p:nvPr/>
        </p:nvSpPr>
        <p:spPr>
          <a:xfrm>
            <a:off x="2918725" y="4077150"/>
            <a:ext cx="2809800" cy="535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a:t>The power of events 2002</a:t>
            </a:r>
            <a:endParaRPr/>
          </a:p>
          <a:p>
            <a:pPr indent="0" lvl="0" marL="0" rtl="0">
              <a:spcBef>
                <a:spcPts val="0"/>
              </a:spcBef>
              <a:spcAft>
                <a:spcPts val="0"/>
              </a:spcAft>
              <a:buNone/>
            </a:pPr>
            <a:r>
              <a:t/>
            </a:r>
            <a:endParaRPr/>
          </a:p>
        </p:txBody>
      </p:sp>
      <p:sp>
        <p:nvSpPr>
          <p:cNvPr id="108" name="Shape 108"/>
          <p:cNvSpPr txBox="1"/>
          <p:nvPr/>
        </p:nvSpPr>
        <p:spPr>
          <a:xfrm>
            <a:off x="5642150" y="1530450"/>
            <a:ext cx="3903300" cy="1041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Depuis 2008 </a:t>
            </a:r>
            <a:br>
              <a:rPr lang="fr"/>
            </a:br>
            <a:r>
              <a:rPr lang="fr"/>
              <a:t>Consortium </a:t>
            </a:r>
            <a:r>
              <a:rPr lang="fr"/>
              <a:t>Event Processing Technical Society</a:t>
            </a:r>
            <a:br>
              <a:rPr lang="fr"/>
            </a:br>
            <a:r>
              <a:rPr lang="fr"/>
              <a:t>www.complexevents.com</a:t>
            </a:r>
            <a:endParaRPr/>
          </a:p>
          <a:p>
            <a:pPr indent="0" lvl="0" marL="0">
              <a:spcBef>
                <a:spcPts val="0"/>
              </a:spcBef>
              <a:spcAft>
                <a:spcPts val="0"/>
              </a:spcAft>
              <a:buNone/>
            </a:pPr>
            <a:r>
              <a:t/>
            </a:r>
            <a:endParaRPr/>
          </a:p>
        </p:txBody>
      </p:sp>
      <p:sp>
        <p:nvSpPr>
          <p:cNvPr id="109" name="Shape 109"/>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2</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Qu’es aquo ?</a:t>
            </a:r>
            <a:endParaRPr/>
          </a:p>
        </p:txBody>
      </p:sp>
      <p:sp>
        <p:nvSpPr>
          <p:cNvPr id="115" name="Shape 115"/>
          <p:cNvSpPr txBox="1"/>
          <p:nvPr/>
        </p:nvSpPr>
        <p:spPr>
          <a:xfrm>
            <a:off x="544700" y="1368925"/>
            <a:ext cx="7488300" cy="180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sz="1200"/>
              <a:t>Event </a:t>
            </a:r>
            <a:r>
              <a:rPr lang="fr" sz="1200"/>
              <a:t>: tout ce qui se produit, arrive ou apparaît</a:t>
            </a:r>
            <a:endParaRPr sz="1200"/>
          </a:p>
          <a:p>
            <a:pPr indent="0" lvl="0" marL="0">
              <a:spcBef>
                <a:spcPts val="0"/>
              </a:spcBef>
              <a:spcAft>
                <a:spcPts val="0"/>
              </a:spcAft>
              <a:buNone/>
            </a:pPr>
            <a:r>
              <a:rPr b="1" lang="fr" sz="1200"/>
              <a:t>Objet Event</a:t>
            </a:r>
            <a:r>
              <a:rPr lang="fr" sz="1200"/>
              <a:t>(xml, objet java, struc c..), </a:t>
            </a:r>
            <a:r>
              <a:rPr lang="fr" sz="1200"/>
              <a:t>→ la représentation d’un Event en informatique, immutable</a:t>
            </a:r>
            <a:endParaRPr sz="1200"/>
          </a:p>
          <a:p>
            <a:pPr indent="0" lvl="0" marL="0">
              <a:spcBef>
                <a:spcPts val="0"/>
              </a:spcBef>
              <a:spcAft>
                <a:spcPts val="0"/>
              </a:spcAft>
              <a:buNone/>
            </a:pPr>
            <a:r>
              <a:t/>
            </a:r>
            <a:endParaRPr sz="1200"/>
          </a:p>
          <a:p>
            <a:pPr indent="0" lvl="0" marL="0">
              <a:spcBef>
                <a:spcPts val="0"/>
              </a:spcBef>
              <a:spcAft>
                <a:spcPts val="0"/>
              </a:spcAft>
              <a:buNone/>
            </a:pPr>
            <a:r>
              <a:rPr b="1" lang="fr" sz="1200"/>
              <a:t>Complex Event </a:t>
            </a:r>
            <a:r>
              <a:rPr lang="fr" sz="1200"/>
              <a:t>: représentation, une déduction de plusieurs autres Events.</a:t>
            </a:r>
            <a:endParaRPr sz="1200"/>
          </a:p>
          <a:p>
            <a:pPr indent="0" lvl="0" marL="0">
              <a:spcBef>
                <a:spcPts val="0"/>
              </a:spcBef>
              <a:spcAft>
                <a:spcPts val="0"/>
              </a:spcAft>
              <a:buNone/>
            </a:pPr>
            <a:r>
              <a:t/>
            </a:r>
            <a:endParaRPr sz="1200"/>
          </a:p>
          <a:p>
            <a:pPr indent="0" lvl="0" marL="0">
              <a:spcBef>
                <a:spcPts val="0"/>
              </a:spcBef>
              <a:spcAft>
                <a:spcPts val="0"/>
              </a:spcAft>
              <a:buNone/>
            </a:pPr>
            <a:r>
              <a:rPr b="1" lang="fr" sz="1200"/>
              <a:t>Events Stream</a:t>
            </a:r>
            <a:r>
              <a:rPr lang="fr" sz="1200"/>
              <a:t> : flux d'événements avec ordre                    </a:t>
            </a:r>
            <a:r>
              <a:rPr b="1" lang="fr" sz="1200"/>
              <a:t>Events cloud</a:t>
            </a:r>
            <a:r>
              <a:rPr lang="fr" sz="1200"/>
              <a:t> : flux d’événements sans ordre</a:t>
            </a:r>
            <a:endParaRPr sz="1200"/>
          </a:p>
          <a:p>
            <a:pPr indent="0" lvl="0" marL="0">
              <a:spcBef>
                <a:spcPts val="0"/>
              </a:spcBef>
              <a:spcAft>
                <a:spcPts val="0"/>
              </a:spcAft>
              <a:buNone/>
            </a:pPr>
            <a:r>
              <a:t/>
            </a:r>
            <a:endParaRPr sz="1200"/>
          </a:p>
          <a:p>
            <a:pPr indent="0" lvl="0" marL="0">
              <a:spcBef>
                <a:spcPts val="0"/>
              </a:spcBef>
              <a:spcAft>
                <a:spcPts val="0"/>
              </a:spcAft>
              <a:buNone/>
            </a:pPr>
            <a:r>
              <a:rPr b="1" lang="fr" sz="1200"/>
              <a:t>Complex Event processing</a:t>
            </a:r>
            <a:r>
              <a:rPr lang="fr" sz="1200"/>
              <a:t> : traitement sur les événements complexes : création , déduction,  transformation, détection, enrichissement, destruction… </a:t>
            </a:r>
            <a:r>
              <a:rPr b="1" lang="fr" sz="1200"/>
              <a:t>Plateforme CEP</a:t>
            </a:r>
            <a:endParaRPr sz="1200"/>
          </a:p>
        </p:txBody>
      </p:sp>
      <p:pic>
        <p:nvPicPr>
          <p:cNvPr id="116" name="Shape 116"/>
          <p:cNvPicPr preferRelativeResize="0"/>
          <p:nvPr/>
        </p:nvPicPr>
        <p:blipFill>
          <a:blip r:embed="rId3">
            <a:alphaModFix/>
          </a:blip>
          <a:stretch>
            <a:fillRect/>
          </a:stretch>
        </p:blipFill>
        <p:spPr>
          <a:xfrm>
            <a:off x="3133300" y="3633700"/>
            <a:ext cx="6068575" cy="812925"/>
          </a:xfrm>
          <a:prstGeom prst="rect">
            <a:avLst/>
          </a:prstGeom>
          <a:noFill/>
          <a:ln>
            <a:noFill/>
          </a:ln>
        </p:spPr>
      </p:pic>
      <p:pic>
        <p:nvPicPr>
          <p:cNvPr id="117" name="Shape 117"/>
          <p:cNvPicPr preferRelativeResize="0"/>
          <p:nvPr/>
        </p:nvPicPr>
        <p:blipFill>
          <a:blip r:embed="rId4">
            <a:alphaModFix/>
          </a:blip>
          <a:stretch>
            <a:fillRect/>
          </a:stretch>
        </p:blipFill>
        <p:spPr>
          <a:xfrm>
            <a:off x="1030125" y="3144600"/>
            <a:ext cx="1702349" cy="1917250"/>
          </a:xfrm>
          <a:prstGeom prst="rect">
            <a:avLst/>
          </a:prstGeom>
          <a:noFill/>
          <a:ln>
            <a:noFill/>
          </a:ln>
        </p:spPr>
      </p:pic>
      <p:sp>
        <p:nvSpPr>
          <p:cNvPr id="118" name="Shape 118"/>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3</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1358825" y="2356250"/>
            <a:ext cx="1242000" cy="431100"/>
          </a:xfrm>
          <a:prstGeom prst="flowChartConnector">
            <a:avLst/>
          </a:prstGeom>
          <a:solidFill>
            <a:srgbClr val="DAE8FC"/>
          </a:solidFill>
          <a:ln>
            <a:noFill/>
          </a:ln>
        </p:spPr>
        <p:txBody>
          <a:bodyPr anchorCtr="0" anchor="ctr" bIns="91425" lIns="91425" spcFirstLastPara="1" rIns="91425" wrap="square" tIns="91425">
            <a:noAutofit/>
          </a:bodyPr>
          <a:lstStyle/>
          <a:p>
            <a:pPr indent="0" lvl="0" marL="0">
              <a:spcBef>
                <a:spcPts val="0"/>
              </a:spcBef>
              <a:spcAft>
                <a:spcPts val="0"/>
              </a:spcAft>
              <a:buNone/>
            </a:pPr>
            <a:r>
              <a:rPr lang="fr" sz="600"/>
              <a:t>Météo France </a:t>
            </a:r>
            <a:br>
              <a:rPr lang="fr" sz="600"/>
            </a:br>
            <a:r>
              <a:rPr lang="fr" sz="600"/>
              <a:t>Vague de chaleur 38°C le 14 juin 2018</a:t>
            </a:r>
            <a:endParaRPr sz="600"/>
          </a:p>
        </p:txBody>
      </p:sp>
      <p:sp>
        <p:nvSpPr>
          <p:cNvPr id="124" name="Shape 124"/>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Qu’es aquo ? Exemple</a:t>
            </a:r>
            <a:endParaRPr/>
          </a:p>
        </p:txBody>
      </p:sp>
      <p:sp>
        <p:nvSpPr>
          <p:cNvPr id="125" name="Shape 125"/>
          <p:cNvSpPr/>
          <p:nvPr/>
        </p:nvSpPr>
        <p:spPr>
          <a:xfrm>
            <a:off x="39900" y="2356250"/>
            <a:ext cx="1377725" cy="431000"/>
          </a:xfrm>
          <a:prstGeom prst="flowChartInputOutput">
            <a:avLst/>
          </a:prstGeom>
          <a:solidFill>
            <a:srgbClr val="D5E8D4"/>
          </a:solidFill>
          <a:ln>
            <a:noFill/>
          </a:ln>
        </p:spPr>
        <p:txBody>
          <a:bodyPr anchorCtr="0" anchor="ctr" bIns="91425" lIns="91425" spcFirstLastPara="1" rIns="91425" wrap="square" tIns="91425">
            <a:noAutofit/>
          </a:bodyPr>
          <a:lstStyle/>
          <a:p>
            <a:pPr indent="0" lvl="0" marL="0">
              <a:spcBef>
                <a:spcPts val="0"/>
              </a:spcBef>
              <a:spcAft>
                <a:spcPts val="0"/>
              </a:spcAft>
              <a:buNone/>
            </a:pPr>
            <a:r>
              <a:rPr lang="fr" sz="600"/>
              <a:t>Chambre 1 </a:t>
            </a:r>
            <a:br>
              <a:rPr lang="fr" sz="600"/>
            </a:br>
            <a:r>
              <a:rPr lang="fr" sz="600"/>
              <a:t>Capteur N 13099 Température 29°C 12 juin 2018</a:t>
            </a:r>
            <a:endParaRPr/>
          </a:p>
        </p:txBody>
      </p:sp>
      <p:sp>
        <p:nvSpPr>
          <p:cNvPr id="126" name="Shape 126"/>
          <p:cNvSpPr/>
          <p:nvPr/>
        </p:nvSpPr>
        <p:spPr>
          <a:xfrm>
            <a:off x="2557088" y="2356250"/>
            <a:ext cx="1377725" cy="431000"/>
          </a:xfrm>
          <a:prstGeom prst="flowChartInputOutput">
            <a:avLst/>
          </a:prstGeom>
          <a:solidFill>
            <a:srgbClr val="D5E8D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sz="600"/>
              <a:t>Chambre 1 Capteur N 13099 Température 27°C 11 juin 2018</a:t>
            </a:r>
            <a:endParaRPr/>
          </a:p>
        </p:txBody>
      </p:sp>
      <p:sp>
        <p:nvSpPr>
          <p:cNvPr id="127" name="Shape 127"/>
          <p:cNvSpPr/>
          <p:nvPr/>
        </p:nvSpPr>
        <p:spPr>
          <a:xfrm>
            <a:off x="3704671" y="2356250"/>
            <a:ext cx="1377725" cy="431100"/>
          </a:xfrm>
          <a:prstGeom prst="flowChartInputOutput">
            <a:avLst/>
          </a:prstGeom>
          <a:solidFill>
            <a:srgbClr val="D5E8D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sz="600"/>
              <a:t>Chambre 1 Capteur N 13099 Température 25°C 10 juin 2018</a:t>
            </a:r>
            <a:endParaRPr/>
          </a:p>
        </p:txBody>
      </p:sp>
      <p:sp>
        <p:nvSpPr>
          <p:cNvPr id="128" name="Shape 128"/>
          <p:cNvSpPr/>
          <p:nvPr/>
        </p:nvSpPr>
        <p:spPr>
          <a:xfrm>
            <a:off x="5638050" y="3786975"/>
            <a:ext cx="558300" cy="699600"/>
          </a:xfrm>
          <a:prstGeom prst="can">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i="1" lang="fr" sz="800"/>
              <a:t>Storage</a:t>
            </a:r>
            <a:endParaRPr i="1" sz="800"/>
          </a:p>
        </p:txBody>
      </p:sp>
      <p:sp>
        <p:nvSpPr>
          <p:cNvPr id="129" name="Shape 129"/>
          <p:cNvSpPr/>
          <p:nvPr/>
        </p:nvSpPr>
        <p:spPr>
          <a:xfrm>
            <a:off x="5310675" y="2036291"/>
            <a:ext cx="1620300" cy="1059900"/>
          </a:xfrm>
          <a:prstGeom prst="flowChartAlternateProcess">
            <a:avLst/>
          </a:prstGeom>
          <a:solidFill>
            <a:srgbClr val="D0E0E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i="1" lang="fr" sz="800"/>
              <a:t>Plateforme </a:t>
            </a:r>
            <a:br>
              <a:rPr i="1" lang="fr" sz="800"/>
            </a:br>
            <a:r>
              <a:rPr i="1" lang="fr" sz="800"/>
              <a:t>Complex Event Processing</a:t>
            </a:r>
            <a:endParaRPr i="1" sz="800"/>
          </a:p>
        </p:txBody>
      </p:sp>
      <p:sp>
        <p:nvSpPr>
          <p:cNvPr id="130" name="Shape 130"/>
          <p:cNvSpPr txBox="1"/>
          <p:nvPr/>
        </p:nvSpPr>
        <p:spPr>
          <a:xfrm>
            <a:off x="1911650" y="2896800"/>
            <a:ext cx="1069800" cy="21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700"/>
              <a:t>Events Stream</a:t>
            </a:r>
            <a:endParaRPr sz="700"/>
          </a:p>
        </p:txBody>
      </p:sp>
      <p:cxnSp>
        <p:nvCxnSpPr>
          <p:cNvPr id="131" name="Shape 131"/>
          <p:cNvCxnSpPr>
            <a:stCxn id="128" idx="1"/>
          </p:cNvCxnSpPr>
          <p:nvPr/>
        </p:nvCxnSpPr>
        <p:spPr>
          <a:xfrm rot="10800000">
            <a:off x="5906400" y="3136875"/>
            <a:ext cx="10800" cy="650100"/>
          </a:xfrm>
          <a:prstGeom prst="straightConnector1">
            <a:avLst/>
          </a:prstGeom>
          <a:noFill/>
          <a:ln cap="flat" cmpd="sng" w="9525">
            <a:solidFill>
              <a:schemeClr val="dk2"/>
            </a:solidFill>
            <a:prstDash val="solid"/>
            <a:round/>
            <a:headEnd len="med" w="med" type="none"/>
            <a:tailEnd len="med" w="med" type="triangle"/>
          </a:ln>
        </p:spPr>
      </p:cxnSp>
      <p:sp>
        <p:nvSpPr>
          <p:cNvPr id="132" name="Shape 132"/>
          <p:cNvSpPr/>
          <p:nvPr/>
        </p:nvSpPr>
        <p:spPr>
          <a:xfrm>
            <a:off x="5433150" y="3330000"/>
            <a:ext cx="1069800" cy="346200"/>
          </a:xfrm>
          <a:prstGeom prst="rect">
            <a:avLst/>
          </a:prstGeom>
          <a:solidFill>
            <a:srgbClr val="F4CCCC"/>
          </a:solidFill>
          <a:ln>
            <a:noFill/>
          </a:ln>
        </p:spPr>
        <p:txBody>
          <a:bodyPr anchorCtr="0" anchor="ctr" bIns="91425" lIns="91425" spcFirstLastPara="1" rIns="91425" wrap="square" tIns="91425">
            <a:noAutofit/>
          </a:bodyPr>
          <a:lstStyle/>
          <a:p>
            <a:pPr indent="0" lvl="0" marL="0">
              <a:spcBef>
                <a:spcPts val="0"/>
              </a:spcBef>
              <a:spcAft>
                <a:spcPts val="0"/>
              </a:spcAft>
              <a:buNone/>
            </a:pPr>
            <a:r>
              <a:rPr lang="fr" sz="600"/>
              <a:t>Température Maximale</a:t>
            </a:r>
            <a:br>
              <a:rPr lang="fr" sz="600"/>
            </a:br>
            <a:r>
              <a:rPr lang="fr" sz="600"/>
              <a:t>Chambre 1 </a:t>
            </a:r>
            <a:br>
              <a:rPr lang="fr" sz="600"/>
            </a:br>
            <a:r>
              <a:rPr lang="fr" sz="600"/>
              <a:t>32 °C</a:t>
            </a:r>
            <a:endParaRPr sz="600"/>
          </a:p>
        </p:txBody>
      </p:sp>
      <p:sp>
        <p:nvSpPr>
          <p:cNvPr id="133" name="Shape 133"/>
          <p:cNvSpPr/>
          <p:nvPr/>
        </p:nvSpPr>
        <p:spPr>
          <a:xfrm>
            <a:off x="7303050" y="2246700"/>
            <a:ext cx="2044224" cy="535248"/>
          </a:xfrm>
          <a:prstGeom prst="cloud">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fr" sz="600"/>
              <a:t>Possibilité de dépassement de la température Maximale dans la chambre 1 le 14 juin</a:t>
            </a:r>
            <a:endParaRPr sz="600"/>
          </a:p>
        </p:txBody>
      </p:sp>
      <p:cxnSp>
        <p:nvCxnSpPr>
          <p:cNvPr id="134" name="Shape 134"/>
          <p:cNvCxnSpPr>
            <a:stCxn id="129" idx="3"/>
          </p:cNvCxnSpPr>
          <p:nvPr/>
        </p:nvCxnSpPr>
        <p:spPr>
          <a:xfrm flipH="1" rot="10800000">
            <a:off x="6930975" y="2540441"/>
            <a:ext cx="449100" cy="25800"/>
          </a:xfrm>
          <a:prstGeom prst="straightConnector1">
            <a:avLst/>
          </a:prstGeom>
          <a:noFill/>
          <a:ln cap="flat" cmpd="sng" w="9525">
            <a:solidFill>
              <a:schemeClr val="dk2"/>
            </a:solidFill>
            <a:prstDash val="solid"/>
            <a:round/>
            <a:headEnd len="med" w="med" type="none"/>
            <a:tailEnd len="med" w="med" type="triangle"/>
          </a:ln>
        </p:spPr>
      </p:cxnSp>
      <p:cxnSp>
        <p:nvCxnSpPr>
          <p:cNvPr id="135" name="Shape 135"/>
          <p:cNvCxnSpPr>
            <a:stCxn id="136" idx="1"/>
            <a:endCxn id="129" idx="1"/>
          </p:cNvCxnSpPr>
          <p:nvPr/>
        </p:nvCxnSpPr>
        <p:spPr>
          <a:xfrm flipH="1" rot="10800000">
            <a:off x="5037050" y="2566350"/>
            <a:ext cx="273600" cy="21900"/>
          </a:xfrm>
          <a:prstGeom prst="straightConnector1">
            <a:avLst/>
          </a:prstGeom>
          <a:noFill/>
          <a:ln cap="flat" cmpd="sng" w="9525">
            <a:solidFill>
              <a:schemeClr val="dk2"/>
            </a:solidFill>
            <a:prstDash val="solid"/>
            <a:round/>
            <a:headEnd len="med" w="med" type="none"/>
            <a:tailEnd len="med" w="med" type="triangle"/>
          </a:ln>
        </p:spPr>
      </p:cxnSp>
      <p:sp>
        <p:nvSpPr>
          <p:cNvPr id="137" name="Shape 137"/>
          <p:cNvSpPr/>
          <p:nvPr/>
        </p:nvSpPr>
        <p:spPr>
          <a:xfrm>
            <a:off x="-1121825" y="2344915"/>
            <a:ext cx="1377725" cy="431000"/>
          </a:xfrm>
          <a:prstGeom prst="flowChartInputOutput">
            <a:avLst/>
          </a:prstGeom>
          <a:solidFill>
            <a:srgbClr val="D5E8D4"/>
          </a:solidFill>
          <a:ln>
            <a:noFill/>
          </a:ln>
        </p:spPr>
        <p:txBody>
          <a:bodyPr anchorCtr="0" anchor="ctr" bIns="91425" lIns="91425" spcFirstLastPara="1" rIns="91425" wrap="square" tIns="91425">
            <a:noAutofit/>
          </a:bodyPr>
          <a:lstStyle/>
          <a:p>
            <a:pPr indent="0" lvl="0" marL="0">
              <a:spcBef>
                <a:spcPts val="0"/>
              </a:spcBef>
              <a:spcAft>
                <a:spcPts val="0"/>
              </a:spcAft>
              <a:buNone/>
            </a:pPr>
            <a:r>
              <a:rPr lang="fr" sz="600"/>
              <a:t>Chambre 1 </a:t>
            </a:r>
            <a:br>
              <a:rPr lang="fr" sz="600"/>
            </a:br>
            <a:r>
              <a:rPr lang="fr" sz="600"/>
              <a:t>Capteur N 13099 Température :</a:t>
            </a:r>
            <a:endParaRPr sz="600"/>
          </a:p>
          <a:p>
            <a:pPr indent="0" lvl="0" marL="0" rtl="0">
              <a:spcBef>
                <a:spcPts val="0"/>
              </a:spcBef>
              <a:spcAft>
                <a:spcPts val="0"/>
              </a:spcAft>
              <a:buNone/>
            </a:pPr>
            <a:r>
              <a:rPr lang="fr" sz="600"/>
              <a:t>30 °C 13 juin 2018</a:t>
            </a:r>
            <a:endParaRPr/>
          </a:p>
        </p:txBody>
      </p:sp>
      <p:sp>
        <p:nvSpPr>
          <p:cNvPr id="136" name="Shape 136"/>
          <p:cNvSpPr/>
          <p:nvPr/>
        </p:nvSpPr>
        <p:spPr>
          <a:xfrm rot="5400000">
            <a:off x="2066000" y="-57750"/>
            <a:ext cx="650100" cy="5292000"/>
          </a:xfrm>
          <a:prstGeom prst="can">
            <a:avLst>
              <a:gd fmla="val 70638"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4</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Composants d’un CEP</a:t>
            </a:r>
            <a:endParaRPr/>
          </a:p>
        </p:txBody>
      </p:sp>
      <p:sp>
        <p:nvSpPr>
          <p:cNvPr id="144" name="Shape 144"/>
          <p:cNvSpPr txBox="1"/>
          <p:nvPr/>
        </p:nvSpPr>
        <p:spPr>
          <a:xfrm>
            <a:off x="800950" y="1904475"/>
            <a:ext cx="7192200" cy="2611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sz="1800"/>
              <a:t>Identification, filtrage, Enrichissement </a:t>
            </a:r>
            <a:endParaRPr sz="1650">
              <a:solidFill>
                <a:srgbClr val="333333"/>
              </a:solidFill>
              <a:latin typeface="Trebuchet MS"/>
              <a:ea typeface="Trebuchet MS"/>
              <a:cs typeface="Trebuchet MS"/>
              <a:sym typeface="Trebuchet MS"/>
            </a:endParaRPr>
          </a:p>
          <a:p>
            <a:pPr indent="-342900" lvl="0" marL="457200" rtl="0">
              <a:lnSpc>
                <a:spcPct val="110000"/>
              </a:lnSpc>
              <a:spcBef>
                <a:spcPts val="0"/>
              </a:spcBef>
              <a:spcAft>
                <a:spcPts val="0"/>
              </a:spcAft>
              <a:buSzPts val="1800"/>
              <a:buChar char="●"/>
            </a:pPr>
            <a:r>
              <a:rPr lang="fr" sz="1800"/>
              <a:t>Détection</a:t>
            </a:r>
            <a:r>
              <a:rPr lang="fr" sz="1800"/>
              <a:t> de patterns, des algorithmes comme Rete, ReteOO, Phreak.</a:t>
            </a:r>
            <a:r>
              <a:rPr lang="fr" sz="1800"/>
              <a:t> Sql-Like Query</a:t>
            </a:r>
            <a:endParaRPr sz="1800"/>
          </a:p>
          <a:p>
            <a:pPr indent="-342900" lvl="0" marL="457200" rtl="0">
              <a:spcBef>
                <a:spcPts val="0"/>
              </a:spcBef>
              <a:spcAft>
                <a:spcPts val="0"/>
              </a:spcAft>
              <a:buSzPts val="1800"/>
              <a:buChar char="●"/>
            </a:pPr>
            <a:r>
              <a:rPr lang="fr" sz="1800"/>
              <a:t>Connecteurs middlewares</a:t>
            </a:r>
            <a:endParaRPr sz="1800"/>
          </a:p>
          <a:p>
            <a:pPr indent="-342900" lvl="0" marL="457200" rtl="0">
              <a:spcBef>
                <a:spcPts val="0"/>
              </a:spcBef>
              <a:spcAft>
                <a:spcPts val="0"/>
              </a:spcAft>
              <a:buSzPts val="1800"/>
              <a:buChar char="●"/>
            </a:pPr>
            <a:r>
              <a:rPr lang="fr" sz="1800"/>
              <a:t>Connecteurs bases de données (in-memory, disque)</a:t>
            </a:r>
            <a:endParaRPr sz="1800"/>
          </a:p>
          <a:p>
            <a:pPr indent="0" lvl="0" marL="0">
              <a:spcBef>
                <a:spcPts val="0"/>
              </a:spcBef>
              <a:spcAft>
                <a:spcPts val="0"/>
              </a:spcAft>
              <a:buNone/>
            </a:pPr>
            <a:r>
              <a:t/>
            </a:r>
            <a:endParaRPr sz="1800"/>
          </a:p>
        </p:txBody>
      </p:sp>
      <p:sp>
        <p:nvSpPr>
          <p:cNvPr id="145" name="Shape 145"/>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5</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Types </a:t>
            </a:r>
            <a:r>
              <a:rPr lang="fr"/>
              <a:t>de CEP 1/3</a:t>
            </a:r>
            <a:endParaRPr/>
          </a:p>
        </p:txBody>
      </p:sp>
      <p:sp>
        <p:nvSpPr>
          <p:cNvPr id="151" name="Shape 151"/>
          <p:cNvSpPr txBox="1"/>
          <p:nvPr/>
        </p:nvSpPr>
        <p:spPr>
          <a:xfrm>
            <a:off x="308225" y="1248225"/>
            <a:ext cx="5547900" cy="647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fr"/>
              <a:t>CEP Orienté Règle, ECA, Inference, Production...</a:t>
            </a:r>
            <a:endParaRPr/>
          </a:p>
        </p:txBody>
      </p:sp>
      <p:pic>
        <p:nvPicPr>
          <p:cNvPr id="152" name="Shape 152"/>
          <p:cNvPicPr preferRelativeResize="0"/>
          <p:nvPr/>
        </p:nvPicPr>
        <p:blipFill>
          <a:blip r:embed="rId3">
            <a:alphaModFix/>
          </a:blip>
          <a:stretch>
            <a:fillRect/>
          </a:stretch>
        </p:blipFill>
        <p:spPr>
          <a:xfrm>
            <a:off x="2932600" y="1599325"/>
            <a:ext cx="4799150" cy="3202150"/>
          </a:xfrm>
          <a:prstGeom prst="rect">
            <a:avLst/>
          </a:prstGeom>
          <a:noFill/>
          <a:ln>
            <a:noFill/>
          </a:ln>
        </p:spPr>
      </p:pic>
      <p:sp>
        <p:nvSpPr>
          <p:cNvPr id="153" name="Shape 153"/>
          <p:cNvSpPr txBox="1"/>
          <p:nvPr/>
        </p:nvSpPr>
        <p:spPr>
          <a:xfrm>
            <a:off x="463200" y="4393175"/>
            <a:ext cx="5547900" cy="40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REDHAT Drools Fusion</a:t>
            </a:r>
            <a:endParaRPr/>
          </a:p>
        </p:txBody>
      </p:sp>
      <p:sp>
        <p:nvSpPr>
          <p:cNvPr id="154" name="Shape 154"/>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6</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1581100" y="1745350"/>
            <a:ext cx="6569099" cy="2561375"/>
          </a:xfrm>
          <a:prstGeom prst="rect">
            <a:avLst/>
          </a:prstGeom>
          <a:noFill/>
          <a:ln>
            <a:noFill/>
          </a:ln>
        </p:spPr>
      </p:pic>
      <p:sp>
        <p:nvSpPr>
          <p:cNvPr id="160" name="Shape 160"/>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Types de CEP 2/3</a:t>
            </a:r>
            <a:endParaRPr/>
          </a:p>
        </p:txBody>
      </p:sp>
      <p:sp>
        <p:nvSpPr>
          <p:cNvPr id="161" name="Shape 161"/>
          <p:cNvSpPr txBox="1"/>
          <p:nvPr/>
        </p:nvSpPr>
        <p:spPr>
          <a:xfrm>
            <a:off x="308225" y="1248225"/>
            <a:ext cx="5547900" cy="647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fr"/>
              <a:t>CEP </a:t>
            </a:r>
            <a:r>
              <a:rPr lang="fr"/>
              <a:t>Orienté Etats</a:t>
            </a:r>
            <a:endParaRPr/>
          </a:p>
        </p:txBody>
      </p:sp>
      <p:sp>
        <p:nvSpPr>
          <p:cNvPr id="162" name="Shape 162"/>
          <p:cNvSpPr txBox="1"/>
          <p:nvPr/>
        </p:nvSpPr>
        <p:spPr>
          <a:xfrm>
            <a:off x="2750675" y="4227400"/>
            <a:ext cx="5547900" cy="40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Tibco StreamBase</a:t>
            </a:r>
            <a:endParaRPr/>
          </a:p>
        </p:txBody>
      </p:sp>
      <p:sp>
        <p:nvSpPr>
          <p:cNvPr id="163" name="Shape 163"/>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7</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2511900" y="1396475"/>
            <a:ext cx="5455301" cy="3216825"/>
          </a:xfrm>
          <a:prstGeom prst="rect">
            <a:avLst/>
          </a:prstGeom>
          <a:noFill/>
          <a:ln>
            <a:noFill/>
          </a:ln>
        </p:spPr>
      </p:pic>
      <p:sp>
        <p:nvSpPr>
          <p:cNvPr id="169" name="Shape 169"/>
          <p:cNvSpPr txBox="1"/>
          <p:nvPr>
            <p:ph type="title"/>
          </p:nvPr>
        </p:nvSpPr>
        <p:spPr>
          <a:xfrm>
            <a:off x="727650" y="6071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Types de CEP 3/3</a:t>
            </a:r>
            <a:endParaRPr/>
          </a:p>
        </p:txBody>
      </p:sp>
      <p:sp>
        <p:nvSpPr>
          <p:cNvPr id="170" name="Shape 170"/>
          <p:cNvSpPr txBox="1"/>
          <p:nvPr/>
        </p:nvSpPr>
        <p:spPr>
          <a:xfrm>
            <a:off x="308225" y="1248225"/>
            <a:ext cx="5547900" cy="647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fr"/>
              <a:t>CEP </a:t>
            </a:r>
            <a:r>
              <a:rPr lang="fr"/>
              <a:t>Orienté Query</a:t>
            </a:r>
            <a:endParaRPr/>
          </a:p>
        </p:txBody>
      </p:sp>
      <p:sp>
        <p:nvSpPr>
          <p:cNvPr id="171" name="Shape 171"/>
          <p:cNvSpPr txBox="1"/>
          <p:nvPr/>
        </p:nvSpPr>
        <p:spPr>
          <a:xfrm>
            <a:off x="806975" y="4359625"/>
            <a:ext cx="5547900" cy="40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Apache Flink CEP</a:t>
            </a:r>
            <a:endParaRPr/>
          </a:p>
        </p:txBody>
      </p:sp>
      <p:sp>
        <p:nvSpPr>
          <p:cNvPr id="172" name="Shape 172"/>
          <p:cNvSpPr txBox="1"/>
          <p:nvPr/>
        </p:nvSpPr>
        <p:spPr>
          <a:xfrm>
            <a:off x="159550" y="4841275"/>
            <a:ext cx="244200" cy="19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800"/>
              <a:t>8</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