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0" r:id="rId3"/>
    <p:sldId id="257" r:id="rId4"/>
    <p:sldId id="258" r:id="rId5"/>
    <p:sldId id="263" r:id="rId6"/>
    <p:sldId id="282" r:id="rId7"/>
    <p:sldId id="264" r:id="rId8"/>
    <p:sldId id="267" r:id="rId9"/>
    <p:sldId id="280" r:id="rId10"/>
    <p:sldId id="285" r:id="rId11"/>
    <p:sldId id="269" r:id="rId12"/>
    <p:sldId id="271" r:id="rId13"/>
    <p:sldId id="272" r:id="rId14"/>
    <p:sldId id="281" r:id="rId15"/>
    <p:sldId id="283" r:id="rId16"/>
    <p:sldId id="273" r:id="rId17"/>
    <p:sldId id="275" r:id="rId18"/>
    <p:sldId id="265" r:id="rId19"/>
    <p:sldId id="266" r:id="rId20"/>
    <p:sldId id="276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87294" autoAdjust="0"/>
  </p:normalViewPr>
  <p:slideViewPr>
    <p:cSldViewPr snapToGrid="0">
      <p:cViewPr varScale="1">
        <p:scale>
          <a:sx n="76" d="100"/>
          <a:sy n="76" d="100"/>
        </p:scale>
        <p:origin x="78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0DE5F-332C-43DB-975C-DD4D41DF3999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BAC08-48B6-45F5-8948-DB9D2941F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815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RNA" TargetMode="External"/><Relationship Id="rId3" Type="http://schemas.openxmlformats.org/officeDocument/2006/relationships/hyperlink" Target="https://en.wikipedia.org/wiki/Transcriptomics_technologies" TargetMode="External"/><Relationship Id="rId7" Type="http://schemas.openxmlformats.org/officeDocument/2006/relationships/hyperlink" Target="https://en.wikipedia.org/wiki/Gene_expressio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RNA-Seq" TargetMode="External"/><Relationship Id="rId5" Type="http://schemas.openxmlformats.org/officeDocument/2006/relationships/hyperlink" Target="https://en.wikipedia.org/wiki/Next-generation_sequencing" TargetMode="External"/><Relationship Id="rId4" Type="http://schemas.openxmlformats.org/officeDocument/2006/relationships/hyperlink" Target="https://en.wikipedia.org/wiki/DNA_microarray" TargetMode="External"/><Relationship Id="rId9" Type="http://schemas.openxmlformats.org/officeDocument/2006/relationships/hyperlink" Target="https://en.wikipedia.org/wiki/Transcriptome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3" tooltip="Transcriptomics technologies"/>
              </a:rPr>
              <a:t>-Transcriptomics techniques</a:t>
            </a:r>
            <a:r>
              <a:rPr lang="en-IN" dirty="0"/>
              <a:t> include </a:t>
            </a:r>
            <a:r>
              <a:rPr lang="en-IN" dirty="0">
                <a:hlinkClick r:id="rId4" tooltip="DNA microarray"/>
              </a:rPr>
              <a:t>DNA microarrays</a:t>
            </a:r>
            <a:r>
              <a:rPr lang="en-IN" dirty="0"/>
              <a:t> and </a:t>
            </a:r>
            <a:r>
              <a:rPr lang="en-IN" dirty="0">
                <a:hlinkClick r:id="rId5" tooltip="Next-generation sequencing"/>
              </a:rPr>
              <a:t>next-generation sequencing</a:t>
            </a:r>
            <a:r>
              <a:rPr lang="en-IN" dirty="0"/>
              <a:t> technologies called </a:t>
            </a:r>
            <a:r>
              <a:rPr lang="en-IN" dirty="0">
                <a:hlinkClick r:id="rId6" tooltip="RNA-Seq"/>
              </a:rPr>
              <a:t>RNA-Seq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b="1" dirty="0"/>
              <a:t>gene expression profiling</a:t>
            </a:r>
            <a:r>
              <a:rPr lang="en-IN" dirty="0"/>
              <a:t> is the measurement of the activity (the </a:t>
            </a:r>
            <a:r>
              <a:rPr lang="en-IN" dirty="0">
                <a:hlinkClick r:id="rId7" tooltip="Gene expression"/>
              </a:rPr>
              <a:t>expression</a:t>
            </a:r>
            <a:r>
              <a:rPr lang="en-IN" dirty="0"/>
              <a:t>) of thousands of genes at once, to create a global picture of cellular function.</a:t>
            </a:r>
          </a:p>
          <a:p>
            <a:endParaRPr lang="en-IN" dirty="0"/>
          </a:p>
          <a:p>
            <a:r>
              <a:rPr lang="en-IN" b="1" dirty="0"/>
              <a:t>RNA-</a:t>
            </a:r>
            <a:r>
              <a:rPr lang="en-IN" b="1" dirty="0" err="1"/>
              <a:t>Seq</a:t>
            </a:r>
            <a:r>
              <a:rPr lang="en-IN" dirty="0"/>
              <a:t> uses </a:t>
            </a:r>
            <a:r>
              <a:rPr lang="en-IN" dirty="0">
                <a:hlinkClick r:id="rId5" tooltip="Next-generation sequencing"/>
              </a:rPr>
              <a:t>next-generation sequencing</a:t>
            </a:r>
            <a:r>
              <a:rPr lang="en-IN" dirty="0"/>
              <a:t> (NGS) to reveal the presence and quantity of </a:t>
            </a:r>
            <a:r>
              <a:rPr lang="en-IN" dirty="0">
                <a:hlinkClick r:id="rId8" tooltip="RNA"/>
              </a:rPr>
              <a:t>RNA</a:t>
            </a:r>
            <a:r>
              <a:rPr lang="en-IN" dirty="0"/>
              <a:t> in a biological sample at a given moment, </a:t>
            </a:r>
            <a:r>
              <a:rPr lang="en-IN" dirty="0" err="1"/>
              <a:t>analyzing</a:t>
            </a:r>
            <a:r>
              <a:rPr lang="en-IN" dirty="0"/>
              <a:t> the continuously changing cellular </a:t>
            </a:r>
            <a:r>
              <a:rPr lang="en-IN" dirty="0">
                <a:hlinkClick r:id="rId9" tooltip="Transcriptome"/>
              </a:rPr>
              <a:t>transcriptome</a:t>
            </a:r>
            <a:endParaRPr lang="en-IN" dirty="0"/>
          </a:p>
          <a:p>
            <a:endParaRPr lang="en-IN" dirty="0"/>
          </a:p>
          <a:p>
            <a:r>
              <a:rPr lang="en-IN" dirty="0"/>
              <a:t>In word embeddings, you want to map words to a latent vector space such that words with similar meaning are closer in that space.</a:t>
            </a:r>
          </a:p>
          <a:p>
            <a:r>
              <a:rPr lang="en-IN" dirty="0"/>
              <a:t>So your latent space captures the structure of your data w.r.t your task.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BAC08-48B6-45F5-8948-DB9D2941F65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453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38218afe9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38218afe9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ea typeface="Rockwell"/>
                <a:cs typeface="Rockwell"/>
                <a:sym typeface="Rockwell"/>
              </a:rPr>
              <a:t>.[AS SEEN IN T-SNE]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000000"/>
              </a:solidFill>
              <a:highlight>
                <a:srgbClr val="FFFFFF"/>
              </a:highlight>
              <a:sym typeface="Rockwel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ea typeface="Rockwell"/>
                <a:cs typeface="Rockwell"/>
                <a:sym typeface="Rockwell"/>
              </a:rPr>
              <a:t>AND HC DENDOGRAM]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>
                <a:highlight>
                  <a:srgbClr val="FFFFFF"/>
                </a:highlight>
                <a:ea typeface="Rockwell"/>
                <a:cs typeface="Rockwell"/>
                <a:sym typeface="Rockwell"/>
              </a:rPr>
              <a:t>[as seen in hgsc]</a:t>
            </a:r>
            <a:endParaRPr lang="en" dirty="0">
              <a:solidFill>
                <a:srgbClr val="000000"/>
              </a:solidFill>
              <a:highlight>
                <a:srgbClr val="FFFFFF"/>
              </a:highlight>
              <a:ea typeface="Rockwell"/>
              <a:cs typeface="Rockwell"/>
              <a:sym typeface="Rockwel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>
              <a:solidFill>
                <a:srgbClr val="000000"/>
              </a:solidFill>
              <a:highlight>
                <a:srgbClr val="FFFFFF"/>
              </a:highlight>
              <a:ea typeface="Rockwell"/>
              <a:cs typeface="Rockwell"/>
              <a:sym typeface="Rockwel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Rockwell"/>
                <a:ea typeface="Rockwell"/>
                <a:cs typeface="Rockwell"/>
                <a:sym typeface="Rockwell"/>
              </a:rPr>
              <a:t>[just mention how tybalt is just a technique… interpretations requires more research. Also, they plan to build better models and better interpretation [JUST SAY THIS AT END]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6306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38218afe9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38218afe9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536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8218afe9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8218afe9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941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38218afe9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38218afe9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007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8218afe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38218afe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623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this they found that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encoding 53, which did not correspond to any known GO term, potentially indicating an unknown but important biological process.</a:t>
            </a:r>
          </a:p>
          <a:p>
            <a:endParaRPr lang="en-US" b="1" dirty="0"/>
          </a:p>
          <a:p>
            <a:r>
              <a:rPr lang="en-US" dirty="0"/>
              <a:t>encoding 66 which implicated GO terms related to</a:t>
            </a:r>
            <a:r>
              <a:rPr lang="en-US" baseline="0" dirty="0"/>
              <a:t> </a:t>
            </a:r>
            <a:r>
              <a:rPr lang="en-US" dirty="0"/>
              <a:t>cholesterol, ethanol, and lipid metabolism including</a:t>
            </a:r>
            <a:r>
              <a:rPr lang="en-US" baseline="0" dirty="0"/>
              <a:t> </a:t>
            </a:r>
            <a:r>
              <a:rPr lang="en-US" dirty="0"/>
              <a:t>regulation of intestinal cholesterol absorption ,</a:t>
            </a:r>
            <a:r>
              <a:rPr lang="en-US" baseline="0" dirty="0"/>
              <a:t> </a:t>
            </a:r>
            <a:r>
              <a:rPr lang="en-US" dirty="0"/>
              <a:t>ethanol oxidation ,and lipid catabolic process.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BAC08-48B6-45F5-8948-DB9D2941F65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557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8218afe9_3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8218afe9_3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>
                <a:solidFill>
                  <a:srgbClr val="000000"/>
                </a:solidFill>
                <a:ea typeface="Rockwell"/>
                <a:cs typeface="Rockwell"/>
                <a:sym typeface="Rockwell"/>
              </a:rPr>
              <a:t>IDENTIFIED ENCODING WITH HIGHEST DIFFERNCE OUT OF 100 POSSIBILITIES.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ym typeface="Rockwell"/>
              </a:rPr>
              <a:t>-edit TEXT/ EXPLAIN FORMULA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776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38218afe9_3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38218afe9_3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>
                <a:ea typeface="Rockwell"/>
                <a:cs typeface="Rockwell"/>
                <a:sym typeface="Rockwell"/>
              </a:rPr>
              <a:t>PLOTTED ALL POINTS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208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38218afe9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38218afe9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57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38218afe9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38218afe9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kern="12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7794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B62F-49B4-4AFD-A3A9-8ECE118FCE70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C22F793-C2DA-4812-B327-C8ECFF116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2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B62F-49B4-4AFD-A3A9-8ECE118FCE70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F793-C2DA-4812-B327-C8ECFF116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4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B62F-49B4-4AFD-A3A9-8ECE118FCE70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F793-C2DA-4812-B327-C8ECFF116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869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100" y="6727600"/>
            <a:ext cx="12192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407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B62F-49B4-4AFD-A3A9-8ECE118FCE70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F793-C2DA-4812-B327-C8ECFF116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50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A68B62F-49B4-4AFD-A3A9-8ECE118FCE70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C22F793-C2DA-4812-B327-C8ECFF116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32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B62F-49B4-4AFD-A3A9-8ECE118FCE70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F793-C2DA-4812-B327-C8ECFF116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72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B62F-49B4-4AFD-A3A9-8ECE118FCE70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F793-C2DA-4812-B327-C8ECFF116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57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B62F-49B4-4AFD-A3A9-8ECE118FCE70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F793-C2DA-4812-B327-C8ECFF116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22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B62F-49B4-4AFD-A3A9-8ECE118FCE70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F793-C2DA-4812-B327-C8ECFF116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76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B62F-49B4-4AFD-A3A9-8ECE118FCE70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F793-C2DA-4812-B327-C8ECFF116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48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B62F-49B4-4AFD-A3A9-8ECE118FCE70}" type="datetimeFigureOut">
              <a:rPr lang="en-IN" smtClean="0"/>
              <a:t>26-09-2019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F793-C2DA-4812-B327-C8ECFF116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67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A68B62F-49B4-4AFD-A3A9-8ECE118FCE70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C22F793-C2DA-4812-B327-C8ECFF116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65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3D7F5-44C4-485B-ACD0-1FC214D67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808" y="2729581"/>
            <a:ext cx="11049000" cy="939567"/>
          </a:xfrm>
        </p:spPr>
        <p:txBody>
          <a:bodyPr>
            <a:noAutofit/>
          </a:bodyPr>
          <a:lstStyle/>
          <a:p>
            <a:pPr algn="ctr"/>
            <a:r>
              <a:rPr lang="en-IN" sz="4600" b="1" dirty="0"/>
              <a:t>Extracting a Biologically Relevant Latent Space from </a:t>
            </a:r>
            <a:br>
              <a:rPr lang="en-IN" sz="4600" b="1" dirty="0"/>
            </a:br>
            <a:r>
              <a:rPr lang="en-IN" sz="4600" b="1" dirty="0"/>
              <a:t>Cancer Transcriptomes </a:t>
            </a:r>
            <a:br>
              <a:rPr lang="en-IN" sz="4600" b="1" dirty="0"/>
            </a:br>
            <a:r>
              <a:rPr lang="en-IN" sz="4600" b="1" dirty="0"/>
              <a:t>with Variational Autoencoders</a:t>
            </a:r>
            <a:r>
              <a:rPr lang="en-IN" sz="4600" dirty="0"/>
              <a:t> </a:t>
            </a:r>
            <a:br>
              <a:rPr lang="en-IN" sz="4600" dirty="0"/>
            </a:br>
            <a:endParaRPr lang="en-IN" sz="4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5156F-5D01-4E06-872B-708566186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520" y="4899171"/>
            <a:ext cx="2691468" cy="132546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IN" sz="2400" dirty="0">
                <a:solidFill>
                  <a:srgbClr val="00B050"/>
                </a:solidFill>
              </a:rPr>
              <a:t>Bio</a:t>
            </a:r>
            <a:r>
              <a:rPr lang="en-IN" sz="2400" dirty="0">
                <a:solidFill>
                  <a:srgbClr val="0070C0"/>
                </a:solidFill>
              </a:rPr>
              <a:t>Bois</a:t>
            </a:r>
            <a:endParaRPr lang="en-IN" sz="2400" dirty="0"/>
          </a:p>
          <a:p>
            <a:pPr>
              <a:spcBef>
                <a:spcPts val="600"/>
              </a:spcBef>
            </a:pPr>
            <a:r>
              <a:rPr lang="en-IN" sz="1800" dirty="0"/>
              <a:t>Anoubhav Agarwaal BE16B002</a:t>
            </a:r>
          </a:p>
          <a:p>
            <a:pPr>
              <a:spcBef>
                <a:spcPts val="600"/>
              </a:spcBef>
            </a:pPr>
            <a:r>
              <a:rPr lang="en-IN" sz="1800" dirty="0"/>
              <a:t>Rahul Nikam    BT18D011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187840-A0BF-458C-9C5B-6A6A75CC5AAC}"/>
              </a:ext>
            </a:extLst>
          </p:cNvPr>
          <p:cNvSpPr txBox="1"/>
          <p:nvPr/>
        </p:nvSpPr>
        <p:spPr>
          <a:xfrm>
            <a:off x="3514988" y="260056"/>
            <a:ext cx="51608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600" dirty="0">
                <a:latin typeface="+mj-lt"/>
              </a:rPr>
              <a:t>Paper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026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62BE5-9DA5-45AE-99CC-68A931402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85" y="1403604"/>
            <a:ext cx="11031117" cy="405079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IN" dirty="0"/>
              <a:t>They experimented whether or not Tybalt learned manifold differences of distinct high grade serous ovarian cancer (</a:t>
            </a:r>
            <a:r>
              <a:rPr lang="en-IN" dirty="0">
                <a:solidFill>
                  <a:srgbClr val="00B050"/>
                </a:solidFill>
              </a:rPr>
              <a:t>HGSC</a:t>
            </a:r>
            <a:r>
              <a:rPr lang="en-IN" dirty="0"/>
              <a:t>) subtypes. 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IN" dirty="0"/>
              <a:t>Previously, several groups identified </a:t>
            </a:r>
            <a:r>
              <a:rPr lang="en-IN" dirty="0">
                <a:solidFill>
                  <a:srgbClr val="00B050"/>
                </a:solidFill>
              </a:rPr>
              <a:t>four HGSC subtypes </a:t>
            </a:r>
            <a:r>
              <a:rPr lang="en-IN" dirty="0"/>
              <a:t>using gene expression. However, the four HGSC subtypes were not consistently defined across populations; the data suggested the presence of three subtypes or fewer. 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IN" dirty="0"/>
              <a:t>The previous study observed that the </a:t>
            </a:r>
            <a:r>
              <a:rPr lang="en-IN" dirty="0">
                <a:solidFill>
                  <a:srgbClr val="00B050"/>
                </a:solidFill>
              </a:rPr>
              <a:t>immunoreactive/mesenchymal </a:t>
            </a:r>
            <a:r>
              <a:rPr lang="en-IN" dirty="0"/>
              <a:t>and </a:t>
            </a:r>
            <a:r>
              <a:rPr lang="en-IN" dirty="0">
                <a:solidFill>
                  <a:srgbClr val="00B050"/>
                </a:solidFill>
              </a:rPr>
              <a:t>differentiated/proliferative </a:t>
            </a:r>
            <a:r>
              <a:rPr lang="en-IN" dirty="0"/>
              <a:t>tumors consistently collapsed together when setting clustering algorithms to find 2 subtypes. 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IN" dirty="0"/>
              <a:t>This observation may suggest the presence of distinct gene expression programs existing on an activation spectrum driving differences in these subtypes. 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IN" dirty="0"/>
              <a:t>Therefore, we hypothesized that Tybalt would learn a latent space which could stratify the HGSC subtypes.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  <a:p>
            <a:pPr marL="274320" lvl="1" indent="0">
              <a:spcBef>
                <a:spcPts val="600"/>
              </a:spcBef>
              <a:spcAft>
                <a:spcPts val="1200"/>
              </a:spcAft>
              <a:buNone/>
            </a:pPr>
            <a:endParaRPr lang="en-IN" sz="2000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E1C84BFA-5059-4FE2-BC63-9920465A1A15}"/>
              </a:ext>
            </a:extLst>
          </p:cNvPr>
          <p:cNvSpPr txBox="1">
            <a:spLocks/>
          </p:cNvSpPr>
          <p:nvPr/>
        </p:nvSpPr>
        <p:spPr>
          <a:xfrm>
            <a:off x="734785" y="335342"/>
            <a:ext cx="10105055" cy="569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/>
              <a:t>Interpreting Biological features from tybalt</a:t>
            </a:r>
          </a:p>
        </p:txBody>
      </p:sp>
    </p:spTree>
    <p:extLst>
      <p:ext uri="{BB962C8B-B14F-4D97-AF65-F5344CB8AC3E}">
        <p14:creationId xmlns:p14="http://schemas.microsoft.com/office/powerpoint/2010/main" val="362093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3892" y="60227"/>
            <a:ext cx="3952240" cy="327726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993388" y="165160"/>
            <a:ext cx="3436372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600" dirty="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1DFDA1-BB0B-43C6-889F-FBFA00BC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080" y="330310"/>
            <a:ext cx="6575812" cy="495300"/>
          </a:xfrm>
        </p:spPr>
        <p:txBody>
          <a:bodyPr>
            <a:noAutofit/>
          </a:bodyPr>
          <a:lstStyle/>
          <a:p>
            <a:r>
              <a:rPr lang="en-IN" sz="3200" b="1" dirty="0"/>
              <a:t>ENCODINGS represent biological signal</a:t>
            </a:r>
            <a:br>
              <a:rPr lang="en-IN" sz="3200" b="1" dirty="0"/>
            </a:br>
            <a:r>
              <a:rPr lang="en-IN" sz="3200" b="1" dirty="0"/>
              <a:t> </a:t>
            </a:r>
            <a:br>
              <a:rPr lang="en-IN" sz="3200" b="1" dirty="0"/>
            </a:br>
            <a:r>
              <a:rPr lang="en-IN" sz="3200" b="1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C808D8-C260-4D79-A518-34F715C2B1EE}"/>
              </a:ext>
            </a:extLst>
          </p:cNvPr>
          <p:cNvSpPr/>
          <p:nvPr/>
        </p:nvSpPr>
        <p:spPr>
          <a:xfrm>
            <a:off x="100454" y="2029030"/>
            <a:ext cx="6328428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5475" lvl="1">
              <a:spcAft>
                <a:spcPts val="1200"/>
              </a:spcAft>
              <a:buClr>
                <a:schemeClr val="accent2"/>
              </a:buClr>
              <a:buSzPct val="85000"/>
            </a:pPr>
            <a:r>
              <a:rPr lang="en-IN" sz="1600" dirty="0">
                <a:solidFill>
                  <a:schemeClr val="accent2"/>
                </a:solidFill>
                <a:ea typeface="Rockwell"/>
                <a:cs typeface="Rockwell"/>
                <a:sym typeface="Rockwell"/>
              </a:rPr>
              <a:t>(A) </a:t>
            </a:r>
            <a:r>
              <a:rPr lang="en-IN" sz="2000" dirty="0">
                <a:ea typeface="Rockwell"/>
                <a:cs typeface="Rockwell"/>
                <a:sym typeface="Rockwell"/>
              </a:rPr>
              <a:t>Encoding 82 stratified patient sex. </a:t>
            </a:r>
            <a:endParaRPr lang="en-IN" sz="2000" dirty="0">
              <a:solidFill>
                <a:srgbClr val="000000"/>
              </a:solidFill>
              <a:ea typeface="Rockwell"/>
              <a:cs typeface="Rockwell"/>
              <a:sym typeface="Rockwell"/>
            </a:endParaRPr>
          </a:p>
          <a:p>
            <a:pPr marL="1270000" lvl="2" indent="-187325">
              <a:spcAft>
                <a:spcPts val="18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0000"/>
                </a:solidFill>
                <a:ea typeface="Rockwell"/>
                <a:cs typeface="Rockwell"/>
                <a:sym typeface="Rockwell"/>
              </a:rPr>
              <a:t>Feature encoding 82 nearly perfectly separated samples by sex.</a:t>
            </a:r>
          </a:p>
          <a:p>
            <a:pPr marL="625475" lvl="1">
              <a:spcAft>
                <a:spcPts val="1200"/>
              </a:spcAft>
              <a:buClr>
                <a:schemeClr val="accent2"/>
              </a:buClr>
              <a:buSzPct val="85000"/>
            </a:pPr>
            <a:r>
              <a:rPr lang="en-IN" sz="1600" dirty="0">
                <a:solidFill>
                  <a:schemeClr val="accent2"/>
                </a:solidFill>
                <a:ea typeface="Rockwell"/>
                <a:cs typeface="Rockwell"/>
                <a:sym typeface="Rockwell"/>
              </a:rPr>
              <a:t>(B)  </a:t>
            </a:r>
            <a:r>
              <a:rPr lang="en-IN" sz="2000" dirty="0">
                <a:ea typeface="Rockwell"/>
                <a:cs typeface="Rockwell"/>
                <a:sym typeface="Rockwell"/>
              </a:rPr>
              <a:t>Encodings 53 and 66 separated 		  	  	  melanoma tumors.</a:t>
            </a:r>
            <a:endParaRPr lang="en-IN" sz="2000" dirty="0">
              <a:solidFill>
                <a:srgbClr val="000000"/>
              </a:solidFill>
              <a:ea typeface="Rockwell"/>
              <a:cs typeface="Rockwell"/>
              <a:sym typeface="Rockwell"/>
            </a:endParaRPr>
          </a:p>
          <a:p>
            <a:pPr marL="1270000" lvl="2" indent="-187325">
              <a:spcAft>
                <a:spcPts val="12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0000"/>
                </a:solidFill>
                <a:ea typeface="Rockwell"/>
                <a:cs typeface="Rockwell"/>
                <a:sym typeface="Rockwell"/>
              </a:rPr>
              <a:t>The Tybalt </a:t>
            </a:r>
            <a:r>
              <a:rPr lang="en-IN" sz="2000" dirty="0">
                <a:ea typeface="Rockwell"/>
                <a:cs typeface="Rockwell"/>
                <a:sym typeface="Rockwell"/>
              </a:rPr>
              <a:t>identified a set of nodes that together identified skin cutaneous melanoma (SKCM) tumors </a:t>
            </a:r>
            <a:r>
              <a:rPr lang="en-IN" sz="2000" dirty="0">
                <a:solidFill>
                  <a:srgbClr val="000000"/>
                </a:solidFill>
                <a:ea typeface="Rockwell"/>
                <a:cs typeface="Rockwell"/>
                <a:sym typeface="Rockwell"/>
              </a:rPr>
              <a:t>of both primary and metastatic origin.</a:t>
            </a:r>
          </a:p>
        </p:txBody>
      </p:sp>
      <p:pic>
        <p:nvPicPr>
          <p:cNvPr id="10" name="Google Shape;80;p15">
            <a:extLst>
              <a:ext uri="{FF2B5EF4-FFF2-40B4-BE49-F238E27FC236}">
                <a16:creationId xmlns:a16="http://schemas.microsoft.com/office/drawing/2014/main" id="{607B87EB-AA84-49AB-8FE7-BA8EAA7796B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0471" y="3337496"/>
            <a:ext cx="3719081" cy="335340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81;p15">
            <a:extLst>
              <a:ext uri="{FF2B5EF4-FFF2-40B4-BE49-F238E27FC236}">
                <a16:creationId xmlns:a16="http://schemas.microsoft.com/office/drawing/2014/main" id="{0C3491EA-5637-4EF8-B7DC-ECA330385029}"/>
              </a:ext>
            </a:extLst>
          </p:cNvPr>
          <p:cNvSpPr txBox="1"/>
          <p:nvPr/>
        </p:nvSpPr>
        <p:spPr>
          <a:xfrm>
            <a:off x="1085868" y="3337496"/>
            <a:ext cx="4357600" cy="7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/>
            <a:endParaRPr sz="1600" dirty="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3892" y="1307083"/>
            <a:ext cx="4435300" cy="419303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7695851" y="5428996"/>
            <a:ext cx="3812061" cy="9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/>
            <a:r>
              <a:rPr lang="en" sz="1600" dirty="0">
                <a:latin typeface="Rockwell"/>
                <a:ea typeface="Rockwell"/>
                <a:cs typeface="Rockwell"/>
                <a:sym typeface="Rockwell"/>
              </a:rPr>
              <a:t>(C) Distributions of gene coefficients contributing to each plot above for patient sex.</a:t>
            </a:r>
            <a:endParaRPr sz="1600" dirty="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DE835E-6C89-4F92-915B-FB129D610E91}"/>
              </a:ext>
            </a:extLst>
          </p:cNvPr>
          <p:cNvSpPr/>
          <p:nvPr/>
        </p:nvSpPr>
        <p:spPr>
          <a:xfrm>
            <a:off x="0" y="935116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812800" lvl="1" indent="-187325" algn="just">
              <a:spcAft>
                <a:spcPts val="12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0000"/>
                </a:solidFill>
                <a:ea typeface="Rockwell"/>
                <a:cs typeface="Rockwell"/>
                <a:sym typeface="Rockwell"/>
              </a:rPr>
              <a:t>The weights used to decode the hidden layer (z vector) can capture important and consistent biological patterns embedded in the gene expression data.</a:t>
            </a:r>
          </a:p>
          <a:p>
            <a:pPr marL="812800" lvl="1" indent="-187325" algn="just">
              <a:spcAft>
                <a:spcPts val="12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B050"/>
                </a:solidFill>
                <a:ea typeface="Rockwell"/>
                <a:cs typeface="Rockwell"/>
                <a:sym typeface="Rockwell"/>
              </a:rPr>
              <a:t>17 genes </a:t>
            </a:r>
            <a:r>
              <a:rPr lang="en-IN" sz="2000" dirty="0">
                <a:solidFill>
                  <a:srgbClr val="000000"/>
                </a:solidFill>
                <a:ea typeface="Rockwell"/>
                <a:cs typeface="Rockwell"/>
                <a:sym typeface="Rockwell"/>
              </a:rPr>
              <a:t>needed to identify </a:t>
            </a:r>
            <a:r>
              <a:rPr lang="en-IN" sz="2000" dirty="0">
                <a:ea typeface="Rockwell"/>
                <a:cs typeface="Rockwell"/>
                <a:sym typeface="Rockwell"/>
              </a:rPr>
              <a:t>patient sex.</a:t>
            </a:r>
          </a:p>
          <a:p>
            <a:pPr marL="812800" lvl="1" indent="-187325" algn="just">
              <a:spcAft>
                <a:spcPts val="12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0000"/>
                </a:solidFill>
                <a:ea typeface="Rockwell"/>
                <a:cs typeface="Rockwell"/>
                <a:sym typeface="Rockwell"/>
              </a:rPr>
              <a:t>These genes were mostly located on sex chromosomes.</a:t>
            </a:r>
          </a:p>
          <a:p>
            <a:pPr marL="812800" lvl="1" indent="-187325" algn="just">
              <a:spcAft>
                <a:spcPts val="12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0000"/>
                </a:solidFill>
                <a:ea typeface="Rockwell"/>
                <a:cs typeface="Rockwell"/>
                <a:sym typeface="Rockwell"/>
              </a:rPr>
              <a:t>The </a:t>
            </a:r>
            <a:r>
              <a:rPr lang="en-IN" sz="2000" dirty="0">
                <a:solidFill>
                  <a:srgbClr val="00B050"/>
                </a:solidFill>
                <a:ea typeface="Rockwell"/>
                <a:cs typeface="Rockwell"/>
                <a:sym typeface="Rockwell"/>
              </a:rPr>
              <a:t>two positive </a:t>
            </a:r>
            <a:r>
              <a:rPr lang="en-IN" sz="2000" dirty="0">
                <a:solidFill>
                  <a:srgbClr val="000000"/>
                </a:solidFill>
                <a:ea typeface="Rockwell"/>
                <a:cs typeface="Rockwell"/>
                <a:sym typeface="Rockwell"/>
              </a:rPr>
              <a:t>weight genes were X inactivation genes </a:t>
            </a:r>
            <a:r>
              <a:rPr lang="en-IN" sz="2000" dirty="0">
                <a:solidFill>
                  <a:srgbClr val="00B050"/>
                </a:solidFill>
                <a:ea typeface="Rockwell"/>
                <a:cs typeface="Rockwell"/>
                <a:sym typeface="Rockwell"/>
              </a:rPr>
              <a:t>XIST and TSIX</a:t>
            </a:r>
            <a:r>
              <a:rPr lang="en-IN" sz="2000" dirty="0">
                <a:solidFill>
                  <a:srgbClr val="000000"/>
                </a:solidFill>
                <a:ea typeface="Rockwell"/>
                <a:cs typeface="Rockwell"/>
                <a:sym typeface="Rockwell"/>
              </a:rPr>
              <a:t>, while the negative weight genes were mostly Y chromosome genes such as </a:t>
            </a:r>
            <a:r>
              <a:rPr lang="en-IN" sz="2000" dirty="0">
                <a:solidFill>
                  <a:srgbClr val="00B050"/>
                </a:solidFill>
                <a:ea typeface="Rockwell"/>
                <a:cs typeface="Rockwell"/>
                <a:sym typeface="Rockwell"/>
              </a:rPr>
              <a:t>EIF1AY, UTY, and KDM5D.</a:t>
            </a:r>
          </a:p>
          <a:p>
            <a:pPr marL="812800" lvl="1" indent="-187325" algn="just">
              <a:spcAft>
                <a:spcPts val="12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0000"/>
                </a:solidFill>
                <a:ea typeface="Rockwell"/>
                <a:cs typeface="Rockwell"/>
                <a:sym typeface="Rockwell"/>
              </a:rPr>
              <a:t>This results served as positive control that unsupervised model was able to construct a feature that described a clearly biological source of variance in the data. 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815C5B6-CF58-4F30-A706-AE618E2D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74" y="231354"/>
            <a:ext cx="8380184" cy="495300"/>
          </a:xfrm>
        </p:spPr>
        <p:txBody>
          <a:bodyPr>
            <a:noAutofit/>
          </a:bodyPr>
          <a:lstStyle/>
          <a:p>
            <a:r>
              <a:rPr lang="en-IN" sz="3200" b="1" dirty="0"/>
              <a:t>Gene weights represent biological signal</a:t>
            </a:r>
            <a:br>
              <a:rPr lang="en-IN" sz="3200" b="1" dirty="0"/>
            </a:br>
            <a:r>
              <a:rPr lang="en-IN" sz="3200" b="1" dirty="0"/>
              <a:t> </a:t>
            </a:r>
            <a:br>
              <a:rPr lang="en-IN" sz="3200" b="1" dirty="0"/>
            </a:br>
            <a:r>
              <a:rPr lang="en-IN" sz="3200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4529" y="1332483"/>
            <a:ext cx="4306005" cy="419303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7849758" y="5433686"/>
            <a:ext cx="3860776" cy="9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/>
            <a:r>
              <a:rPr lang="en" sz="1600" dirty="0">
                <a:latin typeface="Rockwell"/>
                <a:ea typeface="Rockwell"/>
                <a:cs typeface="Rockwell"/>
                <a:sym typeface="Rockwell"/>
              </a:rPr>
              <a:t>(D) Distributions of gene coefficients contributing to each plot above for melanoma.</a:t>
            </a:r>
            <a:endParaRPr sz="1600" dirty="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87892B-7ABB-45F4-909C-AC544815A23B}"/>
              </a:ext>
            </a:extLst>
          </p:cNvPr>
          <p:cNvSpPr/>
          <p:nvPr/>
        </p:nvSpPr>
        <p:spPr>
          <a:xfrm>
            <a:off x="0" y="1917639"/>
            <a:ext cx="6096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2800" lvl="1" indent="-187325">
              <a:spcAft>
                <a:spcPts val="12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0000"/>
                </a:solidFill>
                <a:ea typeface="Rockwell"/>
                <a:cs typeface="Rockwell"/>
                <a:sym typeface="Rockwell"/>
              </a:rPr>
              <a:t>There were several genes contributing to the </a:t>
            </a:r>
            <a:r>
              <a:rPr lang="en-IN" sz="2000" dirty="0">
                <a:solidFill>
                  <a:srgbClr val="00B050"/>
                </a:solidFill>
                <a:ea typeface="Rockwell"/>
                <a:cs typeface="Rockwell"/>
                <a:sym typeface="Rockwell"/>
              </a:rPr>
              <a:t>two encoded features</a:t>
            </a:r>
            <a:r>
              <a:rPr lang="en-IN" sz="2000" dirty="0">
                <a:solidFill>
                  <a:srgbClr val="000000"/>
                </a:solidFill>
                <a:ea typeface="Rockwell"/>
                <a:cs typeface="Rockwell"/>
                <a:sym typeface="Rockwell"/>
              </a:rPr>
              <a:t> that separated the SKCM tumors.</a:t>
            </a:r>
          </a:p>
          <a:p>
            <a:pPr marL="812800" lvl="1" indent="-187325">
              <a:spcAft>
                <a:spcPts val="12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0000"/>
                </a:solidFill>
                <a:ea typeface="Rockwell"/>
                <a:cs typeface="Rockwell"/>
                <a:sym typeface="Rockwell"/>
              </a:rPr>
              <a:t>Most of these genes existed in the high weight tails of each distribution for feature </a:t>
            </a:r>
            <a:r>
              <a:rPr lang="en-IN" sz="2000" dirty="0">
                <a:solidFill>
                  <a:srgbClr val="00B050"/>
                </a:solidFill>
                <a:ea typeface="Rockwell"/>
                <a:cs typeface="Rockwell"/>
                <a:sym typeface="Rockwell"/>
              </a:rPr>
              <a:t>encodings 53 and 66</a:t>
            </a:r>
            <a:r>
              <a:rPr lang="en-IN" sz="2000" dirty="0">
                <a:solidFill>
                  <a:srgbClr val="000000"/>
                </a:solidFill>
                <a:ea typeface="Rockwell"/>
                <a:cs typeface="Rockwell"/>
                <a:sym typeface="Rockwell"/>
              </a:rPr>
              <a:t>. </a:t>
            </a:r>
          </a:p>
          <a:p>
            <a:pPr marL="812800" lvl="1" indent="-187325">
              <a:spcAft>
                <a:spcPts val="12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0000"/>
                </a:solidFill>
                <a:ea typeface="Rockwell"/>
                <a:cs typeface="Rockwell"/>
                <a:sym typeface="Rockwell"/>
              </a:rPr>
              <a:t>Next, using the significant genes (high-weight), they performed ORA analysis.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D55FA8-770B-4CB5-A0DD-E8155F780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56" y="474313"/>
            <a:ext cx="8379354" cy="495300"/>
          </a:xfrm>
        </p:spPr>
        <p:txBody>
          <a:bodyPr>
            <a:noAutofit/>
          </a:bodyPr>
          <a:lstStyle/>
          <a:p>
            <a:r>
              <a:rPr lang="en-IN" sz="3200" b="1" dirty="0"/>
              <a:t>Gene weights represent biological signal</a:t>
            </a:r>
            <a:br>
              <a:rPr lang="en-IN" sz="3200" b="1" dirty="0"/>
            </a:br>
            <a:r>
              <a:rPr lang="en-IN" sz="3200" b="1" dirty="0"/>
              <a:t> </a:t>
            </a:r>
            <a:br>
              <a:rPr lang="en-IN" sz="3200" b="1" dirty="0"/>
            </a:br>
            <a:r>
              <a:rPr lang="en-IN" sz="3200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334645"/>
            <a:ext cx="11360800" cy="943200"/>
          </a:xfrm>
        </p:spPr>
        <p:txBody>
          <a:bodyPr/>
          <a:lstStyle/>
          <a:p>
            <a:r>
              <a:rPr lang="en-IN" sz="3200" b="1" dirty="0"/>
              <a:t>Over-Representation Analysis and go term</a:t>
            </a:r>
            <a:endParaRPr lang="en-I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8EBFE8-77F4-45FD-B0A0-12FD82226379}"/>
              </a:ext>
            </a:extLst>
          </p:cNvPr>
          <p:cNvSpPr/>
          <p:nvPr/>
        </p:nvSpPr>
        <p:spPr>
          <a:xfrm>
            <a:off x="136415" y="991781"/>
            <a:ext cx="11360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8275">
              <a:spcAft>
                <a:spcPts val="1200"/>
              </a:spcAft>
              <a:buClr>
                <a:schemeClr val="accent2"/>
              </a:buClr>
              <a:buSzPct val="85000"/>
            </a:pPr>
            <a:r>
              <a:rPr lang="en-IN" sz="2000" dirty="0">
                <a:solidFill>
                  <a:srgbClr val="000000"/>
                </a:solidFill>
                <a:ea typeface="Rockwell"/>
                <a:cs typeface="Rockwell"/>
                <a:sym typeface="Rockwell"/>
              </a:rPr>
              <a:t>(A) </a:t>
            </a:r>
            <a:r>
              <a:rPr lang="en-IN" sz="2000" dirty="0">
                <a:solidFill>
                  <a:srgbClr val="0070C0"/>
                </a:solidFill>
                <a:ea typeface="Rockwell"/>
                <a:cs typeface="Rockwell"/>
                <a:sym typeface="Rockwell"/>
              </a:rPr>
              <a:t>Over-Representation Analysis</a:t>
            </a:r>
            <a:r>
              <a:rPr lang="en-IN" sz="2000" dirty="0">
                <a:solidFill>
                  <a:srgbClr val="000000"/>
                </a:solidFill>
                <a:ea typeface="Rockwell"/>
                <a:cs typeface="Rockwell"/>
                <a:sym typeface="Rockwell"/>
              </a:rPr>
              <a:t>: it measures the percentage of genes in a pathway or any gene ontology (GO) groups.</a:t>
            </a:r>
          </a:p>
          <a:p>
            <a:pPr marL="812800" lvl="1" indent="-187325">
              <a:spcAft>
                <a:spcPts val="12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0000"/>
                </a:solidFill>
                <a:ea typeface="Rockwell"/>
                <a:cs typeface="Rockwell"/>
                <a:sym typeface="Rockwell"/>
              </a:rPr>
              <a:t>It is a widely used approach to determine whether known biological functions or processes are over-represented in an experimentally-derived gene list</a:t>
            </a:r>
          </a:p>
          <a:p>
            <a:pPr marL="168275">
              <a:spcAft>
                <a:spcPts val="1200"/>
              </a:spcAft>
              <a:buClr>
                <a:schemeClr val="accent2"/>
              </a:buClr>
              <a:buSzPct val="85000"/>
            </a:pPr>
            <a:r>
              <a:rPr lang="en-IN" sz="2000" dirty="0">
                <a:solidFill>
                  <a:srgbClr val="000000"/>
                </a:solidFill>
                <a:ea typeface="Rockwell"/>
                <a:cs typeface="Rockwell"/>
                <a:sym typeface="Rockwell"/>
              </a:rPr>
              <a:t>(B) </a:t>
            </a:r>
            <a:r>
              <a:rPr lang="en-IN" sz="2000" dirty="0">
                <a:solidFill>
                  <a:srgbClr val="0070C0"/>
                </a:solidFill>
                <a:ea typeface="Rockwell"/>
                <a:cs typeface="Rockwell"/>
                <a:sym typeface="Rockwell"/>
              </a:rPr>
              <a:t>Gene Ontology (GO): </a:t>
            </a:r>
            <a:r>
              <a:rPr lang="en-IN" sz="2000" dirty="0">
                <a:solidFill>
                  <a:srgbClr val="000000"/>
                </a:solidFill>
                <a:ea typeface="Rockwell"/>
                <a:cs typeface="Rockwell"/>
                <a:sym typeface="Rockwell"/>
              </a:rPr>
              <a:t>describes our knowledge of the biological domain with respect to three aspects:</a:t>
            </a:r>
          </a:p>
          <a:p>
            <a:pPr marL="812800" lvl="1" indent="-187325">
              <a:spcAft>
                <a:spcPts val="12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B050"/>
                </a:solidFill>
                <a:ea typeface="Rockwell"/>
                <a:cs typeface="Rockwell"/>
                <a:sym typeface="Rockwell"/>
              </a:rPr>
              <a:t>Molecular Function</a:t>
            </a:r>
            <a:r>
              <a:rPr lang="en-IN" sz="2000" dirty="0">
                <a:solidFill>
                  <a:srgbClr val="000000"/>
                </a:solidFill>
                <a:ea typeface="Rockwell"/>
                <a:cs typeface="Rockwell"/>
                <a:sym typeface="Rockwell"/>
              </a:rPr>
              <a:t>: Molecular-level activities performed by gene products. Molecular function terms describe activities that occur at the molecular level, such as “catalysis” or “transport”.</a:t>
            </a:r>
          </a:p>
          <a:p>
            <a:pPr marL="812800" lvl="1" indent="-187325">
              <a:spcAft>
                <a:spcPts val="12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B050"/>
                </a:solidFill>
                <a:ea typeface="Rockwell"/>
                <a:cs typeface="Rockwell"/>
                <a:sym typeface="Rockwell"/>
              </a:rPr>
              <a:t>Cellular Component</a:t>
            </a:r>
            <a:r>
              <a:rPr lang="en-IN" sz="2000" dirty="0">
                <a:solidFill>
                  <a:srgbClr val="000000"/>
                </a:solidFill>
                <a:ea typeface="Rockwell"/>
                <a:cs typeface="Rockwell"/>
                <a:sym typeface="Rockwell"/>
              </a:rPr>
              <a:t>: The locations relative to cellular structures in which a gene product performs a function.</a:t>
            </a:r>
          </a:p>
          <a:p>
            <a:pPr marL="812800" lvl="1" indent="-187325">
              <a:spcAft>
                <a:spcPts val="12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B050"/>
                </a:solidFill>
                <a:ea typeface="Rockwell"/>
                <a:cs typeface="Rockwell"/>
                <a:sym typeface="Rockwell"/>
              </a:rPr>
              <a:t>Biological Process</a:t>
            </a:r>
            <a:r>
              <a:rPr lang="en-IN" sz="2000" dirty="0">
                <a:solidFill>
                  <a:srgbClr val="000000"/>
                </a:solidFill>
                <a:ea typeface="Rockwell"/>
                <a:cs typeface="Rockwell"/>
                <a:sym typeface="Rockwell"/>
              </a:rPr>
              <a:t>: The larger processes, or ‘biological programs’ accomplished by multiple molecular activities. Examples of broad biological process terms are DNA repair or signal transduction.</a:t>
            </a:r>
          </a:p>
          <a:p>
            <a:pPr marL="168275">
              <a:spcAft>
                <a:spcPts val="1200"/>
              </a:spcAft>
              <a:buClr>
                <a:schemeClr val="accent2"/>
              </a:buClr>
              <a:buSzPct val="85000"/>
            </a:pPr>
            <a:r>
              <a:rPr lang="en-IN" sz="2000" dirty="0">
                <a:solidFill>
                  <a:srgbClr val="000000"/>
                </a:solidFill>
                <a:ea typeface="Rockwell"/>
                <a:cs typeface="Rockwell"/>
                <a:sym typeface="Rockwell"/>
              </a:rPr>
              <a:t>(C) </a:t>
            </a:r>
            <a:r>
              <a:rPr lang="en-IN" sz="2000" dirty="0">
                <a:solidFill>
                  <a:srgbClr val="0070C0"/>
                </a:solidFill>
                <a:ea typeface="Rockwell"/>
                <a:cs typeface="Rockwell"/>
                <a:sym typeface="Rockwell"/>
              </a:rPr>
              <a:t>WebGestalt</a:t>
            </a:r>
            <a:r>
              <a:rPr lang="en-IN" sz="2000" dirty="0">
                <a:solidFill>
                  <a:srgbClr val="000000"/>
                </a:solidFill>
                <a:ea typeface="Rockwell"/>
                <a:cs typeface="Rockwell"/>
                <a:sym typeface="Rockwell"/>
              </a:rPr>
              <a:t>: tool is used of ORA and GO term analysis. </a:t>
            </a:r>
          </a:p>
        </p:txBody>
      </p:sp>
    </p:spTree>
    <p:extLst>
      <p:ext uri="{BB962C8B-B14F-4D97-AF65-F5344CB8AC3E}">
        <p14:creationId xmlns:p14="http://schemas.microsoft.com/office/powerpoint/2010/main" val="16140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BC12-9B04-4E38-8A98-0B6F5930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199396"/>
            <a:ext cx="11360800" cy="943200"/>
          </a:xfrm>
        </p:spPr>
        <p:txBody>
          <a:bodyPr/>
          <a:lstStyle/>
          <a:p>
            <a:r>
              <a:rPr lang="en-IN" sz="3200" b="1" dirty="0"/>
              <a:t>Over-Representation Analysis for SKCM tumor Encodings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BB273-561C-421D-B5AF-90241753A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86" y="1988466"/>
            <a:ext cx="5215812" cy="28810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3803CC-4AB8-4CC3-A40D-9F9B2838A5EF}"/>
              </a:ext>
            </a:extLst>
          </p:cNvPr>
          <p:cNvSpPr/>
          <p:nvPr/>
        </p:nvSpPr>
        <p:spPr>
          <a:xfrm>
            <a:off x="-195942" y="979714"/>
            <a:ext cx="698862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2800" lvl="1" indent="-187325">
              <a:spcAft>
                <a:spcPts val="12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0000"/>
                </a:solidFill>
                <a:ea typeface="Rockwell"/>
                <a:cs typeface="Rockwell"/>
                <a:sym typeface="Rockwell"/>
              </a:rPr>
              <a:t>They performed an over-representation pathway analysis on the high weight genes of encoding 53 and 66.</a:t>
            </a:r>
          </a:p>
          <a:p>
            <a:pPr marL="812800" lvl="1" indent="-187325">
              <a:spcAft>
                <a:spcPts val="12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0000"/>
                </a:solidFill>
                <a:ea typeface="Rockwell"/>
                <a:cs typeface="Rockwell"/>
                <a:sym typeface="Rockwell"/>
              </a:rPr>
              <a:t>Several pathways were identified as over-represented in the set as compared to random.</a:t>
            </a:r>
          </a:p>
          <a:p>
            <a:pPr marL="812800" lvl="1" indent="-187325">
              <a:spcAft>
                <a:spcPts val="12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0000"/>
                </a:solidFill>
                <a:ea typeface="Rockwell"/>
                <a:cs typeface="Rockwell"/>
                <a:sym typeface="Rockwell"/>
              </a:rPr>
              <a:t>The samples had intermediate to high levels of feature encoding 53, which did not correspond to any known GO term, potentially indicating an unknown but important biological process.</a:t>
            </a:r>
          </a:p>
          <a:p>
            <a:pPr marL="812800" lvl="1" indent="-187325">
              <a:spcAft>
                <a:spcPts val="12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0000"/>
                </a:solidFill>
                <a:ea typeface="Rockwell"/>
                <a:cs typeface="Rockwell"/>
                <a:sym typeface="Rockwell"/>
              </a:rPr>
              <a:t>The samples also had intermediate to high levels of encoding 66 which implicated GO terms related to cholesterol, ethanol, and lipid metabolism.</a:t>
            </a:r>
          </a:p>
          <a:p>
            <a:pPr marL="812800" lvl="1" indent="-187325">
              <a:spcAft>
                <a:spcPts val="12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0000"/>
                </a:solidFill>
                <a:ea typeface="Rockwell"/>
                <a:cs typeface="Rockwell"/>
                <a:sym typeface="Rockwell"/>
              </a:rPr>
              <a:t>The SKCM samples had consistently high activation of both encoded features, which separated them from other tumors.</a:t>
            </a:r>
          </a:p>
        </p:txBody>
      </p:sp>
    </p:spTree>
    <p:extLst>
      <p:ext uri="{BB962C8B-B14F-4D97-AF65-F5344CB8AC3E}">
        <p14:creationId xmlns:p14="http://schemas.microsoft.com/office/powerpoint/2010/main" val="112225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C437591-E3D4-4D0B-A10D-5D4B672EE92C}"/>
              </a:ext>
            </a:extLst>
          </p:cNvPr>
          <p:cNvSpPr txBox="1">
            <a:spLocks/>
          </p:cNvSpPr>
          <p:nvPr/>
        </p:nvSpPr>
        <p:spPr>
          <a:xfrm>
            <a:off x="543838" y="395577"/>
            <a:ext cx="10974822" cy="49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 marL="168275">
              <a:spcAft>
                <a:spcPts val="1200"/>
              </a:spcAft>
              <a:buClr>
                <a:schemeClr val="accent2"/>
              </a:buClr>
              <a:buSzPct val="85000"/>
            </a:pPr>
            <a:r>
              <a:rPr lang="en" sz="3600" b="1" dirty="0">
                <a:sym typeface="Rockwell"/>
              </a:rPr>
              <a:t>Interpolating the lower dimensional manifold of HGSC subtypes</a:t>
            </a:r>
            <a:br>
              <a:rPr lang="en-IN" sz="3600" b="1" dirty="0"/>
            </a:br>
            <a:r>
              <a:rPr lang="en-IN" sz="3600" b="1" dirty="0"/>
              <a:t> </a:t>
            </a:r>
            <a:endParaRPr lang="en-IN" sz="2400" dirty="0">
              <a:solidFill>
                <a:schemeClr val="tx1"/>
              </a:solidFill>
              <a:highlight>
                <a:srgbClr val="FFFFFF"/>
              </a:highlight>
              <a:latin typeface="+mn-lt"/>
              <a:ea typeface="+mn-ea"/>
              <a:cs typeface="+mn-cs"/>
            </a:endParaRPr>
          </a:p>
          <a:p>
            <a:endParaRPr lang="en-IN" sz="2400" dirty="0">
              <a:solidFill>
                <a:schemeClr val="tx1"/>
              </a:solidFill>
              <a:highlight>
                <a:srgbClr val="FFFFFF"/>
              </a:highlight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A0B16-2067-4543-AC51-B9DDB9310F88}"/>
              </a:ext>
            </a:extLst>
          </p:cNvPr>
          <p:cNvSpPr txBox="1"/>
          <p:nvPr/>
        </p:nvSpPr>
        <p:spPr>
          <a:xfrm>
            <a:off x="543838" y="4002894"/>
            <a:ext cx="112943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187325" algn="just">
              <a:spcAft>
                <a:spcPts val="12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0000"/>
                </a:solidFill>
                <a:ea typeface="Rockwell"/>
                <a:cs typeface="Rockwell"/>
                <a:sym typeface="Rockwell"/>
              </a:rPr>
              <a:t>They performed an experiment to test whether or not Tybalt learned manifold differences of </a:t>
            </a:r>
            <a:r>
              <a:rPr lang="en-IN" sz="2000" dirty="0">
                <a:solidFill>
                  <a:srgbClr val="00B050"/>
                </a:solidFill>
                <a:ea typeface="Rockwell"/>
                <a:cs typeface="Rockwell"/>
                <a:sym typeface="Rockwell"/>
              </a:rPr>
              <a:t>distinct HGSC subtypes</a:t>
            </a:r>
            <a:r>
              <a:rPr lang="en-IN" sz="2000" dirty="0">
                <a:solidFill>
                  <a:srgbClr val="000000"/>
                </a:solidFill>
                <a:ea typeface="Rockwell"/>
                <a:cs typeface="Rockwell"/>
                <a:sym typeface="Rockwell"/>
              </a:rPr>
              <a:t>.</a:t>
            </a:r>
          </a:p>
          <a:p>
            <a:pPr marL="355600" indent="-187325" algn="just">
              <a:spcAft>
                <a:spcPts val="12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0000"/>
                </a:solidFill>
                <a:ea typeface="Rockwell"/>
                <a:cs typeface="Rockwell"/>
                <a:sym typeface="Rockwell"/>
              </a:rPr>
              <a:t>If  </a:t>
            </a:r>
            <a:r>
              <a:rPr lang="en-IN" sz="2000" dirty="0">
                <a:solidFill>
                  <a:srgbClr val="00B050"/>
                </a:solidFill>
                <a:ea typeface="Rockwell"/>
                <a:cs typeface="Rockwell"/>
                <a:sym typeface="Rockwell"/>
              </a:rPr>
              <a:t>Tybalt</a:t>
            </a:r>
            <a:r>
              <a:rPr lang="en-IN" sz="2000" dirty="0">
                <a:solidFill>
                  <a:srgbClr val="000000"/>
                </a:solidFill>
                <a:ea typeface="Rockwell"/>
                <a:cs typeface="Rockwell"/>
                <a:sym typeface="Rockwell"/>
              </a:rPr>
              <a:t> learned a </a:t>
            </a:r>
            <a:r>
              <a:rPr lang="en-IN" sz="2000" dirty="0">
                <a:solidFill>
                  <a:srgbClr val="00B050"/>
                </a:solidFill>
                <a:ea typeface="Rockwell"/>
                <a:cs typeface="Rockwell"/>
                <a:sym typeface="Rockwell"/>
              </a:rPr>
              <a:t>biological manifold</a:t>
            </a:r>
            <a:r>
              <a:rPr lang="en-IN" sz="2000" dirty="0">
                <a:solidFill>
                  <a:srgbClr val="000000"/>
                </a:solidFill>
                <a:ea typeface="Rockwell"/>
                <a:cs typeface="Rockwell"/>
                <a:sym typeface="Rockwell"/>
              </a:rPr>
              <a:t>, this </a:t>
            </a:r>
            <a:r>
              <a:rPr lang="en-IN" sz="2000" dirty="0">
                <a:solidFill>
                  <a:srgbClr val="00B050"/>
                </a:solidFill>
                <a:ea typeface="Rockwell"/>
                <a:cs typeface="Rockwell"/>
                <a:sym typeface="Rockwell"/>
              </a:rPr>
              <a:t>subtraction </a:t>
            </a:r>
            <a:r>
              <a:rPr lang="en-IN" sz="2000" dirty="0">
                <a:solidFill>
                  <a:srgbClr val="000000"/>
                </a:solidFill>
                <a:ea typeface="Rockwell"/>
                <a:cs typeface="Rockwell"/>
                <a:sym typeface="Rockwell"/>
              </a:rPr>
              <a:t>would result in the identification of biologically relevant features stratifying tumors of specific subtypes with a continuum of expression states.</a:t>
            </a:r>
          </a:p>
          <a:p>
            <a:pPr algn="just"/>
            <a:endParaRPr lang="en-IN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BED354-71D2-49A8-BE54-BD1CD75EB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928" y="2822069"/>
            <a:ext cx="4416123" cy="5185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ED3C43-11F1-4D1B-BF9B-8D567C951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9503" y="3314603"/>
            <a:ext cx="4020975" cy="5026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2DA652-7372-4053-87AE-B6BB1F3B08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3842" y="1769088"/>
            <a:ext cx="6132293" cy="11528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415600" y="2836851"/>
            <a:ext cx="5680400" cy="197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just">
              <a:buClr>
                <a:srgbClr val="000000"/>
              </a:buClr>
              <a:buFont typeface="Rockwell"/>
              <a:buChar char="●"/>
            </a:pPr>
            <a:endParaRPr dirty="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indent="0" algn="just">
              <a:spcBef>
                <a:spcPts val="2133"/>
              </a:spcBef>
              <a:spcAft>
                <a:spcPts val="2133"/>
              </a:spcAft>
              <a:buNone/>
            </a:pPr>
            <a:endParaRPr dirty="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 rotWithShape="1">
          <a:blip r:embed="rId3">
            <a:alphaModFix/>
          </a:blip>
          <a:srcRect r="1542"/>
          <a:stretch/>
        </p:blipFill>
        <p:spPr>
          <a:xfrm>
            <a:off x="6600749" y="3826051"/>
            <a:ext cx="4531903" cy="2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0E1C17E-3D9B-430F-8BA2-4BAAB85A21F4}"/>
              </a:ext>
            </a:extLst>
          </p:cNvPr>
          <p:cNvSpPr txBox="1">
            <a:spLocks/>
          </p:cNvSpPr>
          <p:nvPr/>
        </p:nvSpPr>
        <p:spPr>
          <a:xfrm>
            <a:off x="543838" y="395577"/>
            <a:ext cx="10974822" cy="49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 marL="168275">
              <a:spcAft>
                <a:spcPts val="1200"/>
              </a:spcAft>
              <a:buClr>
                <a:schemeClr val="accent2"/>
              </a:buClr>
              <a:buSzPct val="85000"/>
            </a:pPr>
            <a:r>
              <a:rPr lang="en" sz="3600" b="1" dirty="0">
                <a:sym typeface="Rockwell"/>
              </a:rPr>
              <a:t>Interpolating the lower dimensional manifold of HGSC subtypes</a:t>
            </a:r>
            <a:br>
              <a:rPr lang="en-IN" sz="3600" b="1" dirty="0"/>
            </a:br>
            <a:r>
              <a:rPr lang="en-IN" sz="3600" b="1" dirty="0"/>
              <a:t> </a:t>
            </a:r>
            <a:endParaRPr lang="en-IN" sz="2400" dirty="0">
              <a:solidFill>
                <a:schemeClr val="tx1"/>
              </a:solidFill>
              <a:highlight>
                <a:srgbClr val="FFFFFF"/>
              </a:highlight>
              <a:latin typeface="+mn-lt"/>
              <a:ea typeface="+mn-ea"/>
              <a:cs typeface="+mn-cs"/>
            </a:endParaRPr>
          </a:p>
          <a:p>
            <a:endParaRPr lang="en-IN" sz="2400" dirty="0">
              <a:solidFill>
                <a:schemeClr val="tx1"/>
              </a:solidFill>
              <a:highlight>
                <a:srgbClr val="FFFFFF"/>
              </a:highlight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A50A67-6EFB-4A6D-B351-1513911A7DA4}"/>
              </a:ext>
            </a:extLst>
          </p:cNvPr>
          <p:cNvSpPr/>
          <p:nvPr/>
        </p:nvSpPr>
        <p:spPr>
          <a:xfrm>
            <a:off x="543838" y="2228671"/>
            <a:ext cx="5552162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187325">
              <a:spcAft>
                <a:spcPts val="18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0000"/>
                </a:solidFill>
                <a:ea typeface="Rockwell"/>
                <a:cs typeface="Rockwell"/>
                <a:sym typeface="Rockwell"/>
              </a:rPr>
              <a:t>The largest feature encoding difference between the </a:t>
            </a:r>
            <a:r>
              <a:rPr lang="en-IN" sz="2000" dirty="0">
                <a:solidFill>
                  <a:srgbClr val="00B050"/>
                </a:solidFill>
                <a:ea typeface="Rockwell"/>
                <a:cs typeface="Rockwell"/>
                <a:sym typeface="Rockwell"/>
              </a:rPr>
              <a:t>mean HGSC mesenchymal </a:t>
            </a:r>
            <a:r>
              <a:rPr lang="en-IN" sz="2000" dirty="0">
                <a:solidFill>
                  <a:srgbClr val="000000"/>
                </a:solidFill>
                <a:ea typeface="Rockwell"/>
                <a:cs typeface="Rockwell"/>
                <a:sym typeface="Rockwell"/>
              </a:rPr>
              <a:t>and the </a:t>
            </a:r>
            <a:r>
              <a:rPr lang="en-IN" sz="2000" dirty="0">
                <a:solidFill>
                  <a:srgbClr val="00B050"/>
                </a:solidFill>
                <a:ea typeface="Rockwell"/>
                <a:cs typeface="Rockwell"/>
                <a:sym typeface="Rockwell"/>
              </a:rPr>
              <a:t>mean immunoreactive subtype </a:t>
            </a:r>
            <a:r>
              <a:rPr lang="en-IN" sz="2000" dirty="0">
                <a:solidFill>
                  <a:srgbClr val="000000"/>
                </a:solidFill>
                <a:ea typeface="Rockwell"/>
                <a:cs typeface="Rockwell"/>
                <a:sym typeface="Rockwell"/>
              </a:rPr>
              <a:t>was </a:t>
            </a:r>
            <a:r>
              <a:rPr lang="en-IN" sz="2000" dirty="0">
                <a:ea typeface="Rockwell"/>
                <a:cs typeface="Rockwell"/>
                <a:sym typeface="Rockwell"/>
              </a:rPr>
              <a:t>encoding 87.</a:t>
            </a:r>
          </a:p>
          <a:p>
            <a:pPr marL="355600" indent="-187325">
              <a:spcAft>
                <a:spcPts val="12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0000"/>
                </a:solidFill>
                <a:ea typeface="Rockwell"/>
                <a:cs typeface="Rockwell"/>
                <a:sym typeface="Rockwell"/>
              </a:rPr>
              <a:t>Encoding 87 and encoding 56 distinguished the mesenchymal and immunoreactive subtypes.</a:t>
            </a:r>
          </a:p>
          <a:p>
            <a:pPr marL="355600" indent="-187325">
              <a:spcAft>
                <a:spcPts val="12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endParaRPr lang="en-IN" sz="2000" dirty="0">
              <a:solidFill>
                <a:srgbClr val="000000"/>
              </a:solidFill>
              <a:ea typeface="Rockwell"/>
              <a:cs typeface="Rockwell"/>
              <a:sym typeface="Rockwell"/>
            </a:endParaRPr>
          </a:p>
          <a:p>
            <a:pPr marL="355600" indent="-187325">
              <a:spcAft>
                <a:spcPts val="12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endParaRPr lang="en-IN" sz="2000" dirty="0">
              <a:solidFill>
                <a:srgbClr val="000000"/>
              </a:solidFill>
              <a:ea typeface="Rockwell"/>
              <a:cs typeface="Rockwell"/>
              <a:sym typeface="Rockwell"/>
            </a:endParaRPr>
          </a:p>
          <a:p>
            <a:pPr marL="355600" indent="-187325">
              <a:spcAft>
                <a:spcPts val="12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endParaRPr lang="en-IN" sz="2000" dirty="0">
              <a:solidFill>
                <a:srgbClr val="000000"/>
              </a:solidFill>
              <a:ea typeface="Rockwell"/>
              <a:cs typeface="Rockwell"/>
              <a:sym typeface="Rockwell"/>
            </a:endParaRPr>
          </a:p>
          <a:p>
            <a:pPr marL="355600" indent="-187325">
              <a:spcAft>
                <a:spcPts val="12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endParaRPr lang="en-IN" sz="2000" dirty="0">
              <a:solidFill>
                <a:srgbClr val="000000"/>
              </a:solidFill>
              <a:ea typeface="Rockwell"/>
              <a:cs typeface="Rockwell"/>
              <a:sym typeface="Rockwell"/>
            </a:endParaRPr>
          </a:p>
        </p:txBody>
      </p:sp>
      <p:pic>
        <p:nvPicPr>
          <p:cNvPr id="10" name="Google Shape;120;p20">
            <a:extLst>
              <a:ext uri="{FF2B5EF4-FFF2-40B4-BE49-F238E27FC236}">
                <a16:creationId xmlns:a16="http://schemas.microsoft.com/office/drawing/2014/main" id="{8DB74BFE-D37B-43EA-931E-6BEC3386936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2282" y="1101651"/>
            <a:ext cx="4500000" cy="2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 t="98"/>
          <a:stretch/>
        </p:blipFill>
        <p:spPr>
          <a:xfrm>
            <a:off x="6644649" y="1238000"/>
            <a:ext cx="4531360" cy="2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 rotWithShape="1">
          <a:blip r:embed="rId4">
            <a:alphaModFix/>
          </a:blip>
          <a:srcRect t="1993" r="2727"/>
          <a:stretch/>
        </p:blipFill>
        <p:spPr>
          <a:xfrm>
            <a:off x="6568444" y="3962400"/>
            <a:ext cx="4683770" cy="27243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543838" y="2159140"/>
            <a:ext cx="5425301" cy="28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55600" indent="-187325" algn="just">
              <a:spcAft>
                <a:spcPts val="12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ea typeface="Rockwell"/>
                <a:cs typeface="Rockwell"/>
                <a:sym typeface="Rockwell"/>
              </a:rPr>
              <a:t>The largest feature encoding differences between the </a:t>
            </a:r>
            <a:r>
              <a:rPr lang="en-IN" sz="2000" dirty="0">
                <a:solidFill>
                  <a:srgbClr val="00B050"/>
                </a:solidFill>
                <a:highlight>
                  <a:srgbClr val="FFFFFF"/>
                </a:highlight>
                <a:ea typeface="Rockwell"/>
                <a:cs typeface="Rockwell"/>
                <a:sym typeface="Rockwell"/>
              </a:rPr>
              <a:t>mean proliferative 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ea typeface="Rockwell"/>
                <a:cs typeface="Rockwell"/>
                <a:sym typeface="Rockwell"/>
              </a:rPr>
              <a:t>and the </a:t>
            </a:r>
            <a:r>
              <a:rPr lang="en-IN" sz="2000" dirty="0">
                <a:solidFill>
                  <a:srgbClr val="00B050"/>
                </a:solidFill>
                <a:highlight>
                  <a:srgbClr val="FFFFFF"/>
                </a:highlight>
                <a:ea typeface="Rockwell"/>
                <a:cs typeface="Rockwell"/>
                <a:sym typeface="Rockwell"/>
              </a:rPr>
              <a:t>mean differentiated 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ea typeface="Rockwell"/>
                <a:cs typeface="Rockwell"/>
                <a:sym typeface="Rockwell"/>
              </a:rPr>
              <a:t>subtype were contributed by </a:t>
            </a:r>
            <a:r>
              <a:rPr lang="en-IN" sz="2000" dirty="0">
                <a:highlight>
                  <a:srgbClr val="FFFFFF"/>
                </a:highlight>
                <a:ea typeface="Rockwell"/>
                <a:cs typeface="Rockwell"/>
                <a:sym typeface="Rockwell"/>
              </a:rPr>
              <a:t>encoding 79 and encoding 38.</a:t>
            </a:r>
          </a:p>
          <a:p>
            <a:pPr marL="355600" indent="-187325" algn="just">
              <a:spcAft>
                <a:spcPts val="12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ea typeface="Rockwell"/>
                <a:cs typeface="Rockwell"/>
                <a:sym typeface="Rockwell"/>
              </a:rPr>
              <a:t>Interestingly, encoding 38 had high mean activation in both the immunoreactive and differentiated subtypes.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90BF3E-C618-42E5-AC18-52FF066E3570}"/>
              </a:ext>
            </a:extLst>
          </p:cNvPr>
          <p:cNvSpPr txBox="1">
            <a:spLocks/>
          </p:cNvSpPr>
          <p:nvPr/>
        </p:nvSpPr>
        <p:spPr>
          <a:xfrm>
            <a:off x="543838" y="376570"/>
            <a:ext cx="10974822" cy="49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 marL="168275">
              <a:spcAft>
                <a:spcPts val="1200"/>
              </a:spcAft>
              <a:buClr>
                <a:schemeClr val="accent2"/>
              </a:buClr>
              <a:buSzPct val="85000"/>
            </a:pPr>
            <a:r>
              <a:rPr lang="en" sz="3600" b="1" dirty="0">
                <a:sym typeface="Rockwell"/>
              </a:rPr>
              <a:t>Interpolating the lower dimensional manifold of HGSC subtypes</a:t>
            </a:r>
            <a:br>
              <a:rPr lang="en-IN" sz="3600" b="1" dirty="0"/>
            </a:br>
            <a:r>
              <a:rPr lang="en-IN" sz="3600" b="1" dirty="0"/>
              <a:t> </a:t>
            </a:r>
            <a:endParaRPr lang="en-IN" sz="2400" dirty="0">
              <a:solidFill>
                <a:schemeClr val="tx1"/>
              </a:solidFill>
              <a:highlight>
                <a:srgbClr val="FFFFFF"/>
              </a:highlight>
              <a:latin typeface="+mn-lt"/>
              <a:ea typeface="+mn-ea"/>
              <a:cs typeface="+mn-cs"/>
            </a:endParaRPr>
          </a:p>
          <a:p>
            <a:endParaRPr lang="en-IN" sz="2400" dirty="0">
              <a:solidFill>
                <a:schemeClr val="tx1"/>
              </a:solidFill>
              <a:highlight>
                <a:srgbClr val="FFFFFF"/>
              </a:highligh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899" y="2068167"/>
            <a:ext cx="5678804" cy="347350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85F235B-1187-4857-954E-02EDCB6D762F}"/>
              </a:ext>
            </a:extLst>
          </p:cNvPr>
          <p:cNvSpPr txBox="1">
            <a:spLocks/>
          </p:cNvSpPr>
          <p:nvPr/>
        </p:nvSpPr>
        <p:spPr>
          <a:xfrm>
            <a:off x="119898" y="403650"/>
            <a:ext cx="11391382" cy="49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 marL="168275">
              <a:spcAft>
                <a:spcPts val="1200"/>
              </a:spcAft>
              <a:buClr>
                <a:schemeClr val="accent2"/>
              </a:buClr>
              <a:buSzPct val="85000"/>
            </a:pPr>
            <a:r>
              <a:rPr lang="en" sz="3600" b="1" dirty="0">
                <a:sym typeface="Rockwell"/>
              </a:rPr>
              <a:t>Interpolating the lower dimensional manifold of HGSC subtypes</a:t>
            </a:r>
            <a:br>
              <a:rPr lang="en-IN" sz="3600" b="1" dirty="0"/>
            </a:br>
            <a:r>
              <a:rPr lang="en-IN" sz="3600" b="1" dirty="0"/>
              <a:t> </a:t>
            </a:r>
            <a:endParaRPr lang="en-IN" sz="2400" dirty="0">
              <a:solidFill>
                <a:schemeClr val="tx1"/>
              </a:solidFill>
              <a:highlight>
                <a:srgbClr val="FFFFFF"/>
              </a:highlight>
              <a:latin typeface="+mn-lt"/>
              <a:ea typeface="+mn-ea"/>
              <a:cs typeface="+mn-cs"/>
            </a:endParaRPr>
          </a:p>
          <a:p>
            <a:endParaRPr lang="en-IN" sz="2400" dirty="0">
              <a:solidFill>
                <a:schemeClr val="tx1"/>
              </a:solidFill>
              <a:highlight>
                <a:srgbClr val="FFFFFF"/>
              </a:highlight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7C25F-6AED-4857-9DD6-025D0B493D87}"/>
              </a:ext>
            </a:extLst>
          </p:cNvPr>
          <p:cNvSpPr/>
          <p:nvPr/>
        </p:nvSpPr>
        <p:spPr>
          <a:xfrm>
            <a:off x="119898" y="1722727"/>
            <a:ext cx="585620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187325">
              <a:spcAft>
                <a:spcPts val="12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B050"/>
                </a:solidFill>
                <a:highlight>
                  <a:srgbClr val="FFFFFF"/>
                </a:highlight>
                <a:ea typeface="Rockwell"/>
                <a:cs typeface="Rockwell"/>
                <a:sym typeface="Rockwell"/>
              </a:rPr>
              <a:t>Encoding 87 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ea typeface="Rockwell"/>
                <a:cs typeface="Rockwell"/>
                <a:sym typeface="Rockwell"/>
              </a:rPr>
              <a:t>was associated with the expression of genes involved in </a:t>
            </a:r>
            <a:r>
              <a:rPr lang="en-IN" sz="2000" dirty="0">
                <a:highlight>
                  <a:srgbClr val="FFFFFF"/>
                </a:highlight>
                <a:ea typeface="Rockwell"/>
                <a:cs typeface="Rockwell"/>
                <a:sym typeface="Rockwell"/>
              </a:rPr>
              <a:t>collagen and extracellular matrix processes.</a:t>
            </a:r>
          </a:p>
          <a:p>
            <a:pPr marL="355600" indent="-187325">
              <a:spcAft>
                <a:spcPts val="12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B050"/>
                </a:solidFill>
                <a:highlight>
                  <a:srgbClr val="FFFFFF"/>
                </a:highlight>
                <a:ea typeface="Rockwell"/>
                <a:cs typeface="Rockwell"/>
                <a:sym typeface="Rockwell"/>
              </a:rPr>
              <a:t>Encoding 56 </a:t>
            </a:r>
            <a:r>
              <a:rPr lang="en-IN" sz="2000" dirty="0">
                <a:highlight>
                  <a:srgbClr val="FFFFFF"/>
                </a:highlight>
                <a:ea typeface="Rockwell"/>
                <a:cs typeface="Rockwell"/>
                <a:sym typeface="Rockwell"/>
              </a:rPr>
              <a:t>was associated with immune system responses, and the immunoreactive subtype displayed the highest activation.</a:t>
            </a:r>
          </a:p>
          <a:p>
            <a:pPr marL="355600" indent="-187325">
              <a:spcAft>
                <a:spcPts val="12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B050"/>
                </a:solidFill>
                <a:highlight>
                  <a:srgbClr val="FFFFFF"/>
                </a:highlight>
                <a:ea typeface="Rockwell"/>
                <a:cs typeface="Rockwell"/>
                <a:sym typeface="Rockwell"/>
              </a:rPr>
              <a:t>Encoding 79 </a:t>
            </a:r>
            <a:r>
              <a:rPr lang="en-IN" sz="2000" dirty="0">
                <a:highlight>
                  <a:srgbClr val="FFFFFF"/>
                </a:highlight>
                <a:ea typeface="Rockwell"/>
                <a:cs typeface="Rockwell"/>
                <a:sym typeface="Rockwell"/>
              </a:rPr>
              <a:t>is mostly expressed in the proliferative subtype and has low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ea typeface="Rockwell"/>
                <a:cs typeface="Rockwell"/>
                <a:sym typeface="Rockwell"/>
              </a:rPr>
              <a:t> activation in differentiated tumors.</a:t>
            </a:r>
          </a:p>
          <a:p>
            <a:pPr marL="355600" indent="-187325">
              <a:spcAft>
                <a:spcPts val="12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ea typeface="Rockwell"/>
                <a:cs typeface="Rockwell"/>
                <a:sym typeface="Rockwell"/>
              </a:rPr>
              <a:t>The negative genes of </a:t>
            </a:r>
            <a:r>
              <a:rPr lang="en-IN" sz="2000" dirty="0">
                <a:solidFill>
                  <a:srgbClr val="00B050"/>
                </a:solidFill>
                <a:highlight>
                  <a:srgbClr val="FFFFFF"/>
                </a:highlight>
                <a:ea typeface="Rockwell"/>
                <a:cs typeface="Rockwell"/>
                <a:sym typeface="Rockwell"/>
              </a:rPr>
              <a:t>encoding 38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ea typeface="Rockwell"/>
                <a:cs typeface="Rockwell"/>
                <a:sym typeface="Rockwell"/>
              </a:rPr>
              <a:t>, which also distinguished differentiated from proliferative tumors but in the opposite direction, were also associated with glucuronidation.</a:t>
            </a:r>
          </a:p>
          <a:p>
            <a:pPr marL="355600" indent="-187325">
              <a:spcAft>
                <a:spcPts val="12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endParaRPr lang="en-IN" sz="2000" dirty="0">
              <a:solidFill>
                <a:srgbClr val="000000"/>
              </a:solidFill>
              <a:highlight>
                <a:srgbClr val="FFFFFF"/>
              </a:highlight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9E5CB-A0F0-47C0-9782-EE561014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05612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IN" dirty="0"/>
              <a:t>Title breakdown</a:t>
            </a:r>
            <a:br>
              <a:rPr lang="en-IN" dirty="0"/>
            </a:br>
            <a:r>
              <a:rPr lang="en-IN" sz="2200" b="1" dirty="0"/>
              <a:t>Extracting a Biologically Relevant </a:t>
            </a:r>
            <a:r>
              <a:rPr lang="en-IN" sz="2200" b="1" dirty="0">
                <a:solidFill>
                  <a:srgbClr val="0070C0"/>
                </a:solidFill>
              </a:rPr>
              <a:t>Latent Space </a:t>
            </a:r>
            <a:r>
              <a:rPr lang="en-IN" sz="2200" b="1" dirty="0"/>
              <a:t>from </a:t>
            </a:r>
            <a:r>
              <a:rPr lang="en-IN" sz="2200" b="1" dirty="0">
                <a:solidFill>
                  <a:srgbClr val="00B050"/>
                </a:solidFill>
              </a:rPr>
              <a:t>Cancer Transcriptomes </a:t>
            </a:r>
            <a:br>
              <a:rPr lang="en-IN" sz="2200" b="1" dirty="0"/>
            </a:br>
            <a:r>
              <a:rPr lang="en-IN" sz="2200" b="1" dirty="0"/>
              <a:t>with </a:t>
            </a:r>
            <a:r>
              <a:rPr lang="en-IN" sz="2200" b="1" dirty="0">
                <a:solidFill>
                  <a:srgbClr val="0070C0"/>
                </a:solidFill>
              </a:rPr>
              <a:t>Variational Autoencoders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5B8B2-C301-4B25-90FF-728BEE06A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14956"/>
            <a:ext cx="10345094" cy="4050792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Transcriptome </a:t>
            </a:r>
            <a:r>
              <a:rPr lang="en-IN" dirty="0"/>
              <a:t>is the complete set of RNA transcripts that are produced by the genome in one cell or a population of cells.</a:t>
            </a:r>
          </a:p>
          <a:p>
            <a:r>
              <a:rPr lang="en-IN" dirty="0">
                <a:solidFill>
                  <a:srgbClr val="00B050"/>
                </a:solidFill>
              </a:rPr>
              <a:t>RNA-</a:t>
            </a:r>
            <a:r>
              <a:rPr lang="en-IN" dirty="0" err="1">
                <a:solidFill>
                  <a:srgbClr val="00B050"/>
                </a:solidFill>
              </a:rPr>
              <a:t>seq</a:t>
            </a:r>
            <a:r>
              <a:rPr lang="en-IN" dirty="0"/>
              <a:t> is a transcriptomics technique which provides information on the sequence of genes and their expression levels.</a:t>
            </a:r>
          </a:p>
          <a:p>
            <a:r>
              <a:rPr lang="en-IN" dirty="0">
                <a:solidFill>
                  <a:srgbClr val="00B050"/>
                </a:solidFill>
              </a:rPr>
              <a:t>The Cancer Genome Atlas </a:t>
            </a:r>
            <a:r>
              <a:rPr lang="en-IN" dirty="0"/>
              <a:t>(TCGA) consists of pan-cancer RNA-</a:t>
            </a:r>
            <a:r>
              <a:rPr lang="en-IN" dirty="0" err="1"/>
              <a:t>seq</a:t>
            </a:r>
            <a:r>
              <a:rPr lang="en-IN" dirty="0"/>
              <a:t> data.</a:t>
            </a:r>
          </a:p>
          <a:p>
            <a:r>
              <a:rPr lang="en-IN" dirty="0">
                <a:solidFill>
                  <a:srgbClr val="0070C0"/>
                </a:solidFill>
              </a:rPr>
              <a:t>Latent space </a:t>
            </a:r>
            <a:r>
              <a:rPr lang="en-IN" dirty="0"/>
              <a:t>is a hidden manifold where a better representation of your features lie.</a:t>
            </a:r>
          </a:p>
          <a:p>
            <a:r>
              <a:rPr lang="en-IN" dirty="0">
                <a:solidFill>
                  <a:srgbClr val="0070C0"/>
                </a:solidFill>
              </a:rPr>
              <a:t>Variational Autoencoders </a:t>
            </a:r>
            <a:r>
              <a:rPr lang="en-IN" dirty="0"/>
              <a:t>(VAE) are an unsupervised deep learning approach capable of generating meaningful latent spaces for image and text data.</a:t>
            </a:r>
          </a:p>
          <a:p>
            <a:r>
              <a:rPr lang="en-IN" dirty="0"/>
              <a:t>The paper, seeks to determine the extent to which a VAE can be trained to model cancer gene expression, </a:t>
            </a:r>
          </a:p>
          <a:p>
            <a:r>
              <a:rPr lang="en-IN" dirty="0"/>
              <a:t>And whether or not the latent space of such a VAE would capture biologically-relevant features. The VAE model is named ‘Tybalt’.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274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827779" y="1288137"/>
            <a:ext cx="10387759" cy="500090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57188" indent="-204788" algn="just">
              <a:spcAft>
                <a:spcPts val="12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ea typeface="Rockwell"/>
                <a:cs typeface="Rockwell"/>
                <a:sym typeface="Rockwell"/>
              </a:rPr>
              <a:t>They observed that </a:t>
            </a:r>
            <a:r>
              <a:rPr lang="en" dirty="0">
                <a:highlight>
                  <a:srgbClr val="FFFFFF"/>
                </a:highlight>
                <a:ea typeface="Rockwell"/>
                <a:cs typeface="Rockwell"/>
                <a:sym typeface="Rockwell"/>
              </a:rPr>
              <a:t>the encoded features recapitulated tissue specific patterns</a:t>
            </a:r>
          </a:p>
          <a:p>
            <a:pPr marL="357188" indent="-204788" algn="just">
              <a:spcAft>
                <a:spcPts val="12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" dirty="0">
                <a:highlight>
                  <a:srgbClr val="FFFFFF"/>
                </a:highlight>
                <a:ea typeface="Rockwell"/>
                <a:cs typeface="Rockwell"/>
                <a:sym typeface="Rockwell"/>
              </a:rPr>
              <a:t>The learned features were generally non-redundant and could disentangle large sources of variation in the data, including patient sex and SKCM.</a:t>
            </a:r>
          </a:p>
          <a:p>
            <a:pPr marL="357188" indent="-204788" algn="just">
              <a:spcAft>
                <a:spcPts val="12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" dirty="0">
                <a:highlight>
                  <a:srgbClr val="FFFFFF"/>
                </a:highlight>
                <a:ea typeface="Rockwell"/>
                <a:cs typeface="Rockwell"/>
                <a:sym typeface="Rockwell"/>
              </a:rPr>
              <a:t>Interpretation of the decoding layer weights helped to identify the contribution of different genes and using ORA, pathways promoting disparate biological patterns were indentified.</a:t>
            </a:r>
            <a:endParaRPr dirty="0">
              <a:highlight>
                <a:srgbClr val="FFFFFF"/>
              </a:highlight>
              <a:ea typeface="Rockwell"/>
              <a:cs typeface="Rockwell"/>
              <a:sym typeface="Rockwell"/>
            </a:endParaRPr>
          </a:p>
          <a:p>
            <a:pPr marL="357188" indent="-204788" algn="just">
              <a:spcAft>
                <a:spcPts val="12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" dirty="0">
                <a:highlight>
                  <a:srgbClr val="FFFFFF"/>
                </a:highlight>
                <a:ea typeface="Rockwell"/>
                <a:cs typeface="Rockwell"/>
                <a:sym typeface="Rockwell"/>
              </a:rPr>
              <a:t>VAEs provide similar benefits as autoencoders, but they also have the ability to learn a latent space with meaningful biological relationships.</a:t>
            </a:r>
          </a:p>
          <a:p>
            <a:pPr marL="357188" indent="-204788" algn="just">
              <a:spcAft>
                <a:spcPts val="12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IN" dirty="0">
                <a:ea typeface="Rockwell"/>
                <a:cs typeface="Rockwell"/>
                <a:sym typeface="Rockwell"/>
              </a:rPr>
              <a:t>This latent space could represent differing pathway activations, transitions between cancer states, or indicate particular tumors vulnerable to specific drugs.</a:t>
            </a:r>
            <a:endParaRPr lang="en" dirty="0">
              <a:highlight>
                <a:srgbClr val="FFFFFF"/>
              </a:highlight>
              <a:ea typeface="Rockwell"/>
              <a:cs typeface="Rockwell"/>
              <a:sym typeface="Rockwell"/>
            </a:endParaRPr>
          </a:p>
          <a:p>
            <a:pPr marL="357188" indent="-204788" algn="just">
              <a:spcAft>
                <a:spcPts val="12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ea typeface="Rockwell"/>
                <a:cs typeface="Rockwell"/>
                <a:sym typeface="Rockwell"/>
              </a:rPr>
              <a:t>This effort </a:t>
            </a:r>
            <a:r>
              <a:rPr lang="en" dirty="0">
                <a:highlight>
                  <a:srgbClr val="FFFFFF"/>
                </a:highlight>
                <a:ea typeface="Rockwell"/>
                <a:cs typeface="Rockwell"/>
                <a:sym typeface="Rockwell"/>
              </a:rPr>
              <a:t>will lead to widespread stratification of expression patterns and enable accurate detection of </a:t>
            </a: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ea typeface="Rockwell"/>
                <a:cs typeface="Rockwell"/>
                <a:sym typeface="Rockwell"/>
              </a:rPr>
              <a:t>samples who may benefit from specific targeted therapies</a:t>
            </a: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Rockwell"/>
                <a:ea typeface="Rockwell"/>
                <a:cs typeface="Rockwell"/>
                <a:sym typeface="Rockwell"/>
              </a:rPr>
              <a:t>.</a:t>
            </a:r>
          </a:p>
          <a:p>
            <a:pPr marL="357188" indent="-204788" algn="just">
              <a:spcAft>
                <a:spcPts val="12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ea typeface="Rockwell"/>
                <a:cs typeface="Rockwell"/>
                <a:sym typeface="Rockwell"/>
              </a:rPr>
              <a:t>Further testing is required to confirm that Tybalt catalogued an interpretable manifold capable of interpolation between cancer states.</a:t>
            </a:r>
            <a:endParaRPr lang="en" dirty="0">
              <a:solidFill>
                <a:srgbClr val="000000"/>
              </a:solidFill>
              <a:highlight>
                <a:srgbClr val="FFFFFF"/>
              </a:highlight>
              <a:latin typeface="Rockwell"/>
              <a:ea typeface="Rockwell"/>
              <a:cs typeface="Rockwell"/>
              <a:sym typeface="Rockwell"/>
            </a:endParaRPr>
          </a:p>
          <a:p>
            <a:pPr marL="152400" indent="0" algn="just">
              <a:spcAft>
                <a:spcPts val="1200"/>
              </a:spcAft>
              <a:buClr>
                <a:schemeClr val="accent2"/>
              </a:buClr>
              <a:buSzPct val="85000"/>
              <a:buNone/>
            </a:pPr>
            <a:endParaRPr lang="en" dirty="0">
              <a:solidFill>
                <a:srgbClr val="000000"/>
              </a:solidFill>
              <a:highlight>
                <a:srgbClr val="FFFFFF"/>
              </a:highlight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87B273-0A63-4657-95E6-6F5172E28309}"/>
              </a:ext>
            </a:extLst>
          </p:cNvPr>
          <p:cNvSpPr txBox="1">
            <a:spLocks/>
          </p:cNvSpPr>
          <p:nvPr/>
        </p:nvSpPr>
        <p:spPr>
          <a:xfrm>
            <a:off x="827779" y="100099"/>
            <a:ext cx="10058400" cy="1351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EA908B-BE0F-4CBC-83EB-E634890D3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9337" y="2957400"/>
            <a:ext cx="2773325" cy="943200"/>
          </a:xfrm>
        </p:spPr>
        <p:txBody>
          <a:bodyPr/>
          <a:lstStyle/>
          <a:p>
            <a:pPr algn="ctr"/>
            <a:r>
              <a:rPr lang="en-IN" dirty="0"/>
              <a:t>Thank you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5E00-DCD8-45B4-BCA2-D47622B4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1352"/>
            <a:ext cx="10058400" cy="1609344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D5A22-E868-4437-948B-AC4CB88B2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0696"/>
            <a:ext cx="10058400" cy="4541715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Deep learning </a:t>
            </a:r>
            <a:r>
              <a:rPr lang="en-IN" dirty="0"/>
              <a:t>has improved the state of the art in many domains, including vision, speech, and text processing, </a:t>
            </a:r>
          </a:p>
          <a:p>
            <a:r>
              <a:rPr lang="en-IN" dirty="0"/>
              <a:t>But it has yet to make significant enough strides in biomedicine for it to be considered transformative. </a:t>
            </a:r>
          </a:p>
          <a:p>
            <a:r>
              <a:rPr lang="en-IN" dirty="0"/>
              <a:t>In contrast to image or text data, validating and visualizing learning in biological datasets is particularly challenging. </a:t>
            </a:r>
          </a:p>
          <a:p>
            <a:r>
              <a:rPr lang="en-IN" dirty="0"/>
              <a:t>There is also a </a:t>
            </a:r>
            <a:r>
              <a:rPr lang="en-IN" dirty="0">
                <a:solidFill>
                  <a:srgbClr val="0070C0"/>
                </a:solidFill>
              </a:rPr>
              <a:t>lack of ground truth labels</a:t>
            </a:r>
            <a:r>
              <a:rPr lang="en-IN" dirty="0"/>
              <a:t> in biomedical domains, which often limits the efficacy of supervised models.</a:t>
            </a:r>
          </a:p>
          <a:p>
            <a:r>
              <a:rPr lang="en-IN" dirty="0"/>
              <a:t>New </a:t>
            </a:r>
            <a:r>
              <a:rPr lang="en-IN" dirty="0">
                <a:solidFill>
                  <a:srgbClr val="0070C0"/>
                </a:solidFill>
              </a:rPr>
              <a:t>unsupervised </a:t>
            </a:r>
            <a:r>
              <a:rPr lang="en-IN" dirty="0"/>
              <a:t>deep learning approaches such as </a:t>
            </a:r>
            <a:r>
              <a:rPr lang="en-IN" dirty="0">
                <a:solidFill>
                  <a:srgbClr val="0070C0"/>
                </a:solidFill>
              </a:rPr>
              <a:t>generative adversarial nets </a:t>
            </a:r>
            <a:r>
              <a:rPr lang="en-IN" dirty="0"/>
              <a:t>(GANs) and </a:t>
            </a:r>
            <a:r>
              <a:rPr lang="en-IN" dirty="0">
                <a:solidFill>
                  <a:srgbClr val="0070C0"/>
                </a:solidFill>
              </a:rPr>
              <a:t>variational autoencoders </a:t>
            </a:r>
            <a:r>
              <a:rPr lang="en-IN" dirty="0"/>
              <a:t>(VAEs) harness the modeling power of deep learning without the need for accurate labels. </a:t>
            </a:r>
          </a:p>
          <a:p>
            <a:r>
              <a:rPr lang="en-IN" dirty="0"/>
              <a:t>VAEs and GANs are </a:t>
            </a:r>
            <a:r>
              <a:rPr lang="en-IN" dirty="0">
                <a:solidFill>
                  <a:srgbClr val="0070C0"/>
                </a:solidFill>
              </a:rPr>
              <a:t>generative models</a:t>
            </a:r>
            <a:r>
              <a:rPr lang="en-IN" dirty="0"/>
              <a:t>, which means they learn to approximate a data generating distribution and capture an underlying data manifold.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76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3E796-253E-4345-A9D0-51D6C3BC0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0696"/>
            <a:ext cx="10179789" cy="4050792"/>
          </a:xfrm>
        </p:spPr>
        <p:txBody>
          <a:bodyPr>
            <a:noAutofit/>
          </a:bodyPr>
          <a:lstStyle/>
          <a:p>
            <a:r>
              <a:rPr lang="en-IN" dirty="0"/>
              <a:t>Cancer cells harbour a large number of molecular alterations such as mutations, amplifications, and deletions on DNA sequences. Also, epigenetic changes on DNA methylations.</a:t>
            </a:r>
          </a:p>
          <a:p>
            <a:r>
              <a:rPr lang="en-IN" dirty="0"/>
              <a:t>These </a:t>
            </a:r>
            <a:r>
              <a:rPr lang="en-IN" dirty="0">
                <a:solidFill>
                  <a:srgbClr val="00B050"/>
                </a:solidFill>
              </a:rPr>
              <a:t>molecular aberrations </a:t>
            </a:r>
            <a:r>
              <a:rPr lang="en-IN" dirty="0"/>
              <a:t>may dysregulate gene expressions, which in turn drive the malignancy of tumors.</a:t>
            </a:r>
          </a:p>
          <a:p>
            <a:r>
              <a:rPr lang="en-IN" dirty="0">
                <a:solidFill>
                  <a:srgbClr val="00B050"/>
                </a:solidFill>
              </a:rPr>
              <a:t>RNA-</a:t>
            </a:r>
            <a:r>
              <a:rPr lang="en-IN" dirty="0" err="1">
                <a:solidFill>
                  <a:srgbClr val="00B050"/>
                </a:solidFill>
              </a:rPr>
              <a:t>seq</a:t>
            </a:r>
            <a:r>
              <a:rPr lang="en-IN" dirty="0">
                <a:solidFill>
                  <a:srgbClr val="00B050"/>
                </a:solidFill>
              </a:rPr>
              <a:t> gene expression </a:t>
            </a:r>
            <a:r>
              <a:rPr lang="en-IN" dirty="0"/>
              <a:t>can thus be used as a proxy to describe tumor states and the downstream consequences of specific molecular aberrations. </a:t>
            </a:r>
          </a:p>
          <a:p>
            <a:r>
              <a:rPr lang="en-IN" dirty="0"/>
              <a:t>The Cancer Genome Atlas (TCGA) has profiled over </a:t>
            </a:r>
            <a:r>
              <a:rPr lang="en-IN" dirty="0">
                <a:solidFill>
                  <a:srgbClr val="00B050"/>
                </a:solidFill>
              </a:rPr>
              <a:t>10,000 tumors across 33 different cancer-types</a:t>
            </a:r>
            <a:r>
              <a:rPr lang="en-IN" dirty="0"/>
              <a:t> for many genomic features, including gene expression levels. </a:t>
            </a:r>
          </a:p>
          <a:p>
            <a:r>
              <a:rPr lang="en-IN" dirty="0"/>
              <a:t>Biology is complex, consisting of </a:t>
            </a:r>
            <a:r>
              <a:rPr lang="en-IN" dirty="0">
                <a:solidFill>
                  <a:srgbClr val="0070C0"/>
                </a:solidFill>
              </a:rPr>
              <a:t>multiple nonlinear</a:t>
            </a:r>
            <a:r>
              <a:rPr lang="en-IN" dirty="0"/>
              <a:t> and often </a:t>
            </a:r>
            <a:r>
              <a:rPr lang="en-IN" dirty="0">
                <a:solidFill>
                  <a:srgbClr val="0070C0"/>
                </a:solidFill>
              </a:rPr>
              <a:t>redundant</a:t>
            </a:r>
            <a:br>
              <a:rPr lang="en-IN" dirty="0">
                <a:solidFill>
                  <a:srgbClr val="0070C0"/>
                </a:solidFill>
              </a:rPr>
            </a:br>
            <a:r>
              <a:rPr lang="en-IN" dirty="0">
                <a:solidFill>
                  <a:srgbClr val="0070C0"/>
                </a:solidFill>
              </a:rPr>
              <a:t>connections </a:t>
            </a:r>
            <a:r>
              <a:rPr lang="en-IN" dirty="0"/>
              <a:t>among genes, and when a specific pathway aberration occurs, the downstream response to the perturbation is captured in the transcriptome.</a:t>
            </a:r>
          </a:p>
          <a:p>
            <a:r>
              <a:rPr lang="en-IN" dirty="0"/>
              <a:t>Thus, gene expression data, is amenable to </a:t>
            </a:r>
            <a:r>
              <a:rPr lang="en-IN" dirty="0">
                <a:solidFill>
                  <a:srgbClr val="0070C0"/>
                </a:solidFill>
              </a:rPr>
              <a:t>modeling manifold spaces using VAEs</a:t>
            </a:r>
            <a:r>
              <a:rPr lang="en-IN" dirty="0"/>
              <a:t>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ADEABC-4614-43AB-A9BE-D514393DBFEA}"/>
              </a:ext>
            </a:extLst>
          </p:cNvPr>
          <p:cNvSpPr txBox="1">
            <a:spLocks/>
          </p:cNvSpPr>
          <p:nvPr/>
        </p:nvSpPr>
        <p:spPr>
          <a:xfrm>
            <a:off x="1066800" y="24135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11062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26DD-CE02-4D34-8692-505798F3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34299"/>
            <a:ext cx="10058400" cy="1609344"/>
          </a:xfrm>
        </p:spPr>
        <p:txBody>
          <a:bodyPr/>
          <a:lstStyle/>
          <a:p>
            <a:r>
              <a:rPr lang="en-IN" dirty="0"/>
              <a:t>Methods</a:t>
            </a:r>
            <a:br>
              <a:rPr lang="en-IN" dirty="0"/>
            </a:br>
            <a:r>
              <a:rPr lang="en-IN" sz="2400" dirty="0"/>
              <a:t>model Summary – variational autoencoder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3CD12-619F-495B-A4E4-CD6A54075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494" y="2464551"/>
            <a:ext cx="10058400" cy="4393449"/>
          </a:xfrm>
        </p:spPr>
        <p:txBody>
          <a:bodyPr>
            <a:noAutofit/>
          </a:bodyPr>
          <a:lstStyle/>
          <a:p>
            <a:r>
              <a:rPr lang="en-IN" dirty="0"/>
              <a:t> The VAE is based on an </a:t>
            </a:r>
            <a:r>
              <a:rPr lang="en-IN" dirty="0">
                <a:solidFill>
                  <a:srgbClr val="0070C0"/>
                </a:solidFill>
              </a:rPr>
              <a:t>autoencoding framework</a:t>
            </a:r>
            <a:r>
              <a:rPr lang="en-IN" dirty="0"/>
              <a:t>, which can discover nonlinear explanatory features through data compression and nonlinear activation functions. </a:t>
            </a:r>
          </a:p>
          <a:p>
            <a:r>
              <a:rPr lang="en-IN" dirty="0"/>
              <a:t>A traditional autoencoder consists of an </a:t>
            </a:r>
            <a:r>
              <a:rPr lang="en-IN" dirty="0">
                <a:solidFill>
                  <a:srgbClr val="0070C0"/>
                </a:solidFill>
              </a:rPr>
              <a:t>encoding phase </a:t>
            </a:r>
            <a:r>
              <a:rPr lang="en-IN" dirty="0"/>
              <a:t>and a </a:t>
            </a:r>
            <a:r>
              <a:rPr lang="en-IN" dirty="0">
                <a:solidFill>
                  <a:srgbClr val="0070C0"/>
                </a:solidFill>
              </a:rPr>
              <a:t>decoding</a:t>
            </a:r>
            <a:br>
              <a:rPr lang="en-IN" dirty="0">
                <a:solidFill>
                  <a:srgbClr val="0070C0"/>
                </a:solidFill>
              </a:rPr>
            </a:br>
            <a:r>
              <a:rPr lang="en-IN" dirty="0">
                <a:solidFill>
                  <a:srgbClr val="0070C0"/>
                </a:solidFill>
              </a:rPr>
              <a:t>phase </a:t>
            </a:r>
            <a:r>
              <a:rPr lang="en-IN" dirty="0"/>
              <a:t>where input data is projected into lower dimensions and then reconstructed.</a:t>
            </a:r>
          </a:p>
          <a:p>
            <a:r>
              <a:rPr lang="en-IN" dirty="0"/>
              <a:t>An autoencoder is deterministic, and is trained by minimizing reconstruction error. In contrast, </a:t>
            </a:r>
            <a:r>
              <a:rPr lang="en-IN" dirty="0">
                <a:solidFill>
                  <a:srgbClr val="0070C0"/>
                </a:solidFill>
              </a:rPr>
              <a:t>VAEs are stochastic </a:t>
            </a:r>
            <a:r>
              <a:rPr lang="en-IN" dirty="0"/>
              <a:t>and learn the distribution of explanatory features over samples. </a:t>
            </a:r>
          </a:p>
          <a:p>
            <a:r>
              <a:rPr lang="en-IN" dirty="0"/>
              <a:t>VAEs achieve these properties by learning two distinct latent representations: a mean and standard deviation vector encoding. </a:t>
            </a:r>
          </a:p>
          <a:p>
            <a:r>
              <a:rPr lang="en-IN" dirty="0"/>
              <a:t>The model adds a </a:t>
            </a:r>
            <a:r>
              <a:rPr lang="en-IN" dirty="0">
                <a:solidFill>
                  <a:srgbClr val="0070C0"/>
                </a:solidFill>
              </a:rPr>
              <a:t>Kullback-Leibler (KL) divergence </a:t>
            </a:r>
            <a:r>
              <a:rPr lang="en-IN" dirty="0"/>
              <a:t>term to the reconstruction loss, which also regularizes weights through constraining the latent vectors to match a Gaussian distribution.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7BEE2-D51E-42F6-BB86-55077E601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788" y="134387"/>
            <a:ext cx="3174172" cy="218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7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1221-8CF5-4F81-B8E9-2B8B373B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93" y="180284"/>
            <a:ext cx="7648575" cy="503500"/>
          </a:xfrm>
        </p:spPr>
        <p:txBody>
          <a:bodyPr>
            <a:normAutofit/>
          </a:bodyPr>
          <a:lstStyle/>
          <a:p>
            <a:r>
              <a:rPr lang="en-IN" sz="2800" dirty="0"/>
              <a:t>Diagram of variational autoencoder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C58A87C-B0E7-4E6E-A314-501557F58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93628" y="432034"/>
            <a:ext cx="3985458" cy="6506142"/>
          </a:xfrm>
        </p:spPr>
        <p:txBody>
          <a:bodyPr>
            <a:noAutofit/>
          </a:bodyPr>
          <a:lstStyle/>
          <a:p>
            <a:pPr marL="177800" indent="-1778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The 5, 000 input genes (out of 20, 531) were selected based on the highest variability by median absolute deviation (MAD) in the TCGA pan-cancer dataset.</a:t>
            </a:r>
          </a:p>
          <a:p>
            <a:pPr marL="177800" indent="-1778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To facilitate training, the RNA-</a:t>
            </a:r>
            <a:r>
              <a:rPr lang="en-IN" sz="1800" dirty="0" err="1">
                <a:solidFill>
                  <a:schemeClr val="tx1"/>
                </a:solidFill>
              </a:rPr>
              <a:t>seq</a:t>
            </a:r>
            <a:r>
              <a:rPr lang="en-IN" sz="1800" dirty="0">
                <a:solidFill>
                  <a:schemeClr val="tx1"/>
                </a:solidFill>
              </a:rPr>
              <a:t> data was min-maxed scaled to the range of 0 − 1.  </a:t>
            </a:r>
          </a:p>
          <a:p>
            <a:pPr marL="177800" indent="-1778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Tybalt was trained using an Adam optimizer. It included rectified linear units, batch normalization in the encoding stage, and sigmoid activation in the decoding stage. </a:t>
            </a:r>
          </a:p>
          <a:p>
            <a:pPr marL="177800" indent="-1778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It was observed that when batch normalization was included in the encoding step, tybalt trained faster and learned heterogeneous feature activations.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IN" sz="1800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105095-AA4A-4763-BE03-7CD616052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"/>
          <a:stretch/>
        </p:blipFill>
        <p:spPr>
          <a:xfrm>
            <a:off x="0" y="1853887"/>
            <a:ext cx="8293628" cy="366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8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9AFF4-7F7A-43B1-A6AE-DC06F0C3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16" y="186954"/>
            <a:ext cx="7920227" cy="478027"/>
          </a:xfrm>
        </p:spPr>
        <p:txBody>
          <a:bodyPr>
            <a:noAutofit/>
          </a:bodyPr>
          <a:lstStyle/>
          <a:p>
            <a:r>
              <a:rPr lang="en-IN" sz="2600" dirty="0"/>
              <a:t>MODEL IMPLEMENTATION AND PARAMETER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A97BB-24A9-40ED-8FA4-19C91101C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21620" y="482292"/>
            <a:ext cx="4060896" cy="6506142"/>
          </a:xfrm>
        </p:spPr>
        <p:txBody>
          <a:bodyPr>
            <a:noAutofit/>
          </a:bodyPr>
          <a:lstStyle/>
          <a:p>
            <a:pPr marL="342900" indent="-342900">
              <a:spcAft>
                <a:spcPts val="1200"/>
              </a:spcAft>
              <a:buAutoNum type="alphaUcParenBoth"/>
            </a:pPr>
            <a:r>
              <a:rPr lang="en-IN" sz="1800" dirty="0">
                <a:solidFill>
                  <a:schemeClr val="tx1"/>
                </a:solidFill>
              </a:rPr>
              <a:t>Model architecture of Tybalt: encodes a gene expression vector (p = 5,000) into mean (µ) and standard deviation (σ) vectors (h = 100). Then it is reconstructed back to the original. </a:t>
            </a:r>
          </a:p>
          <a:p>
            <a:pPr marL="342900" indent="-342900">
              <a:spcAft>
                <a:spcPts val="1200"/>
              </a:spcAft>
              <a:buAutoNum type="alphaUcParenBoth"/>
            </a:pPr>
            <a:r>
              <a:rPr lang="en-IN" sz="1800" dirty="0">
                <a:solidFill>
                  <a:schemeClr val="tx1"/>
                </a:solidFill>
              </a:rPr>
              <a:t>Training and validation VAE loss across training epochs. The vertical and horizontal facets are values of κ (warmup) and batch size, respectively. </a:t>
            </a:r>
          </a:p>
          <a:p>
            <a:pPr marL="342900" indent="-342900">
              <a:spcAft>
                <a:spcPts val="1200"/>
              </a:spcAft>
              <a:buAutoNum type="alphaUcParenBoth"/>
            </a:pPr>
            <a:r>
              <a:rPr lang="en-IN" sz="1800" dirty="0">
                <a:solidFill>
                  <a:schemeClr val="tx1"/>
                </a:solidFill>
              </a:rPr>
              <a:t>Final validation loss for all parameters with κ = 1. </a:t>
            </a:r>
          </a:p>
          <a:p>
            <a:pPr marL="342900" indent="-342900">
              <a:spcAft>
                <a:spcPts val="1200"/>
              </a:spcAft>
              <a:buAutoNum type="alphaUcParenBoth"/>
            </a:pPr>
            <a:r>
              <a:rPr lang="en-IN" sz="1800" dirty="0">
                <a:solidFill>
                  <a:schemeClr val="tx1"/>
                </a:solidFill>
              </a:rPr>
              <a:t>VAE loss for training and testing sets through optimized model training.</a:t>
            </a:r>
          </a:p>
          <a:p>
            <a:pPr>
              <a:spcAft>
                <a:spcPts val="1200"/>
              </a:spcAft>
            </a:pPr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37D81301-2CE9-44F7-8A29-54925A7DB57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77" y="1064064"/>
            <a:ext cx="7140531" cy="5578539"/>
          </a:xfrm>
        </p:spPr>
      </p:pic>
    </p:spTree>
    <p:extLst>
      <p:ext uri="{BB962C8B-B14F-4D97-AF65-F5344CB8AC3E}">
        <p14:creationId xmlns:p14="http://schemas.microsoft.com/office/powerpoint/2010/main" val="158691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26DD-CE02-4D34-8692-505798F3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33" y="559754"/>
            <a:ext cx="10599420" cy="495300"/>
          </a:xfrm>
        </p:spPr>
        <p:txBody>
          <a:bodyPr>
            <a:noAutofit/>
          </a:bodyPr>
          <a:lstStyle/>
          <a:p>
            <a:r>
              <a:rPr lang="en-IN" sz="2400" dirty="0"/>
              <a:t>Samples encoded by a variational autoencoder </a:t>
            </a:r>
            <a:br>
              <a:rPr lang="en-IN" sz="2400" dirty="0"/>
            </a:br>
            <a:r>
              <a:rPr lang="en-IN" sz="2400" dirty="0"/>
              <a:t>retain biological signals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F82397B-DA5D-4470-8A75-19091EE5C4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2" y="1363566"/>
            <a:ext cx="7757525" cy="526542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3CD12-619F-495B-A4E4-CD6A54075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19297" y="443510"/>
            <a:ext cx="3972703" cy="5738492"/>
          </a:xfrm>
        </p:spPr>
        <p:txBody>
          <a:bodyPr>
            <a:noAutofit/>
          </a:bodyPr>
          <a:lstStyle/>
          <a:p>
            <a:pPr marL="342900" indent="-342900">
              <a:spcAft>
                <a:spcPts val="1200"/>
              </a:spcAft>
              <a:buAutoNum type="alphaUcParenBoth"/>
            </a:pPr>
            <a:r>
              <a:rPr lang="en-IN" sz="1800" dirty="0">
                <a:solidFill>
                  <a:schemeClr val="tx1"/>
                </a:solidFill>
              </a:rPr>
              <a:t>t-distributed stochastic neighbor embedding (t-SNE) of TCGA pan-cancer tumors with Tybalt encoded features. </a:t>
            </a:r>
          </a:p>
          <a:p>
            <a:pPr marL="342900" indent="-342900">
              <a:spcAft>
                <a:spcPts val="1200"/>
              </a:spcAft>
              <a:buAutoNum type="alphaUcParenBoth"/>
            </a:pPr>
            <a:r>
              <a:rPr lang="en-IN" sz="1800" dirty="0">
                <a:solidFill>
                  <a:schemeClr val="tx1"/>
                </a:solidFill>
              </a:rPr>
              <a:t>t-SNE of 0-1 normalized gene expression features. Tybalt retains similar signals as compared to uncompressed gene expression data. </a:t>
            </a:r>
          </a:p>
          <a:p>
            <a:pPr marL="342900" indent="-342900">
              <a:spcAft>
                <a:spcPts val="1200"/>
              </a:spcAft>
              <a:buAutoNum type="alphaUcParenBoth"/>
            </a:pPr>
            <a:r>
              <a:rPr lang="en-IN" sz="1800" dirty="0">
                <a:solidFill>
                  <a:schemeClr val="tx1"/>
                </a:solidFill>
              </a:rPr>
              <a:t>Full Tybalt encoding features by TCGA pan-cancer sample heatmap. Given on the y axis are the patients sex and type of sample. Based on the hierarchical clustering dendrogram, the tissue-specific signal was captured by non-redundant, and highly heterogenous features.</a:t>
            </a:r>
          </a:p>
        </p:txBody>
      </p:sp>
    </p:spTree>
    <p:extLst>
      <p:ext uri="{BB962C8B-B14F-4D97-AF65-F5344CB8AC3E}">
        <p14:creationId xmlns:p14="http://schemas.microsoft.com/office/powerpoint/2010/main" val="45429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685952-12C3-47C3-A149-37A74AF6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85" y="335342"/>
            <a:ext cx="10105055" cy="569727"/>
          </a:xfrm>
        </p:spPr>
        <p:txBody>
          <a:bodyPr>
            <a:noAutofit/>
          </a:bodyPr>
          <a:lstStyle/>
          <a:p>
            <a:r>
              <a:rPr lang="en-IN" sz="3200" b="1" dirty="0"/>
              <a:t>Interpreting Biological features from tybalt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62BE5-9DA5-45AE-99CC-68A931402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85" y="905069"/>
            <a:ext cx="5361215" cy="279918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IN" dirty="0"/>
              <a:t>Interpretation of biological signals is performed in the following ways, i.e.,  by using,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en-IN" sz="2000" dirty="0"/>
              <a:t>the learned encodings.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en-IN" sz="2000" dirty="0"/>
              <a:t>the decoder weights capture the contribution of specific genes to each learned encoding.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en-IN" sz="2000" dirty="0"/>
              <a:t>over-representation pathway analysis on the high-weight genes to determine significant pathways promoting different biological signals.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IN" sz="2000" dirty="0"/>
              <a:t>the generated latent space.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They investigate whether or not Tybalt could distinguish </a:t>
            </a:r>
            <a:r>
              <a:rPr lang="en-IN" dirty="0">
                <a:solidFill>
                  <a:srgbClr val="00B050"/>
                </a:solidFill>
              </a:rPr>
              <a:t>patient sex </a:t>
            </a:r>
            <a:r>
              <a:rPr lang="en-IN" dirty="0"/>
              <a:t>and patterns of metastatic activation in </a:t>
            </a:r>
            <a:r>
              <a:rPr lang="en-IN" dirty="0">
                <a:solidFill>
                  <a:srgbClr val="00B050"/>
                </a:solidFill>
              </a:rPr>
              <a:t>skin cutaneous melanoma tumors using</a:t>
            </a:r>
            <a:r>
              <a:rPr lang="en-IN" dirty="0"/>
              <a:t> the first three methods.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  <a:p>
            <a:pPr marL="27432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870E44-3969-4D82-9C09-E0DAF1CC4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9284"/>
            <a:ext cx="5786028" cy="331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0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9522</TotalTime>
  <Words>1924</Words>
  <Application>Microsoft Office PowerPoint</Application>
  <PresentationFormat>Widescreen</PresentationFormat>
  <Paragraphs>141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Rockwell</vt:lpstr>
      <vt:lpstr>Rockwell Condensed</vt:lpstr>
      <vt:lpstr>Wingdings</vt:lpstr>
      <vt:lpstr>Wood Type</vt:lpstr>
      <vt:lpstr>Extracting a Biologically Relevant Latent Space from  Cancer Transcriptomes  with Variational Autoencoders  </vt:lpstr>
      <vt:lpstr>Title breakdown Extracting a Biologically Relevant Latent Space from Cancer Transcriptomes  with Variational Autoencoders  </vt:lpstr>
      <vt:lpstr>Introduction</vt:lpstr>
      <vt:lpstr>PowerPoint Presentation</vt:lpstr>
      <vt:lpstr>Methods model Summary – variational autoencoder</vt:lpstr>
      <vt:lpstr>Diagram of variational autoencoder</vt:lpstr>
      <vt:lpstr>MODEL IMPLEMENTATION AND PARAMETER SELECTION</vt:lpstr>
      <vt:lpstr>Samples encoded by a variational autoencoder  retain biological signals</vt:lpstr>
      <vt:lpstr>Interpreting Biological features from tybalt</vt:lpstr>
      <vt:lpstr>PowerPoint Presentation</vt:lpstr>
      <vt:lpstr>ENCODINGS represent biological signal    </vt:lpstr>
      <vt:lpstr>Gene weights represent biological signal    </vt:lpstr>
      <vt:lpstr>Gene weights represent biological signal    </vt:lpstr>
      <vt:lpstr>Over-Representation Analysis and go term</vt:lpstr>
      <vt:lpstr>Over-Representation Analysis for SKCM tumor Encodings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Title</dc:title>
  <dc:creator>Anoubhav Agarwaal</dc:creator>
  <cp:lastModifiedBy>Anoubhav Agarwaal</cp:lastModifiedBy>
  <cp:revision>98</cp:revision>
  <dcterms:created xsi:type="dcterms:W3CDTF">2019-09-19T12:52:09Z</dcterms:created>
  <dcterms:modified xsi:type="dcterms:W3CDTF">2019-09-27T04:33:58Z</dcterms:modified>
</cp:coreProperties>
</file>