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0"/>
  </p:notesMasterIdLst>
  <p:sldIdLst>
    <p:sldId id="256" r:id="rId2"/>
    <p:sldId id="257" r:id="rId3"/>
    <p:sldId id="258" r:id="rId4"/>
    <p:sldId id="263" r:id="rId5"/>
    <p:sldId id="262"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4FB28-1644-4A28-BB2B-21A9EC505D69}"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011AA-226F-4771-AE4C-BF795F817E43}" type="slidenum">
              <a:rPr lang="en-IN" smtClean="0"/>
              <a:t>‹#›</a:t>
            </a:fld>
            <a:endParaRPr lang="en-IN"/>
          </a:p>
        </p:txBody>
      </p:sp>
    </p:spTree>
    <p:extLst>
      <p:ext uri="{BB962C8B-B14F-4D97-AF65-F5344CB8AC3E}">
        <p14:creationId xmlns:p14="http://schemas.microsoft.com/office/powerpoint/2010/main" val="3297859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237EA6-D811-45AD-A049-DED2645340ED}"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BEE8DE0-68C7-4BC2-B2E1-DAF035AA3771}" type="slidenum">
              <a:rPr lang="en-IN" smtClean="0"/>
              <a:t>‹#›</a:t>
            </a:fld>
            <a:endParaRPr lang="en-IN"/>
          </a:p>
        </p:txBody>
      </p:sp>
    </p:spTree>
    <p:extLst>
      <p:ext uri="{BB962C8B-B14F-4D97-AF65-F5344CB8AC3E}">
        <p14:creationId xmlns:p14="http://schemas.microsoft.com/office/powerpoint/2010/main" val="149119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37EA6-D811-45AD-A049-DED2645340ED}"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397388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37EA6-D811-45AD-A049-DED2645340ED}"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145165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37EA6-D811-45AD-A049-DED2645340ED}"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57273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E237EA6-D811-45AD-A049-DED2645340ED}" type="datetimeFigureOut">
              <a:rPr lang="en-IN" smtClean="0"/>
              <a:t>21-01-2025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BEE8DE0-68C7-4BC2-B2E1-DAF035AA3771}" type="slidenum">
              <a:rPr lang="en-IN" smtClean="0"/>
              <a:t>‹#›</a:t>
            </a:fld>
            <a:endParaRPr lang="en-IN"/>
          </a:p>
        </p:txBody>
      </p:sp>
    </p:spTree>
    <p:extLst>
      <p:ext uri="{BB962C8B-B14F-4D97-AF65-F5344CB8AC3E}">
        <p14:creationId xmlns:p14="http://schemas.microsoft.com/office/powerpoint/2010/main" val="3753485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237EA6-D811-45AD-A049-DED2645340ED}"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197473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237EA6-D811-45AD-A049-DED2645340ED}" type="datetimeFigureOut">
              <a:rPr lang="en-IN" smtClean="0"/>
              <a:t>21-01-2025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237348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237EA6-D811-45AD-A049-DED2645340ED}" type="datetimeFigureOut">
              <a:rPr lang="en-IN" smtClean="0"/>
              <a:t>21-01-2025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2142168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37EA6-D811-45AD-A049-DED2645340ED}" type="datetimeFigureOut">
              <a:rPr lang="en-IN" smtClean="0"/>
              <a:t>21-01-2025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3336620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237EA6-D811-45AD-A049-DED2645340ED}"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299465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237EA6-D811-45AD-A049-DED2645340ED}" type="datetimeFigureOut">
              <a:rPr lang="en-IN" smtClean="0"/>
              <a:t>21-01-2025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316158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E237EA6-D811-45AD-A049-DED2645340ED}" type="datetimeFigureOut">
              <a:rPr lang="en-IN" smtClean="0"/>
              <a:t>21-01-2025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BEE8DE0-68C7-4BC2-B2E1-DAF035AA3771}" type="slidenum">
              <a:rPr lang="en-IN" smtClean="0"/>
              <a:t>‹#›</a:t>
            </a:fld>
            <a:endParaRPr lang="en-IN"/>
          </a:p>
        </p:txBody>
      </p:sp>
    </p:spTree>
    <p:extLst>
      <p:ext uri="{BB962C8B-B14F-4D97-AF65-F5344CB8AC3E}">
        <p14:creationId xmlns:p14="http://schemas.microsoft.com/office/powerpoint/2010/main" val="347739186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CF34-37B0-A550-962E-A3521683EE0C}"/>
              </a:ext>
            </a:extLst>
          </p:cNvPr>
          <p:cNvSpPr>
            <a:spLocks noGrp="1"/>
          </p:cNvSpPr>
          <p:nvPr>
            <p:ph type="ctrTitle"/>
          </p:nvPr>
        </p:nvSpPr>
        <p:spPr/>
        <p:txBody>
          <a:bodyPr/>
          <a:lstStyle/>
          <a:p>
            <a:r>
              <a:rPr lang="en-IN" sz="6000" b="1" i="0" dirty="0">
                <a:solidFill>
                  <a:srgbClr val="1F2328"/>
                </a:solidFill>
                <a:effectLst/>
                <a:latin typeface="-apple-system"/>
              </a:rPr>
              <a:t>Customer Sentiment Analysis for Marketing</a:t>
            </a:r>
            <a:br>
              <a:rPr lang="en-IN" b="1" i="0" dirty="0">
                <a:solidFill>
                  <a:srgbClr val="1F2328"/>
                </a:solidFill>
                <a:effectLst/>
                <a:latin typeface="-apple-system"/>
              </a:rPr>
            </a:br>
            <a:endParaRPr lang="en-IN" dirty="0"/>
          </a:p>
        </p:txBody>
      </p:sp>
      <p:sp>
        <p:nvSpPr>
          <p:cNvPr id="3" name="Subtitle 2">
            <a:extLst>
              <a:ext uri="{FF2B5EF4-FFF2-40B4-BE49-F238E27FC236}">
                <a16:creationId xmlns:a16="http://schemas.microsoft.com/office/drawing/2014/main" id="{0EAB15FD-09AB-6A70-D12B-8674A68D99FD}"/>
              </a:ext>
            </a:extLst>
          </p:cNvPr>
          <p:cNvSpPr>
            <a:spLocks noGrp="1"/>
          </p:cNvSpPr>
          <p:nvPr>
            <p:ph type="subTitle" idx="1"/>
          </p:nvPr>
        </p:nvSpPr>
        <p:spPr/>
        <p:txBody>
          <a:bodyPr/>
          <a:lstStyle/>
          <a:p>
            <a:r>
              <a:rPr lang="en-IN" dirty="0"/>
              <a:t>By Anoushkaa Deepak Gavankar</a:t>
            </a:r>
          </a:p>
        </p:txBody>
      </p:sp>
    </p:spTree>
    <p:extLst>
      <p:ext uri="{BB962C8B-B14F-4D97-AF65-F5344CB8AC3E}">
        <p14:creationId xmlns:p14="http://schemas.microsoft.com/office/powerpoint/2010/main" val="219498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3123-03F8-A5C4-CED4-65245CC48323}"/>
              </a:ext>
            </a:extLst>
          </p:cNvPr>
          <p:cNvSpPr>
            <a:spLocks noGrp="1"/>
          </p:cNvSpPr>
          <p:nvPr>
            <p:ph type="title"/>
          </p:nvPr>
        </p:nvSpPr>
        <p:spPr/>
        <p:txBody>
          <a:bodyPr/>
          <a:lstStyle/>
          <a:p>
            <a:r>
              <a:rPr lang="en-IN" dirty="0"/>
              <a:t>Procedure:-</a:t>
            </a:r>
          </a:p>
        </p:txBody>
      </p:sp>
      <p:sp>
        <p:nvSpPr>
          <p:cNvPr id="3" name="Content Placeholder 2">
            <a:extLst>
              <a:ext uri="{FF2B5EF4-FFF2-40B4-BE49-F238E27FC236}">
                <a16:creationId xmlns:a16="http://schemas.microsoft.com/office/drawing/2014/main" id="{1885C9FE-F9F7-300C-99FD-3DE8C3E96E8B}"/>
              </a:ext>
            </a:extLst>
          </p:cNvPr>
          <p:cNvSpPr>
            <a:spLocks noGrp="1"/>
          </p:cNvSpPr>
          <p:nvPr>
            <p:ph idx="1"/>
          </p:nvPr>
        </p:nvSpPr>
        <p:spPr/>
        <p:txBody>
          <a:bodyPr/>
          <a:lstStyle/>
          <a:p>
            <a:r>
              <a:rPr lang="en-IN" dirty="0"/>
              <a:t>Solving the Business Problem </a:t>
            </a:r>
          </a:p>
          <a:p>
            <a:r>
              <a:rPr lang="en-US" dirty="0"/>
              <a:t>Cleaning Data with SQL for Insights – SQL Server Service Management Studio</a:t>
            </a:r>
          </a:p>
          <a:p>
            <a:r>
              <a:rPr lang="en-US" dirty="0"/>
              <a:t>Advanced Sentiment Analysis with Python – Visual Studio Code</a:t>
            </a:r>
          </a:p>
          <a:p>
            <a:r>
              <a:rPr lang="en-IN" dirty="0"/>
              <a:t>Building an Interactive Dashboard</a:t>
            </a:r>
            <a:r>
              <a:rPr lang="en-US" dirty="0"/>
              <a:t> – Power BI</a:t>
            </a:r>
          </a:p>
          <a:p>
            <a:r>
              <a:rPr lang="en-IN" dirty="0"/>
              <a:t>Presenting Data to Stakeholders</a:t>
            </a:r>
            <a:endParaRPr lang="en-US" dirty="0"/>
          </a:p>
          <a:p>
            <a:endParaRPr lang="en-IN" dirty="0"/>
          </a:p>
        </p:txBody>
      </p:sp>
    </p:spTree>
    <p:extLst>
      <p:ext uri="{BB962C8B-B14F-4D97-AF65-F5344CB8AC3E}">
        <p14:creationId xmlns:p14="http://schemas.microsoft.com/office/powerpoint/2010/main" val="178930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0D0E-DE6D-60F7-EE74-4CE583BDAE9A}"/>
              </a:ext>
            </a:extLst>
          </p:cNvPr>
          <p:cNvSpPr>
            <a:spLocks noGrp="1"/>
          </p:cNvSpPr>
          <p:nvPr>
            <p:ph type="title"/>
          </p:nvPr>
        </p:nvSpPr>
        <p:spPr>
          <a:xfrm>
            <a:off x="838200" y="365126"/>
            <a:ext cx="10515600" cy="441120"/>
          </a:xfrm>
        </p:spPr>
        <p:txBody>
          <a:bodyPr>
            <a:normAutofit fontScale="90000"/>
          </a:bodyPr>
          <a:lstStyle/>
          <a:p>
            <a:r>
              <a:rPr lang="en-IN" dirty="0"/>
              <a:t>Overview</a:t>
            </a:r>
          </a:p>
        </p:txBody>
      </p:sp>
      <p:sp>
        <p:nvSpPr>
          <p:cNvPr id="7" name="Content Placeholder 6">
            <a:extLst>
              <a:ext uri="{FF2B5EF4-FFF2-40B4-BE49-F238E27FC236}">
                <a16:creationId xmlns:a16="http://schemas.microsoft.com/office/drawing/2014/main" id="{9B75E7F8-F539-7787-BC32-FF848070270F}"/>
              </a:ext>
            </a:extLst>
          </p:cNvPr>
          <p:cNvSpPr>
            <a:spLocks noGrp="1"/>
          </p:cNvSpPr>
          <p:nvPr>
            <p:ph idx="1"/>
          </p:nvPr>
        </p:nvSpPr>
        <p:spPr>
          <a:xfrm>
            <a:off x="838200" y="1543665"/>
            <a:ext cx="3950110" cy="4633298"/>
          </a:xfrm>
        </p:spPr>
        <p:txBody>
          <a:bodyPr>
            <a:normAutofit fontScale="55000" lnSpcReduction="20000"/>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800" b="1" dirty="0">
                <a:latin typeface="Arial" panose="020B0604020202020204" pitchFamily="34" charset="0"/>
              </a:rPr>
              <a:t>C</a:t>
            </a:r>
            <a:r>
              <a:rPr kumimoji="0" lang="en-US" altLang="en-US" sz="2800" b="1" i="0" u="none" strike="noStrike" cap="none" normalizeH="0" baseline="0" dirty="0">
                <a:ln>
                  <a:noFill/>
                </a:ln>
                <a:solidFill>
                  <a:schemeClr val="tx1"/>
                </a:solidFill>
                <a:effectLst/>
                <a:latin typeface="Arial" panose="020B0604020202020204" pitchFamily="34" charset="0"/>
              </a:rPr>
              <a:t>onversion Rates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The conversion rate improved significantly in December, reaching 10.2%.</a:t>
            </a: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There was a noticeable dip in October, where it dropped to 5.0%.</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2.   Customer Engagement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Social media engagement has declined over the year, with views consistently dropping.</a:t>
            </a: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Although clicks and likes are lower than views, the click-through rate is at 15.37%, showing that </a:t>
            </a: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engaged users are still interacting well.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3.    Customer Feedback</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Customer ratings have stayed steady at an average of 3.7 throughout the year.</a:t>
            </a: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However, this is below the target rating of 4.0. Products rated below 3.5 need attention to improve customer satisfaction.</a:t>
            </a:r>
          </a:p>
          <a:p>
            <a:endParaRPr lang="en-IN" dirty="0"/>
          </a:p>
        </p:txBody>
      </p:sp>
      <p:pic>
        <p:nvPicPr>
          <p:cNvPr id="9" name="Picture 8">
            <a:extLst>
              <a:ext uri="{FF2B5EF4-FFF2-40B4-BE49-F238E27FC236}">
                <a16:creationId xmlns:a16="http://schemas.microsoft.com/office/drawing/2014/main" id="{2769316E-A4EC-90FB-A49C-7F80A9624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310" y="1543665"/>
            <a:ext cx="6923942" cy="4266565"/>
          </a:xfrm>
          <a:prstGeom prst="rect">
            <a:avLst/>
          </a:prstGeom>
        </p:spPr>
      </p:pic>
    </p:spTree>
    <p:extLst>
      <p:ext uri="{BB962C8B-B14F-4D97-AF65-F5344CB8AC3E}">
        <p14:creationId xmlns:p14="http://schemas.microsoft.com/office/powerpoint/2010/main" val="139397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88D2-6626-E909-DF78-3C701897E14F}"/>
              </a:ext>
            </a:extLst>
          </p:cNvPr>
          <p:cNvSpPr>
            <a:spLocks noGrp="1"/>
          </p:cNvSpPr>
          <p:nvPr>
            <p:ph type="title"/>
          </p:nvPr>
        </p:nvSpPr>
        <p:spPr/>
        <p:txBody>
          <a:bodyPr/>
          <a:lstStyle/>
          <a:p>
            <a:r>
              <a:rPr lang="nb-NO" dirty="0"/>
              <a:t>Decreased Conversion Rates</a:t>
            </a:r>
            <a:endParaRPr lang="en-IN" dirty="0"/>
          </a:p>
        </p:txBody>
      </p:sp>
      <p:sp>
        <p:nvSpPr>
          <p:cNvPr id="3" name="Content Placeholder 2">
            <a:extLst>
              <a:ext uri="{FF2B5EF4-FFF2-40B4-BE49-F238E27FC236}">
                <a16:creationId xmlns:a16="http://schemas.microsoft.com/office/drawing/2014/main" id="{D546B18F-52F7-89AB-D391-E480D6608079}"/>
              </a:ext>
            </a:extLst>
          </p:cNvPr>
          <p:cNvSpPr>
            <a:spLocks noGrp="1"/>
          </p:cNvSpPr>
          <p:nvPr>
            <p:ph idx="1"/>
          </p:nvPr>
        </p:nvSpPr>
        <p:spPr>
          <a:xfrm>
            <a:off x="838200" y="1825625"/>
            <a:ext cx="5188974" cy="4351338"/>
          </a:xfrm>
        </p:spPr>
        <p:txBody>
          <a:bodyPr>
            <a:normAutofit fontScale="70000" lnSpcReduction="20000"/>
          </a:bodyPr>
          <a:lstStyle/>
          <a:p>
            <a:r>
              <a:rPr lang="en-US" b="1" dirty="0"/>
              <a:t>General Conversion Trend: </a:t>
            </a:r>
          </a:p>
          <a:p>
            <a:pPr marL="0" indent="0">
              <a:buNone/>
            </a:pPr>
            <a:r>
              <a:rPr lang="en-US" dirty="0"/>
              <a:t>Throughout the year, conversion rates varied, with higher percentages observed in months like January (19.6%) and September (16%). This suggests that while some products had strong seasonal peaks, there is potential to improve conversions in lower-performing months through targeted interventions such as email campaigns, discounts, or social media promotions.</a:t>
            </a:r>
          </a:p>
          <a:p>
            <a:r>
              <a:rPr lang="en-US" b="1" dirty="0"/>
              <a:t>Lowest Conversion Month: </a:t>
            </a:r>
          </a:p>
          <a:p>
            <a:pPr marL="0" indent="0">
              <a:buNone/>
            </a:pPr>
            <a:r>
              <a:rPr lang="en-US" dirty="0"/>
              <a:t>May experienced the lowest overall conversion rate at 4.5%, with no products standing out significantly in terms of conversion. This indicates a potential need to revisit marketing strategies or promotions during this period to boost performance. For example, exploring partnerships or running targeted advertising campaigns could be beneficial.</a:t>
            </a:r>
          </a:p>
          <a:p>
            <a:r>
              <a:rPr lang="en-US" b="1" dirty="0"/>
              <a:t>Highest Conversion Rates: </a:t>
            </a:r>
          </a:p>
          <a:p>
            <a:pPr marL="0" indent="0">
              <a:buNone/>
            </a:pPr>
            <a:r>
              <a:rPr lang="en-US" dirty="0"/>
              <a:t>January recorded the highest overall conversion rate at 19.6%, driven significantly by Ski Boots with a remarkable 150% conversion rate. This indicates a strong start to the year, likely fueled by seasonal demand and effective marketing strategies. Analyzing the specific tactics used in January, such as promotional bundling or targeted advertising, could provide insights for application in other months.</a:t>
            </a:r>
          </a:p>
          <a:p>
            <a:endParaRPr lang="en-IN" dirty="0"/>
          </a:p>
        </p:txBody>
      </p:sp>
      <p:pic>
        <p:nvPicPr>
          <p:cNvPr id="5" name="Picture 4">
            <a:extLst>
              <a:ext uri="{FF2B5EF4-FFF2-40B4-BE49-F238E27FC236}">
                <a16:creationId xmlns:a16="http://schemas.microsoft.com/office/drawing/2014/main" id="{0964E8C2-B063-5ED1-7439-C0A8EDC91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7174" y="2091119"/>
            <a:ext cx="5887272" cy="3513268"/>
          </a:xfrm>
          <a:prstGeom prst="rect">
            <a:avLst/>
          </a:prstGeom>
        </p:spPr>
      </p:pic>
    </p:spTree>
    <p:extLst>
      <p:ext uri="{BB962C8B-B14F-4D97-AF65-F5344CB8AC3E}">
        <p14:creationId xmlns:p14="http://schemas.microsoft.com/office/powerpoint/2010/main" val="291404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BD9D-5B99-E996-5EFA-421F1DCAA212}"/>
              </a:ext>
            </a:extLst>
          </p:cNvPr>
          <p:cNvSpPr>
            <a:spLocks noGrp="1"/>
          </p:cNvSpPr>
          <p:nvPr>
            <p:ph type="title"/>
          </p:nvPr>
        </p:nvSpPr>
        <p:spPr/>
        <p:txBody>
          <a:bodyPr/>
          <a:lstStyle/>
          <a:p>
            <a:r>
              <a:rPr lang="en-US" dirty="0"/>
              <a:t>Reduced Customer Engagement</a:t>
            </a:r>
            <a:endParaRPr lang="en-IN" dirty="0"/>
          </a:p>
        </p:txBody>
      </p:sp>
      <p:sp>
        <p:nvSpPr>
          <p:cNvPr id="3" name="Content Placeholder 2">
            <a:extLst>
              <a:ext uri="{FF2B5EF4-FFF2-40B4-BE49-F238E27FC236}">
                <a16:creationId xmlns:a16="http://schemas.microsoft.com/office/drawing/2014/main" id="{1CA8DA35-C45F-ACAB-3598-51FB78D027DF}"/>
              </a:ext>
            </a:extLst>
          </p:cNvPr>
          <p:cNvSpPr>
            <a:spLocks noGrp="1"/>
          </p:cNvSpPr>
          <p:nvPr>
            <p:ph idx="1"/>
          </p:nvPr>
        </p:nvSpPr>
        <p:spPr>
          <a:xfrm>
            <a:off x="838200" y="1825625"/>
            <a:ext cx="4422058" cy="4351338"/>
          </a:xfrm>
        </p:spPr>
        <p:txBody>
          <a:bodyPr>
            <a:normAutofit fontScale="85000" lnSpcReduction="20000"/>
          </a:bodyPr>
          <a:lstStyle/>
          <a:p>
            <a:r>
              <a:rPr lang="en-US" b="1" dirty="0"/>
              <a:t>Declining Views:</a:t>
            </a:r>
          </a:p>
          <a:p>
            <a:pPr marL="0" indent="0">
              <a:buNone/>
            </a:pPr>
            <a:r>
              <a:rPr lang="en-US" dirty="0"/>
              <a:t>Views remained high overall, with minor fluctuations across months. There was a consistent peak in February and July, followed by a slight decline in later months.</a:t>
            </a:r>
          </a:p>
          <a:p>
            <a:r>
              <a:rPr lang="en-US" b="1" dirty="0"/>
              <a:t>Low Interaction Rates:</a:t>
            </a:r>
          </a:p>
          <a:p>
            <a:pPr marL="0" indent="0">
              <a:buNone/>
            </a:pPr>
            <a:r>
              <a:rPr lang="en-US" dirty="0"/>
              <a:t>Clicks and likes stayed consistently low throughout the months compared to views. This indicates the need for better engagement strategies, such as interactive content or compelling calls to action.</a:t>
            </a:r>
          </a:p>
          <a:p>
            <a:r>
              <a:rPr lang="en-US" b="1" dirty="0"/>
              <a:t>Content Type Performance:</a:t>
            </a:r>
          </a:p>
          <a:p>
            <a:pPr marL="0" indent="0">
              <a:buNone/>
            </a:pPr>
            <a:r>
              <a:rPr lang="en-US" dirty="0"/>
              <a:t>Blog content consistently drove the most views, especially in February and </a:t>
            </a:r>
            <a:r>
              <a:rPr lang="en-US" dirty="0" err="1"/>
              <a:t>July.Social</a:t>
            </a:r>
            <a:r>
              <a:rPr lang="en-US" dirty="0"/>
              <a:t> media and video content maintained steady engagement levels but trailed slightly behind blogs in overall performance.</a:t>
            </a:r>
            <a:endParaRPr lang="en-IN" dirty="0"/>
          </a:p>
        </p:txBody>
      </p:sp>
      <p:pic>
        <p:nvPicPr>
          <p:cNvPr id="7" name="Picture 6">
            <a:extLst>
              <a:ext uri="{FF2B5EF4-FFF2-40B4-BE49-F238E27FC236}">
                <a16:creationId xmlns:a16="http://schemas.microsoft.com/office/drawing/2014/main" id="{595B0E10-597B-6F8F-6CB9-7456E0D2C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0103" y="1825625"/>
            <a:ext cx="3153697" cy="1831975"/>
          </a:xfrm>
          <a:prstGeom prst="rect">
            <a:avLst/>
          </a:prstGeom>
        </p:spPr>
      </p:pic>
      <p:pic>
        <p:nvPicPr>
          <p:cNvPr id="9" name="Picture 8">
            <a:extLst>
              <a:ext uri="{FF2B5EF4-FFF2-40B4-BE49-F238E27FC236}">
                <a16:creationId xmlns:a16="http://schemas.microsoft.com/office/drawing/2014/main" id="{87400DC8-F4B0-02C3-449C-C1CB87A23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827" y="4001294"/>
            <a:ext cx="3079973" cy="1937390"/>
          </a:xfrm>
          <a:prstGeom prst="rect">
            <a:avLst/>
          </a:prstGeom>
        </p:spPr>
      </p:pic>
    </p:spTree>
    <p:extLst>
      <p:ext uri="{BB962C8B-B14F-4D97-AF65-F5344CB8AC3E}">
        <p14:creationId xmlns:p14="http://schemas.microsoft.com/office/powerpoint/2010/main" val="1547293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64F3C-73B1-C367-3107-A240009A915F}"/>
              </a:ext>
            </a:extLst>
          </p:cNvPr>
          <p:cNvSpPr>
            <a:spLocks noGrp="1"/>
          </p:cNvSpPr>
          <p:nvPr>
            <p:ph type="title"/>
          </p:nvPr>
        </p:nvSpPr>
        <p:spPr/>
        <p:txBody>
          <a:bodyPr/>
          <a:lstStyle/>
          <a:p>
            <a:r>
              <a:rPr lang="nb-NO" dirty="0"/>
              <a:t>Customer Feedback Analysis</a:t>
            </a:r>
            <a:endParaRPr lang="en-IN" dirty="0"/>
          </a:p>
        </p:txBody>
      </p:sp>
      <p:sp>
        <p:nvSpPr>
          <p:cNvPr id="3" name="Content Placeholder 2">
            <a:extLst>
              <a:ext uri="{FF2B5EF4-FFF2-40B4-BE49-F238E27FC236}">
                <a16:creationId xmlns:a16="http://schemas.microsoft.com/office/drawing/2014/main" id="{E3D5880A-618B-05E5-F23F-E79666131214}"/>
              </a:ext>
            </a:extLst>
          </p:cNvPr>
          <p:cNvSpPr>
            <a:spLocks noGrp="1"/>
          </p:cNvSpPr>
          <p:nvPr>
            <p:ph idx="1"/>
          </p:nvPr>
        </p:nvSpPr>
        <p:spPr>
          <a:xfrm>
            <a:off x="838200" y="1825625"/>
            <a:ext cx="4953000" cy="4351338"/>
          </a:xfrm>
        </p:spPr>
        <p:txBody>
          <a:bodyPr>
            <a:normAutofit fontScale="70000" lnSpcReduction="20000"/>
          </a:bodyPr>
          <a:lstStyle/>
          <a:p>
            <a:r>
              <a:rPr lang="en-US" b="1" dirty="0"/>
              <a:t>Customer Ratings Distribution:</a:t>
            </a:r>
          </a:p>
          <a:p>
            <a:pPr marL="0" indent="0">
              <a:buNone/>
            </a:pPr>
            <a:r>
              <a:rPr lang="en-US" dirty="0"/>
              <a:t>The majority of customer reviews are highly positive, with 140 reviews at 4 stars and 135 reviews at 5 stars, showcasing strong customer approval. Ratings of 1 star (26 reviews) and 2 stars (57 reviews) account for a smaller proportion, indicating limited dissatisfaction.</a:t>
            </a:r>
          </a:p>
          <a:p>
            <a:r>
              <a:rPr lang="en-US" b="1" dirty="0"/>
              <a:t>Sentiment Analysis:</a:t>
            </a:r>
          </a:p>
          <a:p>
            <a:pPr marL="0" indent="0">
              <a:buNone/>
            </a:pPr>
            <a:r>
              <a:rPr lang="en-US" dirty="0"/>
              <a:t>Positive sentiment dominates with 275 reviews, highlighting a very satisfied customer base. Negative sentiment is present in 82 reviews, while smaller counts are observed for Neutral (8 reviews), Mixed Positive (21 reviews), and Mixed Negative (60 reviews), suggesting specific areas of improvement.</a:t>
            </a:r>
          </a:p>
          <a:p>
            <a:r>
              <a:rPr lang="en-US" b="1" dirty="0"/>
              <a:t>Opportunity for Improvement:</a:t>
            </a:r>
          </a:p>
          <a:p>
            <a:pPr marL="0" indent="0">
              <a:buNone/>
            </a:pPr>
            <a:r>
              <a:rPr lang="en-US" dirty="0"/>
              <a:t>The Mixed Positive and Mixed Negative reviews highlight opportunities to address customer concerns and enhance satisfaction. Resolving these issues could further increase the number of highly positive reviews and sentiments, thereby boosting overall customer satisfaction.</a:t>
            </a:r>
            <a:endParaRPr lang="en-IN" dirty="0"/>
          </a:p>
        </p:txBody>
      </p:sp>
      <p:pic>
        <p:nvPicPr>
          <p:cNvPr id="5" name="Picture 4">
            <a:extLst>
              <a:ext uri="{FF2B5EF4-FFF2-40B4-BE49-F238E27FC236}">
                <a16:creationId xmlns:a16="http://schemas.microsoft.com/office/drawing/2014/main" id="{360C392B-A654-4F46-FFA0-EBA56A664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8825" y="1825625"/>
            <a:ext cx="2635045" cy="1478014"/>
          </a:xfrm>
          <a:prstGeom prst="rect">
            <a:avLst/>
          </a:prstGeom>
        </p:spPr>
      </p:pic>
      <p:pic>
        <p:nvPicPr>
          <p:cNvPr id="7" name="Picture 6">
            <a:extLst>
              <a:ext uri="{FF2B5EF4-FFF2-40B4-BE49-F238E27FC236}">
                <a16:creationId xmlns:a16="http://schemas.microsoft.com/office/drawing/2014/main" id="{7C3826CF-822A-41CA-82BB-925D5A2FB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8825" y="3647059"/>
            <a:ext cx="2635044" cy="1554205"/>
          </a:xfrm>
          <a:prstGeom prst="rect">
            <a:avLst/>
          </a:prstGeom>
        </p:spPr>
      </p:pic>
    </p:spTree>
    <p:extLst>
      <p:ext uri="{BB962C8B-B14F-4D97-AF65-F5344CB8AC3E}">
        <p14:creationId xmlns:p14="http://schemas.microsoft.com/office/powerpoint/2010/main" val="26341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9C1B-8E37-F2BC-F169-4CAFDF6D96D4}"/>
              </a:ext>
            </a:extLst>
          </p:cNvPr>
          <p:cNvSpPr>
            <a:spLocks noGrp="1"/>
          </p:cNvSpPr>
          <p:nvPr>
            <p:ph type="title"/>
          </p:nvPr>
        </p:nvSpPr>
        <p:spPr>
          <a:xfrm>
            <a:off x="838200" y="365126"/>
            <a:ext cx="10515600" cy="618100"/>
          </a:xfrm>
        </p:spPr>
        <p:txBody>
          <a:bodyPr>
            <a:normAutofit fontScale="90000"/>
          </a:bodyPr>
          <a:lstStyle/>
          <a:p>
            <a:r>
              <a:rPr lang="nb-NO" dirty="0"/>
              <a:t>Goals &amp; Actions</a:t>
            </a:r>
            <a:endParaRPr lang="en-IN" dirty="0"/>
          </a:p>
        </p:txBody>
      </p:sp>
      <p:sp>
        <p:nvSpPr>
          <p:cNvPr id="3" name="Content Placeholder 2">
            <a:extLst>
              <a:ext uri="{FF2B5EF4-FFF2-40B4-BE49-F238E27FC236}">
                <a16:creationId xmlns:a16="http://schemas.microsoft.com/office/drawing/2014/main" id="{CB30275A-6D53-DD66-C297-15A8512BEE12}"/>
              </a:ext>
            </a:extLst>
          </p:cNvPr>
          <p:cNvSpPr>
            <a:spLocks noGrp="1"/>
          </p:cNvSpPr>
          <p:nvPr>
            <p:ph idx="1"/>
          </p:nvPr>
        </p:nvSpPr>
        <p:spPr>
          <a:xfrm>
            <a:off x="838200" y="1573162"/>
            <a:ext cx="4628535" cy="5058697"/>
          </a:xfrm>
        </p:spPr>
        <p:txBody>
          <a:bodyPr>
            <a:normAutofit fontScale="25000" lnSpcReduction="20000"/>
          </a:bodyPr>
          <a:lstStyle/>
          <a:p>
            <a:pPr marL="514350" indent="-514350">
              <a:lnSpc>
                <a:spcPct val="170000"/>
              </a:lnSpc>
              <a:buFont typeface="+mj-lt"/>
              <a:buAutoNum type="arabicPeriod"/>
            </a:pPr>
            <a:r>
              <a:rPr lang="en-US" sz="4200" b="1" dirty="0"/>
              <a:t>Increase Conversion Rates:</a:t>
            </a:r>
          </a:p>
          <a:p>
            <a:pPr marL="914400" lvl="1" indent="-457200">
              <a:lnSpc>
                <a:spcPct val="170000"/>
              </a:lnSpc>
              <a:buFont typeface="+mj-lt"/>
              <a:buAutoNum type="arabicPeriod"/>
            </a:pPr>
            <a:r>
              <a:rPr lang="en-US" sz="4200" b="1" dirty="0"/>
              <a:t>Goal: </a:t>
            </a:r>
            <a:r>
              <a:rPr lang="en-US" sz="4200" dirty="0"/>
              <a:t>Identify factors impacting the conversion rate and provide recommendations to improve it.</a:t>
            </a:r>
          </a:p>
          <a:p>
            <a:pPr marL="914400" lvl="1" indent="-457200">
              <a:lnSpc>
                <a:spcPct val="170000"/>
              </a:lnSpc>
              <a:buFont typeface="+mj-lt"/>
              <a:buAutoNum type="arabicPeriod"/>
            </a:pPr>
            <a:r>
              <a:rPr lang="en-US" sz="4200" b="1" dirty="0"/>
              <a:t>Insight: </a:t>
            </a:r>
            <a:r>
              <a:rPr lang="en-US" sz="4200" dirty="0"/>
              <a:t>Highlight key stages where visitors drop off and suggest improvements to optimize the conversion funnel.</a:t>
            </a:r>
          </a:p>
          <a:p>
            <a:pPr marL="514350" indent="-514350">
              <a:lnSpc>
                <a:spcPct val="170000"/>
              </a:lnSpc>
              <a:buFont typeface="+mj-lt"/>
              <a:buAutoNum type="arabicPeriod"/>
            </a:pPr>
            <a:r>
              <a:rPr lang="en-US" sz="4200" b="1" dirty="0"/>
              <a:t>Enhance Customer Engagement:</a:t>
            </a:r>
            <a:endParaRPr lang="en-US" sz="4200" dirty="0"/>
          </a:p>
          <a:p>
            <a:pPr marL="914400" lvl="1" indent="-457200">
              <a:lnSpc>
                <a:spcPct val="170000"/>
              </a:lnSpc>
              <a:buFont typeface="+mj-lt"/>
              <a:buAutoNum type="arabicPeriod"/>
            </a:pPr>
            <a:r>
              <a:rPr lang="en-US" sz="4200" b="1" dirty="0"/>
              <a:t>Goal:</a:t>
            </a:r>
            <a:r>
              <a:rPr lang="en-US" sz="4200" dirty="0"/>
              <a:t> Determine which types of content drive the highest engagement. </a:t>
            </a:r>
          </a:p>
          <a:p>
            <a:pPr marL="914400" lvl="1" indent="-457200">
              <a:lnSpc>
                <a:spcPct val="170000"/>
              </a:lnSpc>
              <a:buFont typeface="+mj-lt"/>
              <a:buAutoNum type="arabicPeriod"/>
            </a:pPr>
            <a:r>
              <a:rPr lang="en-US" sz="4200" b="1" dirty="0"/>
              <a:t>Insight:</a:t>
            </a:r>
            <a:r>
              <a:rPr lang="en-US" sz="4200" dirty="0"/>
              <a:t> Analyze interaction levels with different types of marketing content to inform better content strategies.</a:t>
            </a:r>
          </a:p>
          <a:p>
            <a:pPr marL="514350" indent="-514350">
              <a:lnSpc>
                <a:spcPct val="170000"/>
              </a:lnSpc>
              <a:buFont typeface="+mj-lt"/>
              <a:buAutoNum type="arabicPeriod"/>
            </a:pPr>
            <a:r>
              <a:rPr lang="en-US" sz="4200" b="1" dirty="0"/>
              <a:t>Improve Customer Feedback Scores:</a:t>
            </a:r>
            <a:endParaRPr lang="en-US" sz="4200" dirty="0"/>
          </a:p>
          <a:p>
            <a:pPr marL="914400" lvl="1" indent="-457200">
              <a:lnSpc>
                <a:spcPct val="170000"/>
              </a:lnSpc>
              <a:buFont typeface="+mj-lt"/>
              <a:buAutoNum type="arabicPeriod"/>
            </a:pPr>
            <a:r>
              <a:rPr lang="en-US" sz="4200" b="1" dirty="0"/>
              <a:t>Goal:</a:t>
            </a:r>
            <a:r>
              <a:rPr lang="en-US" sz="4200" dirty="0"/>
              <a:t> Understand common themes in customer reviews and provide actionable insights.</a:t>
            </a:r>
          </a:p>
          <a:p>
            <a:pPr marL="914400" lvl="1" indent="-457200">
              <a:lnSpc>
                <a:spcPct val="170000"/>
              </a:lnSpc>
              <a:buFont typeface="+mj-lt"/>
              <a:buAutoNum type="arabicPeriod"/>
            </a:pPr>
            <a:r>
              <a:rPr lang="en-US" sz="4200" b="1" dirty="0"/>
              <a:t>Insight:</a:t>
            </a:r>
            <a:r>
              <a:rPr lang="en-US" sz="4200" dirty="0"/>
              <a:t> Identify recurring positive and negative feedback to guide product and service improvements.</a:t>
            </a:r>
          </a:p>
          <a:p>
            <a:endParaRPr lang="en-IN" dirty="0"/>
          </a:p>
        </p:txBody>
      </p:sp>
      <p:sp>
        <p:nvSpPr>
          <p:cNvPr id="4" name="TextBox 3">
            <a:extLst>
              <a:ext uri="{FF2B5EF4-FFF2-40B4-BE49-F238E27FC236}">
                <a16:creationId xmlns:a16="http://schemas.microsoft.com/office/drawing/2014/main" id="{7A74A3AE-F0A7-2F5D-B3BA-C4C90B07CA88}"/>
              </a:ext>
            </a:extLst>
          </p:cNvPr>
          <p:cNvSpPr txBox="1"/>
          <p:nvPr/>
        </p:nvSpPr>
        <p:spPr>
          <a:xfrm>
            <a:off x="838200" y="1131376"/>
            <a:ext cx="4331111" cy="369332"/>
          </a:xfrm>
          <a:prstGeom prst="rect">
            <a:avLst/>
          </a:prstGeom>
          <a:noFill/>
        </p:spPr>
        <p:txBody>
          <a:bodyPr wrap="square" rtlCol="0">
            <a:spAutoFit/>
          </a:bodyPr>
          <a:lstStyle/>
          <a:p>
            <a:r>
              <a:rPr lang="en-IN" dirty="0"/>
              <a:t>GOALS:-</a:t>
            </a:r>
          </a:p>
        </p:txBody>
      </p:sp>
      <p:sp>
        <p:nvSpPr>
          <p:cNvPr id="6" name="TextBox 5">
            <a:extLst>
              <a:ext uri="{FF2B5EF4-FFF2-40B4-BE49-F238E27FC236}">
                <a16:creationId xmlns:a16="http://schemas.microsoft.com/office/drawing/2014/main" id="{BBD9CCAD-3EB4-1B97-4068-A46453BCED13}"/>
              </a:ext>
            </a:extLst>
          </p:cNvPr>
          <p:cNvSpPr txBox="1"/>
          <p:nvPr/>
        </p:nvSpPr>
        <p:spPr>
          <a:xfrm>
            <a:off x="5835445" y="1131376"/>
            <a:ext cx="4419600" cy="369332"/>
          </a:xfrm>
          <a:prstGeom prst="rect">
            <a:avLst/>
          </a:prstGeom>
          <a:noFill/>
        </p:spPr>
        <p:txBody>
          <a:bodyPr wrap="square" rtlCol="0">
            <a:spAutoFit/>
          </a:bodyPr>
          <a:lstStyle/>
          <a:p>
            <a:r>
              <a:rPr lang="en-IN" dirty="0"/>
              <a:t>Actions:-</a:t>
            </a:r>
          </a:p>
        </p:txBody>
      </p:sp>
      <p:sp>
        <p:nvSpPr>
          <p:cNvPr id="8" name="TextBox 7">
            <a:extLst>
              <a:ext uri="{FF2B5EF4-FFF2-40B4-BE49-F238E27FC236}">
                <a16:creationId xmlns:a16="http://schemas.microsoft.com/office/drawing/2014/main" id="{5E54E29D-606D-FE33-7A0C-8C97B7C9DE99}"/>
              </a:ext>
            </a:extLst>
          </p:cNvPr>
          <p:cNvSpPr txBox="1"/>
          <p:nvPr/>
        </p:nvSpPr>
        <p:spPr>
          <a:xfrm>
            <a:off x="6007510" y="1559702"/>
            <a:ext cx="4247535" cy="4344587"/>
          </a:xfrm>
          <a:prstGeom prst="rect">
            <a:avLst/>
          </a:prstGeom>
          <a:noFill/>
        </p:spPr>
        <p:txBody>
          <a:bodyPr wrap="square" rtlCol="0">
            <a:spAutoFit/>
          </a:bodyPr>
          <a:lstStyle/>
          <a:p>
            <a:pPr marL="228600" indent="-228600">
              <a:lnSpc>
                <a:spcPct val="120000"/>
              </a:lnSpc>
              <a:buFont typeface="+mj-lt"/>
              <a:buAutoNum type="arabicPeriod"/>
            </a:pPr>
            <a:r>
              <a:rPr lang="nb-NO" sz="1050" b="1" dirty="0"/>
              <a:t>Increase Conversion Rates:</a:t>
            </a:r>
          </a:p>
          <a:p>
            <a:pPr marL="628650" lvl="1" indent="-171450">
              <a:lnSpc>
                <a:spcPct val="120000"/>
              </a:lnSpc>
              <a:buFont typeface="Arial" panose="020B0604020202020204" pitchFamily="34" charset="0"/>
              <a:buChar char="•"/>
            </a:pPr>
            <a:r>
              <a:rPr lang="en-US" sz="1050" u="sng" dirty="0"/>
              <a:t>Target High-Performing Product Categories</a:t>
            </a:r>
            <a:r>
              <a:rPr lang="en-US" sz="1050" dirty="0"/>
              <a:t>:</a:t>
            </a:r>
          </a:p>
          <a:p>
            <a:pPr lvl="1">
              <a:lnSpc>
                <a:spcPct val="120000"/>
              </a:lnSpc>
            </a:pPr>
            <a:r>
              <a:rPr lang="en-US" sz="1050" dirty="0"/>
              <a:t>Focus marketing on products that have shown strong sales, like Kayaks, Ski Boots, and Surf Boards. Run special promotions or personalized campaigns during busy months, such as January and September, to make the most of these trends.</a:t>
            </a:r>
            <a:endParaRPr lang="nb-NO" sz="1050" dirty="0"/>
          </a:p>
          <a:p>
            <a:pPr marL="228600" indent="-228600">
              <a:lnSpc>
                <a:spcPct val="120000"/>
              </a:lnSpc>
              <a:buFont typeface="+mj-lt"/>
              <a:buAutoNum type="arabicPeriod"/>
            </a:pPr>
            <a:r>
              <a:rPr lang="nb-NO" sz="1050" b="1" dirty="0"/>
              <a:t>Enhance Customer Engagement:</a:t>
            </a:r>
          </a:p>
          <a:p>
            <a:pPr marL="628650" lvl="1" indent="-171450">
              <a:lnSpc>
                <a:spcPct val="120000"/>
              </a:lnSpc>
              <a:buFont typeface="Arial" panose="020B0604020202020204" pitchFamily="34" charset="0"/>
              <a:buChar char="•"/>
            </a:pPr>
            <a:r>
              <a:rPr lang="en-US" sz="1050" u="sng" dirty="0"/>
              <a:t>Revitalize Content Strategy</a:t>
            </a:r>
            <a:r>
              <a:rPr lang="en-US" sz="1050" dirty="0"/>
              <a:t>: </a:t>
            </a:r>
          </a:p>
          <a:p>
            <a:pPr lvl="1">
              <a:lnSpc>
                <a:spcPct val="120000"/>
              </a:lnSpc>
            </a:pPr>
            <a:r>
              <a:rPr lang="en-US" sz="1050" dirty="0"/>
              <a:t>To increase views and interaction, experiment with more engaging formats like interactive videos or user-created content. Also, improve engagement by placing effective prompts in social media and blog posts, especially during months with lower interaction (September to December)</a:t>
            </a:r>
          </a:p>
          <a:p>
            <a:pPr marL="685800" lvl="1" indent="-228600">
              <a:lnSpc>
                <a:spcPct val="120000"/>
              </a:lnSpc>
              <a:buFont typeface="+mj-lt"/>
              <a:buAutoNum type="arabicPeriod"/>
            </a:pPr>
            <a:endParaRPr lang="nb-NO" sz="1050" dirty="0"/>
          </a:p>
          <a:p>
            <a:pPr marL="228600" indent="-228600">
              <a:lnSpc>
                <a:spcPct val="120000"/>
              </a:lnSpc>
              <a:buFont typeface="+mj-lt"/>
              <a:buAutoNum type="arabicPeriod"/>
            </a:pPr>
            <a:r>
              <a:rPr lang="nb-NO" sz="1050" b="1" dirty="0"/>
              <a:t>Improve Customer Feedback Scores:</a:t>
            </a:r>
          </a:p>
          <a:p>
            <a:pPr marL="628650" lvl="1" indent="-171450">
              <a:lnSpc>
                <a:spcPct val="120000"/>
              </a:lnSpc>
              <a:buFont typeface="Arial" panose="020B0604020202020204" pitchFamily="34" charset="0"/>
              <a:buChar char="•"/>
            </a:pPr>
            <a:r>
              <a:rPr lang="en-US" sz="1050" u="sng" dirty="0"/>
              <a:t>Address Mixed and Negative Feedback: </a:t>
            </a:r>
          </a:p>
          <a:p>
            <a:pPr lvl="1">
              <a:lnSpc>
                <a:spcPct val="120000"/>
              </a:lnSpc>
            </a:pPr>
            <a:r>
              <a:rPr lang="en-US" sz="1050" dirty="0"/>
              <a:t>Set up a system to review and analyze negative feedback to find common problems. Create plans to fix these issues. Consider reaching out to unhappy customers to solve their problems and ask them to update their ratings, with the goal of improving the average rating to around 4.0.</a:t>
            </a:r>
            <a:endParaRPr lang="en-IN" sz="1050" dirty="0"/>
          </a:p>
        </p:txBody>
      </p:sp>
    </p:spTree>
    <p:extLst>
      <p:ext uri="{BB962C8B-B14F-4D97-AF65-F5344CB8AC3E}">
        <p14:creationId xmlns:p14="http://schemas.microsoft.com/office/powerpoint/2010/main" val="321139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C9F-584E-2044-40A3-AF03DB6B0F92}"/>
              </a:ext>
            </a:extLst>
          </p:cNvPr>
          <p:cNvSpPr>
            <a:spLocks noGrp="1"/>
          </p:cNvSpPr>
          <p:nvPr>
            <p:ph type="title"/>
          </p:nvPr>
        </p:nvSpPr>
        <p:spPr>
          <a:xfrm>
            <a:off x="936522" y="2292247"/>
            <a:ext cx="10515600" cy="1325563"/>
          </a:xfrm>
        </p:spPr>
        <p:txBody>
          <a:bodyPr/>
          <a:lstStyle/>
          <a:p>
            <a:pPr algn="ctr"/>
            <a:r>
              <a:rPr lang="en-IN" dirty="0"/>
              <a:t>Thankyou!</a:t>
            </a:r>
          </a:p>
        </p:txBody>
      </p:sp>
    </p:spTree>
    <p:extLst>
      <p:ext uri="{BB962C8B-B14F-4D97-AF65-F5344CB8AC3E}">
        <p14:creationId xmlns:p14="http://schemas.microsoft.com/office/powerpoint/2010/main" val="2954444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279</TotalTime>
  <Words>897</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Calibri</vt:lpstr>
      <vt:lpstr>Rockwell</vt:lpstr>
      <vt:lpstr>Rockwell Condensed</vt:lpstr>
      <vt:lpstr>Wingdings</vt:lpstr>
      <vt:lpstr>Wood Type</vt:lpstr>
      <vt:lpstr>Customer Sentiment Analysis for Marketing </vt:lpstr>
      <vt:lpstr>Procedure:-</vt:lpstr>
      <vt:lpstr>Overview</vt:lpstr>
      <vt:lpstr>Decreased Conversion Rates</vt:lpstr>
      <vt:lpstr>Reduced Customer Engagement</vt:lpstr>
      <vt:lpstr>Customer Feedback Analysis</vt:lpstr>
      <vt:lpstr>Goals &amp; Actions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Anoushkaa Gavankar</dc:creator>
  <cp:lastModifiedBy>Anoushkaa Gavankar</cp:lastModifiedBy>
  <cp:revision>3</cp:revision>
  <dcterms:created xsi:type="dcterms:W3CDTF">2025-01-21T07:26:43Z</dcterms:created>
  <dcterms:modified xsi:type="dcterms:W3CDTF">2025-01-21T17:12:45Z</dcterms:modified>
</cp:coreProperties>
</file>