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Nunito"/>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GoogleSlidesCustomDataVersion2">
      <go:slidesCustomData xmlns:go="http://customooxmlschemas.google.com/" r:id="rId21" roundtripDataSignature="AMtx7miSeS3FkERDqquK9j9exjqUoBz66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Nunito-boldItalic.fntdata"/><Relationship Id="rId11" Type="http://schemas.openxmlformats.org/officeDocument/2006/relationships/slide" Target="slides/slide6.xml"/><Relationship Id="rId10" Type="http://schemas.openxmlformats.org/officeDocument/2006/relationships/slide" Target="slides/slide5.xml"/><Relationship Id="rId21" Type="http://customschemas.google.com/relationships/presentationmetadata" Target="meta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Nunito-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Nunito-italic.fntdata"/><Relationship Id="rId6" Type="http://schemas.openxmlformats.org/officeDocument/2006/relationships/slide" Target="slides/slide1.xml"/><Relationship Id="rId18" Type="http://schemas.openxmlformats.org/officeDocument/2006/relationships/font" Target="fonts/Nunito-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 name="Shape 47"/>
        <p:cNvGrpSpPr/>
        <p:nvPr/>
      </p:nvGrpSpPr>
      <p:grpSpPr>
        <a:xfrm>
          <a:off x="0" y="0"/>
          <a:ext cx="0" cy="0"/>
          <a:chOff x="0" y="0"/>
          <a:chExt cx="0" cy="0"/>
        </a:xfrm>
      </p:grpSpPr>
      <p:sp>
        <p:nvSpPr>
          <p:cNvPr id="48" name="Google Shape;48;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9" name="Google Shape;49;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cbd967a02c_0_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2" name="Google Shape;112;g2cbd967a02c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cbd967a02c_0_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9" name="Google Shape;119;g2cbd967a02c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9" name="Google Shape;59;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2cbd967a02c_0_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5" name="Google Shape;65;g2cbd967a02c_0_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510bc0e869d397bc_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1" name="Google Shape;71;g510bc0e869d397bc_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7" name="Google Shape;77;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4" name="Google Shape;84;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0" name="Google Shape;90;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3cfb59565d777b67_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7" name="Google Shape;97;g3cfb59565d777b67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6" name="Google Shape;106;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17"/>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17"/>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3" name="Shape 43"/>
        <p:cNvGrpSpPr/>
        <p:nvPr/>
      </p:nvGrpSpPr>
      <p:grpSpPr>
        <a:xfrm>
          <a:off x="0" y="0"/>
          <a:ext cx="0" cy="0"/>
          <a:chOff x="0" y="0"/>
          <a:chExt cx="0" cy="0"/>
        </a:xfrm>
      </p:grpSpPr>
      <p:sp>
        <p:nvSpPr>
          <p:cNvPr id="44" name="Google Shape;44;p26"/>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5" name="Google Shape;45;p26"/>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46" name="Google Shape;46;p2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3" name="Shape 13"/>
        <p:cNvGrpSpPr/>
        <p:nvPr/>
      </p:nvGrpSpPr>
      <p:grpSpPr>
        <a:xfrm>
          <a:off x="0" y="0"/>
          <a:ext cx="0" cy="0"/>
          <a:chOff x="0" y="0"/>
          <a:chExt cx="0" cy="0"/>
        </a:xfrm>
      </p:grpSpPr>
      <p:sp>
        <p:nvSpPr>
          <p:cNvPr id="14" name="Google Shape;14;p1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5" name="Google Shape;15;p1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16" name="Google Shape;16;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7" name="Shape 17"/>
        <p:cNvGrpSpPr/>
        <p:nvPr/>
      </p:nvGrpSpPr>
      <p:grpSpPr>
        <a:xfrm>
          <a:off x="0" y="0"/>
          <a:ext cx="0" cy="0"/>
          <a:chOff x="0" y="0"/>
          <a:chExt cx="0" cy="0"/>
        </a:xfrm>
      </p:grpSpPr>
      <p:sp>
        <p:nvSpPr>
          <p:cNvPr id="18" name="Google Shape;18;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9" name="Shape 19"/>
        <p:cNvGrpSpPr/>
        <p:nvPr/>
      </p:nvGrpSpPr>
      <p:grpSpPr>
        <a:xfrm>
          <a:off x="0" y="0"/>
          <a:ext cx="0" cy="0"/>
          <a:chOff x="0" y="0"/>
          <a:chExt cx="0" cy="0"/>
        </a:xfrm>
      </p:grpSpPr>
      <p:sp>
        <p:nvSpPr>
          <p:cNvPr id="20" name="Google Shape;20;p2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1" name="Google Shape;21;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2" name="Shape 22"/>
        <p:cNvGrpSpPr/>
        <p:nvPr/>
      </p:nvGrpSpPr>
      <p:grpSpPr>
        <a:xfrm>
          <a:off x="0" y="0"/>
          <a:ext cx="0" cy="0"/>
          <a:chOff x="0" y="0"/>
          <a:chExt cx="0" cy="0"/>
        </a:xfrm>
      </p:grpSpPr>
      <p:sp>
        <p:nvSpPr>
          <p:cNvPr id="23" name="Google Shape;23;p2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4" name="Google Shape;24;p21"/>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5" name="Google Shape;25;p21"/>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6" name="Google Shape;26;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7" name="Shape 27"/>
        <p:cNvGrpSpPr/>
        <p:nvPr/>
      </p:nvGrpSpPr>
      <p:grpSpPr>
        <a:xfrm>
          <a:off x="0" y="0"/>
          <a:ext cx="0" cy="0"/>
          <a:chOff x="0" y="0"/>
          <a:chExt cx="0" cy="0"/>
        </a:xfrm>
      </p:grpSpPr>
      <p:sp>
        <p:nvSpPr>
          <p:cNvPr id="28" name="Google Shape;28;p22"/>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29" name="Google Shape;29;p22"/>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0" name="Google Shape;30;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1" name="Shape 31"/>
        <p:cNvGrpSpPr/>
        <p:nvPr/>
      </p:nvGrpSpPr>
      <p:grpSpPr>
        <a:xfrm>
          <a:off x="0" y="0"/>
          <a:ext cx="0" cy="0"/>
          <a:chOff x="0" y="0"/>
          <a:chExt cx="0" cy="0"/>
        </a:xfrm>
      </p:grpSpPr>
      <p:sp>
        <p:nvSpPr>
          <p:cNvPr id="32" name="Google Shape;32;p23"/>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3" name="Google Shape;33;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4" name="Shape 34"/>
        <p:cNvGrpSpPr/>
        <p:nvPr/>
      </p:nvGrpSpPr>
      <p:grpSpPr>
        <a:xfrm>
          <a:off x="0" y="0"/>
          <a:ext cx="0" cy="0"/>
          <a:chOff x="0" y="0"/>
          <a:chExt cx="0" cy="0"/>
        </a:xfrm>
      </p:grpSpPr>
      <p:sp>
        <p:nvSpPr>
          <p:cNvPr id="35" name="Google Shape;35;p24"/>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 name="Google Shape;36;p24"/>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7" name="Google Shape;37;p24"/>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8" name="Google Shape;38;p24"/>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39" name="Google Shape;39;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0" name="Shape 40"/>
        <p:cNvGrpSpPr/>
        <p:nvPr/>
      </p:nvGrpSpPr>
      <p:grpSpPr>
        <a:xfrm>
          <a:off x="0" y="0"/>
          <a:ext cx="0" cy="0"/>
          <a:chOff x="0" y="0"/>
          <a:chExt cx="0" cy="0"/>
        </a:xfrm>
      </p:grpSpPr>
      <p:sp>
        <p:nvSpPr>
          <p:cNvPr id="41" name="Google Shape;41;p25"/>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42" name="Google Shape;42;p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1.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1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mc:AlternateContent>
    <mc:Choice Requires="p14">
      <p:transition spd="slow" p14:dur="1400">
        <p:push/>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0" name="Shape 50"/>
        <p:cNvGrpSpPr/>
        <p:nvPr/>
      </p:nvGrpSpPr>
      <p:grpSpPr>
        <a:xfrm>
          <a:off x="0" y="0"/>
          <a:ext cx="0" cy="0"/>
          <a:chOff x="0" y="0"/>
          <a:chExt cx="0" cy="0"/>
        </a:xfrm>
      </p:grpSpPr>
      <p:sp>
        <p:nvSpPr>
          <p:cNvPr id="51" name="Google Shape;51;p1"/>
          <p:cNvSpPr txBox="1"/>
          <p:nvPr>
            <p:ph type="ctrTitle"/>
          </p:nvPr>
        </p:nvSpPr>
        <p:spPr>
          <a:xfrm>
            <a:off x="1077875" y="286738"/>
            <a:ext cx="6897900" cy="8391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5200"/>
              <a:buNone/>
            </a:pPr>
            <a:r>
              <a:t/>
            </a:r>
            <a:endParaRPr sz="2600">
              <a:solidFill>
                <a:srgbClr val="000000"/>
              </a:solidFill>
            </a:endParaRPr>
          </a:p>
          <a:p>
            <a:pPr indent="0" lvl="0" marL="0" rtl="0" algn="ctr">
              <a:lnSpc>
                <a:spcPct val="100000"/>
              </a:lnSpc>
              <a:spcBef>
                <a:spcPts val="0"/>
              </a:spcBef>
              <a:spcAft>
                <a:spcPts val="0"/>
              </a:spcAft>
              <a:buSzPts val="5200"/>
              <a:buNone/>
            </a:pPr>
            <a:r>
              <a:t/>
            </a:r>
            <a:endParaRPr sz="2600">
              <a:solidFill>
                <a:srgbClr val="000000"/>
              </a:solidFill>
            </a:endParaRPr>
          </a:p>
          <a:p>
            <a:pPr indent="0" lvl="0" marL="0" rtl="0" algn="ctr">
              <a:lnSpc>
                <a:spcPct val="100000"/>
              </a:lnSpc>
              <a:spcBef>
                <a:spcPts val="0"/>
              </a:spcBef>
              <a:spcAft>
                <a:spcPts val="0"/>
              </a:spcAft>
              <a:buSzPts val="5200"/>
              <a:buNone/>
            </a:pPr>
            <a:r>
              <a:t/>
            </a:r>
            <a:endParaRPr sz="2600">
              <a:solidFill>
                <a:srgbClr val="000000"/>
              </a:solidFill>
            </a:endParaRPr>
          </a:p>
          <a:p>
            <a:pPr indent="0" lvl="0" marL="0" rtl="0" algn="ctr">
              <a:lnSpc>
                <a:spcPct val="100000"/>
              </a:lnSpc>
              <a:spcBef>
                <a:spcPts val="0"/>
              </a:spcBef>
              <a:spcAft>
                <a:spcPts val="0"/>
              </a:spcAft>
              <a:buSzPts val="5200"/>
              <a:buNone/>
            </a:pPr>
            <a:r>
              <a:t/>
            </a:r>
            <a:endParaRPr sz="2600">
              <a:solidFill>
                <a:srgbClr val="000000"/>
              </a:solidFill>
            </a:endParaRPr>
          </a:p>
          <a:p>
            <a:pPr indent="0" lvl="0" marL="0" rtl="0" algn="ctr">
              <a:lnSpc>
                <a:spcPct val="100000"/>
              </a:lnSpc>
              <a:spcBef>
                <a:spcPts val="0"/>
              </a:spcBef>
              <a:spcAft>
                <a:spcPts val="0"/>
              </a:spcAft>
              <a:buSzPts val="5200"/>
              <a:buNone/>
            </a:pPr>
            <a:r>
              <a:t/>
            </a:r>
            <a:endParaRPr sz="2600">
              <a:solidFill>
                <a:srgbClr val="000000"/>
              </a:solidFill>
            </a:endParaRPr>
          </a:p>
          <a:p>
            <a:pPr indent="0" lvl="0" marL="0" rtl="0" algn="ctr">
              <a:lnSpc>
                <a:spcPct val="100000"/>
              </a:lnSpc>
              <a:spcBef>
                <a:spcPts val="0"/>
              </a:spcBef>
              <a:spcAft>
                <a:spcPts val="0"/>
              </a:spcAft>
              <a:buSzPts val="5200"/>
              <a:buNone/>
            </a:pPr>
            <a:r>
              <a:t/>
            </a:r>
            <a:endParaRPr sz="2600">
              <a:solidFill>
                <a:srgbClr val="000000"/>
              </a:solidFill>
            </a:endParaRPr>
          </a:p>
          <a:p>
            <a:pPr indent="0" lvl="0" marL="0" rtl="0" algn="ctr">
              <a:lnSpc>
                <a:spcPct val="100000"/>
              </a:lnSpc>
              <a:spcBef>
                <a:spcPts val="0"/>
              </a:spcBef>
              <a:spcAft>
                <a:spcPts val="0"/>
              </a:spcAft>
              <a:buSzPts val="5200"/>
              <a:buNone/>
            </a:pPr>
            <a:r>
              <a:rPr lang="en" sz="2600">
                <a:solidFill>
                  <a:srgbClr val="000000"/>
                </a:solidFill>
              </a:rPr>
              <a:t>Image Processing &amp; Machine Vision</a:t>
            </a:r>
            <a:endParaRPr sz="2600">
              <a:solidFill>
                <a:srgbClr val="000000"/>
              </a:solidFill>
            </a:endParaRPr>
          </a:p>
          <a:p>
            <a:pPr indent="0" lvl="0" marL="0" rtl="0" algn="ctr">
              <a:lnSpc>
                <a:spcPct val="100000"/>
              </a:lnSpc>
              <a:spcBef>
                <a:spcPts val="0"/>
              </a:spcBef>
              <a:spcAft>
                <a:spcPts val="0"/>
              </a:spcAft>
              <a:buSzPts val="5200"/>
              <a:buNone/>
            </a:pPr>
            <a:r>
              <a:rPr lang="en" sz="2600">
                <a:solidFill>
                  <a:srgbClr val="000000"/>
                </a:solidFill>
              </a:rPr>
              <a:t>Continuous Assessment</a:t>
            </a:r>
            <a:r>
              <a:rPr lang="en" sz="2600">
                <a:solidFill>
                  <a:srgbClr val="000000"/>
                </a:solidFill>
              </a:rPr>
              <a:t> </a:t>
            </a:r>
            <a:endParaRPr sz="2900">
              <a:solidFill>
                <a:srgbClr val="000000"/>
              </a:solidFill>
            </a:endParaRPr>
          </a:p>
        </p:txBody>
      </p:sp>
      <p:sp>
        <p:nvSpPr>
          <p:cNvPr id="52" name="Google Shape;52;p1"/>
          <p:cNvSpPr txBox="1"/>
          <p:nvPr/>
        </p:nvSpPr>
        <p:spPr>
          <a:xfrm>
            <a:off x="144700" y="1049300"/>
            <a:ext cx="9098700" cy="17289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chemeClr val="dk1"/>
              </a:buClr>
              <a:buSzPts val="1100"/>
              <a:buFont typeface="Arial"/>
              <a:buNone/>
            </a:pPr>
            <a:r>
              <a:rPr b="1" i="0" lang="en" sz="1700" u="none" cap="none" strike="noStrike">
                <a:solidFill>
                  <a:schemeClr val="dk1"/>
                </a:solidFill>
                <a:latin typeface="Arial"/>
                <a:ea typeface="Arial"/>
                <a:cs typeface="Arial"/>
                <a:sym typeface="Arial"/>
              </a:rPr>
              <a:t>Vivekanand Education Society's Institute of Technology</a:t>
            </a:r>
            <a:endParaRPr b="1" i="0" sz="1700" u="none" cap="none" strike="noStrike">
              <a:solidFill>
                <a:schemeClr val="dk1"/>
              </a:solidFill>
              <a:latin typeface="Arial"/>
              <a:ea typeface="Arial"/>
              <a:cs typeface="Arial"/>
              <a:sym typeface="Arial"/>
            </a:endParaRPr>
          </a:p>
          <a:p>
            <a:pPr indent="0" lvl="0" marL="0" marR="0" rtl="0" algn="ctr">
              <a:lnSpc>
                <a:spcPct val="115000"/>
              </a:lnSpc>
              <a:spcBef>
                <a:spcPts val="0"/>
              </a:spcBef>
              <a:spcAft>
                <a:spcPts val="0"/>
              </a:spcAft>
              <a:buClr>
                <a:schemeClr val="dk1"/>
              </a:buClr>
              <a:buSzPts val="1100"/>
              <a:buFont typeface="Arial"/>
              <a:buNone/>
            </a:pPr>
            <a:r>
              <a:rPr b="1" i="0" lang="en" sz="1400" u="none" cap="none" strike="noStrike">
                <a:solidFill>
                  <a:schemeClr val="dk1"/>
                </a:solidFill>
                <a:latin typeface="Arial"/>
                <a:ea typeface="Arial"/>
                <a:cs typeface="Arial"/>
                <a:sym typeface="Arial"/>
              </a:rPr>
              <a:t>An Autonomous Institute Affiliated to University of Mumbai</a:t>
            </a:r>
            <a:endParaRPr b="1" i="0" sz="1400" u="none" cap="none" strike="noStrike">
              <a:solidFill>
                <a:schemeClr val="dk1"/>
              </a:solidFill>
              <a:latin typeface="Arial"/>
              <a:ea typeface="Arial"/>
              <a:cs typeface="Arial"/>
              <a:sym typeface="Arial"/>
            </a:endParaRPr>
          </a:p>
          <a:p>
            <a:pPr indent="457200" lvl="0" marL="1371600" marR="0" rtl="0" algn="l">
              <a:lnSpc>
                <a:spcPct val="115000"/>
              </a:lnSpc>
              <a:spcBef>
                <a:spcPts val="1600"/>
              </a:spcBef>
              <a:spcAft>
                <a:spcPts val="0"/>
              </a:spcAft>
              <a:buClr>
                <a:srgbClr val="000000"/>
              </a:buClr>
              <a:buSzPts val="1900"/>
              <a:buFont typeface="Arial"/>
              <a:buNone/>
            </a:pPr>
            <a:r>
              <a:t/>
            </a:r>
            <a:endParaRPr b="1" sz="1900">
              <a:solidFill>
                <a:schemeClr val="dk1"/>
              </a:solidFill>
            </a:endParaRPr>
          </a:p>
          <a:p>
            <a:pPr indent="457200" lvl="0" marL="1371600" marR="0" rtl="0" algn="l">
              <a:lnSpc>
                <a:spcPct val="115000"/>
              </a:lnSpc>
              <a:spcBef>
                <a:spcPts val="1600"/>
              </a:spcBef>
              <a:spcAft>
                <a:spcPts val="0"/>
              </a:spcAft>
              <a:buClr>
                <a:srgbClr val="000000"/>
              </a:buClr>
              <a:buSzPts val="1900"/>
              <a:buFont typeface="Arial"/>
              <a:buNone/>
            </a:pPr>
            <a:r>
              <a:rPr b="1" lang="en" sz="1900">
                <a:solidFill>
                  <a:schemeClr val="dk1"/>
                </a:solidFill>
              </a:rPr>
              <a:t>Number Plate Recognition using Simulink</a:t>
            </a:r>
            <a:endParaRPr b="1" i="0" sz="1600" u="none" cap="none" strike="noStrike">
              <a:solidFill>
                <a:srgbClr val="FFFFFF"/>
              </a:solidFill>
              <a:latin typeface="Nunito"/>
              <a:ea typeface="Nunito"/>
              <a:cs typeface="Nunito"/>
              <a:sym typeface="Nunito"/>
            </a:endParaRPr>
          </a:p>
        </p:txBody>
      </p:sp>
      <p:sp>
        <p:nvSpPr>
          <p:cNvPr id="53" name="Google Shape;53;p1"/>
          <p:cNvSpPr txBox="1"/>
          <p:nvPr/>
        </p:nvSpPr>
        <p:spPr>
          <a:xfrm>
            <a:off x="858750" y="2778200"/>
            <a:ext cx="7426500" cy="159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 sz="1500" u="none" cap="none" strike="noStrike">
                <a:solidFill>
                  <a:srgbClr val="000000"/>
                </a:solidFill>
                <a:latin typeface="Times New Roman"/>
                <a:ea typeface="Times New Roman"/>
                <a:cs typeface="Times New Roman"/>
                <a:sym typeface="Times New Roman"/>
              </a:rPr>
              <a:t>Group No. :  B14</a:t>
            </a:r>
            <a:br>
              <a:rPr b="1" i="0" lang="en" sz="1500" u="none" cap="none" strike="noStrike">
                <a:solidFill>
                  <a:srgbClr val="000000"/>
                </a:solidFill>
                <a:latin typeface="Times New Roman"/>
                <a:ea typeface="Times New Roman"/>
                <a:cs typeface="Times New Roman"/>
                <a:sym typeface="Times New Roman"/>
              </a:rPr>
            </a:br>
            <a:endParaRPr b="1" i="0" sz="15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rPr i="0" lang="en" sz="1500" u="none" cap="none" strike="noStrike">
                <a:solidFill>
                  <a:srgbClr val="000000"/>
                </a:solidFill>
                <a:latin typeface="Times New Roman"/>
                <a:ea typeface="Times New Roman"/>
                <a:cs typeface="Times New Roman"/>
                <a:sym typeface="Times New Roman"/>
              </a:rPr>
              <a:t>Students Name- Roll Numbers(Class name)    </a:t>
            </a:r>
            <a:endParaRPr i="0" sz="1500" u="none" cap="none" strike="noStrike">
              <a:solidFill>
                <a:srgbClr val="000000"/>
              </a:solidFill>
              <a:latin typeface="Times New Roman"/>
              <a:ea typeface="Times New Roman"/>
              <a:cs typeface="Times New Roman"/>
              <a:sym typeface="Times New Roman"/>
            </a:endParaRPr>
          </a:p>
          <a:p>
            <a:pPr indent="-323850" lvl="0" marL="457200" marR="0" rtl="0" algn="l">
              <a:lnSpc>
                <a:spcPct val="100000"/>
              </a:lnSpc>
              <a:spcBef>
                <a:spcPts val="0"/>
              </a:spcBef>
              <a:spcAft>
                <a:spcPts val="0"/>
              </a:spcAft>
              <a:buClr>
                <a:srgbClr val="000000"/>
              </a:buClr>
              <a:buSzPts val="1500"/>
              <a:buFont typeface="Times New Roman"/>
              <a:buAutoNum type="arabicPeriod"/>
            </a:pPr>
            <a:r>
              <a:rPr lang="en" sz="1500">
                <a:latin typeface="Times New Roman"/>
                <a:ea typeface="Times New Roman"/>
                <a:cs typeface="Times New Roman"/>
                <a:sym typeface="Times New Roman"/>
              </a:rPr>
              <a:t>Anoushka Menon-32(D14B)</a:t>
            </a:r>
            <a:endParaRPr sz="1500">
              <a:latin typeface="Times New Roman"/>
              <a:ea typeface="Times New Roman"/>
              <a:cs typeface="Times New Roman"/>
              <a:sym typeface="Times New Roman"/>
            </a:endParaRPr>
          </a:p>
          <a:p>
            <a:pPr indent="-323850" lvl="0" marL="457200" marR="0" rtl="0" algn="l">
              <a:lnSpc>
                <a:spcPct val="100000"/>
              </a:lnSpc>
              <a:spcBef>
                <a:spcPts val="0"/>
              </a:spcBef>
              <a:spcAft>
                <a:spcPts val="0"/>
              </a:spcAft>
              <a:buSzPts val="1500"/>
              <a:buFont typeface="Times New Roman"/>
              <a:buAutoNum type="arabicPeriod"/>
            </a:pPr>
            <a:r>
              <a:rPr lang="en" sz="1500">
                <a:latin typeface="Times New Roman"/>
                <a:ea typeface="Times New Roman"/>
                <a:cs typeface="Times New Roman"/>
                <a:sym typeface="Times New Roman"/>
              </a:rPr>
              <a:t>Utsav Mutadak-36(D14B)</a:t>
            </a:r>
            <a:endParaRPr sz="1500">
              <a:latin typeface="Times New Roman"/>
              <a:ea typeface="Times New Roman"/>
              <a:cs typeface="Times New Roman"/>
              <a:sym typeface="Times New Roman"/>
            </a:endParaRPr>
          </a:p>
          <a:p>
            <a:pPr indent="-323850" lvl="0" marL="457200" marR="0" rtl="0" algn="l">
              <a:lnSpc>
                <a:spcPct val="100000"/>
              </a:lnSpc>
              <a:spcBef>
                <a:spcPts val="0"/>
              </a:spcBef>
              <a:spcAft>
                <a:spcPts val="0"/>
              </a:spcAft>
              <a:buSzPts val="1500"/>
              <a:buFont typeface="Times New Roman"/>
              <a:buAutoNum type="arabicPeriod"/>
            </a:pPr>
            <a:r>
              <a:rPr lang="en" sz="1500">
                <a:latin typeface="Times New Roman"/>
                <a:ea typeface="Times New Roman"/>
                <a:cs typeface="Times New Roman"/>
                <a:sym typeface="Times New Roman"/>
              </a:rPr>
              <a:t>Khushi Purohit-51(D14B)</a:t>
            </a:r>
            <a:endParaRPr sz="1500">
              <a:latin typeface="Times New Roman"/>
              <a:ea typeface="Times New Roman"/>
              <a:cs typeface="Times New Roman"/>
              <a:sym typeface="Times New Roman"/>
            </a:endParaRPr>
          </a:p>
          <a:p>
            <a:pPr indent="-323850" lvl="0" marL="457200" marR="0" rtl="0" algn="l">
              <a:lnSpc>
                <a:spcPct val="100000"/>
              </a:lnSpc>
              <a:spcBef>
                <a:spcPts val="0"/>
              </a:spcBef>
              <a:spcAft>
                <a:spcPts val="0"/>
              </a:spcAft>
              <a:buSzPts val="1500"/>
              <a:buFont typeface="Times New Roman"/>
              <a:buAutoNum type="arabicPeriod"/>
            </a:pPr>
            <a:r>
              <a:rPr lang="en" sz="1500">
                <a:latin typeface="Times New Roman"/>
                <a:ea typeface="Times New Roman"/>
                <a:cs typeface="Times New Roman"/>
                <a:sym typeface="Times New Roman"/>
              </a:rPr>
              <a:t>Anuraag Rao-52(D14B)</a:t>
            </a:r>
            <a:endParaRPr i="0" sz="1500" u="none" cap="none" strike="noStrike">
              <a:solidFill>
                <a:srgbClr val="000000"/>
              </a:solidFill>
              <a:latin typeface="Times New Roman"/>
              <a:ea typeface="Times New Roman"/>
              <a:cs typeface="Times New Roman"/>
              <a:sym typeface="Times New Roman"/>
            </a:endParaRPr>
          </a:p>
          <a:p>
            <a:pPr indent="-254000" lvl="0" marL="342900" marR="0" rtl="0" algn="l">
              <a:lnSpc>
                <a:spcPct val="100000"/>
              </a:lnSpc>
              <a:spcBef>
                <a:spcPts val="0"/>
              </a:spcBef>
              <a:spcAft>
                <a:spcPts val="0"/>
              </a:spcAft>
              <a:buClr>
                <a:srgbClr val="000000"/>
              </a:buClr>
              <a:buSzPts val="1400"/>
              <a:buFont typeface="Arial"/>
              <a:buNone/>
            </a:pPr>
            <a:r>
              <a:t/>
            </a:r>
            <a:endParaRPr i="0" sz="15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rPr i="0" lang="en" sz="1500" u="none" cap="none" strike="noStrike">
                <a:solidFill>
                  <a:srgbClr val="000000"/>
                </a:solidFill>
                <a:latin typeface="Times New Roman"/>
                <a:ea typeface="Times New Roman"/>
                <a:cs typeface="Times New Roman"/>
                <a:sym typeface="Times New Roman"/>
              </a:rPr>
              <a:t>	</a:t>
            </a:r>
            <a:endParaRPr b="1" i="0" sz="1600" u="none" cap="none" strike="noStrike">
              <a:solidFill>
                <a:schemeClr val="dk1"/>
              </a:solidFill>
              <a:latin typeface="Times New Roman"/>
              <a:ea typeface="Times New Roman"/>
              <a:cs typeface="Times New Roman"/>
              <a:sym typeface="Times New Roman"/>
            </a:endParaRPr>
          </a:p>
          <a:p>
            <a:pPr indent="0" lvl="0" marL="0" marR="0" rtl="0" algn="ctr">
              <a:lnSpc>
                <a:spcPct val="115000"/>
              </a:lnSpc>
              <a:spcBef>
                <a:spcPts val="1600"/>
              </a:spcBef>
              <a:spcAft>
                <a:spcPts val="0"/>
              </a:spcAft>
              <a:buClr>
                <a:schemeClr val="dk1"/>
              </a:buClr>
              <a:buSzPts val="1900"/>
              <a:buFont typeface="Arial"/>
              <a:buNone/>
            </a:pPr>
            <a:r>
              <a:t/>
            </a:r>
            <a:endParaRPr b="1" i="0" sz="20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t/>
            </a:r>
            <a:endParaRPr i="0" sz="1500" u="none" cap="none" strike="noStrike">
              <a:solidFill>
                <a:srgbClr val="000000"/>
              </a:solidFill>
              <a:latin typeface="Times New Roman"/>
              <a:ea typeface="Times New Roman"/>
              <a:cs typeface="Times New Roman"/>
              <a:sym typeface="Times New Roman"/>
            </a:endParaRPr>
          </a:p>
        </p:txBody>
      </p:sp>
      <p:pic>
        <p:nvPicPr>
          <p:cNvPr id="54" name="Google Shape;54;p1"/>
          <p:cNvPicPr preferRelativeResize="0"/>
          <p:nvPr/>
        </p:nvPicPr>
        <p:blipFill rotWithShape="1">
          <a:blip r:embed="rId3">
            <a:alphaModFix/>
          </a:blip>
          <a:srcRect b="0" l="0" r="0" t="0"/>
          <a:stretch/>
        </p:blipFill>
        <p:spPr>
          <a:xfrm>
            <a:off x="7928625" y="237603"/>
            <a:ext cx="638300" cy="1043900"/>
          </a:xfrm>
          <a:prstGeom prst="rect">
            <a:avLst/>
          </a:prstGeom>
          <a:noFill/>
          <a:ln>
            <a:noFill/>
          </a:ln>
        </p:spPr>
      </p:pic>
      <p:pic>
        <p:nvPicPr>
          <p:cNvPr id="55" name="Google Shape;55;p1"/>
          <p:cNvPicPr preferRelativeResize="0"/>
          <p:nvPr/>
        </p:nvPicPr>
        <p:blipFill rotWithShape="1">
          <a:blip r:embed="rId4">
            <a:alphaModFix/>
          </a:blip>
          <a:srcRect b="0" l="0" r="0" t="0"/>
          <a:stretch/>
        </p:blipFill>
        <p:spPr>
          <a:xfrm>
            <a:off x="257998" y="237599"/>
            <a:ext cx="943299" cy="937374"/>
          </a:xfrm>
          <a:prstGeom prst="rect">
            <a:avLst/>
          </a:prstGeom>
          <a:noFill/>
          <a:ln>
            <a:noFill/>
          </a:ln>
        </p:spPr>
      </p:pic>
      <p:sp>
        <p:nvSpPr>
          <p:cNvPr id="56" name="Google Shape;56;p1"/>
          <p:cNvSpPr txBox="1"/>
          <p:nvPr/>
        </p:nvSpPr>
        <p:spPr>
          <a:xfrm>
            <a:off x="858750" y="1888425"/>
            <a:ext cx="79674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800">
                <a:solidFill>
                  <a:schemeClr val="dk1"/>
                </a:solidFill>
                <a:latin typeface="Times New Roman"/>
                <a:ea typeface="Times New Roman"/>
                <a:cs typeface="Times New Roman"/>
                <a:sym typeface="Times New Roman"/>
              </a:rPr>
              <a:t>ELECTRONICS AND TELECOMMUNICATION ENGINEERING</a:t>
            </a:r>
            <a:endParaRPr b="1" sz="1800">
              <a:solidFill>
                <a:schemeClr val="dk1"/>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g2cbd967a02c_0_1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a:solidFill>
                  <a:srgbClr val="0070C0"/>
                </a:solidFill>
                <a:latin typeface="Times New Roman"/>
                <a:ea typeface="Times New Roman"/>
                <a:cs typeface="Times New Roman"/>
                <a:sym typeface="Times New Roman"/>
              </a:rPr>
              <a:t>References</a:t>
            </a:r>
            <a:endParaRPr>
              <a:latin typeface="Times New Roman"/>
              <a:ea typeface="Times New Roman"/>
              <a:cs typeface="Times New Roman"/>
              <a:sym typeface="Times New Roman"/>
            </a:endParaRPr>
          </a:p>
        </p:txBody>
      </p:sp>
      <p:sp>
        <p:nvSpPr>
          <p:cNvPr id="115" name="Google Shape;115;g2cbd967a02c_0_10"/>
          <p:cNvSpPr txBox="1"/>
          <p:nvPr/>
        </p:nvSpPr>
        <p:spPr>
          <a:xfrm>
            <a:off x="638875" y="1403200"/>
            <a:ext cx="7715400" cy="7449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t/>
            </a:r>
            <a:endParaRPr sz="1600">
              <a:solidFill>
                <a:srgbClr val="0D0D0D"/>
              </a:solidFill>
              <a:highlight>
                <a:srgbClr val="FFFFFF"/>
              </a:highlight>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sz="1800">
              <a:solidFill>
                <a:schemeClr val="dk2"/>
              </a:solidFill>
            </a:endParaRPr>
          </a:p>
        </p:txBody>
      </p:sp>
      <p:sp>
        <p:nvSpPr>
          <p:cNvPr id="116" name="Google Shape;116;g2cbd967a02c_0_10"/>
          <p:cNvSpPr txBox="1"/>
          <p:nvPr/>
        </p:nvSpPr>
        <p:spPr>
          <a:xfrm>
            <a:off x="585925" y="1017725"/>
            <a:ext cx="7821300" cy="4225200"/>
          </a:xfrm>
          <a:prstGeom prst="rect">
            <a:avLst/>
          </a:prstGeom>
          <a:noFill/>
          <a:ln>
            <a:noFill/>
          </a:ln>
        </p:spPr>
        <p:txBody>
          <a:bodyPr anchorCtr="0" anchor="t" bIns="91425" lIns="91425" spcFirstLastPara="1" rIns="91425" wrap="square" tIns="91425">
            <a:spAutoFit/>
          </a:bodyPr>
          <a:lstStyle/>
          <a:p>
            <a:pPr indent="0" lvl="0" marL="0" rtl="0" algn="just">
              <a:lnSpc>
                <a:spcPct val="150000"/>
              </a:lnSpc>
              <a:spcBef>
                <a:spcPts val="0"/>
              </a:spcBef>
              <a:spcAft>
                <a:spcPts val="0"/>
              </a:spcAft>
              <a:buNone/>
            </a:pPr>
            <a:r>
              <a:rPr lang="en" sz="1500">
                <a:latin typeface="Times New Roman"/>
                <a:ea typeface="Times New Roman"/>
                <a:cs typeface="Times New Roman"/>
                <a:sym typeface="Times New Roman"/>
              </a:rPr>
              <a:t>1)Z. Selmi, M. B. Halima and A. M. Alimi, "Deep learning system for automatic license plate detection and recognition", 2017 14th IAPR international conference on document analysis and recognition (ICDAR), vol. 1, pp. 1132-1138, 2017</a:t>
            </a:r>
            <a:endParaRPr sz="1500">
              <a:latin typeface="Times New Roman"/>
              <a:ea typeface="Times New Roman"/>
              <a:cs typeface="Times New Roman"/>
              <a:sym typeface="Times New Roman"/>
            </a:endParaRPr>
          </a:p>
          <a:p>
            <a:pPr indent="0" lvl="0" marL="0" rtl="0" algn="just">
              <a:lnSpc>
                <a:spcPct val="150000"/>
              </a:lnSpc>
              <a:spcBef>
                <a:spcPts val="0"/>
              </a:spcBef>
              <a:spcAft>
                <a:spcPts val="0"/>
              </a:spcAft>
              <a:buNone/>
            </a:pPr>
            <a:r>
              <a:t/>
            </a:r>
            <a:endParaRPr sz="1500">
              <a:latin typeface="Times New Roman"/>
              <a:ea typeface="Times New Roman"/>
              <a:cs typeface="Times New Roman"/>
              <a:sym typeface="Times New Roman"/>
            </a:endParaRPr>
          </a:p>
          <a:p>
            <a:pPr indent="0" lvl="0" marL="0" rtl="0" algn="just">
              <a:lnSpc>
                <a:spcPct val="150000"/>
              </a:lnSpc>
              <a:spcBef>
                <a:spcPts val="0"/>
              </a:spcBef>
              <a:spcAft>
                <a:spcPts val="0"/>
              </a:spcAft>
              <a:buNone/>
            </a:pPr>
            <a:r>
              <a:rPr lang="en" sz="1500">
                <a:latin typeface="Times New Roman"/>
                <a:ea typeface="Times New Roman"/>
                <a:cs typeface="Times New Roman"/>
                <a:sym typeface="Times New Roman"/>
              </a:rPr>
              <a:t>2) J. Albert Mayan, K. Akash Deep, M. Kumar, L. Alvin, S.P. Reddy,”Number Plate Recognition using Template Comparison for various fonts in MATLAB” ,2016 IEEE International Conference on Computational Intelligence and Computing Research</a:t>
            </a:r>
            <a:endParaRPr sz="1500">
              <a:latin typeface="Times New Roman"/>
              <a:ea typeface="Times New Roman"/>
              <a:cs typeface="Times New Roman"/>
              <a:sym typeface="Times New Roman"/>
            </a:endParaRPr>
          </a:p>
          <a:p>
            <a:pPr indent="0" lvl="0" marL="0" rtl="0" algn="just">
              <a:lnSpc>
                <a:spcPct val="150000"/>
              </a:lnSpc>
              <a:spcBef>
                <a:spcPts val="0"/>
              </a:spcBef>
              <a:spcAft>
                <a:spcPts val="0"/>
              </a:spcAft>
              <a:buClr>
                <a:schemeClr val="dk1"/>
              </a:buClr>
              <a:buSzPts val="1100"/>
              <a:buFont typeface="Arial"/>
              <a:buNone/>
            </a:pPr>
            <a:r>
              <a:t/>
            </a:r>
            <a:endParaRPr sz="1500">
              <a:latin typeface="Times New Roman"/>
              <a:ea typeface="Times New Roman"/>
              <a:cs typeface="Times New Roman"/>
              <a:sym typeface="Times New Roman"/>
            </a:endParaRPr>
          </a:p>
          <a:p>
            <a:pPr indent="0" lvl="0" marL="12700" marR="215900" rtl="0" algn="just">
              <a:lnSpc>
                <a:spcPct val="150000"/>
              </a:lnSpc>
              <a:spcBef>
                <a:spcPts val="0"/>
              </a:spcBef>
              <a:spcAft>
                <a:spcPts val="0"/>
              </a:spcAft>
              <a:buClr>
                <a:schemeClr val="dk1"/>
              </a:buClr>
              <a:buSzPts val="1100"/>
              <a:buFont typeface="Arial"/>
              <a:buNone/>
            </a:pPr>
            <a:r>
              <a:rPr lang="en" sz="1500">
                <a:latin typeface="Times New Roman"/>
                <a:ea typeface="Times New Roman"/>
                <a:cs typeface="Times New Roman"/>
                <a:sym typeface="Times New Roman"/>
              </a:rPr>
              <a:t>3)   S. Belongie, J. Malik and J. Puzicha, "Shape matching and object recognition using shape       contexts", IEEE transactions on pattern analysis and machine intelligence, vol. 24, no. 4, pp. 509-522, 2002</a:t>
            </a:r>
            <a:endParaRPr sz="1500">
              <a:latin typeface="Times New Roman"/>
              <a:ea typeface="Times New Roman"/>
              <a:cs typeface="Times New Roman"/>
              <a:sym typeface="Times New Roman"/>
            </a:endParaRPr>
          </a:p>
          <a:p>
            <a:pPr indent="0" lvl="0" marL="0" rtl="0" algn="just">
              <a:lnSpc>
                <a:spcPct val="150000"/>
              </a:lnSpc>
              <a:spcBef>
                <a:spcPts val="0"/>
              </a:spcBef>
              <a:spcAft>
                <a:spcPts val="0"/>
              </a:spcAft>
              <a:buNone/>
            </a:pPr>
            <a:r>
              <a:t/>
            </a:r>
            <a:endParaRPr sz="1500">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g2cbd967a02c_0_15"/>
          <p:cNvSpPr txBox="1"/>
          <p:nvPr>
            <p:ph type="title"/>
          </p:nvPr>
        </p:nvSpPr>
        <p:spPr>
          <a:xfrm>
            <a:off x="1591850" y="1822650"/>
            <a:ext cx="6139500" cy="14982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sz="7000">
                <a:solidFill>
                  <a:srgbClr val="0070C0"/>
                </a:solidFill>
                <a:latin typeface="Times New Roman"/>
                <a:ea typeface="Times New Roman"/>
                <a:cs typeface="Times New Roman"/>
                <a:sym typeface="Times New Roman"/>
              </a:rPr>
              <a:t>Thank You!</a:t>
            </a:r>
            <a:endParaRPr sz="7000">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3"/>
          <p:cNvSpPr txBox="1"/>
          <p:nvPr>
            <p:ph type="title"/>
          </p:nvPr>
        </p:nvSpPr>
        <p:spPr>
          <a:xfrm>
            <a:off x="0" y="783075"/>
            <a:ext cx="9144000" cy="5265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a:solidFill>
                  <a:srgbClr val="0070C0"/>
                </a:solidFill>
                <a:latin typeface="Times New Roman"/>
                <a:ea typeface="Times New Roman"/>
                <a:cs typeface="Times New Roman"/>
                <a:sym typeface="Times New Roman"/>
              </a:rPr>
              <a:t>Problem Statement</a:t>
            </a:r>
            <a:endParaRPr>
              <a:solidFill>
                <a:srgbClr val="0070C0"/>
              </a:solidFill>
              <a:latin typeface="Times New Roman"/>
              <a:ea typeface="Times New Roman"/>
              <a:cs typeface="Times New Roman"/>
              <a:sym typeface="Times New Roman"/>
            </a:endParaRPr>
          </a:p>
        </p:txBody>
      </p:sp>
      <p:sp>
        <p:nvSpPr>
          <p:cNvPr id="62" name="Google Shape;62;p3"/>
          <p:cNvSpPr txBox="1"/>
          <p:nvPr>
            <p:ph idx="1" type="body"/>
          </p:nvPr>
        </p:nvSpPr>
        <p:spPr>
          <a:xfrm>
            <a:off x="618440" y="1450825"/>
            <a:ext cx="7907100" cy="3024900"/>
          </a:xfrm>
          <a:prstGeom prst="rect">
            <a:avLst/>
          </a:prstGeom>
          <a:noFill/>
          <a:ln>
            <a:noFill/>
          </a:ln>
        </p:spPr>
        <p:txBody>
          <a:bodyPr anchorCtr="0" anchor="t" bIns="91425" lIns="91425" spcFirstLastPara="1" rIns="91425" wrap="square" tIns="91425">
            <a:noAutofit/>
          </a:bodyPr>
          <a:lstStyle/>
          <a:p>
            <a:pPr indent="-228600" lvl="0" marL="0" rtl="0" algn="just">
              <a:spcBef>
                <a:spcPts val="0"/>
              </a:spcBef>
              <a:spcAft>
                <a:spcPts val="0"/>
              </a:spcAft>
              <a:buClr>
                <a:schemeClr val="dk1"/>
              </a:buClr>
              <a:buSzPts val="1100"/>
              <a:buFont typeface="Arial"/>
              <a:buNone/>
            </a:pPr>
            <a:r>
              <a:rPr lang="en" sz="1700">
                <a:solidFill>
                  <a:schemeClr val="dk1"/>
                </a:solidFill>
                <a:latin typeface="Times New Roman"/>
                <a:ea typeface="Times New Roman"/>
                <a:cs typeface="Times New Roman"/>
                <a:sym typeface="Times New Roman"/>
              </a:rPr>
              <a:t>     To design and implement a Simulink based simulation for number plate recognition.</a:t>
            </a:r>
            <a:endParaRPr sz="1700">
              <a:solidFill>
                <a:schemeClr val="dk1"/>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g2cbd967a02c_0_5"/>
          <p:cNvSpPr txBox="1"/>
          <p:nvPr>
            <p:ph type="title"/>
          </p:nvPr>
        </p:nvSpPr>
        <p:spPr>
          <a:xfrm>
            <a:off x="0" y="796775"/>
            <a:ext cx="9144000" cy="5265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a:solidFill>
                  <a:srgbClr val="0070C0"/>
                </a:solidFill>
                <a:latin typeface="Times New Roman"/>
                <a:ea typeface="Times New Roman"/>
                <a:cs typeface="Times New Roman"/>
                <a:sym typeface="Times New Roman"/>
              </a:rPr>
              <a:t>Proposed Solution</a:t>
            </a:r>
            <a:endParaRPr>
              <a:solidFill>
                <a:srgbClr val="0070C0"/>
              </a:solidFill>
              <a:latin typeface="Times New Roman"/>
              <a:ea typeface="Times New Roman"/>
              <a:cs typeface="Times New Roman"/>
              <a:sym typeface="Times New Roman"/>
            </a:endParaRPr>
          </a:p>
        </p:txBody>
      </p:sp>
      <p:sp>
        <p:nvSpPr>
          <p:cNvPr id="68" name="Google Shape;68;g2cbd967a02c_0_5"/>
          <p:cNvSpPr txBox="1"/>
          <p:nvPr>
            <p:ph idx="1" type="body"/>
          </p:nvPr>
        </p:nvSpPr>
        <p:spPr>
          <a:xfrm>
            <a:off x="618440" y="1470125"/>
            <a:ext cx="7907100" cy="3024900"/>
          </a:xfrm>
          <a:prstGeom prst="rect">
            <a:avLst/>
          </a:prstGeom>
          <a:noFill/>
          <a:ln>
            <a:noFill/>
          </a:ln>
        </p:spPr>
        <p:txBody>
          <a:bodyPr anchorCtr="0" anchor="t" bIns="91425" lIns="91425" spcFirstLastPara="1" rIns="91425" wrap="square" tIns="91425">
            <a:noAutofit/>
          </a:bodyPr>
          <a:lstStyle/>
          <a:p>
            <a:pPr indent="0" lvl="0" marL="12700" marR="12700" rtl="0" algn="just">
              <a:lnSpc>
                <a:spcPct val="150000"/>
              </a:lnSpc>
              <a:spcBef>
                <a:spcPts val="0"/>
              </a:spcBef>
              <a:spcAft>
                <a:spcPts val="0"/>
              </a:spcAft>
              <a:buClr>
                <a:schemeClr val="dk1"/>
              </a:buClr>
              <a:buSzPts val="1100"/>
              <a:buFont typeface="Arial"/>
              <a:buNone/>
            </a:pPr>
            <a:r>
              <a:rPr lang="en" sz="1700">
                <a:solidFill>
                  <a:srgbClr val="0D0D0D"/>
                </a:solidFill>
                <a:latin typeface="Times New Roman"/>
                <a:ea typeface="Times New Roman"/>
                <a:cs typeface="Times New Roman"/>
                <a:sym typeface="Times New Roman"/>
              </a:rPr>
              <a:t>We plan to implement a Simulink-based simulation for Number Plate Recognition (NPR) in Simulink, design and integrate modules for image acquisition, preprocessing and number plate localization. We can also develop algorithms using techniques like edge detection and evaluate system performance using metrics such as accuracy and precision.</a:t>
            </a:r>
            <a:endParaRPr sz="1700">
              <a:solidFill>
                <a:srgbClr val="0D0D0D"/>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g510bc0e869d397bc_5"/>
          <p:cNvSpPr txBox="1"/>
          <p:nvPr/>
        </p:nvSpPr>
        <p:spPr>
          <a:xfrm>
            <a:off x="0" y="83225"/>
            <a:ext cx="9144000" cy="5679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800"/>
              <a:buFont typeface="Arial"/>
              <a:buNone/>
            </a:pPr>
            <a:r>
              <a:rPr lang="en" sz="2800">
                <a:solidFill>
                  <a:srgbClr val="0070C0"/>
                </a:solidFill>
                <a:latin typeface="Times New Roman"/>
                <a:ea typeface="Times New Roman"/>
                <a:cs typeface="Times New Roman"/>
                <a:sym typeface="Times New Roman"/>
              </a:rPr>
              <a:t>Flow Chart of System</a:t>
            </a:r>
            <a:endParaRPr b="0" i="0" sz="2800" u="none" cap="none" strike="noStrike">
              <a:solidFill>
                <a:srgbClr val="0070C0"/>
              </a:solidFill>
              <a:latin typeface="Times New Roman"/>
              <a:ea typeface="Times New Roman"/>
              <a:cs typeface="Times New Roman"/>
              <a:sym typeface="Times New Roman"/>
            </a:endParaRPr>
          </a:p>
        </p:txBody>
      </p:sp>
      <p:pic>
        <p:nvPicPr>
          <p:cNvPr id="74" name="Google Shape;74;g510bc0e869d397bc_5"/>
          <p:cNvPicPr preferRelativeResize="0"/>
          <p:nvPr/>
        </p:nvPicPr>
        <p:blipFill>
          <a:blip r:embed="rId3">
            <a:alphaModFix/>
          </a:blip>
          <a:stretch>
            <a:fillRect/>
          </a:stretch>
        </p:blipFill>
        <p:spPr>
          <a:xfrm>
            <a:off x="3451175" y="651125"/>
            <a:ext cx="1761325" cy="42775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7"/>
          <p:cNvSpPr txBox="1"/>
          <p:nvPr/>
        </p:nvSpPr>
        <p:spPr>
          <a:xfrm>
            <a:off x="0" y="289650"/>
            <a:ext cx="9144000" cy="5679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800"/>
              <a:buFont typeface="Arial"/>
              <a:buNone/>
            </a:pPr>
            <a:r>
              <a:rPr b="0" i="0" lang="en" sz="2800" u="none" cap="none" strike="noStrike">
                <a:solidFill>
                  <a:srgbClr val="0070C0"/>
                </a:solidFill>
                <a:latin typeface="Times New Roman"/>
                <a:ea typeface="Times New Roman"/>
                <a:cs typeface="Times New Roman"/>
                <a:sym typeface="Times New Roman"/>
              </a:rPr>
              <a:t>Complete Block Diagram of Proposed System</a:t>
            </a:r>
            <a:endParaRPr b="0" i="0" sz="2800" u="none" cap="none" strike="noStrike">
              <a:solidFill>
                <a:srgbClr val="0070C0"/>
              </a:solidFill>
              <a:latin typeface="Times New Roman"/>
              <a:ea typeface="Times New Roman"/>
              <a:cs typeface="Times New Roman"/>
              <a:sym typeface="Times New Roman"/>
            </a:endParaRPr>
          </a:p>
        </p:txBody>
      </p:sp>
      <p:sp>
        <p:nvSpPr>
          <p:cNvPr id="80" name="Google Shape;80;p7"/>
          <p:cNvSpPr txBox="1"/>
          <p:nvPr/>
        </p:nvSpPr>
        <p:spPr>
          <a:xfrm>
            <a:off x="2325263" y="2995625"/>
            <a:ext cx="43242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1200">
                <a:solidFill>
                  <a:schemeClr val="dk2"/>
                </a:solidFill>
              </a:rPr>
              <a:t>f</a:t>
            </a:r>
            <a:r>
              <a:rPr i="1" lang="en" sz="1200">
                <a:solidFill>
                  <a:schemeClr val="dk2"/>
                </a:solidFill>
              </a:rPr>
              <a:t>ig 1. Blocks to be used in Number Plate Recognition System</a:t>
            </a:r>
            <a:endParaRPr i="1" sz="1200">
              <a:solidFill>
                <a:schemeClr val="dk2"/>
              </a:solidFill>
            </a:endParaRPr>
          </a:p>
        </p:txBody>
      </p:sp>
      <p:pic>
        <p:nvPicPr>
          <p:cNvPr id="81" name="Google Shape;81;p7"/>
          <p:cNvPicPr preferRelativeResize="0"/>
          <p:nvPr/>
        </p:nvPicPr>
        <p:blipFill>
          <a:blip r:embed="rId3">
            <a:alphaModFix/>
          </a:blip>
          <a:stretch>
            <a:fillRect/>
          </a:stretch>
        </p:blipFill>
        <p:spPr>
          <a:xfrm>
            <a:off x="67775" y="1707375"/>
            <a:ext cx="8839200" cy="120286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8"/>
          <p:cNvSpPr txBox="1"/>
          <p:nvPr>
            <p:ph idx="1" type="body"/>
          </p:nvPr>
        </p:nvSpPr>
        <p:spPr>
          <a:xfrm>
            <a:off x="311700" y="742500"/>
            <a:ext cx="8520600" cy="3416400"/>
          </a:xfrm>
          <a:prstGeom prst="rect">
            <a:avLst/>
          </a:prstGeom>
          <a:noFill/>
          <a:ln>
            <a:noFill/>
          </a:ln>
        </p:spPr>
        <p:txBody>
          <a:bodyPr anchorCtr="0" anchor="t" bIns="91425" lIns="91425" spcFirstLastPara="1" rIns="91425" wrap="square" tIns="91425">
            <a:noAutofit/>
          </a:bodyPr>
          <a:lstStyle/>
          <a:p>
            <a:pPr indent="-342900" lvl="0" marL="457200" rtl="0" algn="just">
              <a:lnSpc>
                <a:spcPct val="150000"/>
              </a:lnSpc>
              <a:spcBef>
                <a:spcPts val="0"/>
              </a:spcBef>
              <a:spcAft>
                <a:spcPts val="0"/>
              </a:spcAft>
              <a:buClr>
                <a:srgbClr val="0D0D0D"/>
              </a:buClr>
              <a:buSzPts val="1800"/>
              <a:buFont typeface="Times New Roman"/>
              <a:buChar char="●"/>
            </a:pPr>
            <a:r>
              <a:rPr lang="en" sz="1700">
                <a:solidFill>
                  <a:srgbClr val="0D0D0D"/>
                </a:solidFill>
                <a:highlight>
                  <a:srgbClr val="FFFFFF"/>
                </a:highlight>
                <a:latin typeface="Times New Roman"/>
                <a:ea typeface="Times New Roman"/>
                <a:cs typeface="Times New Roman"/>
                <a:sym typeface="Times New Roman"/>
              </a:rPr>
              <a:t>Image Acquisition and Preprocessing: The system begins by acquiring images frames containing vehicles. Preprocessing techniques are applied to enhance image quality, remove noise, and improve the clarity of license plate regions.</a:t>
            </a:r>
            <a:endParaRPr sz="1700">
              <a:solidFill>
                <a:srgbClr val="0D0D0D"/>
              </a:solidFill>
              <a:highlight>
                <a:srgbClr val="FFFFFF"/>
              </a:highlight>
              <a:latin typeface="Times New Roman"/>
              <a:ea typeface="Times New Roman"/>
              <a:cs typeface="Times New Roman"/>
              <a:sym typeface="Times New Roman"/>
            </a:endParaRPr>
          </a:p>
          <a:p>
            <a:pPr indent="-336550" lvl="0" marL="457200" rtl="0" algn="just">
              <a:lnSpc>
                <a:spcPct val="150000"/>
              </a:lnSpc>
              <a:spcBef>
                <a:spcPts val="0"/>
              </a:spcBef>
              <a:spcAft>
                <a:spcPts val="0"/>
              </a:spcAft>
              <a:buClr>
                <a:srgbClr val="0D0D0D"/>
              </a:buClr>
              <a:buSzPts val="1700"/>
              <a:buFont typeface="Times New Roman"/>
              <a:buChar char="●"/>
            </a:pPr>
            <a:r>
              <a:rPr lang="en" sz="1700">
                <a:solidFill>
                  <a:srgbClr val="0D0D0D"/>
                </a:solidFill>
                <a:highlight>
                  <a:srgbClr val="FFFFFF"/>
                </a:highlight>
                <a:latin typeface="Times New Roman"/>
                <a:ea typeface="Times New Roman"/>
                <a:cs typeface="Times New Roman"/>
                <a:sym typeface="Times New Roman"/>
              </a:rPr>
              <a:t>Edge Detection: Using masks like Sobel kernel, we can isolate horizontal and vertical edges to recognize the number plate area from an image of a vehicle</a:t>
            </a:r>
            <a:endParaRPr sz="1700">
              <a:solidFill>
                <a:srgbClr val="0D0D0D"/>
              </a:solidFill>
              <a:highlight>
                <a:srgbClr val="FFFFFF"/>
              </a:highlight>
              <a:latin typeface="Times New Roman"/>
              <a:ea typeface="Times New Roman"/>
              <a:cs typeface="Times New Roman"/>
              <a:sym typeface="Times New Roman"/>
            </a:endParaRPr>
          </a:p>
          <a:p>
            <a:pPr indent="-336550" lvl="0" marL="457200" rtl="0" algn="just">
              <a:lnSpc>
                <a:spcPct val="150000"/>
              </a:lnSpc>
              <a:spcBef>
                <a:spcPts val="0"/>
              </a:spcBef>
              <a:spcAft>
                <a:spcPts val="0"/>
              </a:spcAft>
              <a:buClr>
                <a:srgbClr val="0D0D0D"/>
              </a:buClr>
              <a:buSzPts val="1700"/>
              <a:buFont typeface="Times New Roman"/>
              <a:buChar char="●"/>
            </a:pPr>
            <a:r>
              <a:rPr lang="en" sz="1700">
                <a:solidFill>
                  <a:srgbClr val="0D0D0D"/>
                </a:solidFill>
                <a:highlight>
                  <a:srgbClr val="FFFFFF"/>
                </a:highlight>
                <a:latin typeface="Times New Roman"/>
                <a:ea typeface="Times New Roman"/>
                <a:cs typeface="Times New Roman"/>
                <a:sym typeface="Times New Roman"/>
              </a:rPr>
              <a:t>Morphological Operation and Selection: The edge detected image is eroded to thin the </a:t>
            </a:r>
            <a:r>
              <a:rPr lang="en" sz="1700">
                <a:solidFill>
                  <a:srgbClr val="0D0D0D"/>
                </a:solidFill>
                <a:highlight>
                  <a:srgbClr val="FFFFFF"/>
                </a:highlight>
                <a:latin typeface="Times New Roman"/>
                <a:ea typeface="Times New Roman"/>
                <a:cs typeface="Times New Roman"/>
                <a:sym typeface="Times New Roman"/>
              </a:rPr>
              <a:t>borders</a:t>
            </a:r>
            <a:r>
              <a:rPr lang="en" sz="1700">
                <a:solidFill>
                  <a:srgbClr val="0D0D0D"/>
                </a:solidFill>
                <a:highlight>
                  <a:srgbClr val="FFFFFF"/>
                </a:highlight>
                <a:latin typeface="Times New Roman"/>
                <a:ea typeface="Times New Roman"/>
                <a:cs typeface="Times New Roman"/>
                <a:sym typeface="Times New Roman"/>
              </a:rPr>
              <a:t> of the image. It is then cropped to extract the rectangular portion of the number plate.</a:t>
            </a:r>
            <a:endParaRPr sz="1700">
              <a:solidFill>
                <a:srgbClr val="0D0D0D"/>
              </a:solidFill>
              <a:highlight>
                <a:srgbClr val="FFFFFF"/>
              </a:highlight>
              <a:latin typeface="Times New Roman"/>
              <a:ea typeface="Times New Roman"/>
              <a:cs typeface="Times New Roman"/>
              <a:sym typeface="Times New Roman"/>
            </a:endParaRPr>
          </a:p>
          <a:p>
            <a:pPr indent="-336550" lvl="0" marL="457200" rtl="0" algn="just">
              <a:lnSpc>
                <a:spcPct val="150000"/>
              </a:lnSpc>
              <a:spcBef>
                <a:spcPts val="0"/>
              </a:spcBef>
              <a:spcAft>
                <a:spcPts val="0"/>
              </a:spcAft>
              <a:buClr>
                <a:srgbClr val="0D0D0D"/>
              </a:buClr>
              <a:buSzPts val="1700"/>
              <a:buFont typeface="Times New Roman"/>
              <a:buChar char="●"/>
            </a:pPr>
            <a:r>
              <a:rPr lang="en" sz="1700">
                <a:solidFill>
                  <a:srgbClr val="0D0D0D"/>
                </a:solidFill>
                <a:highlight>
                  <a:srgbClr val="FFFFFF"/>
                </a:highlight>
                <a:latin typeface="Times New Roman"/>
                <a:ea typeface="Times New Roman"/>
                <a:cs typeface="Times New Roman"/>
                <a:sym typeface="Times New Roman"/>
              </a:rPr>
              <a:t>Output Display: Finally, the recognized license plate area is either displayed to the user or integrated into a larger system for further processing, number plate character extraction.</a:t>
            </a:r>
            <a:endParaRPr sz="1700">
              <a:solidFill>
                <a:srgbClr val="0D0D0D"/>
              </a:solidFill>
              <a:highlight>
                <a:srgbClr val="FFFFFF"/>
              </a:highlight>
              <a:latin typeface="Times New Roman"/>
              <a:ea typeface="Times New Roman"/>
              <a:cs typeface="Times New Roman"/>
              <a:sym typeface="Times New Roman"/>
            </a:endParaRPr>
          </a:p>
          <a:p>
            <a:pPr indent="0" lvl="0" marL="0" rtl="0" algn="l">
              <a:lnSpc>
                <a:spcPct val="150000"/>
              </a:lnSpc>
              <a:spcBef>
                <a:spcPts val="1500"/>
              </a:spcBef>
              <a:spcAft>
                <a:spcPts val="1500"/>
              </a:spcAft>
              <a:buNone/>
            </a:pPr>
            <a:r>
              <a:t/>
            </a:r>
            <a:endParaRPr sz="1700">
              <a:solidFill>
                <a:srgbClr val="0D0D0D"/>
              </a:solidFill>
              <a:highlight>
                <a:srgbClr val="FFFFFF"/>
              </a:highlight>
              <a:latin typeface="Times New Roman"/>
              <a:ea typeface="Times New Roman"/>
              <a:cs typeface="Times New Roman"/>
              <a:sym typeface="Times New Roman"/>
            </a:endParaRPr>
          </a:p>
        </p:txBody>
      </p:sp>
      <p:sp>
        <p:nvSpPr>
          <p:cNvPr id="87" name="Google Shape;87;p8"/>
          <p:cNvSpPr txBox="1"/>
          <p:nvPr>
            <p:ph type="title"/>
          </p:nvPr>
        </p:nvSpPr>
        <p:spPr>
          <a:xfrm>
            <a:off x="311700" y="169800"/>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a:solidFill>
                  <a:srgbClr val="0070C0"/>
                </a:solidFill>
                <a:latin typeface="Times New Roman"/>
                <a:ea typeface="Times New Roman"/>
                <a:cs typeface="Times New Roman"/>
                <a:sym typeface="Times New Roman"/>
              </a:rPr>
              <a:t>Methodology/Algorithm</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a:solidFill>
                  <a:srgbClr val="0070C0"/>
                </a:solidFill>
                <a:latin typeface="Times New Roman"/>
                <a:ea typeface="Times New Roman"/>
                <a:cs typeface="Times New Roman"/>
                <a:sym typeface="Times New Roman"/>
              </a:rPr>
              <a:t>Observations / Results</a:t>
            </a:r>
            <a:endParaRPr>
              <a:latin typeface="Times New Roman"/>
              <a:ea typeface="Times New Roman"/>
              <a:cs typeface="Times New Roman"/>
              <a:sym typeface="Times New Roman"/>
            </a:endParaRPr>
          </a:p>
        </p:txBody>
      </p:sp>
      <p:pic>
        <p:nvPicPr>
          <p:cNvPr id="93" name="Google Shape;93;p13"/>
          <p:cNvPicPr preferRelativeResize="0"/>
          <p:nvPr/>
        </p:nvPicPr>
        <p:blipFill>
          <a:blip r:embed="rId3">
            <a:alphaModFix/>
          </a:blip>
          <a:stretch>
            <a:fillRect/>
          </a:stretch>
        </p:blipFill>
        <p:spPr>
          <a:xfrm>
            <a:off x="152400" y="2322375"/>
            <a:ext cx="8839200" cy="1330809"/>
          </a:xfrm>
          <a:prstGeom prst="rect">
            <a:avLst/>
          </a:prstGeom>
          <a:noFill/>
          <a:ln>
            <a:noFill/>
          </a:ln>
        </p:spPr>
      </p:pic>
      <p:sp>
        <p:nvSpPr>
          <p:cNvPr id="94" name="Google Shape;94;p13"/>
          <p:cNvSpPr txBox="1"/>
          <p:nvPr/>
        </p:nvSpPr>
        <p:spPr>
          <a:xfrm>
            <a:off x="659550" y="1568450"/>
            <a:ext cx="7528200" cy="4602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Font typeface="Times New Roman"/>
              <a:buChar char="●"/>
            </a:pPr>
            <a:r>
              <a:rPr lang="en" sz="1800">
                <a:solidFill>
                  <a:schemeClr val="dk1"/>
                </a:solidFill>
                <a:latin typeface="Times New Roman"/>
                <a:ea typeface="Times New Roman"/>
                <a:cs typeface="Times New Roman"/>
                <a:sym typeface="Times New Roman"/>
              </a:rPr>
              <a:t>Block Diagram in Simulink </a:t>
            </a: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g3cfb59565d777b67_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a:solidFill>
                  <a:srgbClr val="0070C0"/>
                </a:solidFill>
                <a:latin typeface="Times New Roman"/>
                <a:ea typeface="Times New Roman"/>
                <a:cs typeface="Times New Roman"/>
                <a:sym typeface="Times New Roman"/>
              </a:rPr>
              <a:t>Observations / Results</a:t>
            </a:r>
            <a:endParaRPr>
              <a:latin typeface="Times New Roman"/>
              <a:ea typeface="Times New Roman"/>
              <a:cs typeface="Times New Roman"/>
              <a:sym typeface="Times New Roman"/>
            </a:endParaRPr>
          </a:p>
        </p:txBody>
      </p:sp>
      <p:pic>
        <p:nvPicPr>
          <p:cNvPr id="100" name="Google Shape;100;g3cfb59565d777b67_3"/>
          <p:cNvPicPr preferRelativeResize="0"/>
          <p:nvPr/>
        </p:nvPicPr>
        <p:blipFill>
          <a:blip r:embed="rId3">
            <a:alphaModFix/>
          </a:blip>
          <a:stretch>
            <a:fillRect/>
          </a:stretch>
        </p:blipFill>
        <p:spPr>
          <a:xfrm>
            <a:off x="791425" y="2032812"/>
            <a:ext cx="3068726" cy="1995155"/>
          </a:xfrm>
          <a:prstGeom prst="rect">
            <a:avLst/>
          </a:prstGeom>
          <a:noFill/>
          <a:ln>
            <a:noFill/>
          </a:ln>
        </p:spPr>
      </p:pic>
      <p:pic>
        <p:nvPicPr>
          <p:cNvPr id="101" name="Google Shape;101;g3cfb59565d777b67_3"/>
          <p:cNvPicPr preferRelativeResize="0"/>
          <p:nvPr/>
        </p:nvPicPr>
        <p:blipFill>
          <a:blip r:embed="rId4">
            <a:alphaModFix/>
          </a:blip>
          <a:stretch>
            <a:fillRect/>
          </a:stretch>
        </p:blipFill>
        <p:spPr>
          <a:xfrm>
            <a:off x="4296600" y="2320784"/>
            <a:ext cx="4162425" cy="1419225"/>
          </a:xfrm>
          <a:prstGeom prst="rect">
            <a:avLst/>
          </a:prstGeom>
          <a:noFill/>
          <a:ln>
            <a:noFill/>
          </a:ln>
        </p:spPr>
      </p:pic>
      <p:sp>
        <p:nvSpPr>
          <p:cNvPr id="102" name="Google Shape;102;g3cfb59565d777b67_3"/>
          <p:cNvSpPr txBox="1"/>
          <p:nvPr/>
        </p:nvSpPr>
        <p:spPr>
          <a:xfrm>
            <a:off x="924525" y="4140200"/>
            <a:ext cx="2774400" cy="436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1"/>
                </a:solidFill>
                <a:latin typeface="Times New Roman"/>
                <a:ea typeface="Times New Roman"/>
                <a:cs typeface="Times New Roman"/>
                <a:sym typeface="Times New Roman"/>
              </a:rPr>
              <a:t>Input Image</a:t>
            </a:r>
            <a:endParaRPr sz="1800">
              <a:solidFill>
                <a:schemeClr val="dk1"/>
              </a:solidFill>
              <a:latin typeface="Times New Roman"/>
              <a:ea typeface="Times New Roman"/>
              <a:cs typeface="Times New Roman"/>
              <a:sym typeface="Times New Roman"/>
            </a:endParaRPr>
          </a:p>
        </p:txBody>
      </p:sp>
      <p:sp>
        <p:nvSpPr>
          <p:cNvPr id="103" name="Google Shape;103;g3cfb59565d777b67_3"/>
          <p:cNvSpPr txBox="1"/>
          <p:nvPr/>
        </p:nvSpPr>
        <p:spPr>
          <a:xfrm>
            <a:off x="5130888" y="4140200"/>
            <a:ext cx="2774400" cy="436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1"/>
                </a:solidFill>
                <a:latin typeface="Times New Roman"/>
                <a:ea typeface="Times New Roman"/>
                <a:cs typeface="Times New Roman"/>
                <a:sym typeface="Times New Roman"/>
              </a:rPr>
              <a:t>Out</a:t>
            </a:r>
            <a:r>
              <a:rPr lang="en" sz="1800">
                <a:solidFill>
                  <a:schemeClr val="dk1"/>
                </a:solidFill>
                <a:latin typeface="Times New Roman"/>
                <a:ea typeface="Times New Roman"/>
                <a:cs typeface="Times New Roman"/>
                <a:sym typeface="Times New Roman"/>
              </a:rPr>
              <a:t>put </a:t>
            </a:r>
            <a:r>
              <a:rPr lang="en" sz="1800">
                <a:solidFill>
                  <a:schemeClr val="dk1"/>
                </a:solidFill>
                <a:latin typeface="Times New Roman"/>
                <a:ea typeface="Times New Roman"/>
                <a:cs typeface="Times New Roman"/>
                <a:sym typeface="Times New Roman"/>
              </a:rPr>
              <a:t>Image</a:t>
            </a: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a:solidFill>
                  <a:srgbClr val="0070C0"/>
                </a:solidFill>
                <a:latin typeface="Times New Roman"/>
                <a:ea typeface="Times New Roman"/>
                <a:cs typeface="Times New Roman"/>
                <a:sym typeface="Times New Roman"/>
              </a:rPr>
              <a:t>Conclusion</a:t>
            </a:r>
            <a:endParaRPr>
              <a:latin typeface="Times New Roman"/>
              <a:ea typeface="Times New Roman"/>
              <a:cs typeface="Times New Roman"/>
              <a:sym typeface="Times New Roman"/>
            </a:endParaRPr>
          </a:p>
        </p:txBody>
      </p:sp>
      <p:sp>
        <p:nvSpPr>
          <p:cNvPr id="109" name="Google Shape;109;p14"/>
          <p:cNvSpPr txBox="1"/>
          <p:nvPr/>
        </p:nvSpPr>
        <p:spPr>
          <a:xfrm>
            <a:off x="714300" y="1213975"/>
            <a:ext cx="7715400" cy="2678100"/>
          </a:xfrm>
          <a:prstGeom prst="rect">
            <a:avLst/>
          </a:prstGeom>
          <a:noFill/>
          <a:ln>
            <a:noFill/>
          </a:ln>
        </p:spPr>
        <p:txBody>
          <a:bodyPr anchorCtr="0" anchor="t" bIns="91425" lIns="91425" spcFirstLastPara="1" rIns="91425" wrap="square" tIns="91425">
            <a:spAutoFit/>
          </a:bodyPr>
          <a:lstStyle/>
          <a:p>
            <a:pPr indent="-330200" lvl="0" marL="457200" rtl="0" algn="just">
              <a:lnSpc>
                <a:spcPct val="150000"/>
              </a:lnSpc>
              <a:spcBef>
                <a:spcPts val="0"/>
              </a:spcBef>
              <a:spcAft>
                <a:spcPts val="0"/>
              </a:spcAft>
              <a:buClr>
                <a:srgbClr val="0D0D0D"/>
              </a:buClr>
              <a:buSzPts val="1600"/>
              <a:buFont typeface="Times New Roman"/>
              <a:buChar char="●"/>
            </a:pPr>
            <a:r>
              <a:rPr lang="en" sz="1600">
                <a:solidFill>
                  <a:srgbClr val="0D0D0D"/>
                </a:solidFill>
                <a:highlight>
                  <a:srgbClr val="FFFFFF"/>
                </a:highlight>
                <a:latin typeface="Times New Roman"/>
                <a:ea typeface="Times New Roman"/>
                <a:cs typeface="Times New Roman"/>
                <a:sym typeface="Times New Roman"/>
              </a:rPr>
              <a:t>The number plate recognition system implemented in Simulink demonstrates the feasibility of using image processing techniques for detecting a number plate from images of vehicles</a:t>
            </a:r>
            <a:endParaRPr sz="1600">
              <a:solidFill>
                <a:srgbClr val="0D0D0D"/>
              </a:solidFill>
              <a:highlight>
                <a:srgbClr val="FFFFFF"/>
              </a:highlight>
              <a:latin typeface="Times New Roman"/>
              <a:ea typeface="Times New Roman"/>
              <a:cs typeface="Times New Roman"/>
              <a:sym typeface="Times New Roman"/>
            </a:endParaRPr>
          </a:p>
          <a:p>
            <a:pPr indent="-330200" lvl="0" marL="457200" rtl="0" algn="just">
              <a:lnSpc>
                <a:spcPct val="150000"/>
              </a:lnSpc>
              <a:spcBef>
                <a:spcPts val="0"/>
              </a:spcBef>
              <a:spcAft>
                <a:spcPts val="0"/>
              </a:spcAft>
              <a:buClr>
                <a:srgbClr val="0D0D0D"/>
              </a:buClr>
              <a:buSzPts val="1600"/>
              <a:buFont typeface="Times New Roman"/>
              <a:buChar char="●"/>
            </a:pPr>
            <a:r>
              <a:rPr lang="en" sz="1600">
                <a:solidFill>
                  <a:srgbClr val="0D0D0D"/>
                </a:solidFill>
                <a:highlight>
                  <a:srgbClr val="FFFFFF"/>
                </a:highlight>
                <a:latin typeface="Times New Roman"/>
                <a:ea typeface="Times New Roman"/>
                <a:cs typeface="Times New Roman"/>
                <a:sym typeface="Times New Roman"/>
              </a:rPr>
              <a:t>Through the utilization of image preprocessing and edge detection  algorithms, the system effectively extracts number plate area from input images.</a:t>
            </a:r>
            <a:endParaRPr sz="1600">
              <a:solidFill>
                <a:srgbClr val="0D0D0D"/>
              </a:solidFill>
              <a:highlight>
                <a:srgbClr val="FFFFFF"/>
              </a:highlight>
              <a:latin typeface="Times New Roman"/>
              <a:ea typeface="Times New Roman"/>
              <a:cs typeface="Times New Roman"/>
              <a:sym typeface="Times New Roman"/>
            </a:endParaRPr>
          </a:p>
          <a:p>
            <a:pPr indent="0" lvl="0" marL="457200" rtl="0" algn="just">
              <a:lnSpc>
                <a:spcPct val="150000"/>
              </a:lnSpc>
              <a:spcBef>
                <a:spcPts val="0"/>
              </a:spcBef>
              <a:spcAft>
                <a:spcPts val="0"/>
              </a:spcAft>
              <a:buNone/>
            </a:pPr>
            <a:r>
              <a:t/>
            </a:r>
            <a:endParaRPr sz="1600">
              <a:solidFill>
                <a:srgbClr val="0D0D0D"/>
              </a:solidFill>
              <a:highlight>
                <a:srgbClr val="FFFFFF"/>
              </a:highlight>
              <a:latin typeface="Times New Roman"/>
              <a:ea typeface="Times New Roman"/>
              <a:cs typeface="Times New Roman"/>
              <a:sym typeface="Times New Roman"/>
            </a:endParaRPr>
          </a:p>
          <a:p>
            <a:pPr indent="0" lvl="0" marL="0" marR="0" rtl="0" algn="l">
              <a:lnSpc>
                <a:spcPct val="150000"/>
              </a:lnSpc>
              <a:spcBef>
                <a:spcPts val="0"/>
              </a:spcBef>
              <a:spcAft>
                <a:spcPts val="0"/>
              </a:spcAft>
              <a:buClr>
                <a:srgbClr val="000000"/>
              </a:buClr>
              <a:buSzPts val="1800"/>
              <a:buFont typeface="Arial"/>
              <a:buNone/>
            </a:pPr>
            <a:r>
              <a:t/>
            </a:r>
            <a:endParaRPr sz="1800">
              <a:solidFill>
                <a:schemeClr val="dk2"/>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