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Agrandir Wide Bold" charset="1" panose="00000805000000000000"/>
      <p:regular r:id="rId15"/>
    </p:embeddedFont>
    <p:embeddedFont>
      <p:font typeface="Agrandir Wide" charset="1" panose="00000505000000000000"/>
      <p:regular r:id="rId16"/>
    </p:embeddedFont>
    <p:embeddedFont>
      <p:font typeface="Canva Sans Bold" charset="1" panose="020B0803030501040103"/>
      <p:regular r:id="rId17"/>
    </p:embeddedFont>
    <p:embeddedFont>
      <p:font typeface="Canva Sans" charset="1" panose="020B05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embeddings/oleObject1.bin" Type="http://schemas.openxmlformats.org/officeDocument/2006/relationships/oleObjec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28104" y="877008"/>
            <a:ext cx="15431793" cy="8381292"/>
            <a:chOff x="0" y="0"/>
            <a:chExt cx="20575724" cy="11175056"/>
          </a:xfrm>
        </p:grpSpPr>
        <p:sp>
          <p:nvSpPr>
            <p:cNvPr name="AutoShape 3" id="3"/>
            <p:cNvSpPr/>
            <p:nvPr/>
          </p:nvSpPr>
          <p:spPr>
            <a:xfrm>
              <a:off x="0" y="0"/>
              <a:ext cx="20575724" cy="11175056"/>
            </a:xfrm>
            <a:prstGeom prst="rect">
              <a:avLst/>
            </a:prstGeom>
            <a:solidFill>
              <a:srgbClr val="27F46A"/>
            </a:solidFill>
          </p:spPr>
        </p:sp>
      </p:grpSp>
      <p:sp>
        <p:nvSpPr>
          <p:cNvPr name="Freeform 4" id="4"/>
          <p:cNvSpPr/>
          <p:nvPr/>
        </p:nvSpPr>
        <p:spPr>
          <a:xfrm flipH="true" flipV="false" rot="0">
            <a:off x="1689395" y="1028700"/>
            <a:ext cx="1085235" cy="1085235"/>
          </a:xfrm>
          <a:custGeom>
            <a:avLst/>
            <a:gdLst/>
            <a:ahLst/>
            <a:cxnLst/>
            <a:rect r="r" b="b" t="t" l="l"/>
            <a:pathLst>
              <a:path h="1085235" w="1085235">
                <a:moveTo>
                  <a:pt x="1085235" y="0"/>
                </a:moveTo>
                <a:lnTo>
                  <a:pt x="0" y="0"/>
                </a:lnTo>
                <a:lnTo>
                  <a:pt x="0" y="1085235"/>
                </a:lnTo>
                <a:lnTo>
                  <a:pt x="1085235" y="1085235"/>
                </a:lnTo>
                <a:lnTo>
                  <a:pt x="1085235" y="0"/>
                </a:lnTo>
                <a:close/>
              </a:path>
            </a:pathLst>
          </a:custGeom>
          <a:blipFill>
            <a:blip r:embed="rId2">
              <a:alphaModFix amt="4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198404" y="1377483"/>
            <a:ext cx="1392740" cy="1394483"/>
          </a:xfrm>
          <a:custGeom>
            <a:avLst/>
            <a:gdLst/>
            <a:ahLst/>
            <a:cxnLst/>
            <a:rect r="r" b="b" t="t" l="l"/>
            <a:pathLst>
              <a:path h="1394483" w="1392740">
                <a:moveTo>
                  <a:pt x="0" y="0"/>
                </a:moveTo>
                <a:lnTo>
                  <a:pt x="1392740" y="0"/>
                </a:lnTo>
                <a:lnTo>
                  <a:pt x="1392740" y="1394483"/>
                </a:lnTo>
                <a:lnTo>
                  <a:pt x="0" y="13944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74630" y="2705291"/>
            <a:ext cx="12423774" cy="4809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19"/>
              </a:lnSpc>
            </a:pPr>
            <a:r>
              <a:rPr lang="en-US" sz="7219" b="true">
                <a:solidFill>
                  <a:srgbClr val="141414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TEAM 2 - SPOTIFY RECOMMENDER ENGINE -- CAPSTONE PROJECT</a:t>
            </a:r>
          </a:p>
          <a:p>
            <a:pPr algn="l">
              <a:lnSpc>
                <a:spcPts val="721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774630" y="6592148"/>
            <a:ext cx="10638283" cy="384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77"/>
              </a:lnSpc>
            </a:pPr>
            <a:r>
              <a:rPr lang="en-US" sz="2377" spc="-47">
                <a:solidFill>
                  <a:srgbClr val="141414"/>
                </a:solidFill>
                <a:latin typeface="Agrandir Wide"/>
                <a:ea typeface="Agrandir Wide"/>
                <a:cs typeface="Agrandir Wide"/>
                <a:sym typeface="Agrandir Wide"/>
              </a:rPr>
              <a:t>- KIAN LEE, ZAYAN KHAN, ANOUSHKA GEORGE, NEEL VENKATESAN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852495"/>
            <a:ext cx="1392740" cy="1387517"/>
          </a:xfrm>
          <a:custGeom>
            <a:avLst/>
            <a:gdLst/>
            <a:ahLst/>
            <a:cxnLst/>
            <a:rect r="r" b="b" t="t" l="l"/>
            <a:pathLst>
              <a:path h="1387517" w="1392740">
                <a:moveTo>
                  <a:pt x="0" y="0"/>
                </a:moveTo>
                <a:lnTo>
                  <a:pt x="1392740" y="0"/>
                </a:lnTo>
                <a:lnTo>
                  <a:pt x="1392740" y="1387517"/>
                </a:lnTo>
                <a:lnTo>
                  <a:pt x="0" y="13875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28179" y="3436597"/>
            <a:ext cx="7701680" cy="5622226"/>
          </a:xfrm>
          <a:custGeom>
            <a:avLst/>
            <a:gdLst/>
            <a:ahLst/>
            <a:cxnLst/>
            <a:rect r="r" b="b" t="t" l="l"/>
            <a:pathLst>
              <a:path h="5622226" w="7701680">
                <a:moveTo>
                  <a:pt x="0" y="0"/>
                </a:moveTo>
                <a:lnTo>
                  <a:pt x="7701680" y="0"/>
                </a:lnTo>
                <a:lnTo>
                  <a:pt x="7701680" y="5622227"/>
                </a:lnTo>
                <a:lnTo>
                  <a:pt x="0" y="56222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37672" y="1266720"/>
            <a:ext cx="10921628" cy="973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068"/>
              </a:lnSpc>
            </a:pPr>
            <a:r>
              <a:rPr lang="en-US" b="true" sz="6068">
                <a:solidFill>
                  <a:srgbClr val="FFFFFF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ORIGINAL MODEL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972285" y="2182862"/>
            <a:ext cx="10287015" cy="973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068"/>
              </a:lnSpc>
            </a:pPr>
            <a:r>
              <a:rPr lang="en-US" b="true" sz="6068">
                <a:solidFill>
                  <a:srgbClr val="27F46A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OVERVIEW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15367" y="3597427"/>
            <a:ext cx="8980651" cy="5096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8"/>
              </a:lnSpc>
            </a:pPr>
            <a:r>
              <a:rPr lang="en-US" sz="2658" spc="-53" b="true">
                <a:solidFill>
                  <a:srgbClr val="FFFFFF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Original 11.4 Provided Model: </a:t>
            </a:r>
          </a:p>
          <a:p>
            <a:pPr algn="l">
              <a:lnSpc>
                <a:spcPts val="2658"/>
              </a:lnSpc>
            </a:pPr>
          </a:p>
          <a:p>
            <a:pPr algn="l" marL="574063" indent="-287031" lvl="1">
              <a:lnSpc>
                <a:spcPts val="2658"/>
              </a:lnSpc>
              <a:buFont typeface="Arial"/>
              <a:buChar char="•"/>
            </a:pPr>
            <a:r>
              <a:rPr lang="en-US" sz="2658" spc="-53">
                <a:solidFill>
                  <a:srgbClr val="FFFFFF"/>
                </a:solidFill>
                <a:latin typeface="Agrandir Wide"/>
                <a:ea typeface="Agrandir Wide"/>
                <a:cs typeface="Agrandir Wide"/>
                <a:sym typeface="Agrandir Wide"/>
              </a:rPr>
              <a:t>Reads Spotify_tracks.csv</a:t>
            </a:r>
          </a:p>
          <a:p>
            <a:pPr algn="l">
              <a:lnSpc>
                <a:spcPts val="2658"/>
              </a:lnSpc>
            </a:pPr>
          </a:p>
          <a:p>
            <a:pPr algn="l" marL="574063" indent="-287031" lvl="1">
              <a:lnSpc>
                <a:spcPts val="2658"/>
              </a:lnSpc>
              <a:buFont typeface="Arial"/>
              <a:buChar char="•"/>
            </a:pPr>
            <a:r>
              <a:rPr lang="en-US" sz="2658" spc="-53">
                <a:solidFill>
                  <a:srgbClr val="FFFFFF"/>
                </a:solidFill>
                <a:latin typeface="Agrandir Wide"/>
                <a:ea typeface="Agrandir Wide"/>
                <a:cs typeface="Agrandir Wide"/>
                <a:sym typeface="Agrandir Wide"/>
              </a:rPr>
              <a:t>Cluster the whole catalogue once</a:t>
            </a:r>
          </a:p>
          <a:p>
            <a:pPr algn="l">
              <a:lnSpc>
                <a:spcPts val="2658"/>
              </a:lnSpc>
            </a:pPr>
          </a:p>
          <a:p>
            <a:pPr algn="l" marL="574063" indent="-287031" lvl="1">
              <a:lnSpc>
                <a:spcPts val="2658"/>
              </a:lnSpc>
              <a:buFont typeface="Arial"/>
              <a:buChar char="•"/>
            </a:pPr>
            <a:r>
              <a:rPr lang="en-US" sz="2658" spc="-53">
                <a:solidFill>
                  <a:srgbClr val="FFFFFF"/>
                </a:solidFill>
                <a:latin typeface="Agrandir Wide"/>
                <a:ea typeface="Agrandir Wide"/>
                <a:cs typeface="Agrandir Wide"/>
                <a:sym typeface="Agrandir Wide"/>
              </a:rPr>
              <a:t>Ask the listener for favourites</a:t>
            </a:r>
          </a:p>
          <a:p>
            <a:pPr algn="l">
              <a:lnSpc>
                <a:spcPts val="2658"/>
              </a:lnSpc>
            </a:pPr>
          </a:p>
          <a:p>
            <a:pPr algn="l" marL="574063" indent="-287031" lvl="1">
              <a:lnSpc>
                <a:spcPts val="2658"/>
              </a:lnSpc>
              <a:buFont typeface="Arial"/>
              <a:buChar char="•"/>
            </a:pPr>
            <a:r>
              <a:rPr lang="en-US" sz="2658" spc="-53">
                <a:solidFill>
                  <a:srgbClr val="FFFFFF"/>
                </a:solidFill>
                <a:latin typeface="Agrandir Wide"/>
                <a:ea typeface="Agrandir Wide"/>
                <a:cs typeface="Agrandir Wide"/>
                <a:sym typeface="Agrandir Wide"/>
              </a:rPr>
              <a:t>Find the listener’s cluster</a:t>
            </a:r>
          </a:p>
          <a:p>
            <a:pPr algn="l">
              <a:lnSpc>
                <a:spcPts val="2658"/>
              </a:lnSpc>
            </a:pPr>
          </a:p>
          <a:p>
            <a:pPr algn="l" marL="574063" indent="-287031" lvl="1">
              <a:lnSpc>
                <a:spcPts val="2658"/>
              </a:lnSpc>
              <a:buFont typeface="Arial"/>
              <a:buChar char="•"/>
            </a:pPr>
            <a:r>
              <a:rPr lang="en-US" sz="2658" spc="-53">
                <a:solidFill>
                  <a:srgbClr val="FFFFFF"/>
                </a:solidFill>
                <a:latin typeface="Agrandir Wide"/>
                <a:ea typeface="Agrandir Wide"/>
                <a:cs typeface="Agrandir Wide"/>
                <a:sym typeface="Agrandir Wide"/>
              </a:rPr>
              <a:t>Recommend five songs</a:t>
            </a:r>
          </a:p>
          <a:p>
            <a:pPr algn="l">
              <a:lnSpc>
                <a:spcPts val="2658"/>
              </a:lnSpc>
            </a:pPr>
          </a:p>
          <a:p>
            <a:pPr algn="l">
              <a:lnSpc>
                <a:spcPts val="2658"/>
              </a:lnSpc>
            </a:pPr>
          </a:p>
          <a:p>
            <a:pPr algn="l">
              <a:lnSpc>
                <a:spcPts val="2658"/>
              </a:lnSpc>
            </a:pPr>
          </a:p>
          <a:p>
            <a:pPr algn="l">
              <a:lnSpc>
                <a:spcPts val="2658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8836" y="480724"/>
            <a:ext cx="4223125" cy="991975"/>
          </a:xfrm>
          <a:custGeom>
            <a:avLst/>
            <a:gdLst/>
            <a:ahLst/>
            <a:cxnLst/>
            <a:rect r="r" b="b" t="t" l="l"/>
            <a:pathLst>
              <a:path h="991975" w="4223125">
                <a:moveTo>
                  <a:pt x="0" y="0"/>
                </a:moveTo>
                <a:lnTo>
                  <a:pt x="4223125" y="0"/>
                </a:lnTo>
                <a:lnTo>
                  <a:pt x="4223125" y="991976"/>
                </a:lnTo>
                <a:lnTo>
                  <a:pt x="0" y="991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3" t="-15263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44000" y="3339376"/>
            <a:ext cx="7541797" cy="4812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57"/>
              </a:lnSpc>
            </a:pPr>
            <a:r>
              <a:rPr lang="en-US" sz="2357" spc="-47">
                <a:solidFill>
                  <a:srgbClr val="FFFFFF"/>
                </a:solidFill>
                <a:latin typeface="Agrandir Wide"/>
                <a:ea typeface="Agrandir Wide"/>
                <a:cs typeface="Agrandir Wide"/>
                <a:sym typeface="Agrandir Wide"/>
              </a:rPr>
              <a:t>Before modeling, we explored the distributions and relationships between key audio features by creating</a:t>
            </a:r>
            <a:r>
              <a:rPr lang="en-US" sz="2357" spc="-47">
                <a:solidFill>
                  <a:srgbClr val="FFFFFF"/>
                </a:solidFill>
                <a:latin typeface="Agrandir Wide"/>
                <a:ea typeface="Agrandir Wide"/>
                <a:cs typeface="Agrandir Wide"/>
                <a:sym typeface="Agrandir Wide"/>
              </a:rPr>
              <a:t> histograms for all 11 numeric features to inspect their spread, skewness, and potential outliers and generating a correlation heatmap to identify highly related features.</a:t>
            </a:r>
          </a:p>
          <a:p>
            <a:pPr algn="just">
              <a:lnSpc>
                <a:spcPts val="2357"/>
              </a:lnSpc>
            </a:pPr>
          </a:p>
          <a:p>
            <a:pPr algn="just">
              <a:lnSpc>
                <a:spcPts val="2357"/>
              </a:lnSpc>
            </a:pPr>
            <a:r>
              <a:rPr lang="en-US" sz="2357" spc="-47">
                <a:solidFill>
                  <a:srgbClr val="FFFFFF"/>
                </a:solidFill>
                <a:latin typeface="Agrandir Wide"/>
                <a:ea typeface="Agrandir Wide"/>
                <a:cs typeface="Agrandir Wide"/>
                <a:sym typeface="Agrandir Wide"/>
              </a:rPr>
              <a:t>Key observations:</a:t>
            </a:r>
          </a:p>
          <a:p>
            <a:pPr algn="just" marL="508946" indent="-254473" lvl="1">
              <a:lnSpc>
                <a:spcPts val="2357"/>
              </a:lnSpc>
              <a:buFont typeface="Arial"/>
              <a:buChar char="•"/>
            </a:pPr>
            <a:r>
              <a:rPr lang="en-US" sz="2357" spc="-47">
                <a:solidFill>
                  <a:srgbClr val="FFFFFF"/>
                </a:solidFill>
                <a:latin typeface="Agrandir Wide"/>
                <a:ea typeface="Agrandir Wide"/>
                <a:cs typeface="Agrandir Wide"/>
                <a:sym typeface="Agrandir Wide"/>
              </a:rPr>
              <a:t>valenc</a:t>
            </a:r>
            <a:r>
              <a:rPr lang="en-US" sz="2357" spc="-47">
                <a:solidFill>
                  <a:srgbClr val="FFFFFF"/>
                </a:solidFill>
                <a:latin typeface="Agrandir Wide"/>
                <a:ea typeface="Agrandir Wide"/>
                <a:cs typeface="Agrandir Wide"/>
                <a:sym typeface="Agrandir Wide"/>
              </a:rPr>
              <a:t>e, danceability, and energy show strong positive correlation: suggesting that upbeat songs tend to cluster together.</a:t>
            </a:r>
          </a:p>
          <a:p>
            <a:pPr algn="just" marL="508946" indent="-254473" lvl="1">
              <a:lnSpc>
                <a:spcPts val="2357"/>
              </a:lnSpc>
              <a:buFont typeface="Arial"/>
              <a:buChar char="•"/>
            </a:pPr>
            <a:r>
              <a:rPr lang="en-US" sz="2357" spc="-47">
                <a:solidFill>
                  <a:srgbClr val="FFFFFF"/>
                </a:solidFill>
                <a:latin typeface="Agrandir Wide"/>
                <a:ea typeface="Agrandir Wide"/>
                <a:cs typeface="Agrandir Wide"/>
                <a:sym typeface="Agrandir Wide"/>
              </a:rPr>
              <a:t>acousticness is bimodal: songs tend to be either highly acoustic or not acoustic at all.</a:t>
            </a:r>
          </a:p>
          <a:p>
            <a:pPr algn="just" marL="508946" indent="-254473" lvl="1">
              <a:lnSpc>
                <a:spcPts val="2357"/>
              </a:lnSpc>
              <a:buFont typeface="Arial"/>
              <a:buChar char="•"/>
            </a:pPr>
            <a:r>
              <a:rPr lang="en-US" sz="2357" spc="-47">
                <a:solidFill>
                  <a:srgbClr val="FFFFFF"/>
                </a:solidFill>
                <a:latin typeface="Agrandir Wide"/>
                <a:ea typeface="Agrandir Wide"/>
                <a:cs typeface="Agrandir Wide"/>
                <a:sym typeface="Agrandir Wide"/>
              </a:rPr>
              <a:t>tempo, loudness, and duration_ms vary widely, indicating a range of musical styles.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232322" y="6196325"/>
            <a:ext cx="4147508" cy="3706004"/>
          </a:xfrm>
          <a:custGeom>
            <a:avLst/>
            <a:gdLst/>
            <a:ahLst/>
            <a:cxnLst/>
            <a:rect r="r" b="b" t="t" l="l"/>
            <a:pathLst>
              <a:path h="3706004" w="4147508">
                <a:moveTo>
                  <a:pt x="0" y="0"/>
                </a:moveTo>
                <a:lnTo>
                  <a:pt x="4147508" y="0"/>
                </a:lnTo>
                <a:lnTo>
                  <a:pt x="4147508" y="3706005"/>
                </a:lnTo>
                <a:lnTo>
                  <a:pt x="0" y="37060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0420" r="-834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657731" y="480724"/>
            <a:ext cx="4455535" cy="991975"/>
          </a:xfrm>
          <a:custGeom>
            <a:avLst/>
            <a:gdLst/>
            <a:ahLst/>
            <a:cxnLst/>
            <a:rect r="r" b="b" t="t" l="l"/>
            <a:pathLst>
              <a:path h="991975" w="4455535">
                <a:moveTo>
                  <a:pt x="0" y="0"/>
                </a:moveTo>
                <a:lnTo>
                  <a:pt x="4455536" y="0"/>
                </a:lnTo>
                <a:lnTo>
                  <a:pt x="4455536" y="991976"/>
                </a:lnTo>
                <a:lnTo>
                  <a:pt x="0" y="9919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474" t="0" r="-2474" b="-41416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512074" y="2039648"/>
            <a:ext cx="7200651" cy="728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08"/>
              </a:lnSpc>
            </a:pPr>
            <a:r>
              <a:rPr lang="en-US" b="true" sz="4508">
                <a:solidFill>
                  <a:srgbClr val="27F46A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(EDA)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61672" y="561816"/>
            <a:ext cx="8568725" cy="2993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565"/>
              </a:lnSpc>
            </a:pPr>
            <a:r>
              <a:rPr lang="en-US" b="true" sz="5565">
                <a:solidFill>
                  <a:srgbClr val="FFFFFF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EXPLORATORY DATA ANALYSIS</a:t>
            </a:r>
          </a:p>
          <a:p>
            <a:pPr algn="r">
              <a:lnSpc>
                <a:spcPts val="5565"/>
              </a:lnSpc>
            </a:pPr>
          </a:p>
          <a:p>
            <a:pPr algn="r">
              <a:lnSpc>
                <a:spcPts val="5565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388836" y="1710074"/>
            <a:ext cx="7834481" cy="4248126"/>
          </a:xfrm>
          <a:custGeom>
            <a:avLst/>
            <a:gdLst/>
            <a:ahLst/>
            <a:cxnLst/>
            <a:rect r="r" b="b" t="t" l="l"/>
            <a:pathLst>
              <a:path h="4248126" w="7834481">
                <a:moveTo>
                  <a:pt x="0" y="0"/>
                </a:moveTo>
                <a:lnTo>
                  <a:pt x="7834481" y="0"/>
                </a:lnTo>
                <a:lnTo>
                  <a:pt x="7834481" y="4248126"/>
                </a:lnTo>
                <a:lnTo>
                  <a:pt x="0" y="42481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39" r="0" b="-139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3534" y="611421"/>
            <a:ext cx="5268542" cy="9064159"/>
          </a:xfrm>
          <a:custGeom>
            <a:avLst/>
            <a:gdLst/>
            <a:ahLst/>
            <a:cxnLst/>
            <a:rect r="r" b="b" t="t" l="l"/>
            <a:pathLst>
              <a:path h="9064159" w="5268542">
                <a:moveTo>
                  <a:pt x="0" y="0"/>
                </a:moveTo>
                <a:lnTo>
                  <a:pt x="5268543" y="0"/>
                </a:lnTo>
                <a:lnTo>
                  <a:pt x="5268543" y="9064158"/>
                </a:lnTo>
                <a:lnTo>
                  <a:pt x="0" y="90641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635949" y="981075"/>
            <a:ext cx="11652051" cy="1661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5"/>
              </a:lnSpc>
            </a:pPr>
            <a:r>
              <a:rPr lang="en-US" sz="5775" b="true">
                <a:solidFill>
                  <a:srgbClr val="FFFFFF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COMPARING CLUSTERING </a:t>
            </a:r>
            <a:r>
              <a:rPr lang="en-US" sz="5775" b="true">
                <a:solidFill>
                  <a:srgbClr val="27F46A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ALGORITHMS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643336" y="5407791"/>
            <a:ext cx="10615964" cy="4267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6"/>
              </a:lnSpc>
            </a:pPr>
            <a:r>
              <a:rPr lang="en-US" sz="3066" spc="-61">
                <a:solidFill>
                  <a:srgbClr val="FFFFFF"/>
                </a:solidFill>
                <a:latin typeface="Agrandir Wide"/>
                <a:ea typeface="Agrandir Wide"/>
                <a:cs typeface="Agrandir Wide"/>
                <a:sym typeface="Agrandir Wide"/>
              </a:rPr>
              <a:t>We tested three clustering models to group songs by audio features:</a:t>
            </a:r>
          </a:p>
          <a:p>
            <a:pPr algn="l">
              <a:lnSpc>
                <a:spcPts val="3066"/>
              </a:lnSpc>
            </a:pPr>
          </a:p>
          <a:p>
            <a:pPr algn="l" marL="662089" indent="-331044" lvl="1">
              <a:lnSpc>
                <a:spcPts val="3066"/>
              </a:lnSpc>
              <a:buFont typeface="Arial"/>
              <a:buChar char="•"/>
            </a:pPr>
            <a:r>
              <a:rPr lang="en-US" sz="3066" spc="-61">
                <a:solidFill>
                  <a:srgbClr val="FFFFFF"/>
                </a:solidFill>
                <a:latin typeface="Agrandir Wide"/>
                <a:ea typeface="Agrandir Wide"/>
                <a:cs typeface="Agrandir Wide"/>
                <a:sym typeface="Agrandir Wide"/>
              </a:rPr>
              <a:t>KMeans – clear clusters, and the highest silhouette score (~0.131).</a:t>
            </a:r>
          </a:p>
          <a:p>
            <a:pPr algn="l" marL="662089" indent="-331044" lvl="1">
              <a:lnSpc>
                <a:spcPts val="3066"/>
              </a:lnSpc>
              <a:buFont typeface="Arial"/>
              <a:buChar char="•"/>
            </a:pPr>
            <a:r>
              <a:rPr lang="en-US" sz="3066" spc="-61">
                <a:solidFill>
                  <a:srgbClr val="FFFFFF"/>
                </a:solidFill>
                <a:latin typeface="Agrandir Wide"/>
                <a:ea typeface="Agrandir Wide"/>
                <a:cs typeface="Agrandir Wide"/>
                <a:sym typeface="Agrandir Wide"/>
              </a:rPr>
              <a:t>Agglomerative – good results, looser than KMeans </a:t>
            </a:r>
          </a:p>
          <a:p>
            <a:pPr algn="l" marL="662089" indent="-331044" lvl="1">
              <a:lnSpc>
                <a:spcPts val="3066"/>
              </a:lnSpc>
              <a:buFont typeface="Arial"/>
              <a:buChar char="•"/>
            </a:pPr>
            <a:r>
              <a:rPr lang="en-US" sz="3066" spc="-61">
                <a:solidFill>
                  <a:srgbClr val="FFFFFF"/>
                </a:solidFill>
                <a:latin typeface="Agrandir Wide"/>
                <a:ea typeface="Agrandir Wide"/>
                <a:cs typeface="Agrandir Wide"/>
                <a:sym typeface="Agrandir Wide"/>
              </a:rPr>
              <a:t>DBSCAN – negative silhouette score, disregard. </a:t>
            </a:r>
          </a:p>
          <a:p>
            <a:pPr algn="l">
              <a:lnSpc>
                <a:spcPts val="3066"/>
              </a:lnSpc>
            </a:pPr>
          </a:p>
          <a:p>
            <a:pPr algn="l">
              <a:lnSpc>
                <a:spcPts val="3066"/>
              </a:lnSpc>
            </a:pPr>
            <a:r>
              <a:rPr lang="en-US" sz="3066" spc="-61">
                <a:solidFill>
                  <a:srgbClr val="FFFFFF"/>
                </a:solidFill>
                <a:latin typeface="Agrandir Wide"/>
                <a:ea typeface="Agrandir Wide"/>
                <a:cs typeface="Agrandir Wide"/>
                <a:sym typeface="Agrandir Wide"/>
              </a:rPr>
              <a:t>KMeans outperformed the others in silhouette score, so we will be using that moving forward.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6635949" y="2814612"/>
            <a:ext cx="3929999" cy="2328888"/>
          </a:xfrm>
          <a:custGeom>
            <a:avLst/>
            <a:gdLst/>
            <a:ahLst/>
            <a:cxnLst/>
            <a:rect r="r" b="b" t="t" l="l"/>
            <a:pathLst>
              <a:path h="2328888" w="3929999">
                <a:moveTo>
                  <a:pt x="0" y="0"/>
                </a:moveTo>
                <a:lnTo>
                  <a:pt x="3929999" y="0"/>
                </a:lnTo>
                <a:lnTo>
                  <a:pt x="3929999" y="2328888"/>
                </a:lnTo>
                <a:lnTo>
                  <a:pt x="0" y="23288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2313854" y="-579338"/>
            <a:ext cx="6523391" cy="6535273"/>
          </a:xfrm>
          <a:custGeom>
            <a:avLst/>
            <a:gdLst/>
            <a:ahLst/>
            <a:cxnLst/>
            <a:rect r="r" b="b" t="t" l="l"/>
            <a:pathLst>
              <a:path h="6535273" w="6523391">
                <a:moveTo>
                  <a:pt x="0" y="6535273"/>
                </a:moveTo>
                <a:lnTo>
                  <a:pt x="6523390" y="6535273"/>
                </a:lnTo>
                <a:lnTo>
                  <a:pt x="6523390" y="0"/>
                </a:lnTo>
                <a:lnTo>
                  <a:pt x="0" y="0"/>
                </a:lnTo>
                <a:lnTo>
                  <a:pt x="0" y="653527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4749" y="452407"/>
            <a:ext cx="8331655" cy="9414825"/>
          </a:xfrm>
          <a:custGeom>
            <a:avLst/>
            <a:gdLst/>
            <a:ahLst/>
            <a:cxnLst/>
            <a:rect r="r" b="b" t="t" l="l"/>
            <a:pathLst>
              <a:path h="9414825" w="8331655">
                <a:moveTo>
                  <a:pt x="0" y="0"/>
                </a:moveTo>
                <a:lnTo>
                  <a:pt x="8331654" y="0"/>
                </a:lnTo>
                <a:lnTo>
                  <a:pt x="8331654" y="9414825"/>
                </a:lnTo>
                <a:lnTo>
                  <a:pt x="0" y="94148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37595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406485" y="1163028"/>
            <a:ext cx="6852815" cy="152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300"/>
              </a:lnSpc>
            </a:pPr>
            <a:r>
              <a:rPr lang="en-US" b="true" sz="5300">
                <a:solidFill>
                  <a:srgbClr val="FFFFFF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SONG </a:t>
            </a:r>
            <a:r>
              <a:rPr lang="en-US" b="true" sz="5300">
                <a:solidFill>
                  <a:srgbClr val="27F46A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RECOMMEND</a:t>
            </a:r>
            <a:r>
              <a:rPr lang="en-US" b="true" sz="5300">
                <a:solidFill>
                  <a:srgbClr val="FFFFFF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080346" y="2876509"/>
            <a:ext cx="8178954" cy="5025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44"/>
              </a:lnSpc>
            </a:pPr>
            <a:r>
              <a:rPr lang="en-US" sz="2844" spc="-56">
                <a:solidFill>
                  <a:srgbClr val="FFFFFF"/>
                </a:solidFill>
                <a:latin typeface="Agrandir Wide"/>
                <a:ea typeface="Agrandir Wide"/>
                <a:cs typeface="Agrandir Wide"/>
                <a:sym typeface="Agrandir Wide"/>
              </a:rPr>
              <a:t>We used MiniBatchKMeans, a memory-efficient version of KMeans, to cluster all songs into five groups based on audio features.</a:t>
            </a:r>
          </a:p>
          <a:p>
            <a:pPr algn="r">
              <a:lnSpc>
                <a:spcPts val="2844"/>
              </a:lnSpc>
            </a:pPr>
          </a:p>
          <a:p>
            <a:pPr algn="r">
              <a:lnSpc>
                <a:spcPts val="2844"/>
              </a:lnSpc>
            </a:pPr>
            <a:r>
              <a:rPr lang="en-US" sz="2844" spc="-56">
                <a:solidFill>
                  <a:srgbClr val="FFFFFF"/>
                </a:solidFill>
                <a:latin typeface="Agrandir Wide"/>
                <a:ea typeface="Agrandir Wide"/>
                <a:cs typeface="Agrandir Wide"/>
                <a:sym typeface="Agrandir Wide"/>
              </a:rPr>
              <a:t>Each song was assigned a "cluster" label, grouping similar-sounding tracks together.</a:t>
            </a:r>
          </a:p>
          <a:p>
            <a:pPr algn="r">
              <a:lnSpc>
                <a:spcPts val="2844"/>
              </a:lnSpc>
            </a:pPr>
            <a:r>
              <a:rPr lang="en-US" sz="2844" spc="-56">
                <a:solidFill>
                  <a:srgbClr val="FFFFFF"/>
                </a:solidFill>
                <a:latin typeface="Agrandir Wide"/>
                <a:ea typeface="Agrandir Wide"/>
                <a:cs typeface="Agrandir Wide"/>
                <a:sym typeface="Agrandir Wide"/>
              </a:rPr>
              <a:t>Then we build </a:t>
            </a:r>
            <a:r>
              <a:rPr lang="en-US" sz="2844" spc="-56">
                <a:solidFill>
                  <a:srgbClr val="FFFFFF"/>
                </a:solidFill>
                <a:latin typeface="Agrandir Wide"/>
                <a:ea typeface="Agrandir Wide"/>
                <a:cs typeface="Agrandir Wide"/>
                <a:sym typeface="Agrandir Wide"/>
              </a:rPr>
              <a:t>a simple recommender system: the user enters one or more favorite track IDs, and the system identifies the main cluster.</a:t>
            </a:r>
          </a:p>
          <a:p>
            <a:pPr algn="r">
              <a:lnSpc>
                <a:spcPts val="2844"/>
              </a:lnSpc>
            </a:pPr>
          </a:p>
          <a:p>
            <a:pPr algn="r">
              <a:lnSpc>
                <a:spcPts val="2844"/>
              </a:lnSpc>
            </a:pPr>
            <a:r>
              <a:rPr lang="en-US" sz="2844" spc="-56">
                <a:solidFill>
                  <a:srgbClr val="FFFFFF"/>
                </a:solidFill>
                <a:latin typeface="Agrandir Wide"/>
                <a:ea typeface="Agrandir Wide"/>
                <a:cs typeface="Agrandir Wide"/>
                <a:sym typeface="Agrandir Wide"/>
              </a:rPr>
              <a:t>It returns 5 similar songs from that same cluster.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13664" y="804183"/>
            <a:ext cx="6145636" cy="8678634"/>
          </a:xfrm>
          <a:custGeom>
            <a:avLst/>
            <a:gdLst/>
            <a:ahLst/>
            <a:cxnLst/>
            <a:rect r="r" b="b" t="t" l="l"/>
            <a:pathLst>
              <a:path h="8678634" w="6145636">
                <a:moveTo>
                  <a:pt x="0" y="0"/>
                </a:moveTo>
                <a:lnTo>
                  <a:pt x="6145636" y="0"/>
                </a:lnTo>
                <a:lnTo>
                  <a:pt x="6145636" y="8678634"/>
                </a:lnTo>
                <a:lnTo>
                  <a:pt x="0" y="86786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95318" y="1283514"/>
            <a:ext cx="9312331" cy="1827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30"/>
              </a:lnSpc>
            </a:pPr>
            <a:r>
              <a:rPr lang="en-US" sz="6330" b="true">
                <a:solidFill>
                  <a:srgbClr val="FFFFFF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USER FEEDBACK </a:t>
            </a:r>
          </a:p>
          <a:p>
            <a:pPr algn="l">
              <a:lnSpc>
                <a:spcPts val="6330"/>
              </a:lnSpc>
            </a:pPr>
            <a:r>
              <a:rPr lang="en-US" sz="6330" b="true">
                <a:solidFill>
                  <a:srgbClr val="27F46A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SYSTEM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95318" y="3592992"/>
            <a:ext cx="8506356" cy="5181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2"/>
              </a:lnSpc>
            </a:pPr>
            <a:r>
              <a:rPr lang="en-US" sz="3332" spc="-66">
                <a:solidFill>
                  <a:srgbClr val="FFFFFF"/>
                </a:solidFill>
                <a:latin typeface="Agrandir Wide"/>
                <a:ea typeface="Agrandir Wide"/>
                <a:cs typeface="Agrandir Wide"/>
                <a:sym typeface="Agrandir Wide"/>
              </a:rPr>
              <a:t>After generating recommendations, the system asks users to rate each suggested song from 1 to 5.</a:t>
            </a:r>
          </a:p>
          <a:p>
            <a:pPr algn="l">
              <a:lnSpc>
                <a:spcPts val="3332"/>
              </a:lnSpc>
            </a:pPr>
          </a:p>
          <a:p>
            <a:pPr algn="l">
              <a:lnSpc>
                <a:spcPts val="3332"/>
              </a:lnSpc>
            </a:pPr>
            <a:r>
              <a:rPr lang="en-US" sz="3332" spc="-66">
                <a:solidFill>
                  <a:srgbClr val="FFFFFF"/>
                </a:solidFill>
                <a:latin typeface="Agrandir Wide"/>
                <a:ea typeface="Agrandir Wide"/>
                <a:cs typeface="Agrandir Wide"/>
                <a:sym typeface="Agrandir Wide"/>
              </a:rPr>
              <a:t>These ratings are saved to a file called user_feedback.csv, creating a basic feedback loop.</a:t>
            </a:r>
          </a:p>
          <a:p>
            <a:pPr algn="l">
              <a:lnSpc>
                <a:spcPts val="3332"/>
              </a:lnSpc>
            </a:pPr>
          </a:p>
          <a:p>
            <a:pPr algn="l">
              <a:lnSpc>
                <a:spcPts val="3332"/>
              </a:lnSpc>
            </a:pPr>
            <a:r>
              <a:rPr lang="en-US" sz="3332" spc="-66">
                <a:solidFill>
                  <a:srgbClr val="FFFFFF"/>
                </a:solidFill>
                <a:latin typeface="Agrandir Wide"/>
                <a:ea typeface="Agrandir Wide"/>
                <a:cs typeface="Agrandir Wide"/>
                <a:sym typeface="Agrandir Wide"/>
              </a:rPr>
              <a:t>In the future, this data could be used to personalize the model, retrain it on user preferences, or build a hybrid recommender system.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4324" y="663177"/>
            <a:ext cx="6471807" cy="6941999"/>
          </a:xfrm>
          <a:custGeom>
            <a:avLst/>
            <a:gdLst/>
            <a:ahLst/>
            <a:cxnLst/>
            <a:rect r="r" b="b" t="t" l="l"/>
            <a:pathLst>
              <a:path h="6941999" w="6471807">
                <a:moveTo>
                  <a:pt x="0" y="0"/>
                </a:moveTo>
                <a:lnTo>
                  <a:pt x="6471807" y="0"/>
                </a:lnTo>
                <a:lnTo>
                  <a:pt x="6471807" y="6941999"/>
                </a:lnTo>
                <a:lnTo>
                  <a:pt x="0" y="69419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3301" b="-273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4324" y="7657381"/>
            <a:ext cx="3416182" cy="2019818"/>
          </a:xfrm>
          <a:custGeom>
            <a:avLst/>
            <a:gdLst/>
            <a:ahLst/>
            <a:cxnLst/>
            <a:rect r="r" b="b" t="t" l="l"/>
            <a:pathLst>
              <a:path h="2019818" w="3416182">
                <a:moveTo>
                  <a:pt x="0" y="0"/>
                </a:moveTo>
                <a:lnTo>
                  <a:pt x="3416182" y="0"/>
                </a:lnTo>
                <a:lnTo>
                  <a:pt x="3416182" y="2019818"/>
                </a:lnTo>
                <a:lnTo>
                  <a:pt x="0" y="20198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800506" y="7657381"/>
            <a:ext cx="3270960" cy="2019818"/>
          </a:xfrm>
          <a:custGeom>
            <a:avLst/>
            <a:gdLst/>
            <a:ahLst/>
            <a:cxnLst/>
            <a:rect r="r" b="b" t="t" l="l"/>
            <a:pathLst>
              <a:path h="2019818" w="3270960">
                <a:moveTo>
                  <a:pt x="0" y="0"/>
                </a:moveTo>
                <a:lnTo>
                  <a:pt x="3270960" y="0"/>
                </a:lnTo>
                <a:lnTo>
                  <a:pt x="3270960" y="2019818"/>
                </a:lnTo>
                <a:lnTo>
                  <a:pt x="0" y="20198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322444" y="3644104"/>
            <a:ext cx="10549922" cy="5287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32"/>
              </a:lnSpc>
            </a:pPr>
            <a:r>
              <a:rPr lang="en-US" sz="2432" spc="-48">
                <a:solidFill>
                  <a:srgbClr val="FFFFFF"/>
                </a:solidFill>
                <a:latin typeface="Agrandir Wide"/>
                <a:ea typeface="Agrandir Wide"/>
                <a:cs typeface="Agrandir Wide"/>
                <a:sym typeface="Agrandir Wide"/>
              </a:rPr>
              <a:t>To integrate feedback, we used the Valency of a song. Valence is a key audio feature that measures the emotional positivity of a song. </a:t>
            </a:r>
          </a:p>
          <a:p>
            <a:pPr algn="just">
              <a:lnSpc>
                <a:spcPts val="2432"/>
              </a:lnSpc>
            </a:pPr>
          </a:p>
          <a:p>
            <a:pPr algn="just" marL="525254" indent="-262627" lvl="1">
              <a:lnSpc>
                <a:spcPts val="2432"/>
              </a:lnSpc>
              <a:buFont typeface="Arial"/>
              <a:buChar char="•"/>
            </a:pPr>
            <a:r>
              <a:rPr lang="en-US" sz="2432" spc="-48">
                <a:solidFill>
                  <a:srgbClr val="FFFFFF"/>
                </a:solidFill>
                <a:latin typeface="Agrandir Wide"/>
                <a:ea typeface="Agrandir Wide"/>
                <a:cs typeface="Agrandir Wide"/>
                <a:sym typeface="Agrandir Wide"/>
              </a:rPr>
              <a:t>A low valence score reflects sadness or melancholy.</a:t>
            </a:r>
          </a:p>
          <a:p>
            <a:pPr algn="just" marL="525254" indent="-262627" lvl="1">
              <a:lnSpc>
                <a:spcPts val="2432"/>
              </a:lnSpc>
              <a:buFont typeface="Arial"/>
              <a:buChar char="•"/>
            </a:pPr>
            <a:r>
              <a:rPr lang="en-US" sz="2432" spc="-48">
                <a:solidFill>
                  <a:srgbClr val="FFFFFF"/>
                </a:solidFill>
                <a:latin typeface="Agrandir Wide"/>
                <a:ea typeface="Agrandir Wide"/>
                <a:cs typeface="Agrandir Wide"/>
                <a:sym typeface="Agrandir Wide"/>
              </a:rPr>
              <a:t>A high valence score indicated happiness or cheerfulness. By analyzing valence, our model can group songs with similar moods, imporving emotional consistency in recommendations.</a:t>
            </a:r>
          </a:p>
          <a:p>
            <a:pPr algn="just">
              <a:lnSpc>
                <a:spcPts val="2432"/>
              </a:lnSpc>
            </a:pPr>
          </a:p>
          <a:p>
            <a:pPr algn="just">
              <a:lnSpc>
                <a:spcPts val="2432"/>
              </a:lnSpc>
            </a:pPr>
            <a:r>
              <a:rPr lang="en-US" sz="2432" spc="-48">
                <a:solidFill>
                  <a:srgbClr val="FFFFFF"/>
                </a:solidFill>
                <a:latin typeface="Agrandir Wide"/>
                <a:ea typeface="Agrandir Wide"/>
                <a:cs typeface="Agrandir Wide"/>
                <a:sym typeface="Agrandir Wide"/>
              </a:rPr>
              <a:t>In the future user feedback can be incorporated to enhance the model.</a:t>
            </a:r>
          </a:p>
          <a:p>
            <a:pPr algn="just">
              <a:lnSpc>
                <a:spcPts val="2432"/>
              </a:lnSpc>
            </a:pPr>
          </a:p>
          <a:p>
            <a:pPr algn="just">
              <a:lnSpc>
                <a:spcPts val="2432"/>
              </a:lnSpc>
            </a:pPr>
            <a:r>
              <a:rPr lang="en-US" sz="2432" spc="-48">
                <a:solidFill>
                  <a:srgbClr val="FFFFFF"/>
                </a:solidFill>
                <a:latin typeface="Agrandir Wide"/>
                <a:ea typeface="Agrandir Wide"/>
                <a:cs typeface="Agrandir Wide"/>
                <a:sym typeface="Agrandir Wide"/>
              </a:rPr>
              <a:t>This may include:</a:t>
            </a:r>
          </a:p>
          <a:p>
            <a:pPr algn="just" marL="525254" indent="-262627" lvl="1">
              <a:lnSpc>
                <a:spcPts val="2432"/>
              </a:lnSpc>
              <a:buFont typeface="Arial"/>
              <a:buChar char="•"/>
            </a:pPr>
            <a:r>
              <a:rPr lang="en-US" sz="2432" spc="-48">
                <a:solidFill>
                  <a:srgbClr val="FFFFFF"/>
                </a:solidFill>
                <a:latin typeface="Agrandir Wide"/>
                <a:ea typeface="Agrandir Wide"/>
                <a:cs typeface="Agrandir Wide"/>
                <a:sym typeface="Agrandir Wide"/>
              </a:rPr>
              <a:t>Likes, skips or song ratings</a:t>
            </a:r>
          </a:p>
          <a:p>
            <a:pPr algn="just" marL="525254" indent="-262627" lvl="1">
              <a:lnSpc>
                <a:spcPts val="2432"/>
              </a:lnSpc>
              <a:buFont typeface="Arial"/>
              <a:buChar char="•"/>
            </a:pPr>
            <a:r>
              <a:rPr lang="en-US" sz="2432" spc="-48">
                <a:solidFill>
                  <a:srgbClr val="FFFFFF"/>
                </a:solidFill>
                <a:latin typeface="Agrandir Wide"/>
                <a:ea typeface="Agrandir Wide"/>
                <a:cs typeface="Agrandir Wide"/>
                <a:sym typeface="Agrandir Wide"/>
              </a:rPr>
              <a:t>Time spent listening to a track</a:t>
            </a:r>
          </a:p>
          <a:p>
            <a:pPr algn="just" marL="525254" indent="-262627" lvl="1">
              <a:lnSpc>
                <a:spcPts val="2432"/>
              </a:lnSpc>
              <a:buFont typeface="Arial"/>
              <a:buChar char="•"/>
            </a:pPr>
            <a:r>
              <a:rPr lang="en-US" sz="2432" spc="-48">
                <a:solidFill>
                  <a:srgbClr val="FFFFFF"/>
                </a:solidFill>
                <a:latin typeface="Agrandir Wide"/>
                <a:ea typeface="Agrandir Wide"/>
                <a:cs typeface="Agrandir Wide"/>
                <a:sym typeface="Agrandir Wide"/>
              </a:rPr>
              <a:t>Repeat listening behavior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5435986" y="0"/>
            <a:ext cx="3086100" cy="30861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4141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77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6384056" y="971550"/>
            <a:ext cx="11488309" cy="3017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565"/>
              </a:lnSpc>
            </a:pPr>
            <a:r>
              <a:rPr lang="en-US" b="true" sz="5565">
                <a:solidFill>
                  <a:srgbClr val="FFFFFF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UNDERSTANDING VALENCE &amp; </a:t>
            </a:r>
            <a:r>
              <a:rPr lang="en-US" b="true" sz="5565">
                <a:solidFill>
                  <a:srgbClr val="27F46A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FUTURE USER FEEDBACK INTEGRATION</a:t>
            </a:r>
          </a:p>
          <a:p>
            <a:pPr algn="r">
              <a:lnSpc>
                <a:spcPts val="5565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87683" y="4504303"/>
            <a:ext cx="9952338" cy="3445997"/>
          </a:xfrm>
          <a:custGeom>
            <a:avLst/>
            <a:gdLst/>
            <a:ahLst/>
            <a:cxnLst/>
            <a:rect r="r" b="b" t="t" l="l"/>
            <a:pathLst>
              <a:path h="3445997" w="9952338">
                <a:moveTo>
                  <a:pt x="0" y="0"/>
                </a:moveTo>
                <a:lnTo>
                  <a:pt x="9952338" y="0"/>
                </a:lnTo>
                <a:lnTo>
                  <a:pt x="9952338" y="3445997"/>
                </a:lnTo>
                <a:lnTo>
                  <a:pt x="0" y="34459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3415" y="159703"/>
            <a:ext cx="619281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Innovation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73415" y="1778756"/>
            <a:ext cx="1212949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27F46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Real Time Recommendation system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73415" y="3277322"/>
            <a:ext cx="7556565" cy="6779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4"/>
              </a:lnSpc>
            </a:pPr>
            <a:r>
              <a:rPr lang="en-US" sz="350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This system uses the elements of the last song played by the user to find similarity and recommend a similar song for the next song</a:t>
            </a:r>
          </a:p>
          <a:p>
            <a:pPr algn="ctr">
              <a:lnSpc>
                <a:spcPts val="4904"/>
              </a:lnSpc>
            </a:pPr>
          </a:p>
          <a:p>
            <a:pPr algn="ctr">
              <a:lnSpc>
                <a:spcPts val="4904"/>
              </a:lnSpc>
            </a:pPr>
            <a:r>
              <a:rPr lang="en-US" sz="350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Helps give better recommendations for users</a:t>
            </a:r>
          </a:p>
          <a:p>
            <a:pPr algn="ctr">
              <a:lnSpc>
                <a:spcPts val="4904"/>
              </a:lnSpc>
            </a:pPr>
          </a:p>
          <a:p>
            <a:pPr algn="ctr">
              <a:lnSpc>
                <a:spcPts val="4904"/>
              </a:lnSpc>
            </a:pPr>
            <a:r>
              <a:rPr lang="en-US" sz="350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Finds the most similar song out of every song on spotify</a:t>
            </a:r>
          </a:p>
          <a:p>
            <a:pPr algn="ctr">
              <a:lnSpc>
                <a:spcPts val="4904"/>
              </a:lnSpc>
            </a:pPr>
            <a:r>
              <a:rPr lang="en-US" sz="350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77107" y="404191"/>
            <a:ext cx="8926697" cy="973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68"/>
              </a:lnSpc>
            </a:pPr>
            <a:r>
              <a:rPr lang="en-US" sz="6068" b="true">
                <a:solidFill>
                  <a:srgbClr val="FFFFFF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NEW MODEL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052107" y="404191"/>
            <a:ext cx="6715534" cy="973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68"/>
              </a:lnSpc>
            </a:pPr>
            <a:r>
              <a:rPr lang="en-US" sz="6068" b="true">
                <a:solidFill>
                  <a:srgbClr val="27F46A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COMPARISON</a:t>
            </a:r>
          </a:p>
        </p:txBody>
      </p:sp>
      <p:graphicFrame>
        <p:nvGraphicFramePr>
          <p:cNvPr name="Object 4" id="4"/>
          <p:cNvGraphicFramePr/>
          <p:nvPr/>
        </p:nvGraphicFramePr>
        <p:xfrm>
          <a:off x="809625" y="1628098"/>
          <a:ext cx="5029200" cy="5029200"/>
        </p:xfrm>
        <a:graphic>
          <a:graphicData uri="http://schemas.openxmlformats.org/presentationml/2006/ole">
            <p:oleObj imgW="6032500" imgH="60325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DAGtJKmbuMs</dc:identifier>
  <dcterms:modified xsi:type="dcterms:W3CDTF">2011-08-01T06:04:30Z</dcterms:modified>
  <cp:revision>1</cp:revision>
  <dc:title>Team 2 - Spotify Recommender Engine -- Capstone Projec</dc:title>
</cp:coreProperties>
</file>