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6" r:id="rId4"/>
    <p:sldId id="259" r:id="rId5"/>
    <p:sldId id="260" r:id="rId6"/>
    <p:sldId id="268" r:id="rId7"/>
    <p:sldId id="261" r:id="rId8"/>
    <p:sldId id="262" r:id="rId9"/>
    <p:sldId id="269" r:id="rId10"/>
    <p:sldId id="257" r:id="rId11"/>
    <p:sldId id="264" r:id="rId12"/>
    <p:sldId id="265"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65" d="100"/>
          <a:sy n="65" d="100"/>
        </p:scale>
        <p:origin x="72" y="1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3C07D-0315-413F-B7F3-677D68987A44}" type="datetimeFigureOut">
              <a:rPr lang="en-US" smtClean="0"/>
              <a:t>9/14/2018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1E3CD-5011-4DF3-9F48-6AA81675D79C}" type="slidenum">
              <a:rPr lang="en-US" smtClean="0"/>
              <a:t>‹#›</a:t>
            </a:fld>
            <a:endParaRPr lang="en-US"/>
          </a:p>
        </p:txBody>
      </p:sp>
    </p:spTree>
    <p:extLst>
      <p:ext uri="{BB962C8B-B14F-4D97-AF65-F5344CB8AC3E}">
        <p14:creationId xmlns:p14="http://schemas.microsoft.com/office/powerpoint/2010/main" val="3464100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ED3551-79F1-4AE1-A56E-91CFCE01215B}" type="datetime1">
              <a:rPr lang="en-US" smtClean="0"/>
              <a:t>9/14/2018</a:t>
            </a:fld>
            <a:endParaRPr lang="en-US"/>
          </a:p>
        </p:txBody>
      </p:sp>
      <p:sp>
        <p:nvSpPr>
          <p:cNvPr id="5" name="Footer Placeholder 4"/>
          <p:cNvSpPr>
            <a:spLocks noGrp="1"/>
          </p:cNvSpPr>
          <p:nvPr>
            <p:ph type="ftr" sz="quarter" idx="11"/>
          </p:nvPr>
        </p:nvSpPr>
        <p:spPr/>
        <p:txBody>
          <a:bodyPr/>
          <a:lstStyle/>
          <a:p>
            <a:r>
              <a:rPr lang="en-US" smtClean="0"/>
              <a:t>Anoushkrit Goel 1510110067 Shiv Nadar University</a:t>
            </a:r>
            <a:endParaRPr lang="en-US"/>
          </a:p>
        </p:txBody>
      </p:sp>
      <p:sp>
        <p:nvSpPr>
          <p:cNvPr id="6" name="Slide Number Placeholder 5"/>
          <p:cNvSpPr>
            <a:spLocks noGrp="1"/>
          </p:cNvSpPr>
          <p:nvPr>
            <p:ph type="sldNum" sz="quarter" idx="12"/>
          </p:nvPr>
        </p:nvSpPr>
        <p:spPr/>
        <p:txBody>
          <a:bodyPr/>
          <a:lstStyle/>
          <a:p>
            <a:fld id="{9971EBD2-377A-4497-BFEB-6115E241E57B}" type="slidenum">
              <a:rPr lang="en-US" smtClean="0"/>
              <a:t>‹#›</a:t>
            </a:fld>
            <a:endParaRPr lang="en-US"/>
          </a:p>
        </p:txBody>
      </p:sp>
    </p:spTree>
    <p:extLst>
      <p:ext uri="{BB962C8B-B14F-4D97-AF65-F5344CB8AC3E}">
        <p14:creationId xmlns:p14="http://schemas.microsoft.com/office/powerpoint/2010/main" val="418466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D1C3-6061-40F3-8E35-3CAA110BF6EF}" type="datetime1">
              <a:rPr lang="en-US" smtClean="0"/>
              <a:t>9/14/2018</a:t>
            </a:fld>
            <a:endParaRPr lang="en-US"/>
          </a:p>
        </p:txBody>
      </p:sp>
      <p:sp>
        <p:nvSpPr>
          <p:cNvPr id="5" name="Footer Placeholder 4"/>
          <p:cNvSpPr>
            <a:spLocks noGrp="1"/>
          </p:cNvSpPr>
          <p:nvPr>
            <p:ph type="ftr" sz="quarter" idx="11"/>
          </p:nvPr>
        </p:nvSpPr>
        <p:spPr/>
        <p:txBody>
          <a:bodyPr/>
          <a:lstStyle/>
          <a:p>
            <a:r>
              <a:rPr lang="en-US" smtClean="0"/>
              <a:t>Anoushkrit Goel 1510110067 Shiv Nadar University</a:t>
            </a:r>
            <a:endParaRPr lang="en-US"/>
          </a:p>
        </p:txBody>
      </p:sp>
      <p:sp>
        <p:nvSpPr>
          <p:cNvPr id="6" name="Slide Number Placeholder 5"/>
          <p:cNvSpPr>
            <a:spLocks noGrp="1"/>
          </p:cNvSpPr>
          <p:nvPr>
            <p:ph type="sldNum" sz="quarter" idx="12"/>
          </p:nvPr>
        </p:nvSpPr>
        <p:spPr/>
        <p:txBody>
          <a:bodyPr/>
          <a:lstStyle/>
          <a:p>
            <a:fld id="{9971EBD2-377A-4497-BFEB-6115E241E57B}" type="slidenum">
              <a:rPr lang="en-US" smtClean="0"/>
              <a:t>‹#›</a:t>
            </a:fld>
            <a:endParaRPr lang="en-US"/>
          </a:p>
        </p:txBody>
      </p:sp>
    </p:spTree>
    <p:extLst>
      <p:ext uri="{BB962C8B-B14F-4D97-AF65-F5344CB8AC3E}">
        <p14:creationId xmlns:p14="http://schemas.microsoft.com/office/powerpoint/2010/main" val="284067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8D024-C53B-4D72-BBD7-BEDF961E6B1B}" type="datetime1">
              <a:rPr lang="en-US" smtClean="0"/>
              <a:t>9/14/2018</a:t>
            </a:fld>
            <a:endParaRPr lang="en-US"/>
          </a:p>
        </p:txBody>
      </p:sp>
      <p:sp>
        <p:nvSpPr>
          <p:cNvPr id="5" name="Footer Placeholder 4"/>
          <p:cNvSpPr>
            <a:spLocks noGrp="1"/>
          </p:cNvSpPr>
          <p:nvPr>
            <p:ph type="ftr" sz="quarter" idx="11"/>
          </p:nvPr>
        </p:nvSpPr>
        <p:spPr/>
        <p:txBody>
          <a:bodyPr/>
          <a:lstStyle/>
          <a:p>
            <a:r>
              <a:rPr lang="en-US" smtClean="0"/>
              <a:t>Anoushkrit Goel 1510110067 Shiv Nadar University</a:t>
            </a:r>
            <a:endParaRPr lang="en-US"/>
          </a:p>
        </p:txBody>
      </p:sp>
      <p:sp>
        <p:nvSpPr>
          <p:cNvPr id="6" name="Slide Number Placeholder 5"/>
          <p:cNvSpPr>
            <a:spLocks noGrp="1"/>
          </p:cNvSpPr>
          <p:nvPr>
            <p:ph type="sldNum" sz="quarter" idx="12"/>
          </p:nvPr>
        </p:nvSpPr>
        <p:spPr/>
        <p:txBody>
          <a:bodyPr/>
          <a:lstStyle/>
          <a:p>
            <a:fld id="{9971EBD2-377A-4497-BFEB-6115E241E57B}" type="slidenum">
              <a:rPr lang="en-US" smtClean="0"/>
              <a:t>‹#›</a:t>
            </a:fld>
            <a:endParaRPr lang="en-US"/>
          </a:p>
        </p:txBody>
      </p:sp>
    </p:spTree>
    <p:extLst>
      <p:ext uri="{BB962C8B-B14F-4D97-AF65-F5344CB8AC3E}">
        <p14:creationId xmlns:p14="http://schemas.microsoft.com/office/powerpoint/2010/main" val="380521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2E9DC-BF88-4449-9259-2EF73E4F9459}" type="datetime1">
              <a:rPr lang="en-US" smtClean="0"/>
              <a:t>9/14/2018</a:t>
            </a:fld>
            <a:endParaRPr lang="en-US"/>
          </a:p>
        </p:txBody>
      </p:sp>
      <p:sp>
        <p:nvSpPr>
          <p:cNvPr id="5" name="Footer Placeholder 4"/>
          <p:cNvSpPr>
            <a:spLocks noGrp="1"/>
          </p:cNvSpPr>
          <p:nvPr>
            <p:ph type="ftr" sz="quarter" idx="11"/>
          </p:nvPr>
        </p:nvSpPr>
        <p:spPr/>
        <p:txBody>
          <a:bodyPr/>
          <a:lstStyle/>
          <a:p>
            <a:r>
              <a:rPr lang="en-US" smtClean="0"/>
              <a:t>Anoushkrit Goel 1510110067 Shiv Nadar University</a:t>
            </a:r>
            <a:endParaRPr lang="en-US"/>
          </a:p>
        </p:txBody>
      </p:sp>
      <p:sp>
        <p:nvSpPr>
          <p:cNvPr id="6" name="Slide Number Placeholder 5"/>
          <p:cNvSpPr>
            <a:spLocks noGrp="1"/>
          </p:cNvSpPr>
          <p:nvPr>
            <p:ph type="sldNum" sz="quarter" idx="12"/>
          </p:nvPr>
        </p:nvSpPr>
        <p:spPr/>
        <p:txBody>
          <a:bodyPr/>
          <a:lstStyle/>
          <a:p>
            <a:fld id="{9971EBD2-377A-4497-BFEB-6115E241E57B}" type="slidenum">
              <a:rPr lang="en-US" smtClean="0"/>
              <a:t>‹#›</a:t>
            </a:fld>
            <a:endParaRPr lang="en-US"/>
          </a:p>
        </p:txBody>
      </p:sp>
    </p:spTree>
    <p:extLst>
      <p:ext uri="{BB962C8B-B14F-4D97-AF65-F5344CB8AC3E}">
        <p14:creationId xmlns:p14="http://schemas.microsoft.com/office/powerpoint/2010/main" val="327698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A4F5F0-1C2A-402E-A786-2C38FA1AF21D}" type="datetime1">
              <a:rPr lang="en-US" smtClean="0"/>
              <a:t>9/14/2018</a:t>
            </a:fld>
            <a:endParaRPr lang="en-US"/>
          </a:p>
        </p:txBody>
      </p:sp>
      <p:sp>
        <p:nvSpPr>
          <p:cNvPr id="5" name="Footer Placeholder 4"/>
          <p:cNvSpPr>
            <a:spLocks noGrp="1"/>
          </p:cNvSpPr>
          <p:nvPr>
            <p:ph type="ftr" sz="quarter" idx="11"/>
          </p:nvPr>
        </p:nvSpPr>
        <p:spPr/>
        <p:txBody>
          <a:bodyPr/>
          <a:lstStyle/>
          <a:p>
            <a:r>
              <a:rPr lang="en-US" smtClean="0"/>
              <a:t>Anoushkrit Goel 1510110067 Shiv Nadar University</a:t>
            </a:r>
            <a:endParaRPr lang="en-US"/>
          </a:p>
        </p:txBody>
      </p:sp>
      <p:sp>
        <p:nvSpPr>
          <p:cNvPr id="6" name="Slide Number Placeholder 5"/>
          <p:cNvSpPr>
            <a:spLocks noGrp="1"/>
          </p:cNvSpPr>
          <p:nvPr>
            <p:ph type="sldNum" sz="quarter" idx="12"/>
          </p:nvPr>
        </p:nvSpPr>
        <p:spPr/>
        <p:txBody>
          <a:bodyPr/>
          <a:lstStyle/>
          <a:p>
            <a:fld id="{9971EBD2-377A-4497-BFEB-6115E241E57B}" type="slidenum">
              <a:rPr lang="en-US" smtClean="0"/>
              <a:t>‹#›</a:t>
            </a:fld>
            <a:endParaRPr lang="en-US"/>
          </a:p>
        </p:txBody>
      </p:sp>
    </p:spTree>
    <p:extLst>
      <p:ext uri="{BB962C8B-B14F-4D97-AF65-F5344CB8AC3E}">
        <p14:creationId xmlns:p14="http://schemas.microsoft.com/office/powerpoint/2010/main" val="92012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4DDCC4-54A7-4E4A-83E0-0499A1D2957C}" type="datetime1">
              <a:rPr lang="en-US" smtClean="0"/>
              <a:t>9/14/2018</a:t>
            </a:fld>
            <a:endParaRPr lang="en-US"/>
          </a:p>
        </p:txBody>
      </p:sp>
      <p:sp>
        <p:nvSpPr>
          <p:cNvPr id="6" name="Footer Placeholder 5"/>
          <p:cNvSpPr>
            <a:spLocks noGrp="1"/>
          </p:cNvSpPr>
          <p:nvPr>
            <p:ph type="ftr" sz="quarter" idx="11"/>
          </p:nvPr>
        </p:nvSpPr>
        <p:spPr/>
        <p:txBody>
          <a:bodyPr/>
          <a:lstStyle/>
          <a:p>
            <a:r>
              <a:rPr lang="en-US" smtClean="0"/>
              <a:t>Anoushkrit Goel 1510110067 Shiv Nadar University</a:t>
            </a:r>
            <a:endParaRPr lang="en-US"/>
          </a:p>
        </p:txBody>
      </p:sp>
      <p:sp>
        <p:nvSpPr>
          <p:cNvPr id="7" name="Slide Number Placeholder 6"/>
          <p:cNvSpPr>
            <a:spLocks noGrp="1"/>
          </p:cNvSpPr>
          <p:nvPr>
            <p:ph type="sldNum" sz="quarter" idx="12"/>
          </p:nvPr>
        </p:nvSpPr>
        <p:spPr/>
        <p:txBody>
          <a:bodyPr/>
          <a:lstStyle/>
          <a:p>
            <a:fld id="{9971EBD2-377A-4497-BFEB-6115E241E57B}" type="slidenum">
              <a:rPr lang="en-US" smtClean="0"/>
              <a:t>‹#›</a:t>
            </a:fld>
            <a:endParaRPr lang="en-US"/>
          </a:p>
        </p:txBody>
      </p:sp>
    </p:spTree>
    <p:extLst>
      <p:ext uri="{BB962C8B-B14F-4D97-AF65-F5344CB8AC3E}">
        <p14:creationId xmlns:p14="http://schemas.microsoft.com/office/powerpoint/2010/main" val="99872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1267BF-B280-4C8F-BA3F-C6449C409A59}" type="datetime1">
              <a:rPr lang="en-US" smtClean="0"/>
              <a:t>9/14/2018</a:t>
            </a:fld>
            <a:endParaRPr lang="en-US"/>
          </a:p>
        </p:txBody>
      </p:sp>
      <p:sp>
        <p:nvSpPr>
          <p:cNvPr id="8" name="Footer Placeholder 7"/>
          <p:cNvSpPr>
            <a:spLocks noGrp="1"/>
          </p:cNvSpPr>
          <p:nvPr>
            <p:ph type="ftr" sz="quarter" idx="11"/>
          </p:nvPr>
        </p:nvSpPr>
        <p:spPr/>
        <p:txBody>
          <a:bodyPr/>
          <a:lstStyle/>
          <a:p>
            <a:r>
              <a:rPr lang="en-US" smtClean="0"/>
              <a:t>Anoushkrit Goel 1510110067 Shiv Nadar University</a:t>
            </a:r>
            <a:endParaRPr lang="en-US"/>
          </a:p>
        </p:txBody>
      </p:sp>
      <p:sp>
        <p:nvSpPr>
          <p:cNvPr id="9" name="Slide Number Placeholder 8"/>
          <p:cNvSpPr>
            <a:spLocks noGrp="1"/>
          </p:cNvSpPr>
          <p:nvPr>
            <p:ph type="sldNum" sz="quarter" idx="12"/>
          </p:nvPr>
        </p:nvSpPr>
        <p:spPr/>
        <p:txBody>
          <a:bodyPr/>
          <a:lstStyle/>
          <a:p>
            <a:fld id="{9971EBD2-377A-4497-BFEB-6115E241E57B}" type="slidenum">
              <a:rPr lang="en-US" smtClean="0"/>
              <a:t>‹#›</a:t>
            </a:fld>
            <a:endParaRPr lang="en-US"/>
          </a:p>
        </p:txBody>
      </p:sp>
    </p:spTree>
    <p:extLst>
      <p:ext uri="{BB962C8B-B14F-4D97-AF65-F5344CB8AC3E}">
        <p14:creationId xmlns:p14="http://schemas.microsoft.com/office/powerpoint/2010/main" val="130754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1D08A6-A997-4BF6-96E6-F763AE64738E}" type="datetime1">
              <a:rPr lang="en-US" smtClean="0"/>
              <a:t>9/14/2018</a:t>
            </a:fld>
            <a:endParaRPr lang="en-US"/>
          </a:p>
        </p:txBody>
      </p:sp>
      <p:sp>
        <p:nvSpPr>
          <p:cNvPr id="4" name="Footer Placeholder 3"/>
          <p:cNvSpPr>
            <a:spLocks noGrp="1"/>
          </p:cNvSpPr>
          <p:nvPr>
            <p:ph type="ftr" sz="quarter" idx="11"/>
          </p:nvPr>
        </p:nvSpPr>
        <p:spPr/>
        <p:txBody>
          <a:bodyPr/>
          <a:lstStyle/>
          <a:p>
            <a:r>
              <a:rPr lang="en-US" smtClean="0"/>
              <a:t>Anoushkrit Goel 1510110067 Shiv Nadar University</a:t>
            </a:r>
            <a:endParaRPr lang="en-US"/>
          </a:p>
        </p:txBody>
      </p:sp>
      <p:sp>
        <p:nvSpPr>
          <p:cNvPr id="5" name="Slide Number Placeholder 4"/>
          <p:cNvSpPr>
            <a:spLocks noGrp="1"/>
          </p:cNvSpPr>
          <p:nvPr>
            <p:ph type="sldNum" sz="quarter" idx="12"/>
          </p:nvPr>
        </p:nvSpPr>
        <p:spPr/>
        <p:txBody>
          <a:bodyPr/>
          <a:lstStyle/>
          <a:p>
            <a:fld id="{9971EBD2-377A-4497-BFEB-6115E241E57B}" type="slidenum">
              <a:rPr lang="en-US" smtClean="0"/>
              <a:t>‹#›</a:t>
            </a:fld>
            <a:endParaRPr lang="en-US"/>
          </a:p>
        </p:txBody>
      </p:sp>
    </p:spTree>
    <p:extLst>
      <p:ext uri="{BB962C8B-B14F-4D97-AF65-F5344CB8AC3E}">
        <p14:creationId xmlns:p14="http://schemas.microsoft.com/office/powerpoint/2010/main" val="96087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FC86D-167A-454C-9FFA-410ACF2BE358}" type="datetime1">
              <a:rPr lang="en-US" smtClean="0"/>
              <a:t>9/14/2018</a:t>
            </a:fld>
            <a:endParaRPr lang="en-US"/>
          </a:p>
        </p:txBody>
      </p:sp>
      <p:sp>
        <p:nvSpPr>
          <p:cNvPr id="3" name="Footer Placeholder 2"/>
          <p:cNvSpPr>
            <a:spLocks noGrp="1"/>
          </p:cNvSpPr>
          <p:nvPr>
            <p:ph type="ftr" sz="quarter" idx="11"/>
          </p:nvPr>
        </p:nvSpPr>
        <p:spPr/>
        <p:txBody>
          <a:bodyPr/>
          <a:lstStyle/>
          <a:p>
            <a:r>
              <a:rPr lang="en-US" smtClean="0"/>
              <a:t>Anoushkrit Goel 1510110067 Shiv Nadar University</a:t>
            </a:r>
            <a:endParaRPr lang="en-US"/>
          </a:p>
        </p:txBody>
      </p:sp>
      <p:sp>
        <p:nvSpPr>
          <p:cNvPr id="4" name="Slide Number Placeholder 3"/>
          <p:cNvSpPr>
            <a:spLocks noGrp="1"/>
          </p:cNvSpPr>
          <p:nvPr>
            <p:ph type="sldNum" sz="quarter" idx="12"/>
          </p:nvPr>
        </p:nvSpPr>
        <p:spPr/>
        <p:txBody>
          <a:bodyPr/>
          <a:lstStyle/>
          <a:p>
            <a:fld id="{9971EBD2-377A-4497-BFEB-6115E241E57B}" type="slidenum">
              <a:rPr lang="en-US" smtClean="0"/>
              <a:t>‹#›</a:t>
            </a:fld>
            <a:endParaRPr lang="en-US"/>
          </a:p>
        </p:txBody>
      </p:sp>
    </p:spTree>
    <p:extLst>
      <p:ext uri="{BB962C8B-B14F-4D97-AF65-F5344CB8AC3E}">
        <p14:creationId xmlns:p14="http://schemas.microsoft.com/office/powerpoint/2010/main" val="121033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3BAB64-13B9-4FBB-B10B-87058EE7B71C}" type="datetime1">
              <a:rPr lang="en-US" smtClean="0"/>
              <a:t>9/14/2018</a:t>
            </a:fld>
            <a:endParaRPr lang="en-US"/>
          </a:p>
        </p:txBody>
      </p:sp>
      <p:sp>
        <p:nvSpPr>
          <p:cNvPr id="6" name="Footer Placeholder 5"/>
          <p:cNvSpPr>
            <a:spLocks noGrp="1"/>
          </p:cNvSpPr>
          <p:nvPr>
            <p:ph type="ftr" sz="quarter" idx="11"/>
          </p:nvPr>
        </p:nvSpPr>
        <p:spPr/>
        <p:txBody>
          <a:bodyPr/>
          <a:lstStyle/>
          <a:p>
            <a:r>
              <a:rPr lang="en-US" smtClean="0"/>
              <a:t>Anoushkrit Goel 1510110067 Shiv Nadar University</a:t>
            </a:r>
            <a:endParaRPr lang="en-US"/>
          </a:p>
        </p:txBody>
      </p:sp>
      <p:sp>
        <p:nvSpPr>
          <p:cNvPr id="7" name="Slide Number Placeholder 6"/>
          <p:cNvSpPr>
            <a:spLocks noGrp="1"/>
          </p:cNvSpPr>
          <p:nvPr>
            <p:ph type="sldNum" sz="quarter" idx="12"/>
          </p:nvPr>
        </p:nvSpPr>
        <p:spPr/>
        <p:txBody>
          <a:bodyPr/>
          <a:lstStyle/>
          <a:p>
            <a:fld id="{9971EBD2-377A-4497-BFEB-6115E241E57B}" type="slidenum">
              <a:rPr lang="en-US" smtClean="0"/>
              <a:t>‹#›</a:t>
            </a:fld>
            <a:endParaRPr lang="en-US"/>
          </a:p>
        </p:txBody>
      </p:sp>
    </p:spTree>
    <p:extLst>
      <p:ext uri="{BB962C8B-B14F-4D97-AF65-F5344CB8AC3E}">
        <p14:creationId xmlns:p14="http://schemas.microsoft.com/office/powerpoint/2010/main" val="1748987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9A39C5-A6E0-406C-98A2-A020A03EA160}" type="datetime1">
              <a:rPr lang="en-US" smtClean="0"/>
              <a:t>9/14/2018</a:t>
            </a:fld>
            <a:endParaRPr lang="en-US"/>
          </a:p>
        </p:txBody>
      </p:sp>
      <p:sp>
        <p:nvSpPr>
          <p:cNvPr id="6" name="Footer Placeholder 5"/>
          <p:cNvSpPr>
            <a:spLocks noGrp="1"/>
          </p:cNvSpPr>
          <p:nvPr>
            <p:ph type="ftr" sz="quarter" idx="11"/>
          </p:nvPr>
        </p:nvSpPr>
        <p:spPr/>
        <p:txBody>
          <a:bodyPr/>
          <a:lstStyle/>
          <a:p>
            <a:r>
              <a:rPr lang="en-US" smtClean="0"/>
              <a:t>Anoushkrit Goel 1510110067 Shiv Nadar University</a:t>
            </a:r>
            <a:endParaRPr lang="en-US"/>
          </a:p>
        </p:txBody>
      </p:sp>
      <p:sp>
        <p:nvSpPr>
          <p:cNvPr id="7" name="Slide Number Placeholder 6"/>
          <p:cNvSpPr>
            <a:spLocks noGrp="1"/>
          </p:cNvSpPr>
          <p:nvPr>
            <p:ph type="sldNum" sz="quarter" idx="12"/>
          </p:nvPr>
        </p:nvSpPr>
        <p:spPr/>
        <p:txBody>
          <a:bodyPr/>
          <a:lstStyle/>
          <a:p>
            <a:fld id="{9971EBD2-377A-4497-BFEB-6115E241E57B}" type="slidenum">
              <a:rPr lang="en-US" smtClean="0"/>
              <a:t>‹#›</a:t>
            </a:fld>
            <a:endParaRPr lang="en-US"/>
          </a:p>
        </p:txBody>
      </p:sp>
    </p:spTree>
    <p:extLst>
      <p:ext uri="{BB962C8B-B14F-4D97-AF65-F5344CB8AC3E}">
        <p14:creationId xmlns:p14="http://schemas.microsoft.com/office/powerpoint/2010/main" val="250305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63BE2-6CEE-4240-95D0-E0483598F8CB}" type="datetime1">
              <a:rPr lang="en-US" smtClean="0"/>
              <a:t>9/14/2018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Anoushkrit Goel 1510110067 Shiv Nadar University</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1EBD2-377A-4497-BFEB-6115E241E57B}" type="slidenum">
              <a:rPr lang="en-US" smtClean="0"/>
              <a:t>‹#›</a:t>
            </a:fld>
            <a:endParaRPr lang="en-US"/>
          </a:p>
        </p:txBody>
      </p:sp>
    </p:spTree>
    <p:extLst>
      <p:ext uri="{BB962C8B-B14F-4D97-AF65-F5344CB8AC3E}">
        <p14:creationId xmlns:p14="http://schemas.microsoft.com/office/powerpoint/2010/main" val="3075434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524" y="1814341"/>
            <a:ext cx="9144000" cy="2387600"/>
          </a:xfrm>
        </p:spPr>
        <p:txBody>
          <a:bodyPr>
            <a:normAutofit fontScale="90000"/>
          </a:bodyPr>
          <a:lstStyle/>
          <a:p>
            <a:r>
              <a:rPr lang="en-US" b="1" dirty="0" smtClean="0"/>
              <a:t>Psoriasis Prediction</a:t>
            </a:r>
            <a:br>
              <a:rPr lang="en-US" b="1" dirty="0" smtClean="0"/>
            </a:br>
            <a:r>
              <a:rPr lang="en-US" sz="2800" b="1" dirty="0" smtClean="0"/>
              <a:t>(By a News Reporter)</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Currently, NOT CURABLE.</a:t>
            </a:r>
            <a:endParaRPr lang="en-US" b="1" dirty="0"/>
          </a:p>
        </p:txBody>
      </p:sp>
      <p:sp>
        <p:nvSpPr>
          <p:cNvPr id="4" name="Footer Placeholder 3"/>
          <p:cNvSpPr>
            <a:spLocks noGrp="1"/>
          </p:cNvSpPr>
          <p:nvPr>
            <p:ph type="ftr" sz="quarter" idx="11"/>
          </p:nvPr>
        </p:nvSpPr>
        <p:spPr/>
        <p:txBody>
          <a:bodyPr/>
          <a:lstStyle/>
          <a:p>
            <a:r>
              <a:rPr lang="en-US" smtClean="0"/>
              <a:t>Anoushkrit Goel 1510110067 Shiv Nadar University</a:t>
            </a:r>
            <a:endParaRPr lang="en-US"/>
          </a:p>
        </p:txBody>
      </p:sp>
    </p:spTree>
    <p:extLst>
      <p:ext uri="{BB962C8B-B14F-4D97-AF65-F5344CB8AC3E}">
        <p14:creationId xmlns:p14="http://schemas.microsoft.com/office/powerpoint/2010/main" val="4073830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Unsupervised Learning Approach</a:t>
            </a:r>
            <a:endParaRPr lang="en-US" dirty="0"/>
          </a:p>
        </p:txBody>
      </p:sp>
      <p:sp>
        <p:nvSpPr>
          <p:cNvPr id="3" name="Content Placeholder 2"/>
          <p:cNvSpPr>
            <a:spLocks noGrp="1"/>
          </p:cNvSpPr>
          <p:nvPr>
            <p:ph idx="1"/>
          </p:nvPr>
        </p:nvSpPr>
        <p:spPr/>
        <p:txBody>
          <a:bodyPr/>
          <a:lstStyle/>
          <a:p>
            <a:r>
              <a:rPr lang="en-US" dirty="0" smtClean="0"/>
              <a:t>Indeed an interesting problem because this could have been a plane and simple </a:t>
            </a:r>
            <a:r>
              <a:rPr lang="en-US" b="1" dirty="0" smtClean="0"/>
              <a:t>Supervised Learning Approach.</a:t>
            </a:r>
          </a:p>
          <a:p>
            <a:pPr marL="0" indent="0">
              <a:buNone/>
            </a:pPr>
            <a:endParaRPr lang="en-US" b="1" dirty="0" smtClean="0"/>
          </a:p>
          <a:p>
            <a:pPr marL="0" indent="0">
              <a:buNone/>
            </a:pPr>
            <a:r>
              <a:rPr lang="en-US" b="1" dirty="0" smtClean="0"/>
              <a:t>This problem statement is a k-means clustering problem.</a:t>
            </a:r>
          </a:p>
          <a:p>
            <a:pPr marL="0" indent="0">
              <a:buNone/>
            </a:pPr>
            <a:r>
              <a:rPr lang="en-US" dirty="0" smtClean="0"/>
              <a:t>But this approach can not be taken by the News Reporter because he/she is not aware about Machine Learning Algorithms (assumption).</a:t>
            </a:r>
          </a:p>
          <a:p>
            <a:pPr marL="0" indent="0">
              <a:buNone/>
            </a:pPr>
            <a:endParaRPr lang="en-US" dirty="0"/>
          </a:p>
          <a:p>
            <a:pPr marL="0" indent="0">
              <a:buNone/>
            </a:pPr>
            <a:r>
              <a:rPr lang="en-US" dirty="0" smtClean="0"/>
              <a:t>Explanation of which has been described in the word file and also on Wikipedia..</a:t>
            </a:r>
          </a:p>
          <a:p>
            <a:endParaRPr lang="en-US" b="1" dirty="0"/>
          </a:p>
          <a:p>
            <a:endParaRPr lang="en-US" dirty="0"/>
          </a:p>
        </p:txBody>
      </p:sp>
      <p:sp>
        <p:nvSpPr>
          <p:cNvPr id="4" name="Footer Placeholder 3"/>
          <p:cNvSpPr>
            <a:spLocks noGrp="1"/>
          </p:cNvSpPr>
          <p:nvPr>
            <p:ph type="ftr" sz="quarter" idx="11"/>
          </p:nvPr>
        </p:nvSpPr>
        <p:spPr/>
        <p:txBody>
          <a:bodyPr/>
          <a:lstStyle/>
          <a:p>
            <a:r>
              <a:rPr lang="en-US" smtClean="0"/>
              <a:t>Anoushkrit Goel 1510110067 Shiv Nadar University</a:t>
            </a:r>
            <a:endParaRPr lang="en-US"/>
          </a:p>
        </p:txBody>
      </p:sp>
    </p:spTree>
    <p:extLst>
      <p:ext uri="{BB962C8B-B14F-4D97-AF65-F5344CB8AC3E}">
        <p14:creationId xmlns:p14="http://schemas.microsoft.com/office/powerpoint/2010/main" val="937169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than questions</a:t>
            </a:r>
            <a:endParaRPr lang="en-US" b="1" dirty="0"/>
          </a:p>
        </p:txBody>
      </p:sp>
      <p:sp>
        <p:nvSpPr>
          <p:cNvPr id="3" name="Content Placeholder 2"/>
          <p:cNvSpPr>
            <a:spLocks noGrp="1"/>
          </p:cNvSpPr>
          <p:nvPr>
            <p:ph idx="1"/>
          </p:nvPr>
        </p:nvSpPr>
        <p:spPr/>
        <p:txBody>
          <a:bodyPr/>
          <a:lstStyle/>
          <a:p>
            <a:r>
              <a:rPr lang="en-US" b="1" dirty="0" smtClean="0"/>
              <a:t>Clicking images </a:t>
            </a:r>
            <a:r>
              <a:rPr lang="en-US" dirty="0" smtClean="0"/>
              <a:t>of diseased part of the body. (Very Crucial) because human memory is very fragile and can be tampered with very easily.</a:t>
            </a:r>
          </a:p>
          <a:p>
            <a:r>
              <a:rPr lang="en-US" dirty="0" smtClean="0"/>
              <a:t>Observing the behavior of the patient by analyzing the subconscious movements. (for </a:t>
            </a:r>
            <a:r>
              <a:rPr lang="en-US" dirty="0" err="1" smtClean="0"/>
              <a:t>eg</a:t>
            </a:r>
            <a:r>
              <a:rPr lang="en-US" dirty="0" smtClean="0"/>
              <a:t>. Itching, sweating, fidgeting </a:t>
            </a:r>
            <a:r>
              <a:rPr lang="en-US" dirty="0" err="1" smtClean="0"/>
              <a:t>etc</a:t>
            </a:r>
            <a:r>
              <a:rPr lang="en-US" dirty="0" smtClean="0"/>
              <a:t>)</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Anoushkrit Goel 1510110067 Shiv Nadar University</a:t>
            </a:r>
            <a:endParaRPr lang="en-US"/>
          </a:p>
        </p:txBody>
      </p:sp>
    </p:spTree>
    <p:extLst>
      <p:ext uri="{BB962C8B-B14F-4D97-AF65-F5344CB8AC3E}">
        <p14:creationId xmlns:p14="http://schemas.microsoft.com/office/powerpoint/2010/main" val="3440639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My Result (News Reporter)</a:t>
            </a:r>
            <a:endParaRPr lang="en-US" b="1" dirty="0"/>
          </a:p>
        </p:txBody>
      </p:sp>
      <p:sp>
        <p:nvSpPr>
          <p:cNvPr id="3" name="Content Placeholder 2"/>
          <p:cNvSpPr>
            <a:spLocks noGrp="1"/>
          </p:cNvSpPr>
          <p:nvPr>
            <p:ph idx="1"/>
          </p:nvPr>
        </p:nvSpPr>
        <p:spPr/>
        <p:txBody>
          <a:bodyPr/>
          <a:lstStyle/>
          <a:p>
            <a:r>
              <a:rPr lang="en-US" dirty="0" smtClean="0"/>
              <a:t>News Reporter eventually would be able to shortlist people having Psoriasis. It is based on continuous evaluation of the patients that the News Reporter will become skilled in selecting those with having Psoriasis.</a:t>
            </a:r>
          </a:p>
          <a:p>
            <a:r>
              <a:rPr lang="en-US" dirty="0" smtClean="0"/>
              <a:t>The process will end way before actually interviewing people actually having Psoriasis. Probability can be increased from 0.1 to 0.35 and then eventually 0.72 and 0.99.</a:t>
            </a:r>
          </a:p>
          <a:p>
            <a:r>
              <a:rPr lang="en-US" dirty="0" smtClean="0"/>
              <a:t>Then at this accuracy the News Reporter will be able to shortlist patients.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Anoushkrit Goel 1510110067 Shiv Nadar University</a:t>
            </a:r>
            <a:endParaRPr lang="en-US"/>
          </a:p>
        </p:txBody>
      </p:sp>
    </p:spTree>
    <p:extLst>
      <p:ext uri="{BB962C8B-B14F-4D97-AF65-F5344CB8AC3E}">
        <p14:creationId xmlns:p14="http://schemas.microsoft.com/office/powerpoint/2010/main" val="4060160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to the questions asked</a:t>
            </a:r>
            <a:endParaRPr lang="en-US" dirty="0"/>
          </a:p>
        </p:txBody>
      </p:sp>
      <p:sp>
        <p:nvSpPr>
          <p:cNvPr id="3" name="Content Placeholder 2"/>
          <p:cNvSpPr>
            <a:spLocks noGrp="1"/>
          </p:cNvSpPr>
          <p:nvPr>
            <p:ph idx="1"/>
          </p:nvPr>
        </p:nvSpPr>
        <p:spPr/>
        <p:txBody>
          <a:bodyPr/>
          <a:lstStyle/>
          <a:p>
            <a:r>
              <a:rPr lang="en-US" b="1" dirty="0"/>
              <a:t>Question1:</a:t>
            </a:r>
            <a:r>
              <a:rPr lang="en-US" dirty="0"/>
              <a:t> What is the process to calculate the sample size</a:t>
            </a:r>
            <a:r>
              <a:rPr lang="en-US" dirty="0" smtClean="0"/>
              <a:t>.</a:t>
            </a:r>
          </a:p>
          <a:p>
            <a:r>
              <a:rPr lang="en-US" b="1" dirty="0" smtClean="0"/>
              <a:t>Question2</a:t>
            </a:r>
            <a:r>
              <a:rPr lang="en-US" b="1" dirty="0"/>
              <a:t>:</a:t>
            </a:r>
            <a:r>
              <a:rPr lang="en-US" dirty="0"/>
              <a:t> What is the process for testing the sample size value.</a:t>
            </a:r>
          </a:p>
          <a:p>
            <a:r>
              <a:rPr lang="en-US" b="1" dirty="0"/>
              <a:t>Question3:</a:t>
            </a:r>
            <a:r>
              <a:rPr lang="en-US" dirty="0"/>
              <a:t> What will be the sample size based on given dataset details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Anoushkrit Goel 1510110067 Shiv Nadar University</a:t>
            </a:r>
            <a:endParaRPr lang="en-US"/>
          </a:p>
        </p:txBody>
      </p:sp>
    </p:spTree>
    <p:extLst>
      <p:ext uri="{BB962C8B-B14F-4D97-AF65-F5344CB8AC3E}">
        <p14:creationId xmlns:p14="http://schemas.microsoft.com/office/powerpoint/2010/main" val="922043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Domain Knowledge</a:t>
            </a:r>
            <a:endParaRPr lang="en-US" b="1" dirty="0"/>
          </a:p>
        </p:txBody>
      </p:sp>
      <p:sp>
        <p:nvSpPr>
          <p:cNvPr id="3" name="Content Placeholder 2"/>
          <p:cNvSpPr>
            <a:spLocks noGrp="1"/>
          </p:cNvSpPr>
          <p:nvPr>
            <p:ph idx="1"/>
          </p:nvPr>
        </p:nvSpPr>
        <p:spPr/>
        <p:txBody>
          <a:bodyPr/>
          <a:lstStyle/>
          <a:p>
            <a:r>
              <a:rPr lang="en-US" dirty="0" smtClean="0"/>
              <a:t>Psoriasis is long lasting auto-immune disease with abnormal patchy skin.</a:t>
            </a:r>
          </a:p>
          <a:p>
            <a:endParaRPr lang="en-US" dirty="0"/>
          </a:p>
          <a:p>
            <a:r>
              <a:rPr lang="en-US" dirty="0" smtClean="0"/>
              <a:t>From here only, We can infer a lot!!!!</a:t>
            </a:r>
          </a:p>
        </p:txBody>
      </p:sp>
      <p:sp>
        <p:nvSpPr>
          <p:cNvPr id="4" name="Footer Placeholder 3"/>
          <p:cNvSpPr>
            <a:spLocks noGrp="1"/>
          </p:cNvSpPr>
          <p:nvPr>
            <p:ph type="ftr" sz="quarter" idx="11"/>
          </p:nvPr>
        </p:nvSpPr>
        <p:spPr/>
        <p:txBody>
          <a:bodyPr/>
          <a:lstStyle/>
          <a:p>
            <a:r>
              <a:rPr lang="en-US" smtClean="0"/>
              <a:t>Anoushkrit Goel 1510110067 Shiv Nadar University</a:t>
            </a:r>
            <a:endParaRPr lang="en-US"/>
          </a:p>
        </p:txBody>
      </p:sp>
    </p:spTree>
    <p:extLst>
      <p:ext uri="{BB962C8B-B14F-4D97-AF65-F5344CB8AC3E}">
        <p14:creationId xmlns:p14="http://schemas.microsoft.com/office/powerpoint/2010/main" val="3806020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Real Domain Knowledge</a:t>
            </a:r>
            <a:endParaRPr lang="en-US" b="1" dirty="0"/>
          </a:p>
        </p:txBody>
      </p:sp>
      <p:sp>
        <p:nvSpPr>
          <p:cNvPr id="3" name="Content Placeholder 2"/>
          <p:cNvSpPr>
            <a:spLocks noGrp="1"/>
          </p:cNvSpPr>
          <p:nvPr>
            <p:ph idx="1"/>
          </p:nvPr>
        </p:nvSpPr>
        <p:spPr/>
        <p:txBody>
          <a:bodyPr>
            <a:normAutofit/>
          </a:bodyPr>
          <a:lstStyle/>
          <a:p>
            <a:r>
              <a:rPr lang="en-US" sz="2000" dirty="0"/>
              <a:t>The differential diagnosis </a:t>
            </a:r>
            <a:r>
              <a:rPr lang="en-US" sz="2000" b="1" dirty="0"/>
              <a:t>of </a:t>
            </a:r>
            <a:r>
              <a:rPr lang="en-US" sz="2000" b="1" dirty="0" err="1"/>
              <a:t>erythemato</a:t>
            </a:r>
            <a:r>
              <a:rPr lang="en-US" sz="2000" b="1" dirty="0"/>
              <a:t>-squamous diseases </a:t>
            </a:r>
            <a:r>
              <a:rPr lang="en-US" sz="2000" dirty="0"/>
              <a:t>is a real problem in dermatology. They all share the clinical features of erythema and scaling, with very little differences. The diseases in this group are </a:t>
            </a:r>
            <a:r>
              <a:rPr lang="en-US" sz="2000" b="1" dirty="0"/>
              <a:t>psoriasis, </a:t>
            </a:r>
            <a:r>
              <a:rPr lang="en-US" sz="2000" b="1" dirty="0" err="1"/>
              <a:t>seboreic</a:t>
            </a:r>
            <a:r>
              <a:rPr lang="en-US" sz="2000" b="1" dirty="0"/>
              <a:t> dermatitis, lichen planus, </a:t>
            </a:r>
            <a:r>
              <a:rPr lang="en-US" sz="2000" b="1" dirty="0" err="1"/>
              <a:t>pityriasis</a:t>
            </a:r>
            <a:r>
              <a:rPr lang="en-US" sz="2000" b="1" dirty="0"/>
              <a:t> </a:t>
            </a:r>
            <a:r>
              <a:rPr lang="en-US" sz="2000" b="1" dirty="0" err="1"/>
              <a:t>rosea</a:t>
            </a:r>
            <a:r>
              <a:rPr lang="en-US" sz="2000" b="1" dirty="0"/>
              <a:t>, </a:t>
            </a:r>
            <a:r>
              <a:rPr lang="en-US" sz="2000" b="1" dirty="0" err="1"/>
              <a:t>cronic</a:t>
            </a:r>
            <a:r>
              <a:rPr lang="en-US" sz="2000" b="1" dirty="0"/>
              <a:t> dermatitis, and </a:t>
            </a:r>
            <a:r>
              <a:rPr lang="en-US" sz="2000" b="1" dirty="0" err="1"/>
              <a:t>pityriasis</a:t>
            </a:r>
            <a:r>
              <a:rPr lang="en-US" sz="2000" b="1" dirty="0"/>
              <a:t> </a:t>
            </a:r>
            <a:r>
              <a:rPr lang="en-US" sz="2000" b="1" dirty="0" err="1"/>
              <a:t>rubra</a:t>
            </a:r>
            <a:r>
              <a:rPr lang="en-US" sz="2000" b="1" dirty="0"/>
              <a:t> pilaris</a:t>
            </a:r>
            <a:r>
              <a:rPr lang="en-US" sz="2000" dirty="0" smtClean="0"/>
              <a:t>.</a:t>
            </a:r>
          </a:p>
          <a:p>
            <a:r>
              <a:rPr lang="en-US" sz="2000" dirty="0" smtClean="0"/>
              <a:t> </a:t>
            </a:r>
            <a:r>
              <a:rPr lang="en-US" sz="2000" dirty="0"/>
              <a:t>Usually a biopsy is necessary for the diagnosis but unfortunately these diseases share many histopathological features as well. Another difficulty for the differential diagnosis is that a disease may show the features of another disease at the beginning stage and may have the characteristic features at the following stages. </a:t>
            </a:r>
            <a:endParaRPr lang="en-US" sz="2000" dirty="0" smtClean="0"/>
          </a:p>
          <a:p>
            <a:r>
              <a:rPr lang="en-US" sz="2000" dirty="0" smtClean="0"/>
              <a:t>Patients </a:t>
            </a:r>
            <a:r>
              <a:rPr lang="en-US" sz="2000" dirty="0"/>
              <a:t>were first </a:t>
            </a:r>
            <a:r>
              <a:rPr lang="en-US" sz="2000" b="1" dirty="0"/>
              <a:t>evaluated clinically with 12 features. </a:t>
            </a:r>
            <a:r>
              <a:rPr lang="en-US" sz="2000" dirty="0"/>
              <a:t>Afterwards, skin samples were taken for the evaluation of 22 histopathological features. The values of the histopathological features are determined by an analysis of the samples under a microscope. </a:t>
            </a:r>
          </a:p>
        </p:txBody>
      </p:sp>
      <p:sp>
        <p:nvSpPr>
          <p:cNvPr id="4" name="Footer Placeholder 3"/>
          <p:cNvSpPr>
            <a:spLocks noGrp="1"/>
          </p:cNvSpPr>
          <p:nvPr>
            <p:ph type="ftr" sz="quarter" idx="11"/>
          </p:nvPr>
        </p:nvSpPr>
        <p:spPr/>
        <p:txBody>
          <a:bodyPr/>
          <a:lstStyle/>
          <a:p>
            <a:r>
              <a:rPr lang="en-US" smtClean="0"/>
              <a:t>Anoushkrit Goel 1510110067 Shiv Nadar University</a:t>
            </a:r>
            <a:endParaRPr lang="en-US"/>
          </a:p>
        </p:txBody>
      </p:sp>
    </p:spTree>
    <p:extLst>
      <p:ext uri="{BB962C8B-B14F-4D97-AF65-F5344CB8AC3E}">
        <p14:creationId xmlns:p14="http://schemas.microsoft.com/office/powerpoint/2010/main" val="538496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Believe me as a </a:t>
            </a:r>
            <a:r>
              <a:rPr lang="en-US" b="1" dirty="0" smtClean="0"/>
              <a:t>News Reporter</a:t>
            </a:r>
            <a:endParaRPr lang="en-US" dirty="0"/>
          </a:p>
        </p:txBody>
      </p:sp>
      <p:sp>
        <p:nvSpPr>
          <p:cNvPr id="3" name="Content Placeholder 2"/>
          <p:cNvSpPr>
            <a:spLocks noGrp="1"/>
          </p:cNvSpPr>
          <p:nvPr>
            <p:ph idx="1"/>
          </p:nvPr>
        </p:nvSpPr>
        <p:spPr/>
        <p:txBody>
          <a:bodyPr/>
          <a:lstStyle/>
          <a:p>
            <a:r>
              <a:rPr lang="en-US" dirty="0" smtClean="0"/>
              <a:t>What will I see as soon as the patient enters.</a:t>
            </a:r>
          </a:p>
          <a:p>
            <a:endParaRPr lang="en-US" dirty="0"/>
          </a:p>
          <a:p>
            <a:r>
              <a:rPr lang="en-US" b="1" dirty="0" smtClean="0"/>
              <a:t>Its APPEARANCE!!</a:t>
            </a:r>
            <a:br>
              <a:rPr lang="en-US" b="1" dirty="0" smtClean="0"/>
            </a:br>
            <a:endParaRPr lang="en-US" b="1" dirty="0" smtClean="0"/>
          </a:p>
          <a:p>
            <a:r>
              <a:rPr lang="en-US" dirty="0" smtClean="0"/>
              <a:t>But all the patients that I am going to interview are the people suffering from diseases relating to Dermatology.</a:t>
            </a:r>
          </a:p>
          <a:p>
            <a:r>
              <a:rPr lang="en-US" dirty="0" smtClean="0"/>
              <a:t>Every Person may look the same in terms of patchy skin and I don’t even know what sort of a patchy skin does a patient having Psoriasis has.</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Anoushkrit Goel 1510110067 Shiv Nadar University</a:t>
            </a:r>
            <a:endParaRPr lang="en-US"/>
          </a:p>
        </p:txBody>
      </p:sp>
    </p:spTree>
    <p:extLst>
      <p:ext uri="{BB962C8B-B14F-4D97-AF65-F5344CB8AC3E}">
        <p14:creationId xmlns:p14="http://schemas.microsoft.com/office/powerpoint/2010/main" val="3492460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 (Quantitative Analysis)</a:t>
            </a:r>
            <a:endParaRPr lang="en-US" b="1" dirty="0"/>
          </a:p>
        </p:txBody>
      </p:sp>
      <p:sp>
        <p:nvSpPr>
          <p:cNvPr id="3" name="Content Placeholder 2"/>
          <p:cNvSpPr>
            <a:spLocks noGrp="1"/>
          </p:cNvSpPr>
          <p:nvPr>
            <p:ph idx="1"/>
          </p:nvPr>
        </p:nvSpPr>
        <p:spPr/>
        <p:txBody>
          <a:bodyPr/>
          <a:lstStyle/>
          <a:p>
            <a:r>
              <a:rPr lang="en-US" dirty="0" smtClean="0"/>
              <a:t>I have 1,00,000 patients suffering from diseases mainly relating to dermatology.</a:t>
            </a:r>
          </a:p>
          <a:p>
            <a:r>
              <a:rPr lang="en-US" dirty="0" smtClean="0"/>
              <a:t>From which I know that 10,250 are suffering from </a:t>
            </a:r>
            <a:r>
              <a:rPr lang="en-US" b="1" dirty="0" smtClean="0"/>
              <a:t>Psoriasis.</a:t>
            </a:r>
          </a:p>
          <a:p>
            <a:endParaRPr lang="en-US" b="1" dirty="0"/>
          </a:p>
          <a:p>
            <a:r>
              <a:rPr lang="en-US" b="1" dirty="0" smtClean="0"/>
              <a:t>0.1025 </a:t>
            </a:r>
            <a:r>
              <a:rPr lang="en-US" dirty="0" smtClean="0"/>
              <a:t>probability of finding 1 person having </a:t>
            </a:r>
            <a:r>
              <a:rPr lang="en-US" b="1" dirty="0" smtClean="0"/>
              <a:t>Psoriasis. </a:t>
            </a:r>
            <a:r>
              <a:rPr lang="en-US" dirty="0" smtClean="0"/>
              <a:t>1 in 10 people are suffering from this disease.</a:t>
            </a:r>
          </a:p>
          <a:p>
            <a:r>
              <a:rPr lang="en-US" dirty="0" smtClean="0"/>
              <a:t>Probability of Combinations possible for selecting 10 suffering from Psoriasis among 100000 is 0.013.</a:t>
            </a:r>
          </a:p>
          <a:p>
            <a:r>
              <a:rPr lang="en-US" dirty="0" smtClean="0"/>
              <a:t>13 in 1000 combinations would be right.</a:t>
            </a:r>
          </a:p>
        </p:txBody>
      </p:sp>
      <p:sp>
        <p:nvSpPr>
          <p:cNvPr id="4" name="Footer Placeholder 3"/>
          <p:cNvSpPr>
            <a:spLocks noGrp="1"/>
          </p:cNvSpPr>
          <p:nvPr>
            <p:ph type="ftr" sz="quarter" idx="11"/>
          </p:nvPr>
        </p:nvSpPr>
        <p:spPr/>
        <p:txBody>
          <a:bodyPr/>
          <a:lstStyle/>
          <a:p>
            <a:r>
              <a:rPr lang="en-US" smtClean="0"/>
              <a:t>Anoushkrit Goel 1510110067 Shiv Nadar University</a:t>
            </a:r>
            <a:endParaRPr lang="en-US"/>
          </a:p>
        </p:txBody>
      </p:sp>
    </p:spTree>
    <p:extLst>
      <p:ext uri="{BB962C8B-B14F-4D97-AF65-F5344CB8AC3E}">
        <p14:creationId xmlns:p14="http://schemas.microsoft.com/office/powerpoint/2010/main" val="2186221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Probability</a:t>
            </a:r>
            <a:endParaRPr lang="en-US" b="1" dirty="0"/>
          </a:p>
        </p:txBody>
      </p:sp>
      <p:sp>
        <p:nvSpPr>
          <p:cNvPr id="3" name="Content Placeholder 2"/>
          <p:cNvSpPr>
            <a:spLocks noGrp="1"/>
          </p:cNvSpPr>
          <p:nvPr>
            <p:ph idx="1"/>
          </p:nvPr>
        </p:nvSpPr>
        <p:spPr/>
        <p:txBody>
          <a:bodyPr/>
          <a:lstStyle/>
          <a:p>
            <a:r>
              <a:rPr lang="en-US" dirty="0" smtClean="0"/>
              <a:t>Probability of a group - 0.013 (13 in 1000)</a:t>
            </a:r>
          </a:p>
          <a:p>
            <a:r>
              <a:rPr lang="en-US" dirty="0" smtClean="0"/>
              <a:t>Probability of a person – 0.10 ( 1 in 10)</a:t>
            </a:r>
          </a:p>
          <a:p>
            <a:endParaRPr lang="en-US" dirty="0" smtClean="0"/>
          </a:p>
          <a:p>
            <a:r>
              <a:rPr lang="en-US" dirty="0" smtClean="0"/>
              <a:t>But selecting each individual one by one accounts to 10^(-11) of people having Psoriasis</a:t>
            </a:r>
            <a:endParaRPr lang="en-US" dirty="0"/>
          </a:p>
        </p:txBody>
      </p:sp>
      <p:sp>
        <p:nvSpPr>
          <p:cNvPr id="4" name="Footer Placeholder 3"/>
          <p:cNvSpPr>
            <a:spLocks noGrp="1"/>
          </p:cNvSpPr>
          <p:nvPr>
            <p:ph type="ftr" sz="quarter" idx="11"/>
          </p:nvPr>
        </p:nvSpPr>
        <p:spPr/>
        <p:txBody>
          <a:bodyPr/>
          <a:lstStyle/>
          <a:p>
            <a:r>
              <a:rPr lang="en-US" smtClean="0"/>
              <a:t>Anoushkrit Goel 1510110067 Shiv Nadar University</a:t>
            </a:r>
            <a:endParaRPr lang="en-US"/>
          </a:p>
        </p:txBody>
      </p:sp>
    </p:spTree>
    <p:extLst>
      <p:ext uri="{BB962C8B-B14F-4D97-AF65-F5344CB8AC3E}">
        <p14:creationId xmlns:p14="http://schemas.microsoft.com/office/powerpoint/2010/main" val="3054264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CIDFont+F3"/>
              </a:rPr>
              <a:t>The demarcated scaly and erythematous plaque</a:t>
            </a:r>
            <a:endParaRPr lang="en-US" b="1" dirty="0"/>
          </a:p>
        </p:txBody>
      </p:sp>
      <p:pic>
        <p:nvPicPr>
          <p:cNvPr id="1026" name="Picture 2" descr="Image result for psorias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9925" y="1690688"/>
            <a:ext cx="5298373" cy="351562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4193059" y="3830595"/>
            <a:ext cx="4242487" cy="518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50724" y="2726724"/>
            <a:ext cx="4399006" cy="815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35843" y="2575975"/>
            <a:ext cx="2026508" cy="923330"/>
          </a:xfrm>
          <a:prstGeom prst="rect">
            <a:avLst/>
          </a:prstGeom>
          <a:noFill/>
        </p:spPr>
        <p:txBody>
          <a:bodyPr wrap="square" rtlCol="0">
            <a:spAutoFit/>
          </a:bodyPr>
          <a:lstStyle/>
          <a:p>
            <a:r>
              <a:rPr lang="en-US" dirty="0" smtClean="0"/>
              <a:t>Erythematous Plaque</a:t>
            </a:r>
          </a:p>
          <a:p>
            <a:r>
              <a:rPr lang="en-US" dirty="0" smtClean="0">
                <a:solidFill>
                  <a:srgbClr val="FF0000"/>
                </a:solidFill>
              </a:rPr>
              <a:t>RED in color</a:t>
            </a:r>
            <a:endParaRPr lang="en-US" dirty="0">
              <a:solidFill>
                <a:srgbClr val="FF0000"/>
              </a:solidFill>
            </a:endParaRPr>
          </a:p>
        </p:txBody>
      </p:sp>
      <p:sp>
        <p:nvSpPr>
          <p:cNvPr id="12" name="TextBox 11"/>
          <p:cNvSpPr txBox="1"/>
          <p:nvPr/>
        </p:nvSpPr>
        <p:spPr>
          <a:xfrm>
            <a:off x="8435546" y="4201297"/>
            <a:ext cx="2265405" cy="923330"/>
          </a:xfrm>
          <a:prstGeom prst="rect">
            <a:avLst/>
          </a:prstGeom>
          <a:noFill/>
        </p:spPr>
        <p:txBody>
          <a:bodyPr wrap="square" rtlCol="0">
            <a:spAutoFit/>
          </a:bodyPr>
          <a:lstStyle/>
          <a:p>
            <a:r>
              <a:rPr lang="en-US" dirty="0" smtClean="0"/>
              <a:t>Demarcated Scaly</a:t>
            </a:r>
          </a:p>
          <a:p>
            <a:r>
              <a:rPr lang="en-US" dirty="0" smtClean="0"/>
              <a:t>(Scaly, Flaky similar to dried scales on fish)</a:t>
            </a:r>
            <a:endParaRPr lang="en-US" dirty="0"/>
          </a:p>
        </p:txBody>
      </p:sp>
      <p:sp>
        <p:nvSpPr>
          <p:cNvPr id="13" name="Footer Placeholder 12"/>
          <p:cNvSpPr>
            <a:spLocks noGrp="1"/>
          </p:cNvSpPr>
          <p:nvPr>
            <p:ph type="ftr" sz="quarter" idx="11"/>
          </p:nvPr>
        </p:nvSpPr>
        <p:spPr/>
        <p:txBody>
          <a:bodyPr/>
          <a:lstStyle/>
          <a:p>
            <a:r>
              <a:rPr lang="en-US" smtClean="0"/>
              <a:t>Anoushkrit Goel 1510110067 Shiv Nadar University</a:t>
            </a:r>
            <a:endParaRPr lang="en-US"/>
          </a:p>
        </p:txBody>
      </p:sp>
    </p:spTree>
    <p:extLst>
      <p:ext uri="{BB962C8B-B14F-4D97-AF65-F5344CB8AC3E}">
        <p14:creationId xmlns:p14="http://schemas.microsoft.com/office/powerpoint/2010/main" val="3964616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10 Questions that I will ask.</a:t>
            </a:r>
            <a:endParaRPr lang="en-US" b="1" dirty="0"/>
          </a:p>
        </p:txBody>
      </p:sp>
      <p:sp>
        <p:nvSpPr>
          <p:cNvPr id="3" name="Content Placeholder 2"/>
          <p:cNvSpPr>
            <a:spLocks noGrp="1"/>
          </p:cNvSpPr>
          <p:nvPr>
            <p:ph idx="1"/>
          </p:nvPr>
        </p:nvSpPr>
        <p:spPr/>
        <p:txBody>
          <a:bodyPr/>
          <a:lstStyle/>
          <a:p>
            <a:r>
              <a:rPr lang="en-US" dirty="0" smtClean="0"/>
              <a:t>Tell me for how long how you have been facing these problems ? Does it(Skin disease) runs in the family?</a:t>
            </a:r>
          </a:p>
          <a:p>
            <a:r>
              <a:rPr lang="en-US" dirty="0" smtClean="0"/>
              <a:t>Do you sweat a lot? What type of a skin do you have (dry/ oily neutral)?</a:t>
            </a:r>
          </a:p>
          <a:p>
            <a:r>
              <a:rPr lang="en-US" dirty="0" smtClean="0"/>
              <a:t>Do you face the problem of severe itching?</a:t>
            </a:r>
          </a:p>
          <a:p>
            <a:r>
              <a:rPr lang="en-US" dirty="0" smtClean="0"/>
              <a:t>Where do you live? Is that area very much polluted? Are there bacterial infections possible in that area?</a:t>
            </a:r>
          </a:p>
          <a:p>
            <a:r>
              <a:rPr lang="en-US" dirty="0" smtClean="0"/>
              <a:t>What sort of clothes do you wear? What kind of job do you have? Is it sedentary or agile?</a:t>
            </a:r>
            <a:endParaRPr lang="en-US" dirty="0"/>
          </a:p>
        </p:txBody>
      </p:sp>
      <p:sp>
        <p:nvSpPr>
          <p:cNvPr id="4" name="Footer Placeholder 3"/>
          <p:cNvSpPr>
            <a:spLocks noGrp="1"/>
          </p:cNvSpPr>
          <p:nvPr>
            <p:ph type="ftr" sz="quarter" idx="11"/>
          </p:nvPr>
        </p:nvSpPr>
        <p:spPr/>
        <p:txBody>
          <a:bodyPr/>
          <a:lstStyle/>
          <a:p>
            <a:r>
              <a:rPr lang="en-US" smtClean="0"/>
              <a:t>Anoushkrit Goel 1510110067 Shiv Nadar University</a:t>
            </a:r>
            <a:endParaRPr lang="en-US"/>
          </a:p>
        </p:txBody>
      </p:sp>
    </p:spTree>
    <p:extLst>
      <p:ext uri="{BB962C8B-B14F-4D97-AF65-F5344CB8AC3E}">
        <p14:creationId xmlns:p14="http://schemas.microsoft.com/office/powerpoint/2010/main" val="2940529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0086"/>
            <a:ext cx="10515600" cy="5896877"/>
          </a:xfrm>
        </p:spPr>
        <p:txBody>
          <a:bodyPr/>
          <a:lstStyle/>
          <a:p>
            <a:r>
              <a:rPr lang="en-US" dirty="0" smtClean="0"/>
              <a:t>Do you like to wear tight clothing? Are there any abrasions or surfaces which may create friction on the surface?</a:t>
            </a:r>
          </a:p>
          <a:p>
            <a:r>
              <a:rPr lang="en-US" dirty="0" smtClean="0"/>
              <a:t>Can I see your nails?</a:t>
            </a:r>
          </a:p>
          <a:p>
            <a:r>
              <a:rPr lang="en-US" dirty="0" smtClean="0"/>
              <a:t>Did you face any problem in your childhood regarding itching and having a red and scaly skin?</a:t>
            </a:r>
          </a:p>
          <a:p>
            <a:r>
              <a:rPr lang="en-US" dirty="0" smtClean="0"/>
              <a:t>Were you able to scratch the surfaces where you faced these problems?</a:t>
            </a:r>
          </a:p>
          <a:p>
            <a:r>
              <a:rPr lang="en-US" dirty="0" smtClean="0"/>
              <a:t>Are your joints swelled up?</a:t>
            </a:r>
          </a:p>
          <a:p>
            <a:r>
              <a:rPr lang="en-US" dirty="0" smtClean="0"/>
              <a:t>What according is the disease you are having? Does that disease disturb you?</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Anoushkrit Goel 1510110067 Shiv Nadar University</a:t>
            </a:r>
            <a:endParaRPr lang="en-US"/>
          </a:p>
        </p:txBody>
      </p:sp>
    </p:spTree>
    <p:extLst>
      <p:ext uri="{BB962C8B-B14F-4D97-AF65-F5344CB8AC3E}">
        <p14:creationId xmlns:p14="http://schemas.microsoft.com/office/powerpoint/2010/main" val="100281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799</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CIDFont+F3</vt:lpstr>
      <vt:lpstr>Office Theme</vt:lpstr>
      <vt:lpstr>Psoriasis Prediction (By a News Reporter)   Currently, NOT CURABLE.</vt:lpstr>
      <vt:lpstr>Domain Knowledge</vt:lpstr>
      <vt:lpstr>Real Domain Knowledge</vt:lpstr>
      <vt:lpstr>Believe me as a News Reporter</vt:lpstr>
      <vt:lpstr>Dataset (Quantitative Analysis)</vt:lpstr>
      <vt:lpstr>Probability</vt:lpstr>
      <vt:lpstr>The demarcated scaly and erythematous plaque</vt:lpstr>
      <vt:lpstr>10 Questions that I will ask.</vt:lpstr>
      <vt:lpstr>PowerPoint Presentation</vt:lpstr>
      <vt:lpstr>An Unsupervised Learning Approach</vt:lpstr>
      <vt:lpstr>Other than questions</vt:lpstr>
      <vt:lpstr>My Result (News Reporter)</vt:lpstr>
      <vt:lpstr>Answers to the questions asked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Psoriasis</dc:title>
  <dc:creator>Anoushkrit Goel</dc:creator>
  <cp:lastModifiedBy>Anoushkrit Goel</cp:lastModifiedBy>
  <cp:revision>14</cp:revision>
  <dcterms:created xsi:type="dcterms:W3CDTF">2018-09-14T09:18:54Z</dcterms:created>
  <dcterms:modified xsi:type="dcterms:W3CDTF">2018-09-14T13:04:49Z</dcterms:modified>
</cp:coreProperties>
</file>