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2" r:id="rId5"/>
    <p:sldId id="321" r:id="rId6"/>
    <p:sldId id="317" r:id="rId7"/>
    <p:sldId id="313" r:id="rId8"/>
    <p:sldId id="323" r:id="rId9"/>
    <p:sldId id="316" r:id="rId10"/>
    <p:sldId id="324" r:id="rId11"/>
    <p:sldId id="325" r:id="rId12"/>
    <p:sldId id="315" r:id="rId13"/>
    <p:sldId id="326" r:id="rId14"/>
    <p:sldId id="327" r:id="rId15"/>
    <p:sldId id="328" r:id="rId16"/>
    <p:sldId id="329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0" autoAdjust="0"/>
    <p:restoredTop sz="95388" autoAdjust="0"/>
  </p:normalViewPr>
  <p:slideViewPr>
    <p:cSldViewPr snapToGrid="0">
      <p:cViewPr>
        <p:scale>
          <a:sx n="130" d="100"/>
          <a:sy n="130" d="100"/>
        </p:scale>
        <p:origin x="80" y="3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8/12/25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8/12/25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Data Analyst Professional Practical Exam</a:t>
            </a:r>
            <a:br>
              <a:rPr lang="en-US" b="0" i="0" dirty="0">
                <a:solidFill>
                  <a:srgbClr val="FFFFFF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Presentation</a:t>
            </a:r>
            <a:br>
              <a:rPr lang="en-US" b="0" i="0" dirty="0">
                <a:solidFill>
                  <a:srgbClr val="FFFFFF"/>
                </a:solidFill>
                <a:effectLst/>
                <a:latin typeface="system-ui"/>
              </a:rPr>
            </a:br>
            <a:br>
              <a:rPr lang="en-US" b="0" i="0" dirty="0">
                <a:solidFill>
                  <a:srgbClr val="FFFFFF"/>
                </a:solidFill>
                <a:effectLst/>
                <a:latin typeface="system-ui"/>
              </a:rPr>
            </a:br>
            <a:r>
              <a:rPr lang="en-US" sz="2700" b="0" i="0" dirty="0">
                <a:solidFill>
                  <a:srgbClr val="FFFFFF"/>
                </a:solidFill>
                <a:effectLst/>
                <a:latin typeface="system-ui"/>
              </a:rPr>
              <a:t>Dr. Anoushiravan </a:t>
            </a:r>
            <a:r>
              <a:rPr lang="en-US" sz="2700" b="0" i="0" dirty="0" err="1">
                <a:solidFill>
                  <a:srgbClr val="FFFFFF"/>
                </a:solidFill>
                <a:effectLst/>
                <a:latin typeface="system-ui"/>
              </a:rPr>
              <a:t>zahedi</a:t>
            </a:r>
            <a:endParaRPr lang="en-US" sz="2200" b="0" i="0" dirty="0">
              <a:solidFill>
                <a:srgbClr val="FFFFFF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ystem-ui"/>
              </a:rPr>
              <a:t>Revenue for different groups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AA5D3-08E9-5E95-3012-5133D36BC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4" y="1722603"/>
            <a:ext cx="3766703" cy="277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1418B-7300-8029-8705-B77D794E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00" y="1722603"/>
            <a:ext cx="3766703" cy="2930965"/>
          </a:xfrm>
          <a:prstGeom prst="rect">
            <a:avLst/>
          </a:prstGeom>
        </p:spPr>
      </p:pic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A5F70929-1218-34A4-0C68-8B9C3F7C4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562913"/>
              </p:ext>
            </p:extLst>
          </p:nvPr>
        </p:nvGraphicFramePr>
        <p:xfrm>
          <a:off x="1643376" y="3838024"/>
          <a:ext cx="8321965" cy="163108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94115">
                  <a:extLst>
                    <a:ext uri="{9D8B030D-6E8A-4147-A177-3AD203B41FA5}">
                      <a16:colId xmlns:a16="http://schemas.microsoft.com/office/drawing/2014/main" val="2399270402"/>
                    </a:ext>
                  </a:extLst>
                </a:gridCol>
                <a:gridCol w="1136840">
                  <a:extLst>
                    <a:ext uri="{9D8B030D-6E8A-4147-A177-3AD203B41FA5}">
                      <a16:colId xmlns:a16="http://schemas.microsoft.com/office/drawing/2014/main" val="190584283"/>
                    </a:ext>
                  </a:extLst>
                </a:gridCol>
                <a:gridCol w="1242283">
                  <a:extLst>
                    <a:ext uri="{9D8B030D-6E8A-4147-A177-3AD203B41FA5}">
                      <a16:colId xmlns:a16="http://schemas.microsoft.com/office/drawing/2014/main" val="1265299680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1422551645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2591983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7300279"/>
                    </a:ext>
                  </a:extLst>
                </a:gridCol>
              </a:tblGrid>
              <a:tr h="26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Contrast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U-val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p-corr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hedges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sales_method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email +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15854.5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-5.241444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sales_method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37046292.0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4.969941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sales_method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email +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12762264.0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7.903535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57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ystem-ui"/>
              </a:rPr>
              <a:t>Definition of a metric for the business</a:t>
            </a:r>
          </a:p>
        </p:txBody>
      </p:sp>
    </p:spTree>
    <p:extLst>
      <p:ext uri="{BB962C8B-B14F-4D97-AF65-F5344CB8AC3E}">
        <p14:creationId xmlns:p14="http://schemas.microsoft.com/office/powerpoint/2010/main" val="368899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Adjusted revenue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A11F7-0C90-7447-361E-9DCA4840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9" y="3524077"/>
            <a:ext cx="3514909" cy="2710698"/>
          </a:xfrm>
          <a:prstGeom prst="rect">
            <a:avLst/>
          </a:prstGeom>
        </p:spPr>
      </p:pic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24715150-4EE8-8EDF-3582-66D9441C2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160897"/>
              </p:ext>
            </p:extLst>
          </p:nvPr>
        </p:nvGraphicFramePr>
        <p:xfrm>
          <a:off x="5365084" y="4198242"/>
          <a:ext cx="5977172" cy="163108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48152">
                  <a:extLst>
                    <a:ext uri="{9D8B030D-6E8A-4147-A177-3AD203B41FA5}">
                      <a16:colId xmlns:a16="http://schemas.microsoft.com/office/drawing/2014/main" val="190584283"/>
                    </a:ext>
                  </a:extLst>
                </a:gridCol>
                <a:gridCol w="1256146">
                  <a:extLst>
                    <a:ext uri="{9D8B030D-6E8A-4147-A177-3AD203B41FA5}">
                      <a16:colId xmlns:a16="http://schemas.microsoft.com/office/drawing/2014/main" val="1265299680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42255164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591983806"/>
                    </a:ext>
                  </a:extLst>
                </a:gridCol>
                <a:gridCol w="1311565">
                  <a:extLst>
                    <a:ext uri="{9D8B030D-6E8A-4147-A177-3AD203B41FA5}">
                      <a16:colId xmlns:a16="http://schemas.microsoft.com/office/drawing/2014/main" val="3667300279"/>
                    </a:ext>
                  </a:extLst>
                </a:gridCol>
              </a:tblGrid>
              <a:tr h="26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U-val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p-corr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hedges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email +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15854.5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-5.241444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37046292.0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4.969941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email +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12762264.0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7.903535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  <p:pic>
        <p:nvPicPr>
          <p:cNvPr id="15" name="Picture 1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FDFC831-CDD4-B923-4DF4-DFEBBDF2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9" y="1505860"/>
            <a:ext cx="6102057" cy="14275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DB2099-B7AE-DBC7-C5A3-DDF49663C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14" y="3010073"/>
            <a:ext cx="5977172" cy="4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A59352-2983-4471-869B-DEDC9BE3F8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159516"/>
            <a:ext cx="4449712" cy="2357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Email &amp; call &gt; Email &gt; Call </a:t>
            </a:r>
          </a:p>
          <a:p>
            <a:endParaRPr lang="en-US" dirty="0"/>
          </a:p>
          <a:p>
            <a:r>
              <a:rPr lang="en-US" dirty="0"/>
              <a:t>The differences between the sales methods are significant.</a:t>
            </a:r>
          </a:p>
          <a:p>
            <a:endParaRPr lang="en-US" dirty="0"/>
          </a:p>
          <a:p>
            <a:r>
              <a:rPr lang="en-US" dirty="0"/>
              <a:t>Using adjusted revenue</a:t>
            </a:r>
          </a:p>
        </p:txBody>
      </p:sp>
    </p:spTree>
    <p:extLst>
      <p:ext uri="{BB962C8B-B14F-4D97-AF65-F5344CB8AC3E}">
        <p14:creationId xmlns:p14="http://schemas.microsoft.com/office/powerpoint/2010/main" val="394951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Dr. Anoushiravan Zahedi</a:t>
            </a:r>
          </a:p>
          <a:p>
            <a:r>
              <a:rPr lang="en-US" dirty="0"/>
              <a:t>anoushiravanzahedi@gmail.com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Pens and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Founded in 1984 and provides high-quality office products</a:t>
            </a:r>
          </a:p>
          <a:p>
            <a:r>
              <a:rPr lang="en-US" dirty="0"/>
              <a:t>New Products</a:t>
            </a:r>
          </a:p>
          <a:p>
            <a:r>
              <a:rPr lang="en-US" dirty="0"/>
              <a:t>Sales Methods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Call</a:t>
            </a:r>
          </a:p>
          <a:p>
            <a:pPr lvl="1"/>
            <a:r>
              <a:rPr lang="en-US" dirty="0"/>
              <a:t>Email and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Data Validation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4BF48F46-6E7D-0880-9D66-315C864F7D0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614388307"/>
              </p:ext>
            </p:extLst>
          </p:nvPr>
        </p:nvGraphicFramePr>
        <p:xfrm>
          <a:off x="1468814" y="1672377"/>
          <a:ext cx="9808774" cy="42332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0966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26193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4137169">
                  <a:extLst>
                    <a:ext uri="{9D8B030D-6E8A-4147-A177-3AD203B41FA5}">
                      <a16:colId xmlns:a16="http://schemas.microsoft.com/office/drawing/2014/main" val="3384805925"/>
                    </a:ext>
                  </a:extLst>
                </a:gridCol>
              </a:tblGrid>
              <a:tr h="34467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Required Modifications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42378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 sale was made, counted as weeks since 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42378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customer_id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Character, unique identifier for the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Transformed to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34859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nb_sold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Numeric, number of new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2747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years_as_customer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years_as_customer</a:t>
                      </a:r>
                      <a:r>
                        <a:rPr lang="en-US" sz="1200" dirty="0"/>
                        <a:t> Numeric, number of years customer has been buying from us(company founded in 1984)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Out of range values replaced with </a:t>
                      </a:r>
                      <a:r>
                        <a:rPr lang="en-US" sz="1600" dirty="0" err="1"/>
                        <a:t>NaN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556317"/>
                  </a:ext>
                </a:extLst>
              </a:tr>
              <a:tr h="4951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nb_site_visits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Numeric, number of times the customer has visited our website in the last 6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355482"/>
                  </a:ext>
                </a:extLst>
              </a:tr>
              <a:tr h="4951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Character, location of the customer i.e. where orders are shipped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Transformed to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407797"/>
                  </a:ext>
                </a:extLst>
              </a:tr>
              <a:tr h="4951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sales_method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Character, which of the three sales methods were used for that </a:t>
                      </a:r>
                      <a:r>
                        <a:rPr lang="en-US" sz="1200" dirty="0" err="1"/>
                        <a:t>custome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Cleaned &amp; Transformed to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86752"/>
                  </a:ext>
                </a:extLst>
              </a:tr>
              <a:tr h="4951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Numeric, revenue from the sales, rounded to 2 decimal places.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Missing data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0734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791AB0F-1BC6-6412-E164-EA6B6CE5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Columns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Sales Method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B0616FFC-8F73-1115-6BD7-BF3C2879C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405197"/>
              </p:ext>
            </p:extLst>
          </p:nvPr>
        </p:nvGraphicFramePr>
        <p:xfrm>
          <a:off x="1468814" y="2514600"/>
          <a:ext cx="2829464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4120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08825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273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Sales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273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7456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273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4962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273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Email +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2549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273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em</a:t>
                      </a:r>
                      <a:r>
                        <a:rPr lang="en-US" sz="1400" dirty="0">
                          <a:effectLst/>
                        </a:rPr>
                        <a:t> +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069903"/>
                  </a:ext>
                </a:extLst>
              </a:tr>
              <a:tr h="273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1879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94A125A-DF14-81D4-8E41-829C5985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4" y="4783491"/>
            <a:ext cx="7772400" cy="3652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E96345-6A8C-1C7C-10FF-760247C9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14" y="1700565"/>
            <a:ext cx="7772400" cy="4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7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sz="3600" dirty="0"/>
              <a:t>evenue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B0616FFC-8F73-1115-6BD7-BF3C2879C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383611"/>
              </p:ext>
            </p:extLst>
          </p:nvPr>
        </p:nvGraphicFramePr>
        <p:xfrm>
          <a:off x="1381119" y="2715029"/>
          <a:ext cx="3415168" cy="13543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655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4966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338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Sales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Proportion of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338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0.036477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338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0.072864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338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Email +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0.135692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5565898-6684-1BD3-D5C8-7312B54B8C6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r="51477"/>
          <a:stretch/>
        </p:blipFill>
        <p:spPr>
          <a:xfrm>
            <a:off x="6962460" y="2715029"/>
            <a:ext cx="2236958" cy="3228572"/>
          </a:xfrm>
        </p:spPr>
      </p:pic>
      <p:pic>
        <p:nvPicPr>
          <p:cNvPr id="19" name="Content Placeholder 13">
            <a:extLst>
              <a:ext uri="{FF2B5EF4-FFF2-40B4-BE49-F238E27FC236}">
                <a16:creationId xmlns:a16="http://schemas.microsoft.com/office/drawing/2014/main" id="{071EDBFA-B45B-77CF-5E42-D9CEE8DC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10"/>
          <a:stretch/>
        </p:blipFill>
        <p:spPr>
          <a:xfrm>
            <a:off x="9493877" y="2715029"/>
            <a:ext cx="2369114" cy="3228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4AC956-0381-A896-B2F9-09CB3D48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4"/>
          <a:stretch>
            <a:fillRect/>
          </a:stretch>
        </p:blipFill>
        <p:spPr>
          <a:xfrm>
            <a:off x="1381119" y="4635128"/>
            <a:ext cx="5401218" cy="4703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BBA10D-115F-A6D4-083B-75A8E705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19" y="1794856"/>
            <a:ext cx="7772400" cy="5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Exploratory analysis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1256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ystem-ui"/>
              </a:rPr>
              <a:t>Customers and their characteristics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AA1673-B068-2037-7DFA-92C71070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092" y="2180515"/>
            <a:ext cx="3767154" cy="3257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E2FE6-BB99-09E4-9871-AC9AC0542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49" y="2188804"/>
            <a:ext cx="3354343" cy="2406626"/>
          </a:xfrm>
          <a:prstGeom prst="rect">
            <a:avLst/>
          </a:prstGeom>
        </p:spPr>
      </p:pic>
      <p:pic>
        <p:nvPicPr>
          <p:cNvPr id="4" name="Picture 3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52B2A720-685C-407E-8A37-0638BB0E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36" y="1931437"/>
            <a:ext cx="3551990" cy="26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0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ystem-ui"/>
              </a:rPr>
              <a:t>Allocation of customers to sales </a:t>
            </a:r>
            <a:r>
              <a:rPr lang="en-US" dirty="0">
                <a:latin typeface="system-ui"/>
              </a:rPr>
              <a:t>m</a:t>
            </a:r>
            <a:r>
              <a:rPr lang="en-US" b="0" i="0" dirty="0">
                <a:effectLst/>
                <a:latin typeface="system-ui"/>
              </a:rPr>
              <a:t>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0E90C1-89AC-707A-BA4F-FCC041A2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4" y="2013534"/>
            <a:ext cx="4627186" cy="33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{4140F15E-8283-41DA-8B2E-9CE58A7F7CBE}TF3977e381-cba5-49b1-ba43-b5d865517af907ebbda9_win32-372d4d6ae720</Template>
  <TotalTime>58</TotalTime>
  <Words>348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system-ui</vt:lpstr>
      <vt:lpstr>Tisa Offc Serif Pro</vt:lpstr>
      <vt:lpstr>Univers Light</vt:lpstr>
      <vt:lpstr>Custom</vt:lpstr>
      <vt:lpstr>Data Analyst Professional Practical Exam Presentation  Dr. Anoushiravan zahedi</vt:lpstr>
      <vt:lpstr>Pens and Printer</vt:lpstr>
      <vt:lpstr>Data Validation</vt:lpstr>
      <vt:lpstr>Columns</vt:lpstr>
      <vt:lpstr>Sales Method</vt:lpstr>
      <vt:lpstr>Revenue</vt:lpstr>
      <vt:lpstr>Exploratory analysis</vt:lpstr>
      <vt:lpstr>Customers and their characteristics</vt:lpstr>
      <vt:lpstr>Allocation of customers to sales methods</vt:lpstr>
      <vt:lpstr>Revenue for different groups </vt:lpstr>
      <vt:lpstr>Definition of a metric for the business</vt:lpstr>
      <vt:lpstr>Adjusted revenue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Anoushiravan Zahedi</dc:creator>
  <cp:lastModifiedBy>anoushiravan zahedi</cp:lastModifiedBy>
  <cp:revision>9</cp:revision>
  <dcterms:created xsi:type="dcterms:W3CDTF">2025-08-07T09:13:18Z</dcterms:created>
  <dcterms:modified xsi:type="dcterms:W3CDTF">2025-08-12T11:18:42Z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