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53" r:id="rId3"/>
    <p:sldId id="549" r:id="rId4"/>
    <p:sldId id="551" r:id="rId5"/>
    <p:sldId id="553" r:id="rId6"/>
    <p:sldId id="542" r:id="rId7"/>
    <p:sldId id="543" r:id="rId8"/>
    <p:sldId id="519" r:id="rId9"/>
    <p:sldId id="520" r:id="rId10"/>
    <p:sldId id="521" r:id="rId11"/>
    <p:sldId id="522" r:id="rId12"/>
    <p:sldId id="544" r:id="rId13"/>
    <p:sldId id="515" r:id="rId14"/>
    <p:sldId id="545" r:id="rId15"/>
    <p:sldId id="546" r:id="rId16"/>
    <p:sldId id="516" r:id="rId17"/>
    <p:sldId id="547" r:id="rId18"/>
    <p:sldId id="331" r:id="rId19"/>
    <p:sldId id="548" r:id="rId20"/>
    <p:sldId id="552" r:id="rId21"/>
    <p:sldId id="523" r:id="rId22"/>
    <p:sldId id="550" r:id="rId23"/>
    <p:sldId id="528" r:id="rId24"/>
    <p:sldId id="373" r:id="rId25"/>
    <p:sldId id="374" r:id="rId26"/>
    <p:sldId id="529" r:id="rId27"/>
    <p:sldId id="511" r:id="rId28"/>
    <p:sldId id="512" r:id="rId29"/>
    <p:sldId id="524" r:id="rId30"/>
    <p:sldId id="525" r:id="rId31"/>
    <p:sldId id="526" r:id="rId32"/>
    <p:sldId id="513" r:id="rId33"/>
    <p:sldId id="514" r:id="rId34"/>
    <p:sldId id="517" r:id="rId35"/>
    <p:sldId id="518" r:id="rId36"/>
    <p:sldId id="530" r:id="rId37"/>
    <p:sldId id="531" r:id="rId38"/>
    <p:sldId id="532" r:id="rId3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4" autoAdjust="0"/>
    <p:restoredTop sz="96374" autoAdjust="0"/>
  </p:normalViewPr>
  <p:slideViewPr>
    <p:cSldViewPr>
      <p:cViewPr varScale="1">
        <p:scale>
          <a:sx n="128" d="100"/>
          <a:sy n="128" d="100"/>
        </p:scale>
        <p:origin x="12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14"/>
    </p:cViewPr>
  </p:sorterViewPr>
  <p:notesViewPr>
    <p:cSldViewPr>
      <p:cViewPr varScale="1">
        <p:scale>
          <a:sx n="84" d="100"/>
          <a:sy n="84" d="100"/>
        </p:scale>
        <p:origin x="29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37E8-67AA-47AC-A10C-5D7B12DA7DC7}" type="datetimeFigureOut">
              <a:rPr lang="pt-BR" smtClean="0"/>
              <a:pPr/>
              <a:t>16/04/2021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2B4B-31DA-4A37-8D07-40F7B5A13B1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3568" y="1131590"/>
            <a:ext cx="7772400" cy="1440160"/>
          </a:xfrm>
        </p:spPr>
        <p:txBody>
          <a:bodyPr>
            <a:noAutofit/>
          </a:bodyPr>
          <a:lstStyle>
            <a:lvl1pPr>
              <a:defRPr sz="48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INTRODUÇÃO AO R E </a:t>
            </a:r>
            <a:br>
              <a:rPr lang="pt-BR" dirty="0"/>
            </a:br>
            <a:r>
              <a:rPr lang="pt-BR" dirty="0"/>
              <a:t>ESTATÍSTICA BÁSICA: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99742"/>
            <a:ext cx="6400800" cy="72008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AULA 1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2411760" y="4155927"/>
            <a:ext cx="4320480" cy="360039"/>
          </a:xfrm>
        </p:spPr>
        <p:txBody>
          <a:bodyPr>
            <a:noAutofit/>
          </a:bodyPr>
          <a:lstStyle>
            <a:lvl1pPr algn="ctr">
              <a:defRPr sz="1800">
                <a:latin typeface="Prototype" pitchFamily="2" charset="0"/>
                <a:cs typeface="Prototype" pitchFamily="2" charset="0"/>
              </a:defRPr>
            </a:lvl1pPr>
          </a:lstStyle>
          <a:p>
            <a:pPr lvl="0"/>
            <a:r>
              <a:rPr lang="pt-BR" dirty="0"/>
              <a:t>LUIS ANUNCIAÇÃO (PUC-RIO)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4515966"/>
            <a:ext cx="2880320" cy="288032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pt-BR" dirty="0"/>
              <a:t>anovabr.com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747864"/>
          </a:xfrm>
        </p:spPr>
        <p:txBody>
          <a:bodyPr>
            <a:normAutofit/>
          </a:bodyPr>
          <a:lstStyle>
            <a:lvl1pPr>
              <a:buNone/>
              <a:defRPr sz="2800">
                <a:latin typeface="NewsGoth BT" pitchFamily="34" charset="0"/>
              </a:defRPr>
            </a:lvl1pPr>
            <a:lvl2pPr>
              <a:defRPr>
                <a:latin typeface="NewsGoth BT" pitchFamily="34" charset="0"/>
              </a:defRPr>
            </a:lvl2pPr>
            <a:lvl3pPr>
              <a:defRPr>
                <a:latin typeface="NewsGoth BT" pitchFamily="34" charset="0"/>
              </a:defRPr>
            </a:lvl3pPr>
            <a:lvl4pPr>
              <a:defRPr>
                <a:latin typeface="NewsGoth BT" pitchFamily="34" charset="0"/>
              </a:defRPr>
            </a:lvl4pPr>
            <a:lvl5pPr>
              <a:buNone/>
              <a:defRPr>
                <a:latin typeface="NewsGoth BT" pitchFamily="34" charset="0"/>
              </a:defRPr>
            </a:lvl5pPr>
          </a:lstStyle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  <p:pic>
        <p:nvPicPr>
          <p:cNvPr id="1026" name="Picture 2" descr="D:\Desktop\SERVIÇOS\ANOVA\anov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731990"/>
            <a:ext cx="299740" cy="2880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9552" y="1635646"/>
            <a:ext cx="7992888" cy="1584176"/>
          </a:xfrm>
        </p:spPr>
        <p:txBody>
          <a:bodyPr>
            <a:noAutofit/>
          </a:bodyPr>
          <a:lstStyle>
            <a:lvl1pPr marL="0" indent="0" algn="ctr">
              <a:buNone/>
              <a:defRPr sz="11500" b="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70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out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Resultado de imagem para puc-rio">
            <a:extLst>
              <a:ext uri="{FF2B5EF4-FFF2-40B4-BE49-F238E27FC236}">
                <a16:creationId xmlns:a16="http://schemas.microsoft.com/office/drawing/2014/main" id="{147DE915-EFDA-4002-8656-B3524BAD7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4354608"/>
            <a:ext cx="556111" cy="70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3688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4339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4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totype" pitchFamily="2" charset="0"/>
          <a:ea typeface="+mj-ea"/>
          <a:cs typeface="Prototype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555526"/>
            <a:ext cx="7772400" cy="1440160"/>
          </a:xfrm>
        </p:spPr>
        <p:txBody>
          <a:bodyPr/>
          <a:lstStyle/>
          <a:p>
            <a:r>
              <a:rPr lang="pt-BR" noProof="0" dirty="0"/>
              <a:t>PSICOMETRIA APLICADA </a:t>
            </a:r>
            <a:br>
              <a:rPr lang="pt-BR" noProof="0" dirty="0"/>
            </a:br>
            <a:r>
              <a:rPr lang="pt-BR" noProof="0" dirty="0"/>
              <a:t>(4 ENCONTROS)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355726"/>
            <a:ext cx="7128792" cy="1440160"/>
          </a:xfrm>
        </p:spPr>
        <p:txBody>
          <a:bodyPr anchor="ctr"/>
          <a:lstStyle/>
          <a:p>
            <a:r>
              <a:rPr lang="pt-BR" noProof="0" dirty="0"/>
              <a:t>AULA 1 – CVC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LUIS ANUNCIAÇÃO (PUC-RIO)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3131840" y="4515966"/>
            <a:ext cx="2880320" cy="360040"/>
          </a:xfrm>
        </p:spPr>
        <p:txBody>
          <a:bodyPr>
            <a:normAutofit lnSpcReduction="10000"/>
          </a:bodyPr>
          <a:lstStyle/>
          <a:p>
            <a:r>
              <a:rPr lang="pt-BR" noProof="0" dirty="0"/>
              <a:t>2021</a:t>
            </a:r>
          </a:p>
        </p:txBody>
      </p:sp>
      <p:pic>
        <p:nvPicPr>
          <p:cNvPr id="2050" name="Picture 2" descr="Facebook">
            <a:extLst>
              <a:ext uri="{FF2B5EF4-FFF2-40B4-BE49-F238E27FC236}">
                <a16:creationId xmlns:a16="http://schemas.microsoft.com/office/drawing/2014/main" id="{61B5D8EB-5712-4640-8CD5-08713D98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34" y="4253359"/>
            <a:ext cx="1101062" cy="8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la Press | Criação de Logo e Papelaria (6 itens) Para Educação &amp; ...">
            <a:extLst>
              <a:ext uri="{FF2B5EF4-FFF2-40B4-BE49-F238E27FC236}">
                <a16:creationId xmlns:a16="http://schemas.microsoft.com/office/drawing/2014/main" id="{0160CFC1-85D8-44D7-8956-8C7ABA95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72679" r="16736" b="10690"/>
          <a:stretch/>
        </p:blipFill>
        <p:spPr bwMode="auto">
          <a:xfrm>
            <a:off x="7236296" y="3778212"/>
            <a:ext cx="17281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OVA - Página inicial | Facebook">
            <a:extLst>
              <a:ext uri="{FF2B5EF4-FFF2-40B4-BE49-F238E27FC236}">
                <a16:creationId xmlns:a16="http://schemas.microsoft.com/office/drawing/2014/main" id="{50B79573-FE7E-4C8F-8B7F-3D084687D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80444"/>
            <a:ext cx="677614" cy="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enter for Open Science | LinkedIn">
            <a:extLst>
              <a:ext uri="{FF2B5EF4-FFF2-40B4-BE49-F238E27FC236}">
                <a16:creationId xmlns:a16="http://schemas.microsoft.com/office/drawing/2014/main" id="{5C8BEFE2-C4E7-44FB-AA40-C031A8831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55" y="31968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nary Codes On Data Sheet With Magnifying Lens Svg Png Icon Free Download  (#46420) - OnlineWebFonts.COM">
            <a:extLst>
              <a:ext uri="{FF2B5EF4-FFF2-40B4-BE49-F238E27FC236}">
                <a16:creationId xmlns:a16="http://schemas.microsoft.com/office/drawing/2014/main" id="{5A1F82F5-8FAD-42A1-BFF8-8E96CDBE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19" y="690684"/>
            <a:ext cx="1434232" cy="17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ournals - IPNA Online - International Pediatric Nephrology Association">
            <a:extLst>
              <a:ext uri="{FF2B5EF4-FFF2-40B4-BE49-F238E27FC236}">
                <a16:creationId xmlns:a16="http://schemas.microsoft.com/office/drawing/2014/main" id="{71687945-931C-4FA7-AA6C-AF758128B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088" y="1338710"/>
            <a:ext cx="2899502" cy="257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">
            <a:extLst>
              <a:ext uri="{FF2B5EF4-FFF2-40B4-BE49-F238E27FC236}">
                <a16:creationId xmlns:a16="http://schemas.microsoft.com/office/drawing/2014/main" id="{A172E57E-2BA3-4E9D-B01D-7D5C9F7C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0" y="1230538"/>
            <a:ext cx="3303265" cy="65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A685C2CC-316A-4452-89DB-EB684CC6B654}"/>
              </a:ext>
            </a:extLst>
          </p:cNvPr>
          <p:cNvSpPr/>
          <p:nvPr/>
        </p:nvSpPr>
        <p:spPr>
          <a:xfrm rot="9546243">
            <a:off x="6149782" y="3952906"/>
            <a:ext cx="2426905" cy="10094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2B356F2C-2D4F-4F0F-BEDF-8FADE0C0D8CF}"/>
              </a:ext>
            </a:extLst>
          </p:cNvPr>
          <p:cNvSpPr/>
          <p:nvPr/>
        </p:nvSpPr>
        <p:spPr>
          <a:xfrm>
            <a:off x="5267734" y="197612"/>
            <a:ext cx="2095500" cy="10094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DE817616-02CB-4CDB-BDBC-4D3808D716F0}"/>
              </a:ext>
            </a:extLst>
          </p:cNvPr>
          <p:cNvSpPr/>
          <p:nvPr/>
        </p:nvSpPr>
        <p:spPr>
          <a:xfrm rot="11836212">
            <a:off x="1012086" y="3634791"/>
            <a:ext cx="1714290" cy="10514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F3B06A-499F-4F32-8B71-8ACDFB9F40DC}"/>
              </a:ext>
            </a:extLst>
          </p:cNvPr>
          <p:cNvSpPr/>
          <p:nvPr/>
        </p:nvSpPr>
        <p:spPr>
          <a:xfrm>
            <a:off x="131280" y="139698"/>
            <a:ext cx="2326766" cy="7920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</a:t>
            </a:r>
            <a:r>
              <a:rPr lang="en-US" dirty="0" err="1"/>
              <a:t>transparência</a:t>
            </a:r>
            <a:endParaRPr lang="pt-BR" dirty="0"/>
          </a:p>
        </p:txBody>
      </p:sp>
      <p:pic>
        <p:nvPicPr>
          <p:cNvPr id="1028" name="Picture 4" descr="Research &amp; Development – Aneemah Group">
            <a:extLst>
              <a:ext uri="{FF2B5EF4-FFF2-40B4-BE49-F238E27FC236}">
                <a16:creationId xmlns:a16="http://schemas.microsoft.com/office/drawing/2014/main" id="{B3597C61-99CE-4CF9-8ADE-13D3CC30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45" y="95822"/>
            <a:ext cx="2211710" cy="22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de, coding, html, php, programing, programming icon - Download on  Iconfinder">
            <a:extLst>
              <a:ext uri="{FF2B5EF4-FFF2-40B4-BE49-F238E27FC236}">
                <a16:creationId xmlns:a16="http://schemas.microsoft.com/office/drawing/2014/main" id="{B681D3A9-4BC6-4F4B-8D07-200DFB00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66" y="1868219"/>
            <a:ext cx="1723256" cy="17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holarly article - Wikidata">
            <a:extLst>
              <a:ext uri="{FF2B5EF4-FFF2-40B4-BE49-F238E27FC236}">
                <a16:creationId xmlns:a16="http://schemas.microsoft.com/office/drawing/2014/main" id="{2A1D2F3D-6C99-4834-918E-E78AFC7B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47" y="301170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EC99BFD-0085-463B-9476-D222474C0AD1}"/>
              </a:ext>
            </a:extLst>
          </p:cNvPr>
          <p:cNvSpPr/>
          <p:nvPr/>
        </p:nvSpPr>
        <p:spPr>
          <a:xfrm flipH="1">
            <a:off x="3664972" y="3841955"/>
            <a:ext cx="907027" cy="52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Center for Open Science | LinkedIn">
            <a:extLst>
              <a:ext uri="{FF2B5EF4-FFF2-40B4-BE49-F238E27FC236}">
                <a16:creationId xmlns:a16="http://schemas.microsoft.com/office/drawing/2014/main" id="{51B10D13-BF1A-4A79-AF86-FC94875C6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45" y="41622"/>
            <a:ext cx="887559" cy="88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AA479E-AC7C-4E07-BABD-0E6B8A294AF9}"/>
              </a:ext>
            </a:extLst>
          </p:cNvPr>
          <p:cNvSpPr/>
          <p:nvPr/>
        </p:nvSpPr>
        <p:spPr>
          <a:xfrm>
            <a:off x="6588224" y="182570"/>
            <a:ext cx="1462216" cy="3299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Pré-registro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83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5" grpId="0" animBg="1"/>
      <p:bldP spid="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PROPOSTA</a:t>
            </a:r>
          </a:p>
        </p:txBody>
      </p:sp>
    </p:spTree>
    <p:extLst>
      <p:ext uri="{BB962C8B-B14F-4D97-AF65-F5344CB8AC3E}">
        <p14:creationId xmlns:p14="http://schemas.microsoft.com/office/powerpoint/2010/main" val="198653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3 Steps To Real Estate Success | TempsPlus, Inc.">
            <a:extLst>
              <a:ext uri="{FF2B5EF4-FFF2-40B4-BE49-F238E27FC236}">
                <a16:creationId xmlns:a16="http://schemas.microsoft.com/office/drawing/2014/main" id="{7F9189D5-466B-4F81-9E5B-22702731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486"/>
            <a:ext cx="6624736" cy="4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B80CB9-AC82-4A34-8904-F876FEDEBB1D}"/>
              </a:ext>
            </a:extLst>
          </p:cNvPr>
          <p:cNvSpPr txBox="1"/>
          <p:nvPr/>
        </p:nvSpPr>
        <p:spPr>
          <a:xfrm>
            <a:off x="3923928" y="3579862"/>
            <a:ext cx="100811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Literate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B6CE8-4025-4D57-825A-DE79E2ADB8AF}"/>
              </a:ext>
            </a:extLst>
          </p:cNvPr>
          <p:cNvSpPr txBox="1"/>
          <p:nvPr/>
        </p:nvSpPr>
        <p:spPr>
          <a:xfrm>
            <a:off x="5220072" y="2355726"/>
            <a:ext cx="100811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User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5CA4B-59BA-47B7-A577-F3672495EE0A}"/>
              </a:ext>
            </a:extLst>
          </p:cNvPr>
          <p:cNvSpPr txBox="1"/>
          <p:nvPr/>
        </p:nvSpPr>
        <p:spPr>
          <a:xfrm>
            <a:off x="6660232" y="1491630"/>
            <a:ext cx="100811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Specialist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38DE95-6E88-4473-9465-4AF5EC4C34A2}"/>
              </a:ext>
            </a:extLst>
          </p:cNvPr>
          <p:cNvSpPr/>
          <p:nvPr/>
        </p:nvSpPr>
        <p:spPr>
          <a:xfrm>
            <a:off x="1331640" y="699542"/>
            <a:ext cx="4608512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A5629-61F1-4C62-ADB5-BAEE3457F32B}"/>
              </a:ext>
            </a:extLst>
          </p:cNvPr>
          <p:cNvSpPr/>
          <p:nvPr/>
        </p:nvSpPr>
        <p:spPr>
          <a:xfrm>
            <a:off x="2771800" y="1419622"/>
            <a:ext cx="4608512" cy="345638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1BAB2-9B22-4F5F-B933-AEA6AFEC60A6}"/>
              </a:ext>
            </a:extLst>
          </p:cNvPr>
          <p:cNvSpPr txBox="1"/>
          <p:nvPr/>
        </p:nvSpPr>
        <p:spPr>
          <a:xfrm>
            <a:off x="1349398" y="746398"/>
            <a:ext cx="216024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Aspectos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teóricos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DADF0-FDEC-4F9E-B691-9565C569EE99}"/>
              </a:ext>
            </a:extLst>
          </p:cNvPr>
          <p:cNvSpPr txBox="1"/>
          <p:nvPr/>
        </p:nvSpPr>
        <p:spPr>
          <a:xfrm>
            <a:off x="2771800" y="1529248"/>
            <a:ext cx="216024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Aspectos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analíticos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6DA4E26-AC35-43F1-A774-3A8895BE0A22}"/>
              </a:ext>
            </a:extLst>
          </p:cNvPr>
          <p:cNvSpPr/>
          <p:nvPr/>
        </p:nvSpPr>
        <p:spPr>
          <a:xfrm rot="2756508">
            <a:off x="4211960" y="746398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8B6D24D8-CC0F-474E-AF00-1D1304DACBA4}"/>
              </a:ext>
            </a:extLst>
          </p:cNvPr>
          <p:cNvSpPr/>
          <p:nvPr/>
        </p:nvSpPr>
        <p:spPr>
          <a:xfrm rot="12600000">
            <a:off x="1942522" y="1931253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9898C-896D-4203-A695-CAFF6FEBFB2A}"/>
              </a:ext>
            </a:extLst>
          </p:cNvPr>
          <p:cNvSpPr txBox="1"/>
          <p:nvPr/>
        </p:nvSpPr>
        <p:spPr>
          <a:xfrm>
            <a:off x="4572000" y="2940992"/>
            <a:ext cx="187220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Nosso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curso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2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8000" noProof="0" dirty="0"/>
              <a:t>INSTRUMENTOS</a:t>
            </a:r>
            <a:endParaRPr lang="pt-BR" sz="10000" noProof="0" dirty="0"/>
          </a:p>
        </p:txBody>
      </p:sp>
    </p:spTree>
    <p:extLst>
      <p:ext uri="{BB962C8B-B14F-4D97-AF65-F5344CB8AC3E}">
        <p14:creationId xmlns:p14="http://schemas.microsoft.com/office/powerpoint/2010/main" val="244523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Expect 'slight delay' in promotion selection and pin-on for soldiers">
            <a:extLst>
              <a:ext uri="{FF2B5EF4-FFF2-40B4-BE49-F238E27FC236}">
                <a16:creationId xmlns:a16="http://schemas.microsoft.com/office/drawing/2014/main" id="{04C763D6-253A-4923-894E-CD690DB76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t="1000" r="16359" b="2401"/>
          <a:stretch/>
        </p:blipFill>
        <p:spPr bwMode="auto">
          <a:xfrm>
            <a:off x="4787720" y="2607425"/>
            <a:ext cx="1872512" cy="17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ifferent types of Korean vehicle license plate. | Download Scientific  Diagram">
            <a:extLst>
              <a:ext uri="{FF2B5EF4-FFF2-40B4-BE49-F238E27FC236}">
                <a16:creationId xmlns:a16="http://schemas.microsoft.com/office/drawing/2014/main" id="{1B79599E-40B5-4576-B35D-E1A97E563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01"/>
          <a:stretch/>
        </p:blipFill>
        <p:spPr bwMode="auto">
          <a:xfrm>
            <a:off x="6300192" y="2590076"/>
            <a:ext cx="216024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8 Do's and Don'ts Before A Life Insurance Exam - Passarell Insurance">
            <a:extLst>
              <a:ext uri="{FF2B5EF4-FFF2-40B4-BE49-F238E27FC236}">
                <a16:creationId xmlns:a16="http://schemas.microsoft.com/office/drawing/2014/main" id="{4EBDD06E-4185-4E73-AA2B-40860ECBE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13135"/>
            <a:ext cx="2696638" cy="179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sychological tests - their development, how they work, why do we need them  and how much we can trust them? | SHL Hungary">
            <a:extLst>
              <a:ext uri="{FF2B5EF4-FFF2-40B4-BE49-F238E27FC236}">
                <a16:creationId xmlns:a16="http://schemas.microsoft.com/office/drawing/2014/main" id="{2673FF6C-EB15-4145-AA9F-5D6C8ED7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27" y="514828"/>
            <a:ext cx="2746766" cy="204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test a new business idea before implementation - HatRabbits">
            <a:extLst>
              <a:ext uri="{FF2B5EF4-FFF2-40B4-BE49-F238E27FC236}">
                <a16:creationId xmlns:a16="http://schemas.microsoft.com/office/drawing/2014/main" id="{0F6D2DC0-CE43-422B-A714-D70C34621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1" t="2325" r="13497"/>
          <a:stretch/>
        </p:blipFill>
        <p:spPr bwMode="auto">
          <a:xfrm>
            <a:off x="439262" y="518122"/>
            <a:ext cx="2483573" cy="203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EAMS announces the availability of interim project results - DREAMS">
            <a:extLst>
              <a:ext uri="{FF2B5EF4-FFF2-40B4-BE49-F238E27FC236}">
                <a16:creationId xmlns:a16="http://schemas.microsoft.com/office/drawing/2014/main" id="{6A56C8B4-3602-470E-A9BE-4734E5E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75" y="519193"/>
            <a:ext cx="2712310" cy="203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man Resources – Mobile and Web Apps, Human Resources and Inventory  Application Development">
            <a:extLst>
              <a:ext uri="{FF2B5EF4-FFF2-40B4-BE49-F238E27FC236}">
                <a16:creationId xmlns:a16="http://schemas.microsoft.com/office/drawing/2014/main" id="{99138C25-828D-43AF-87CE-273638E9E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0" t="14424" r="19761"/>
          <a:stretch/>
        </p:blipFill>
        <p:spPr bwMode="auto">
          <a:xfrm>
            <a:off x="439262" y="2607425"/>
            <a:ext cx="250709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VALIDADE</a:t>
            </a:r>
          </a:p>
        </p:txBody>
      </p:sp>
    </p:spTree>
    <p:extLst>
      <p:ext uri="{BB962C8B-B14F-4D97-AF65-F5344CB8AC3E}">
        <p14:creationId xmlns:p14="http://schemas.microsoft.com/office/powerpoint/2010/main" val="350384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Expect 'slight delay' in promotion selection and pin-on for soldiers">
            <a:extLst>
              <a:ext uri="{FF2B5EF4-FFF2-40B4-BE49-F238E27FC236}">
                <a16:creationId xmlns:a16="http://schemas.microsoft.com/office/drawing/2014/main" id="{04C763D6-253A-4923-894E-CD690DB76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t="1000" r="16359" b="2401"/>
          <a:stretch/>
        </p:blipFill>
        <p:spPr bwMode="auto">
          <a:xfrm>
            <a:off x="4787720" y="2607425"/>
            <a:ext cx="1872512" cy="17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ifferent types of Korean vehicle license plate. | Download Scientific  Diagram">
            <a:extLst>
              <a:ext uri="{FF2B5EF4-FFF2-40B4-BE49-F238E27FC236}">
                <a16:creationId xmlns:a16="http://schemas.microsoft.com/office/drawing/2014/main" id="{1B79599E-40B5-4576-B35D-E1A97E563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01"/>
          <a:stretch/>
        </p:blipFill>
        <p:spPr bwMode="auto">
          <a:xfrm>
            <a:off x="6300192" y="2590076"/>
            <a:ext cx="216024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8 Do's and Don'ts Before A Life Insurance Exam - Passarell Insurance">
            <a:extLst>
              <a:ext uri="{FF2B5EF4-FFF2-40B4-BE49-F238E27FC236}">
                <a16:creationId xmlns:a16="http://schemas.microsoft.com/office/drawing/2014/main" id="{4EBDD06E-4185-4E73-AA2B-40860ECBE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13135"/>
            <a:ext cx="2696638" cy="179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sychological tests - their development, how they work, why do we need them  and how much we can trust them? | SHL Hungary">
            <a:extLst>
              <a:ext uri="{FF2B5EF4-FFF2-40B4-BE49-F238E27FC236}">
                <a16:creationId xmlns:a16="http://schemas.microsoft.com/office/drawing/2014/main" id="{2673FF6C-EB15-4145-AA9F-5D6C8ED7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27" y="514828"/>
            <a:ext cx="2746766" cy="204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test a new business idea before implementation - HatRabbits">
            <a:extLst>
              <a:ext uri="{FF2B5EF4-FFF2-40B4-BE49-F238E27FC236}">
                <a16:creationId xmlns:a16="http://schemas.microsoft.com/office/drawing/2014/main" id="{0F6D2DC0-CE43-422B-A714-D70C34621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1" t="2325" r="13497"/>
          <a:stretch/>
        </p:blipFill>
        <p:spPr bwMode="auto">
          <a:xfrm>
            <a:off x="439262" y="518122"/>
            <a:ext cx="2483573" cy="203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EAMS announces the availability of interim project results - DREAMS">
            <a:extLst>
              <a:ext uri="{FF2B5EF4-FFF2-40B4-BE49-F238E27FC236}">
                <a16:creationId xmlns:a16="http://schemas.microsoft.com/office/drawing/2014/main" id="{6A56C8B4-3602-470E-A9BE-4734E5E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75" y="519193"/>
            <a:ext cx="2712310" cy="203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man Resources – Mobile and Web Apps, Human Resources and Inventory  Application Development">
            <a:extLst>
              <a:ext uri="{FF2B5EF4-FFF2-40B4-BE49-F238E27FC236}">
                <a16:creationId xmlns:a16="http://schemas.microsoft.com/office/drawing/2014/main" id="{99138C25-828D-43AF-87CE-273638E9E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0" t="14424" r="19761"/>
          <a:stretch/>
        </p:blipFill>
        <p:spPr bwMode="auto">
          <a:xfrm>
            <a:off x="439262" y="2607425"/>
            <a:ext cx="250709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40F206C-0DD6-4745-94E5-21E41AFAA5F0}"/>
              </a:ext>
            </a:extLst>
          </p:cNvPr>
          <p:cNvSpPr/>
          <p:nvPr/>
        </p:nvSpPr>
        <p:spPr>
          <a:xfrm>
            <a:off x="3072082" y="627534"/>
            <a:ext cx="2304256" cy="1936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F8778-DB1F-4176-9398-C3BCD1EAF2E5}"/>
              </a:ext>
            </a:extLst>
          </p:cNvPr>
          <p:cNvSpPr/>
          <p:nvPr/>
        </p:nvSpPr>
        <p:spPr>
          <a:xfrm>
            <a:off x="2915816" y="195486"/>
            <a:ext cx="2746766" cy="6480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 o teste for </a:t>
            </a:r>
            <a:r>
              <a:rPr lang="en-US" dirty="0" err="1">
                <a:solidFill>
                  <a:schemeClr val="tx1"/>
                </a:solidFill>
              </a:rPr>
              <a:t>válido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também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FD5ECA8A-0E36-45C8-8228-BF97ECCE0AD3}"/>
              </a:ext>
            </a:extLst>
          </p:cNvPr>
          <p:cNvSpPr/>
          <p:nvPr/>
        </p:nvSpPr>
        <p:spPr>
          <a:xfrm>
            <a:off x="4716016" y="411510"/>
            <a:ext cx="2016224" cy="43204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69135-76E3-49C4-B41A-2B8C9E63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807596"/>
            <a:ext cx="2113065" cy="30404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F7EB2-BBC2-462F-9001-B7C6D834F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66" y="802204"/>
            <a:ext cx="2029008" cy="3040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90B7DF-BC62-40CB-A322-0B4BC31AB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2" y="802204"/>
            <a:ext cx="2156963" cy="304046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1AC2748-6FCD-4800-A12C-64F723783510}"/>
              </a:ext>
            </a:extLst>
          </p:cNvPr>
          <p:cNvSpPr/>
          <p:nvPr/>
        </p:nvSpPr>
        <p:spPr>
          <a:xfrm>
            <a:off x="4170491" y="3657600"/>
            <a:ext cx="3838304" cy="96292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350">
                <a:solidFill>
                  <a:srgbClr val="000000"/>
                </a:solidFill>
              </a:rPr>
              <a:t>Validade das inferências com os escores do </a:t>
            </a:r>
            <a:br>
              <a:rPr lang="pt-BR" sz="1350">
                <a:solidFill>
                  <a:srgbClr val="000000"/>
                </a:solidFill>
              </a:rPr>
            </a:br>
            <a:r>
              <a:rPr lang="pt-BR" sz="1350">
                <a:solidFill>
                  <a:srgbClr val="000000"/>
                </a:solidFill>
              </a:rPr>
              <a:t>instrumento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03F9882-AEB2-41F3-A3AA-6D4213631C58}"/>
              </a:ext>
            </a:extLst>
          </p:cNvPr>
          <p:cNvSpPr/>
          <p:nvPr/>
        </p:nvSpPr>
        <p:spPr>
          <a:xfrm>
            <a:off x="1278058" y="3762339"/>
            <a:ext cx="2800350" cy="550243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350">
                <a:solidFill>
                  <a:srgbClr val="000000"/>
                </a:solidFill>
              </a:rPr>
              <a:t>Validade do instrumento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CC59AA7-3E0E-4C85-B7BA-6C7FEB3A999A}"/>
              </a:ext>
            </a:extLst>
          </p:cNvPr>
          <p:cNvSpPr/>
          <p:nvPr/>
        </p:nvSpPr>
        <p:spPr>
          <a:xfrm>
            <a:off x="1278058" y="4066176"/>
            <a:ext cx="2800350" cy="550243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350">
                <a:solidFill>
                  <a:srgbClr val="000000"/>
                </a:solidFill>
              </a:rPr>
              <a:t>Quais tipos de validade?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709FF56-4C84-457D-A937-56E62434DD47}"/>
              </a:ext>
            </a:extLst>
          </p:cNvPr>
          <p:cNvSpPr/>
          <p:nvPr/>
        </p:nvSpPr>
        <p:spPr>
          <a:xfrm>
            <a:off x="1278058" y="4380403"/>
            <a:ext cx="2800350" cy="550243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350">
                <a:solidFill>
                  <a:srgbClr val="000000"/>
                </a:solidFill>
              </a:rPr>
              <a:t>Quais tipos de fidedignidade?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6F527E3-2DDF-4A40-B9ED-01C0C8F02FE8}"/>
              </a:ext>
            </a:extLst>
          </p:cNvPr>
          <p:cNvSpPr/>
          <p:nvPr/>
        </p:nvSpPr>
        <p:spPr>
          <a:xfrm flipH="1">
            <a:off x="4170491" y="4284404"/>
            <a:ext cx="3808292" cy="550243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350">
                <a:solidFill>
                  <a:srgbClr val="000000"/>
                </a:solidFill>
              </a:rPr>
              <a:t>Quão válido elas são?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D8298-8F7A-4B18-BC53-98737E9624D4}"/>
              </a:ext>
            </a:extLst>
          </p:cNvPr>
          <p:cNvSpPr/>
          <p:nvPr/>
        </p:nvSpPr>
        <p:spPr>
          <a:xfrm>
            <a:off x="2286000" y="2834195"/>
            <a:ext cx="857250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rtl="0" latinLnBrk="1" hangingPunct="0"/>
            <a:r>
              <a:rPr lang="pt-BR" sz="1350">
                <a:solidFill>
                  <a:srgbClr val="000000"/>
                </a:solidFill>
              </a:rPr>
              <a:t>1985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710A1B-E25C-447C-BC39-6AB3B229B3AF}"/>
              </a:ext>
            </a:extLst>
          </p:cNvPr>
          <p:cNvSpPr/>
          <p:nvPr/>
        </p:nvSpPr>
        <p:spPr>
          <a:xfrm>
            <a:off x="4070615" y="2807722"/>
            <a:ext cx="857250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rtl="0" latinLnBrk="1" hangingPunct="0"/>
            <a:r>
              <a:rPr lang="pt-BR" sz="1350">
                <a:solidFill>
                  <a:srgbClr val="000000"/>
                </a:solidFill>
              </a:rPr>
              <a:t>1999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A96381-D5CB-4183-B126-B1396168C59A}"/>
              </a:ext>
            </a:extLst>
          </p:cNvPr>
          <p:cNvSpPr/>
          <p:nvPr/>
        </p:nvSpPr>
        <p:spPr>
          <a:xfrm>
            <a:off x="6000750" y="2807722"/>
            <a:ext cx="857250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rtl="0" latinLnBrk="1" hangingPunct="0"/>
            <a:r>
              <a:rPr lang="pt-BR" sz="1350">
                <a:solidFill>
                  <a:srgbClr val="000000"/>
                </a:solidFill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712528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Expect 'slight delay' in promotion selection and pin-on for soldiers">
            <a:extLst>
              <a:ext uri="{FF2B5EF4-FFF2-40B4-BE49-F238E27FC236}">
                <a16:creationId xmlns:a16="http://schemas.microsoft.com/office/drawing/2014/main" id="{04C763D6-253A-4923-894E-CD690DB76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t="1000" r="16359" b="2401"/>
          <a:stretch/>
        </p:blipFill>
        <p:spPr bwMode="auto">
          <a:xfrm>
            <a:off x="4787720" y="2607425"/>
            <a:ext cx="1872512" cy="17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ifferent types of Korean vehicle license plate. | Download Scientific  Diagram">
            <a:extLst>
              <a:ext uri="{FF2B5EF4-FFF2-40B4-BE49-F238E27FC236}">
                <a16:creationId xmlns:a16="http://schemas.microsoft.com/office/drawing/2014/main" id="{1B79599E-40B5-4576-B35D-E1A97E563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01"/>
          <a:stretch/>
        </p:blipFill>
        <p:spPr bwMode="auto">
          <a:xfrm>
            <a:off x="6300192" y="2590076"/>
            <a:ext cx="216024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8 Do's and Don'ts Before A Life Insurance Exam - Passarell Insurance">
            <a:extLst>
              <a:ext uri="{FF2B5EF4-FFF2-40B4-BE49-F238E27FC236}">
                <a16:creationId xmlns:a16="http://schemas.microsoft.com/office/drawing/2014/main" id="{4EBDD06E-4185-4E73-AA2B-40860ECBE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13135"/>
            <a:ext cx="2696638" cy="179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sychological tests - their development, how they work, why do we need them  and how much we can trust them? | SHL Hungary">
            <a:extLst>
              <a:ext uri="{FF2B5EF4-FFF2-40B4-BE49-F238E27FC236}">
                <a16:creationId xmlns:a16="http://schemas.microsoft.com/office/drawing/2014/main" id="{2673FF6C-EB15-4145-AA9F-5D6C8ED7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27" y="514828"/>
            <a:ext cx="2746766" cy="204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test a new business idea before implementation - HatRabbits">
            <a:extLst>
              <a:ext uri="{FF2B5EF4-FFF2-40B4-BE49-F238E27FC236}">
                <a16:creationId xmlns:a16="http://schemas.microsoft.com/office/drawing/2014/main" id="{0F6D2DC0-CE43-422B-A714-D70C34621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1" t="2325" r="13497"/>
          <a:stretch/>
        </p:blipFill>
        <p:spPr bwMode="auto">
          <a:xfrm>
            <a:off x="439262" y="518122"/>
            <a:ext cx="2483573" cy="203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EAMS announces the availability of interim project results - DREAMS">
            <a:extLst>
              <a:ext uri="{FF2B5EF4-FFF2-40B4-BE49-F238E27FC236}">
                <a16:creationId xmlns:a16="http://schemas.microsoft.com/office/drawing/2014/main" id="{6A56C8B4-3602-470E-A9BE-4734E5E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75" y="519193"/>
            <a:ext cx="2712310" cy="203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man Resources – Mobile and Web Apps, Human Resources and Inventory  Application Development">
            <a:extLst>
              <a:ext uri="{FF2B5EF4-FFF2-40B4-BE49-F238E27FC236}">
                <a16:creationId xmlns:a16="http://schemas.microsoft.com/office/drawing/2014/main" id="{99138C25-828D-43AF-87CE-273638E9E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0" t="14424" r="19761"/>
          <a:stretch/>
        </p:blipFill>
        <p:spPr bwMode="auto">
          <a:xfrm>
            <a:off x="439262" y="2607425"/>
            <a:ext cx="250709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40F206C-0DD6-4745-94E5-21E41AFAA5F0}"/>
              </a:ext>
            </a:extLst>
          </p:cNvPr>
          <p:cNvSpPr/>
          <p:nvPr/>
        </p:nvSpPr>
        <p:spPr>
          <a:xfrm>
            <a:off x="5746813" y="695053"/>
            <a:ext cx="2304256" cy="1936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F8778-DB1F-4176-9398-C3BCD1EAF2E5}"/>
              </a:ext>
            </a:extLst>
          </p:cNvPr>
          <p:cNvSpPr/>
          <p:nvPr/>
        </p:nvSpPr>
        <p:spPr>
          <a:xfrm>
            <a:off x="5063463" y="148309"/>
            <a:ext cx="3396969" cy="10934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 que a </a:t>
            </a:r>
            <a:r>
              <a:rPr lang="en-US" dirty="0" err="1">
                <a:solidFill>
                  <a:schemeClr val="tx1"/>
                </a:solidFill>
              </a:rPr>
              <a:t>interpretação</a:t>
            </a:r>
            <a:r>
              <a:rPr lang="en-US" dirty="0">
                <a:solidFill>
                  <a:schemeClr val="tx1"/>
                </a:solidFill>
              </a:rPr>
              <a:t> dos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validade</a:t>
            </a:r>
            <a:r>
              <a:rPr lang="en-US" dirty="0">
                <a:solidFill>
                  <a:schemeClr val="tx1"/>
                </a:solidFill>
              </a:rPr>
              <a:t>/ </a:t>
            </a:r>
            <a:r>
              <a:rPr lang="en-US" dirty="0" err="1">
                <a:solidFill>
                  <a:schemeClr val="tx1"/>
                </a:solidFill>
              </a:rPr>
              <a:t>legitimidade</a:t>
            </a:r>
            <a:r>
              <a:rPr lang="en-US" dirty="0">
                <a:solidFill>
                  <a:schemeClr val="tx1"/>
                </a:solidFill>
              </a:rPr>
              <a:t>, o teste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evidências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validade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F9D2CD-05B4-467C-829C-8BAF1D8AB857}"/>
              </a:ext>
            </a:extLst>
          </p:cNvPr>
          <p:cNvSpPr/>
          <p:nvPr/>
        </p:nvSpPr>
        <p:spPr>
          <a:xfrm>
            <a:off x="251520" y="2571750"/>
            <a:ext cx="8280920" cy="1944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3AEE1DA4-315B-4B73-B4A6-09FC70F3CFD1}"/>
              </a:ext>
            </a:extLst>
          </p:cNvPr>
          <p:cNvSpPr/>
          <p:nvPr/>
        </p:nvSpPr>
        <p:spPr>
          <a:xfrm flipH="1">
            <a:off x="3832144" y="735875"/>
            <a:ext cx="2128405" cy="43204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C62D-0B62-42D5-89E3-66664AD8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74EB9-21D6-40A7-97D6-A4CA69AC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37371"/>
          </a:xfrm>
        </p:spPr>
        <p:txBody>
          <a:bodyPr>
            <a:normAutofit/>
          </a:bodyPr>
          <a:lstStyle/>
          <a:p>
            <a:pPr marL="0" indent="0"/>
            <a:r>
              <a:rPr lang="pt-BR" noProof="0" dirty="0"/>
              <a:t>1º momento: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Apresentação do curso e proposta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R, </a:t>
            </a:r>
            <a:r>
              <a:rPr lang="pt-BR" noProof="0" dirty="0" err="1"/>
              <a:t>Rstudio</a:t>
            </a:r>
            <a:r>
              <a:rPr lang="pt-BR" noProof="0" dirty="0"/>
              <a:t>, JASP, Excel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 err="1"/>
              <a:t>Github</a:t>
            </a:r>
            <a:r>
              <a:rPr lang="pt-BR" noProof="0" dirty="0"/>
              <a:t> e OSF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Breve introdução teórica sobre validade</a:t>
            </a:r>
          </a:p>
          <a:p>
            <a:pPr marL="0" indent="0"/>
            <a:r>
              <a:rPr lang="pt-BR" noProof="0" dirty="0"/>
              <a:t>2º momento: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noProof="0" dirty="0"/>
              <a:t>Laboratório </a:t>
            </a:r>
          </a:p>
        </p:txBody>
      </p:sp>
    </p:spTree>
    <p:extLst>
      <p:ext uri="{BB962C8B-B14F-4D97-AF65-F5344CB8AC3E}">
        <p14:creationId xmlns:p14="http://schemas.microsoft.com/office/powerpoint/2010/main" val="16792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00EA-7496-40F8-99C8-82ABBB9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26081"/>
            <a:ext cx="8579296" cy="857250"/>
          </a:xfrm>
        </p:spPr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, </a:t>
            </a:r>
            <a:r>
              <a:rPr lang="en-US" dirty="0" err="1"/>
              <a:t>fontes</a:t>
            </a:r>
            <a:r>
              <a:rPr lang="en-US" dirty="0"/>
              <a:t> de </a:t>
            </a:r>
            <a:r>
              <a:rPr lang="en-US" dirty="0" err="1"/>
              <a:t>evidência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C670C-D718-4F96-A898-7AC6B0AA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56" y="1549028"/>
            <a:ext cx="5657850" cy="26789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A27543D-0A93-415E-A989-C4971916CA32}"/>
              </a:ext>
            </a:extLst>
          </p:cNvPr>
          <p:cNvSpPr/>
          <p:nvPr/>
        </p:nvSpPr>
        <p:spPr>
          <a:xfrm>
            <a:off x="1475656" y="2545580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conteúdo”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BDC943-516B-4D31-AB0C-7A57E00BAF23}"/>
              </a:ext>
            </a:extLst>
          </p:cNvPr>
          <p:cNvSpPr/>
          <p:nvPr/>
        </p:nvSpPr>
        <p:spPr>
          <a:xfrm>
            <a:off x="5161831" y="1391911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rtl="0" latinLnBrk="1" hangingPunct="0"/>
            <a:r>
              <a:rPr lang="pt-BR" sz="1050">
                <a:solidFill>
                  <a:srgbClr val="000000"/>
                </a:solidFill>
              </a:rPr>
              <a:t>“validade de critério”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5EDE48-4F3C-495C-9B82-6570FDB7961A}"/>
              </a:ext>
            </a:extLst>
          </p:cNvPr>
          <p:cNvSpPr/>
          <p:nvPr/>
        </p:nvSpPr>
        <p:spPr>
          <a:xfrm>
            <a:off x="2747244" y="1856031"/>
            <a:ext cx="1371600" cy="779023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construto” 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“fidedignidade”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146D762-E6F5-48B0-9FA2-5EFBFFB54211}"/>
              </a:ext>
            </a:extLst>
          </p:cNvPr>
          <p:cNvSpPr txBox="1">
            <a:spLocks/>
          </p:cNvSpPr>
          <p:nvPr/>
        </p:nvSpPr>
        <p:spPr>
          <a:xfrm>
            <a:off x="733425" y="4536514"/>
            <a:ext cx="7677150" cy="4304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Anunciação, L., &amp; Portugal, A. C. (2020). A Case </a:t>
            </a:r>
            <a:r>
              <a:rPr lang="pt-BR" sz="1100" dirty="0" err="1"/>
              <a:t>Study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Strengthening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Link </a:t>
            </a:r>
            <a:r>
              <a:rPr lang="pt-BR" sz="1100" dirty="0" err="1"/>
              <a:t>Between</a:t>
            </a:r>
            <a:r>
              <a:rPr lang="pt-BR" sz="1100" dirty="0"/>
              <a:t> </a:t>
            </a:r>
            <a:r>
              <a:rPr lang="pt-BR" sz="1100" dirty="0" err="1"/>
              <a:t>Psychometrics</a:t>
            </a:r>
            <a:r>
              <a:rPr lang="pt-BR" sz="1100" dirty="0"/>
              <a:t>, Assessment,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Intervention</a:t>
            </a:r>
            <a:r>
              <a:rPr lang="pt-BR" sz="1100" dirty="0"/>
              <a:t> in </a:t>
            </a:r>
            <a:r>
              <a:rPr lang="pt-BR" sz="1100" dirty="0" err="1"/>
              <a:t>Autism</a:t>
            </a:r>
            <a:r>
              <a:rPr lang="pt-BR" sz="1100" dirty="0"/>
              <a:t> Spectrum </a:t>
            </a:r>
            <a:r>
              <a:rPr lang="pt-BR" sz="1100" dirty="0" err="1"/>
              <a:t>Disorder</a:t>
            </a:r>
            <a:r>
              <a:rPr lang="pt-BR" sz="1100" dirty="0"/>
              <a:t> (ASD). In </a:t>
            </a:r>
            <a:r>
              <a:rPr lang="pt-BR" sz="1100" dirty="0" err="1"/>
              <a:t>Advances</a:t>
            </a:r>
            <a:r>
              <a:rPr lang="pt-BR" sz="1100" dirty="0"/>
              <a:t> in </a:t>
            </a:r>
            <a:r>
              <a:rPr lang="pt-BR" sz="1100" dirty="0" err="1"/>
              <a:t>Early</a:t>
            </a:r>
            <a:r>
              <a:rPr lang="pt-BR" sz="1100" dirty="0"/>
              <a:t> </a:t>
            </a:r>
            <a:r>
              <a:rPr lang="pt-BR" sz="1100" dirty="0" err="1"/>
              <a:t>Childhood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K-12 </a:t>
            </a:r>
            <a:r>
              <a:rPr lang="pt-BR" sz="1100" dirty="0" err="1"/>
              <a:t>Education</a:t>
            </a:r>
            <a:r>
              <a:rPr lang="pt-BR" sz="1100" dirty="0"/>
              <a:t> (pp. 154–171). IGI Global. https://doi.org/10.4018/978-1-7998-1431-3.ch008</a:t>
            </a:r>
          </a:p>
        </p:txBody>
      </p:sp>
    </p:spTree>
    <p:extLst>
      <p:ext uri="{BB962C8B-B14F-4D97-AF65-F5344CB8AC3E}">
        <p14:creationId xmlns:p14="http://schemas.microsoft.com/office/powerpoint/2010/main" val="21360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Tug of WAR: Work, Aging and Retirement – Lifetime Arts">
            <a:extLst>
              <a:ext uri="{FF2B5EF4-FFF2-40B4-BE49-F238E27FC236}">
                <a16:creationId xmlns:a16="http://schemas.microsoft.com/office/drawing/2014/main" id="{5B02504C-D024-49A4-B4D2-9D266BDF9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t="27120" r="8208" b="15253"/>
          <a:stretch/>
        </p:blipFill>
        <p:spPr bwMode="auto">
          <a:xfrm>
            <a:off x="251520" y="1707654"/>
            <a:ext cx="842493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DE04E1-E664-4DEA-86AA-10D157E90204}"/>
              </a:ext>
            </a:extLst>
          </p:cNvPr>
          <p:cNvSpPr txBox="1"/>
          <p:nvPr/>
        </p:nvSpPr>
        <p:spPr>
          <a:xfrm>
            <a:off x="1403648" y="1292431"/>
            <a:ext cx="1368152" cy="38519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>
                <a:latin typeface="Prototype" pitchFamily="2" charset="0"/>
                <a:cs typeface="Prototype" pitchFamily="2" charset="0"/>
              </a:rPr>
              <a:t>Psicometria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DA867-D15B-4A68-8044-40C25A59EF04}"/>
              </a:ext>
            </a:extLst>
          </p:cNvPr>
          <p:cNvSpPr txBox="1"/>
          <p:nvPr/>
        </p:nvSpPr>
        <p:spPr>
          <a:xfrm>
            <a:off x="6372202" y="1292431"/>
            <a:ext cx="1872208" cy="38519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>
                <a:latin typeface="Prototype" pitchFamily="2" charset="0"/>
                <a:cs typeface="Prototype" pitchFamily="2" charset="0"/>
              </a:rPr>
              <a:t>Resto do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mundo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6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tandards for Educational and Psychological Testing">
            <a:extLst>
              <a:ext uri="{FF2B5EF4-FFF2-40B4-BE49-F238E27FC236}">
                <a16:creationId xmlns:a16="http://schemas.microsoft.com/office/drawing/2014/main" id="{40FE4465-8A2E-4645-9396-20DE4ACB6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0" y="409575"/>
            <a:ext cx="303847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CC5CD-7761-45A2-8992-A10255D6F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80" y="408072"/>
            <a:ext cx="3882825" cy="4324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DF47A0-68C2-4A7A-BFA8-CB6B7425B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336" y="408072"/>
            <a:ext cx="3240359" cy="43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E112E1-E772-4829-8238-03B9065EA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198382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indio&amp;l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16" y="1556792"/>
            <a:ext cx="5086350" cy="33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15616" y="699542"/>
            <a:ext cx="6743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2400" dirty="0"/>
              <a:t>O que está em cima da cabeça da mulher ?</a:t>
            </a:r>
            <a:endParaRPr lang="pt-BR" altLang="pt-BR" sz="300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371600" y="2914651"/>
            <a:ext cx="6457950" cy="1246495"/>
          </a:xfrm>
          <a:prstGeom prst="rect">
            <a:avLst/>
          </a:prstGeom>
          <a:ln>
            <a:solidFill>
              <a:srgbClr val="7030A0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altLang="pt-BR" sz="1500" dirty="0"/>
              <a:t>Cultura e o </a:t>
            </a:r>
            <a:r>
              <a:rPr lang="pt-BR" altLang="pt-BR" sz="1500" b="1" dirty="0"/>
              <a:t>efeito do contexto </a:t>
            </a:r>
            <a:r>
              <a:rPr lang="pt-BR" altLang="pt-BR" sz="1500" dirty="0"/>
              <a:t>- Em um estudo realizado por </a:t>
            </a:r>
            <a:r>
              <a:rPr lang="pt-BR" altLang="pt-BR" sz="1500" b="1" dirty="0"/>
              <a:t>Gregory &amp; </a:t>
            </a:r>
            <a:r>
              <a:rPr lang="pt-BR" altLang="pt-BR" sz="1500" b="1" dirty="0" err="1"/>
              <a:t>Gombrich</a:t>
            </a:r>
            <a:r>
              <a:rPr lang="pt-BR" altLang="pt-BR" sz="1500" b="1" dirty="0"/>
              <a:t> (1973), </a:t>
            </a:r>
            <a:r>
              <a:rPr lang="pt-BR" altLang="pt-BR" sz="1500" dirty="0"/>
              <a:t>observou-se que todas as pessoas do </a:t>
            </a:r>
            <a:r>
              <a:rPr lang="pt-BR" altLang="pt-BR" sz="1500" dirty="0">
                <a:solidFill>
                  <a:srgbClr val="FF0000"/>
                </a:solidFill>
              </a:rPr>
              <a:t>Leste Africano </a:t>
            </a:r>
            <a:r>
              <a:rPr lang="pt-BR" altLang="pt-BR" sz="1500" dirty="0"/>
              <a:t>pensaram que era uma lata e que a família estava sentada debaixo de uma árvore. Pessoas do </a:t>
            </a:r>
            <a:r>
              <a:rPr lang="pt-BR" altLang="pt-BR" sz="1500" i="1" dirty="0">
                <a:solidFill>
                  <a:srgbClr val="FF0000"/>
                </a:solidFill>
              </a:rPr>
              <a:t>mundo ocidental </a:t>
            </a:r>
            <a:r>
              <a:rPr lang="pt-BR" altLang="pt-BR" sz="1500" dirty="0"/>
              <a:t>perceberam que se tratava também de uma família mas sentada dentro de uma casa, com a mulher sentada em baixo de uma janela </a:t>
            </a:r>
          </a:p>
        </p:txBody>
      </p:sp>
      <p:pic>
        <p:nvPicPr>
          <p:cNvPr id="3" name="Picture 5" descr="indio&amp;l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571501"/>
            <a:ext cx="3486150" cy="227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F16B6-E830-4B2C-891C-80F8AF2D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-20538"/>
            <a:ext cx="3548808" cy="46599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135D4FD-BD7B-4381-8E3E-43E99A2CB6A4}"/>
              </a:ext>
            </a:extLst>
          </p:cNvPr>
          <p:cNvGrpSpPr/>
          <p:nvPr/>
        </p:nvGrpSpPr>
        <p:grpSpPr>
          <a:xfrm>
            <a:off x="2390776" y="3968600"/>
            <a:ext cx="3789168" cy="654634"/>
            <a:chOff x="-157162" y="1128712"/>
            <a:chExt cx="4190095" cy="723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FB7588-5F80-4DF9-B3FB-E47DD1805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26"/>
            <a:stretch/>
          </p:blipFill>
          <p:spPr>
            <a:xfrm>
              <a:off x="-157162" y="1128712"/>
              <a:ext cx="4190095" cy="7239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30DA08-2CD4-460B-A65F-FA25FF7D9073}"/>
                </a:ext>
              </a:extLst>
            </p:cNvPr>
            <p:cNvSpPr/>
            <p:nvPr/>
          </p:nvSpPr>
          <p:spPr>
            <a:xfrm>
              <a:off x="1249679" y="1448850"/>
              <a:ext cx="1463040" cy="3077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Constantia"/>
                  <a:ea typeface="Constantia"/>
                  <a:cs typeface="Constantia"/>
                  <a:sym typeface="Constantia"/>
                </a:rPr>
                <a:t>Piloto</a:t>
              </a:r>
              <a:endParaRPr kumimoji="0" lang="pt-BR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8861962-A1DC-4F47-A596-5F45C650330F}"/>
              </a:ext>
            </a:extLst>
          </p:cNvPr>
          <p:cNvSpPr txBox="1">
            <a:spLocks/>
          </p:cNvSpPr>
          <p:nvPr/>
        </p:nvSpPr>
        <p:spPr>
          <a:xfrm>
            <a:off x="838200" y="5310170"/>
            <a:ext cx="7677150" cy="5739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9E2905-405B-4462-8338-0ACF256AA477}"/>
              </a:ext>
            </a:extLst>
          </p:cNvPr>
          <p:cNvSpPr/>
          <p:nvPr/>
        </p:nvSpPr>
        <p:spPr>
          <a:xfrm>
            <a:off x="2362199" y="483518"/>
            <a:ext cx="3796460" cy="4659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B9096-5412-4804-9834-F2BDEAEF16B9}"/>
              </a:ext>
            </a:extLst>
          </p:cNvPr>
          <p:cNvSpPr/>
          <p:nvPr/>
        </p:nvSpPr>
        <p:spPr>
          <a:xfrm>
            <a:off x="2362198" y="1131590"/>
            <a:ext cx="3796460" cy="34360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7A823-358E-43FF-83B2-432357B3DDD9}"/>
              </a:ext>
            </a:extLst>
          </p:cNvPr>
          <p:cNvSpPr/>
          <p:nvPr/>
        </p:nvSpPr>
        <p:spPr>
          <a:xfrm>
            <a:off x="2360784" y="1729394"/>
            <a:ext cx="3826450" cy="28633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CF570-7AAC-4014-80EF-E28049EC47AD}"/>
              </a:ext>
            </a:extLst>
          </p:cNvPr>
          <p:cNvSpPr/>
          <p:nvPr/>
        </p:nvSpPr>
        <p:spPr>
          <a:xfrm>
            <a:off x="2390774" y="2368636"/>
            <a:ext cx="3796460" cy="2208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9C290-4E5F-40A2-BB08-9D12F424B4E4}"/>
              </a:ext>
            </a:extLst>
          </p:cNvPr>
          <p:cNvSpPr/>
          <p:nvPr/>
        </p:nvSpPr>
        <p:spPr>
          <a:xfrm>
            <a:off x="2354163" y="3024242"/>
            <a:ext cx="3833071" cy="18997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A42B8A-4E4A-48EE-AF60-CA92AB6935B5}"/>
              </a:ext>
            </a:extLst>
          </p:cNvPr>
          <p:cNvSpPr/>
          <p:nvPr/>
        </p:nvSpPr>
        <p:spPr>
          <a:xfrm>
            <a:off x="2283854" y="3513979"/>
            <a:ext cx="3896089" cy="1063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49D6CC-F364-4110-9E83-E777CA8FDAE8}"/>
              </a:ext>
            </a:extLst>
          </p:cNvPr>
          <p:cNvSpPr/>
          <p:nvPr/>
        </p:nvSpPr>
        <p:spPr>
          <a:xfrm>
            <a:off x="2283852" y="4092680"/>
            <a:ext cx="3924667" cy="8141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07EB41-372F-4D42-B58C-CB87039B20FA}"/>
              </a:ext>
            </a:extLst>
          </p:cNvPr>
          <p:cNvSpPr/>
          <p:nvPr/>
        </p:nvSpPr>
        <p:spPr>
          <a:xfrm>
            <a:off x="3563888" y="3632127"/>
            <a:ext cx="1414264" cy="307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Versão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para CVC</a:t>
            </a:r>
            <a:endParaRPr kumimoji="0" lang="pt-BR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04743-C008-4D32-9913-E41092F5937D}"/>
              </a:ext>
            </a:extLst>
          </p:cNvPr>
          <p:cNvSpPr txBox="1"/>
          <p:nvPr/>
        </p:nvSpPr>
        <p:spPr>
          <a:xfrm>
            <a:off x="467544" y="4594166"/>
            <a:ext cx="8532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Pereira DA, </a:t>
            </a:r>
            <a:r>
              <a:rPr lang="pt-BR" sz="1200" dirty="0" err="1"/>
              <a:t>Carvas</a:t>
            </a:r>
            <a:r>
              <a:rPr lang="pt-BR" sz="1200" dirty="0"/>
              <a:t> Junior N, Correia Júnior JL, Dias RF. Adaptação transcultural: tradução e validação de conteúdo da versão brasileira do instrumento </a:t>
            </a:r>
            <a:r>
              <a:rPr lang="pt-BR" sz="1200" i="1" dirty="0" err="1"/>
              <a:t>the</a:t>
            </a:r>
            <a:r>
              <a:rPr lang="pt-BR" sz="1200" i="1" dirty="0"/>
              <a:t> </a:t>
            </a:r>
            <a:r>
              <a:rPr lang="pt-BR" sz="1200" i="1" dirty="0" err="1"/>
              <a:t>international</a:t>
            </a:r>
            <a:r>
              <a:rPr lang="pt-BR" sz="1200" i="1" dirty="0"/>
              <a:t> fitness </a:t>
            </a:r>
            <a:r>
              <a:rPr lang="pt-BR" sz="1200" i="1" dirty="0" err="1"/>
              <a:t>scale</a:t>
            </a:r>
            <a:r>
              <a:rPr lang="pt-BR" sz="1200" dirty="0"/>
              <a:t>. </a:t>
            </a:r>
            <a:r>
              <a:rPr lang="pt-BR" sz="1200" dirty="0" err="1"/>
              <a:t>Adolesc</a:t>
            </a:r>
            <a:r>
              <a:rPr lang="pt-BR" sz="1200" dirty="0"/>
              <a:t> </a:t>
            </a:r>
            <a:r>
              <a:rPr lang="pt-BR" sz="1200" dirty="0" err="1"/>
              <a:t>Saude</a:t>
            </a:r>
            <a:r>
              <a:rPr lang="pt-BR" sz="1200" dirty="0"/>
              <a:t>. 2019;16(3):80-92</a:t>
            </a:r>
          </a:p>
        </p:txBody>
      </p:sp>
    </p:spTree>
    <p:extLst>
      <p:ext uri="{BB962C8B-B14F-4D97-AF65-F5344CB8AC3E}">
        <p14:creationId xmlns:p14="http://schemas.microsoft.com/office/powerpoint/2010/main" val="9573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58025E-6 L 0.74583 -0.020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92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34568E-6 L 0.74583 -0.020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92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82716E-6 L 0.74583 -0.020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92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045E-16 L 0.74584 -0.020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92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8.64198E-7 L 0.74584 -0.0209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92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46914E-7 L 0.74583 -0.020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92" y="-104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35802E-6 L 0.74583 -0.0209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92" y="-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3515765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21977D-2D23-4A5A-B29C-7DAC183F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8197"/>
            <a:ext cx="3393611" cy="4663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AE7C7-FD94-4B5F-B512-ADCA0AF9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7494"/>
            <a:ext cx="4579061" cy="4663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2E6A51-8DE9-4E89-B1A8-5E2656BAC365}"/>
              </a:ext>
            </a:extLst>
          </p:cNvPr>
          <p:cNvSpPr/>
          <p:nvPr/>
        </p:nvSpPr>
        <p:spPr>
          <a:xfrm>
            <a:off x="1187624" y="555526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Aplicado</a:t>
            </a: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A4D2A-B9B8-40C6-AB34-C7EFB11E6D8E}"/>
              </a:ext>
            </a:extLst>
          </p:cNvPr>
          <p:cNvSpPr/>
          <p:nvPr/>
        </p:nvSpPr>
        <p:spPr>
          <a:xfrm>
            <a:off x="5940152" y="555526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Básica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27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38F9-769F-4F53-B528-8856C732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TEG-54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088AF-900B-4F14-80AA-890C5AD0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999" y="1221431"/>
            <a:ext cx="4696265" cy="3748088"/>
          </a:xfrm>
        </p:spPr>
      </p:pic>
    </p:spTree>
    <p:extLst>
      <p:ext uri="{BB962C8B-B14F-4D97-AF65-F5344CB8AC3E}">
        <p14:creationId xmlns:p14="http://schemas.microsoft.com/office/powerpoint/2010/main" val="20594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9D84-D4CD-4CDA-8A68-08B66CD6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Estrutura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6B8F-2272-450D-8768-A8DAC83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100" noProof="0" dirty="0"/>
              <a:t>Interface entre Psicometria (aplicada), programação e análise de dados </a:t>
            </a:r>
            <a:r>
              <a:rPr lang="pt-BR" sz="2100" i="1" noProof="0" dirty="0"/>
              <a:t>(pós-graduação)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100" dirty="0"/>
              <a:t>As aulas ocorrem sempre com as mesmas coordenadas</a:t>
            </a:r>
            <a:endParaRPr lang="pt-BR" sz="2100" noProof="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100" noProof="0" dirty="0"/>
              <a:t>Sempre que quiser ver (ou rever) os vídeos, acesse o </a:t>
            </a:r>
            <a:r>
              <a:rPr lang="pt-BR" sz="2100" noProof="0" dirty="0" err="1"/>
              <a:t>youtube</a:t>
            </a:r>
            <a:endParaRPr lang="pt-BR" sz="21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100" dirty="0"/>
              <a:t>Sempre que quiser ver códigos/slides do que foi feito, acesse o </a:t>
            </a:r>
            <a:r>
              <a:rPr lang="pt-BR" sz="2100" dirty="0" err="1"/>
              <a:t>github</a:t>
            </a:r>
            <a:r>
              <a:rPr lang="pt-BR" sz="2100" dirty="0"/>
              <a:t> (</a:t>
            </a:r>
            <a:r>
              <a:rPr lang="pt-BR" sz="2100" dirty="0" err="1"/>
              <a:t>anovabr</a:t>
            </a:r>
            <a:r>
              <a:rPr lang="pt-BR" sz="2100" dirty="0"/>
              <a:t>/</a:t>
            </a:r>
            <a:r>
              <a:rPr lang="pt-BR" sz="2100" dirty="0" err="1"/>
              <a:t>psicometria_aplicada</a:t>
            </a:r>
            <a:r>
              <a:rPr lang="pt-BR" sz="2100" dirty="0"/>
              <a:t>)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100" noProof="0" dirty="0"/>
              <a:t>Sempre que precisar de ajuda, conte comigo, com o Lucas, com vocês mesmos e com o </a:t>
            </a:r>
            <a:r>
              <a:rPr lang="pt-BR" sz="2100" noProof="0" dirty="0" err="1"/>
              <a:t>Stackoverflow</a:t>
            </a:r>
            <a:endParaRPr lang="pt-BR" sz="21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100" dirty="0"/>
              <a:t>Caso queira fazer as atividades propostas, isso será muito bom!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pt-BR" sz="2100" noProof="0" dirty="0"/>
              <a:t>Muitas coisas parecerão muito novas e no início isso pode gerar ansiedade. Isso é natural.</a:t>
            </a:r>
          </a:p>
        </p:txBody>
      </p:sp>
    </p:spTree>
    <p:extLst>
      <p:ext uri="{BB962C8B-B14F-4D97-AF65-F5344CB8AC3E}">
        <p14:creationId xmlns:p14="http://schemas.microsoft.com/office/powerpoint/2010/main" val="39323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38F9-769F-4F53-B528-8856C732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TEG-54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088AF-900B-4F14-80AA-890C5AD0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347614"/>
            <a:ext cx="3560530" cy="284165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078E48-F54D-486F-B68A-95BD56B9392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812050" y="2768443"/>
            <a:ext cx="23839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B5FC3DB-AAB2-406C-9FBE-E1B9D943B715}"/>
              </a:ext>
            </a:extLst>
          </p:cNvPr>
          <p:cNvSpPr/>
          <p:nvPr/>
        </p:nvSpPr>
        <p:spPr>
          <a:xfrm>
            <a:off x="6516216" y="1275606"/>
            <a:ext cx="2304256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coerentes</a:t>
            </a:r>
            <a:r>
              <a:rPr lang="en-US" dirty="0"/>
              <a:t> com o </a:t>
            </a:r>
            <a:r>
              <a:rPr lang="en-US" dirty="0" err="1"/>
              <a:t>construto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336BA-3187-48E9-8793-F6C7113AF851}"/>
              </a:ext>
            </a:extLst>
          </p:cNvPr>
          <p:cNvSpPr/>
          <p:nvPr/>
        </p:nvSpPr>
        <p:spPr>
          <a:xfrm>
            <a:off x="6516216" y="3264388"/>
            <a:ext cx="2304256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entender</a:t>
            </a:r>
            <a:r>
              <a:rPr lang="en-US" dirty="0"/>
              <a:t> o que </a:t>
            </a:r>
            <a:r>
              <a:rPr lang="en-US" dirty="0" err="1"/>
              <a:t>cada</a:t>
            </a:r>
            <a:r>
              <a:rPr lang="en-US" dirty="0"/>
              <a:t> um dos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solicita</a:t>
            </a:r>
            <a:endParaRPr lang="pt-BR" dirty="0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5F787C20-FB3C-4872-92EE-5CA1C0EEE782}"/>
              </a:ext>
            </a:extLst>
          </p:cNvPr>
          <p:cNvSpPr/>
          <p:nvPr/>
        </p:nvSpPr>
        <p:spPr>
          <a:xfrm>
            <a:off x="6196046" y="2174083"/>
            <a:ext cx="360040" cy="1188720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15CBE0-27D8-4EFE-A608-F6DEC1E6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35646"/>
            <a:ext cx="100811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lestras de Alto Impacto - Mauá SMILE">
            <a:extLst>
              <a:ext uri="{FF2B5EF4-FFF2-40B4-BE49-F238E27FC236}">
                <a16:creationId xmlns:a16="http://schemas.microsoft.com/office/drawing/2014/main" id="{15B14AA7-1C84-4F1D-B4E4-5C1AA796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87" y="3579862"/>
            <a:ext cx="1546117" cy="158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81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38F9-769F-4F53-B528-8856C732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TEG-54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088AF-900B-4F14-80AA-890C5AD0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6" y="1347614"/>
            <a:ext cx="3560530" cy="284165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078E48-F54D-486F-B68A-95BD56B9392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47864" y="2768443"/>
            <a:ext cx="11199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B5FC3DB-AAB2-406C-9FBE-E1B9D943B715}"/>
              </a:ext>
            </a:extLst>
          </p:cNvPr>
          <p:cNvSpPr/>
          <p:nvPr/>
        </p:nvSpPr>
        <p:spPr>
          <a:xfrm>
            <a:off x="4683878" y="1275606"/>
            <a:ext cx="2016224" cy="104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Esses</a:t>
            </a:r>
            <a:r>
              <a:rPr lang="en-US" sz="1600" dirty="0"/>
              <a:t> </a:t>
            </a:r>
            <a:r>
              <a:rPr lang="en-US" sz="1600" dirty="0" err="1"/>
              <a:t>itens</a:t>
            </a:r>
            <a:r>
              <a:rPr lang="en-US" sz="1600" dirty="0"/>
              <a:t> </a:t>
            </a:r>
            <a:r>
              <a:rPr lang="en-US" sz="1600" dirty="0" err="1"/>
              <a:t>devem</a:t>
            </a:r>
            <a:r>
              <a:rPr lang="en-US" sz="1600" dirty="0"/>
              <a:t> ser </a:t>
            </a:r>
            <a:r>
              <a:rPr lang="en-US" sz="1600" dirty="0" err="1"/>
              <a:t>coerentes</a:t>
            </a:r>
            <a:r>
              <a:rPr lang="en-US" sz="1600" dirty="0"/>
              <a:t> com o </a:t>
            </a:r>
            <a:r>
              <a:rPr lang="en-US" sz="1600" dirty="0" err="1"/>
              <a:t>construto</a:t>
            </a:r>
            <a:endParaRPr lang="pt-B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336BA-3187-48E9-8793-F6C7113AF851}"/>
              </a:ext>
            </a:extLst>
          </p:cNvPr>
          <p:cNvSpPr/>
          <p:nvPr/>
        </p:nvSpPr>
        <p:spPr>
          <a:xfrm>
            <a:off x="4683878" y="3264388"/>
            <a:ext cx="2016224" cy="104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</a:t>
            </a:r>
            <a:r>
              <a:rPr lang="en-US" sz="1600" dirty="0" err="1"/>
              <a:t>pessoa</a:t>
            </a:r>
            <a:r>
              <a:rPr lang="en-US" sz="1600" dirty="0"/>
              <a:t> </a:t>
            </a:r>
            <a:r>
              <a:rPr lang="en-US" sz="1600" dirty="0" err="1"/>
              <a:t>deve</a:t>
            </a:r>
            <a:r>
              <a:rPr lang="en-US" sz="1600" dirty="0"/>
              <a:t> ser </a:t>
            </a:r>
            <a:r>
              <a:rPr lang="en-US" sz="1600" dirty="0" err="1"/>
              <a:t>capaz</a:t>
            </a:r>
            <a:r>
              <a:rPr lang="en-US" sz="1600" dirty="0"/>
              <a:t> de </a:t>
            </a:r>
            <a:r>
              <a:rPr lang="en-US" sz="1600" dirty="0" err="1"/>
              <a:t>entender</a:t>
            </a:r>
            <a:r>
              <a:rPr lang="en-US" sz="1600" dirty="0"/>
              <a:t> o que </a:t>
            </a:r>
            <a:r>
              <a:rPr lang="en-US" sz="1600" dirty="0" err="1"/>
              <a:t>cada</a:t>
            </a:r>
            <a:r>
              <a:rPr lang="en-US" sz="1600" dirty="0"/>
              <a:t> um dos </a:t>
            </a:r>
            <a:r>
              <a:rPr lang="en-US" sz="1600" dirty="0" err="1"/>
              <a:t>itens</a:t>
            </a:r>
            <a:r>
              <a:rPr lang="en-US" sz="1600" dirty="0"/>
              <a:t> </a:t>
            </a:r>
            <a:r>
              <a:rPr lang="en-US" sz="1600" dirty="0" err="1"/>
              <a:t>solicita</a:t>
            </a:r>
            <a:endParaRPr lang="pt-BR" sz="1600" dirty="0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5F787C20-FB3C-4872-92EE-5CA1C0EEE782}"/>
              </a:ext>
            </a:extLst>
          </p:cNvPr>
          <p:cNvSpPr/>
          <p:nvPr/>
        </p:nvSpPr>
        <p:spPr>
          <a:xfrm>
            <a:off x="4467854" y="2174083"/>
            <a:ext cx="360040" cy="1188720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15CBE0-27D8-4EFE-A608-F6DEC1E6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35646"/>
            <a:ext cx="100811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lympics Judges Ilustração - Twinkl">
            <a:extLst>
              <a:ext uri="{FF2B5EF4-FFF2-40B4-BE49-F238E27FC236}">
                <a16:creationId xmlns:a16="http://schemas.microsoft.com/office/drawing/2014/main" id="{A2410A70-312F-4971-B9D7-4E38F8180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r="15989"/>
          <a:stretch/>
        </p:blipFill>
        <p:spPr bwMode="auto">
          <a:xfrm>
            <a:off x="6664606" y="1582538"/>
            <a:ext cx="2371890" cy="17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859C43-E8C8-4747-AB64-92031A5BAD94}"/>
              </a:ext>
            </a:extLst>
          </p:cNvPr>
          <p:cNvCxnSpPr>
            <a:cxnSpLocks/>
          </p:cNvCxnSpPr>
          <p:nvPr/>
        </p:nvCxnSpPr>
        <p:spPr>
          <a:xfrm>
            <a:off x="7812360" y="3362803"/>
            <a:ext cx="0" cy="941715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610BB-099A-437D-92C5-F86F6DC6B312}"/>
              </a:ext>
            </a:extLst>
          </p:cNvPr>
          <p:cNvSpPr/>
          <p:nvPr/>
        </p:nvSpPr>
        <p:spPr>
          <a:xfrm>
            <a:off x="7252365" y="4359740"/>
            <a:ext cx="1119990" cy="577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Coeficiente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955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DADOS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80AD8-2C57-4688-92C6-02FAC4875DC2}"/>
              </a:ext>
            </a:extLst>
          </p:cNvPr>
          <p:cNvSpPr txBox="1"/>
          <p:nvPr/>
        </p:nvSpPr>
        <p:spPr>
          <a:xfrm>
            <a:off x="179512" y="45879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https://osf.io/ny3qv/</a:t>
            </a:r>
          </a:p>
        </p:txBody>
      </p:sp>
    </p:spTree>
    <p:extLst>
      <p:ext uri="{BB962C8B-B14F-4D97-AF65-F5344CB8AC3E}">
        <p14:creationId xmlns:p14="http://schemas.microsoft.com/office/powerpoint/2010/main" val="1814812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216C8-6CF6-440A-817A-1DDAA516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494"/>
            <a:ext cx="8126485" cy="44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6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9DB581-C315-417E-AD96-6776A6DD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LAB.</a:t>
            </a:r>
          </a:p>
        </p:txBody>
      </p:sp>
    </p:spTree>
    <p:extLst>
      <p:ext uri="{BB962C8B-B14F-4D97-AF65-F5344CB8AC3E}">
        <p14:creationId xmlns:p14="http://schemas.microsoft.com/office/powerpoint/2010/main" val="3297278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154F-A1D9-4009-B16C-2446118D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Tarefa 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F8B3-7644-439F-B546-07479F08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Calcular o CVC de cada um dos itens no que diz respeito à clareza e pertinência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Calcular o CVC da escala para ambos os quesitos e um geral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Completar o próximo slide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Propor um ajuste baseado nos resultados</a:t>
            </a:r>
          </a:p>
        </p:txBody>
      </p:sp>
    </p:spTree>
    <p:extLst>
      <p:ext uri="{BB962C8B-B14F-4D97-AF65-F5344CB8AC3E}">
        <p14:creationId xmlns:p14="http://schemas.microsoft.com/office/powerpoint/2010/main" val="1134335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4A78-0C25-4B59-849C-094FCA37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Relatório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3CAB-0BC4-4AAC-8331-A5894DF8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7864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1" noProof="0" dirty="0">
                <a:solidFill>
                  <a:srgbClr val="FF0000"/>
                </a:solidFill>
              </a:rPr>
              <a:t>TRABALHO DE LABORATÓRIO DE PSICOMETRIA</a:t>
            </a:r>
          </a:p>
          <a:p>
            <a:pPr marL="0" indent="0" algn="just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Uma das principais características de uma escala de atitudes é o conteúdo de seus itens. Eles devem ser pertinentes para avaliar o que se propõem, mas também claros o suficiente para que os respondentes os entendam. </a:t>
            </a:r>
          </a:p>
          <a:p>
            <a:pPr marL="0" indent="0" algn="just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Entre as maneiras existentes para avaliar tais condições está a aplicação do Coeficiente de Validade de Conteúdo (CVC). Esta técnica permite acessar evidências de validade de conteúdo de um instrumento e, com isso, oferecer um suporte estatístico à interpretação dos resultados obtidos pelo instrumento.  </a:t>
            </a:r>
          </a:p>
          <a:p>
            <a:pPr marL="0" indent="0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4295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4A78-0C25-4B59-849C-094FCA37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Relatório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3CAB-0BC4-4AAC-8331-A5894DF8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7864"/>
          </a:xfrm>
        </p:spPr>
        <p:txBody>
          <a:bodyPr/>
          <a:lstStyle/>
          <a:p>
            <a:pPr marL="0" indent="0">
              <a:buNone/>
            </a:pPr>
            <a:endParaRPr lang="pt-BR" sz="2000" i="1" noProof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i="1" noProof="0" dirty="0">
                <a:solidFill>
                  <a:srgbClr val="FF0000"/>
                </a:solidFill>
              </a:rPr>
              <a:t>	 A tabela a seguir apresenta o CVC dos 54 itens da TEG para a pertinência e para a clareza, bem como outras estatísticas descritivas.</a:t>
            </a:r>
          </a:p>
          <a:p>
            <a:pPr marL="0" indent="0" algn="ctr">
              <a:buNone/>
            </a:pPr>
            <a:endParaRPr lang="pt-BR" sz="2000" i="1" noProof="0" dirty="0"/>
          </a:p>
          <a:p>
            <a:pPr marL="0" indent="0" algn="ctr">
              <a:buNone/>
            </a:pPr>
            <a:r>
              <a:rPr lang="pt-BR" sz="2000" b="1" i="1" noProof="0" dirty="0"/>
              <a:t>(Inserir aqui a tabela)</a:t>
            </a:r>
          </a:p>
          <a:p>
            <a:pPr marL="0" indent="0" algn="ctr">
              <a:buNone/>
            </a:pPr>
            <a:endParaRPr lang="pt-BR" sz="2000" i="1" noProof="0" dirty="0"/>
          </a:p>
          <a:p>
            <a:pPr marL="0" indent="0">
              <a:buNone/>
            </a:pPr>
            <a:r>
              <a:rPr lang="pt-BR" sz="2000" i="1" noProof="0" dirty="0">
                <a:solidFill>
                  <a:srgbClr val="FF0000"/>
                </a:solidFill>
              </a:rPr>
              <a:t>	Com base nestes resultados, é possível sugerir que ______. É possível com base nesses resultados também propor __________. 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44208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391027-10B3-4BE9-AE7C-D7AB4815A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35313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07 Helping Hands Climbers Photos - Free &amp; Royalty-Free Stock Photos from  Dreamstime">
            <a:extLst>
              <a:ext uri="{FF2B5EF4-FFF2-40B4-BE49-F238E27FC236}">
                <a16:creationId xmlns:a16="http://schemas.microsoft.com/office/drawing/2014/main" id="{F3E6B8BF-73DF-405E-B517-9D3CA55C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13"/>
            <a:ext cx="7620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1A5C40-8D46-440A-81D0-7B909F02FAB6}"/>
              </a:ext>
            </a:extLst>
          </p:cNvPr>
          <p:cNvSpPr txBox="1"/>
          <p:nvPr/>
        </p:nvSpPr>
        <p:spPr>
          <a:xfrm>
            <a:off x="1403648" y="483518"/>
            <a:ext cx="7128792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Nós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vamos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aprender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os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softwares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durante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a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caminhada</a:t>
            </a:r>
            <a:endParaRPr lang="pt-BR" sz="20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8EA675-0E93-4042-A23D-15A1F6511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8" y="1923678"/>
            <a:ext cx="2000224" cy="30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7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Icon | Students talking">
            <a:extLst>
              <a:ext uri="{FF2B5EF4-FFF2-40B4-BE49-F238E27FC236}">
                <a16:creationId xmlns:a16="http://schemas.microsoft.com/office/drawing/2014/main" id="{C990A098-523C-4E0B-AEA8-EFE21200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33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7F69E3-82AE-449D-AC7E-5AD8F17BF532}"/>
              </a:ext>
            </a:extLst>
          </p:cNvPr>
          <p:cNvSpPr txBox="1"/>
          <p:nvPr/>
        </p:nvSpPr>
        <p:spPr>
          <a:xfrm>
            <a:off x="3635896" y="627534"/>
            <a:ext cx="1728192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Prototype" pitchFamily="2" charset="0"/>
                <a:cs typeface="Prototype" pitchFamily="2" charset="0"/>
              </a:rPr>
              <a:t>Fale</a:t>
            </a:r>
            <a:r>
              <a:rPr lang="en-US" sz="1800" dirty="0">
                <a:solidFill>
                  <a:schemeClr val="bg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Prototype" pitchFamily="2" charset="0"/>
                <a:cs typeface="Prototype" pitchFamily="2" charset="0"/>
              </a:rPr>
              <a:t>toda</a:t>
            </a:r>
            <a:r>
              <a:rPr lang="en-US" sz="1800" dirty="0">
                <a:solidFill>
                  <a:schemeClr val="bg1"/>
                </a:solidFill>
                <a:latin typeface="Prototype" pitchFamily="2" charset="0"/>
                <a:cs typeface="Prototype" pitchFamily="2" charset="0"/>
              </a:rPr>
              <a:t> hora</a:t>
            </a:r>
            <a:endParaRPr lang="pt-BR" sz="1800" dirty="0">
              <a:solidFill>
                <a:schemeClr val="bg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B483B-5045-4778-8E22-17652201DDA7}"/>
              </a:ext>
            </a:extLst>
          </p:cNvPr>
          <p:cNvSpPr txBox="1"/>
          <p:nvPr/>
        </p:nvSpPr>
        <p:spPr>
          <a:xfrm>
            <a:off x="4932040" y="2211710"/>
            <a:ext cx="1728192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Prototype" pitchFamily="2" charset="0"/>
                <a:cs typeface="Prototype" pitchFamily="2" charset="0"/>
              </a:rPr>
              <a:t>que </a:t>
            </a:r>
            <a:r>
              <a:rPr lang="en-US" sz="1800" dirty="0" err="1">
                <a:solidFill>
                  <a:schemeClr val="bg1"/>
                </a:solidFill>
                <a:latin typeface="Prototype" pitchFamily="2" charset="0"/>
                <a:cs typeface="Prototype" pitchFamily="2" charset="0"/>
              </a:rPr>
              <a:t>você</a:t>
            </a:r>
            <a:r>
              <a:rPr lang="en-US" sz="1800" dirty="0">
                <a:solidFill>
                  <a:schemeClr val="bg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Prototype" pitchFamily="2" charset="0"/>
                <a:cs typeface="Prototype" pitchFamily="2" charset="0"/>
              </a:rPr>
              <a:t>quiser</a:t>
            </a:r>
            <a:r>
              <a:rPr lang="en-US" sz="1800" dirty="0">
                <a:solidFill>
                  <a:schemeClr val="bg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bg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483518"/>
            <a:ext cx="7992888" cy="3528392"/>
          </a:xfrm>
        </p:spPr>
        <p:txBody>
          <a:bodyPr/>
          <a:lstStyle/>
          <a:p>
            <a:r>
              <a:rPr lang="pt-BR" sz="9600" noProof="0" dirty="0"/>
              <a:t>AMBIENTE</a:t>
            </a:r>
          </a:p>
          <a:p>
            <a:r>
              <a:rPr lang="pt-BR" sz="9600" dirty="0"/>
              <a:t>“MEA-CULPA”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982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ing Earth from Outer Space">
            <a:extLst>
              <a:ext uri="{FF2B5EF4-FFF2-40B4-BE49-F238E27FC236}">
                <a16:creationId xmlns:a16="http://schemas.microsoft.com/office/drawing/2014/main" id="{A2D4B201-CA02-415F-8CFC-24825482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9502"/>
            <a:ext cx="60960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BCE94D-41F7-49FC-AA85-930C5830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9502"/>
            <a:ext cx="3024336" cy="460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82FB3-3FF6-4F2E-9D53-362F626BD24E}"/>
              </a:ext>
            </a:extLst>
          </p:cNvPr>
          <p:cNvSpPr txBox="1"/>
          <p:nvPr/>
        </p:nvSpPr>
        <p:spPr>
          <a:xfrm>
            <a:off x="1259632" y="338456"/>
            <a:ext cx="165618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Matemática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4AF11-D162-4368-86D8-173FAED87D24}"/>
              </a:ext>
            </a:extLst>
          </p:cNvPr>
          <p:cNvSpPr txBox="1"/>
          <p:nvPr/>
        </p:nvSpPr>
        <p:spPr>
          <a:xfrm>
            <a:off x="5724128" y="338456"/>
            <a:ext cx="165618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Estatística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PESQUISAS</a:t>
            </a:r>
          </a:p>
        </p:txBody>
      </p:sp>
    </p:spTree>
    <p:extLst>
      <p:ext uri="{BB962C8B-B14F-4D97-AF65-F5344CB8AC3E}">
        <p14:creationId xmlns:p14="http://schemas.microsoft.com/office/powerpoint/2010/main" val="388921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inary Codes On Data Sheet With Magnifying Lens Svg Png Icon Free Download  (#46420) - OnlineWebFonts.COM">
            <a:extLst>
              <a:ext uri="{FF2B5EF4-FFF2-40B4-BE49-F238E27FC236}">
                <a16:creationId xmlns:a16="http://schemas.microsoft.com/office/drawing/2014/main" id="{5A1F82F5-8FAD-42A1-BFF8-8E96CDBE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19" y="690684"/>
            <a:ext cx="1434232" cy="17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holarly article - Wikidata">
            <a:extLst>
              <a:ext uri="{FF2B5EF4-FFF2-40B4-BE49-F238E27FC236}">
                <a16:creationId xmlns:a16="http://schemas.microsoft.com/office/drawing/2014/main" id="{2A1D2F3D-6C99-4834-918E-E78AFC7B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44" y="2974935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ournals - IPNA Online - International Pediatric Nephrology Association">
            <a:extLst>
              <a:ext uri="{FF2B5EF4-FFF2-40B4-BE49-F238E27FC236}">
                <a16:creationId xmlns:a16="http://schemas.microsoft.com/office/drawing/2014/main" id="{71687945-931C-4FA7-AA6C-AF758128B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0" y="1626021"/>
            <a:ext cx="2899502" cy="257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">
            <a:extLst>
              <a:ext uri="{FF2B5EF4-FFF2-40B4-BE49-F238E27FC236}">
                <a16:creationId xmlns:a16="http://schemas.microsoft.com/office/drawing/2014/main" id="{A172E57E-2BA3-4E9D-B01D-7D5C9F7C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0" y="1230538"/>
            <a:ext cx="3303265" cy="65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A685C2CC-316A-4452-89DB-EB684CC6B654}"/>
              </a:ext>
            </a:extLst>
          </p:cNvPr>
          <p:cNvSpPr/>
          <p:nvPr/>
        </p:nvSpPr>
        <p:spPr>
          <a:xfrm rot="9546243">
            <a:off x="5435540" y="3813417"/>
            <a:ext cx="2426905" cy="10094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2B356F2C-2D4F-4F0F-BEDF-8FADE0C0D8CF}"/>
              </a:ext>
            </a:extLst>
          </p:cNvPr>
          <p:cNvSpPr/>
          <p:nvPr/>
        </p:nvSpPr>
        <p:spPr>
          <a:xfrm>
            <a:off x="5267734" y="197612"/>
            <a:ext cx="2095500" cy="10094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DE817616-02CB-4CDB-BDBC-4D3808D716F0}"/>
              </a:ext>
            </a:extLst>
          </p:cNvPr>
          <p:cNvSpPr/>
          <p:nvPr/>
        </p:nvSpPr>
        <p:spPr>
          <a:xfrm rot="11836212">
            <a:off x="1787875" y="3879773"/>
            <a:ext cx="2095500" cy="10094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F3B06A-499F-4F32-8B71-8ACDFB9F40DC}"/>
              </a:ext>
            </a:extLst>
          </p:cNvPr>
          <p:cNvSpPr/>
          <p:nvPr/>
        </p:nvSpPr>
        <p:spPr>
          <a:xfrm>
            <a:off x="131280" y="139698"/>
            <a:ext cx="2326766" cy="7920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</a:t>
            </a:r>
            <a:r>
              <a:rPr lang="en-US" dirty="0" err="1"/>
              <a:t>transparência</a:t>
            </a:r>
            <a:endParaRPr lang="pt-BR" dirty="0"/>
          </a:p>
        </p:txBody>
      </p:sp>
      <p:pic>
        <p:nvPicPr>
          <p:cNvPr id="1028" name="Picture 4" descr="Research &amp; Development – Aneemah Group">
            <a:extLst>
              <a:ext uri="{FF2B5EF4-FFF2-40B4-BE49-F238E27FC236}">
                <a16:creationId xmlns:a16="http://schemas.microsoft.com/office/drawing/2014/main" id="{B3597C61-99CE-4CF9-8ADE-13D3CC30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45" y="95822"/>
            <a:ext cx="2211710" cy="22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de, coding, html, php, programing, programming icon - Download on  Iconfinder">
            <a:extLst>
              <a:ext uri="{FF2B5EF4-FFF2-40B4-BE49-F238E27FC236}">
                <a16:creationId xmlns:a16="http://schemas.microsoft.com/office/drawing/2014/main" id="{B681D3A9-4BC6-4F4B-8D07-200DFB00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66" y="1868219"/>
            <a:ext cx="1723256" cy="17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1800" dirty="0" smtClean="0">
            <a:solidFill>
              <a:schemeClr val="tx1"/>
            </a:solidFill>
            <a:latin typeface="Prototype" pitchFamily="2" charset="0"/>
            <a:cs typeface="Prototyp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117280</TotalTime>
  <Words>723</Words>
  <Application>Microsoft Office PowerPoint</Application>
  <PresentationFormat>On-screen Show (16:9)</PresentationFormat>
  <Paragraphs>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Constantia</vt:lpstr>
      <vt:lpstr>NewsGoth BT</vt:lpstr>
      <vt:lpstr>Prototype</vt:lpstr>
      <vt:lpstr>Wingdings</vt:lpstr>
      <vt:lpstr>Tema do Office</vt:lpstr>
      <vt:lpstr>PSICOMETRIA APLICADA  (4 ENCONTROS)</vt:lpstr>
      <vt:lpstr>Agenda</vt:lpstr>
      <vt:lpstr>Estrutura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 vez de tipos, fontes de evidência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TEG-54</vt:lpstr>
      <vt:lpstr>TEG-54</vt:lpstr>
      <vt:lpstr>TEG-54</vt:lpstr>
      <vt:lpstr>PowerPoint Presentation</vt:lpstr>
      <vt:lpstr>PowerPoint Presentation</vt:lpstr>
      <vt:lpstr>PowerPoint Presentation</vt:lpstr>
      <vt:lpstr>Tarefa proposta</vt:lpstr>
      <vt:lpstr>Relatório</vt:lpstr>
      <vt:lpstr>Relatório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Luis Anunciacao</cp:lastModifiedBy>
  <cp:revision>563</cp:revision>
  <cp:lastPrinted>2019-10-31T20:19:35Z</cp:lastPrinted>
  <dcterms:modified xsi:type="dcterms:W3CDTF">2021-04-16T14:32:01Z</dcterms:modified>
</cp:coreProperties>
</file>