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53" r:id="rId3"/>
    <p:sldId id="515" r:id="rId4"/>
    <p:sldId id="565" r:id="rId5"/>
    <p:sldId id="566" r:id="rId6"/>
    <p:sldId id="564" r:id="rId7"/>
    <p:sldId id="560" r:id="rId8"/>
    <p:sldId id="567" r:id="rId9"/>
    <p:sldId id="568" r:id="rId10"/>
    <p:sldId id="574" r:id="rId11"/>
    <p:sldId id="562" r:id="rId12"/>
    <p:sldId id="569" r:id="rId13"/>
    <p:sldId id="570" r:id="rId14"/>
    <p:sldId id="584" r:id="rId15"/>
    <p:sldId id="552" r:id="rId16"/>
    <p:sldId id="571" r:id="rId17"/>
    <p:sldId id="572" r:id="rId18"/>
    <p:sldId id="577" r:id="rId19"/>
    <p:sldId id="578" r:id="rId20"/>
    <p:sldId id="582" r:id="rId21"/>
    <p:sldId id="573" r:id="rId22"/>
    <p:sldId id="309" r:id="rId23"/>
    <p:sldId id="310" r:id="rId24"/>
    <p:sldId id="312" r:id="rId25"/>
    <p:sldId id="319" r:id="rId26"/>
    <p:sldId id="575" r:id="rId27"/>
    <p:sldId id="545" r:id="rId28"/>
    <p:sldId id="585" r:id="rId29"/>
    <p:sldId id="586" r:id="rId30"/>
    <p:sldId id="583" r:id="rId31"/>
    <p:sldId id="556" r:id="rId32"/>
    <p:sldId id="554" r:id="rId33"/>
    <p:sldId id="555" r:id="rId34"/>
    <p:sldId id="579" r:id="rId35"/>
    <p:sldId id="557" r:id="rId36"/>
    <p:sldId id="558" r:id="rId37"/>
    <p:sldId id="580" r:id="rId38"/>
    <p:sldId id="581" r:id="rId39"/>
    <p:sldId id="513" r:id="rId40"/>
    <p:sldId id="514" r:id="rId41"/>
    <p:sldId id="517" r:id="rId42"/>
    <p:sldId id="518" r:id="rId43"/>
    <p:sldId id="530" r:id="rId44"/>
    <p:sldId id="532" r:id="rId4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4" autoAdjust="0"/>
    <p:restoredTop sz="96374" autoAdjust="0"/>
  </p:normalViewPr>
  <p:slideViewPr>
    <p:cSldViewPr>
      <p:cViewPr varScale="1">
        <p:scale>
          <a:sx n="105" d="100"/>
          <a:sy n="105" d="100"/>
        </p:scale>
        <p:origin x="126" y="5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notesViewPr>
    <p:cSldViewPr>
      <p:cViewPr varScale="1">
        <p:scale>
          <a:sx n="84" d="100"/>
          <a:sy n="84" d="100"/>
        </p:scale>
        <p:origin x="29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37E8-67AA-47AC-A10C-5D7B12DA7DC7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2B4B-31DA-4A37-8D07-40F7B5A13B1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2B4B-31DA-4A37-8D07-40F7B5A13B1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77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3568" y="1131590"/>
            <a:ext cx="7772400" cy="1440160"/>
          </a:xfrm>
        </p:spPr>
        <p:txBody>
          <a:bodyPr>
            <a:noAutofit/>
          </a:bodyPr>
          <a:lstStyle>
            <a:lvl1pPr>
              <a:defRPr sz="48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INTRODUÇÃO AO R E </a:t>
            </a:r>
            <a:br>
              <a:rPr lang="pt-BR" dirty="0"/>
            </a:br>
            <a:r>
              <a:rPr lang="pt-BR" dirty="0"/>
              <a:t>ESTATÍSTICA BÁSICA: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99742"/>
            <a:ext cx="6400800" cy="72008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AULA 1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411760" y="4155927"/>
            <a:ext cx="4320480" cy="360039"/>
          </a:xfrm>
        </p:spPr>
        <p:txBody>
          <a:bodyPr>
            <a:noAutofit/>
          </a:bodyPr>
          <a:lstStyle>
            <a:lvl1pPr algn="ctr">
              <a:defRPr sz="1800">
                <a:latin typeface="Prototype" pitchFamily="2" charset="0"/>
                <a:cs typeface="Prototype" pitchFamily="2" charset="0"/>
              </a:defRPr>
            </a:lvl1pPr>
          </a:lstStyle>
          <a:p>
            <a:pPr lvl="0"/>
            <a:r>
              <a:rPr lang="pt-BR" dirty="0"/>
              <a:t>LUIS ANUNCIAÇÃO (PUC-RIO)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4515966"/>
            <a:ext cx="2880320" cy="288032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pt-BR" dirty="0"/>
              <a:t>anovabr.com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747864"/>
          </a:xfrm>
        </p:spPr>
        <p:txBody>
          <a:bodyPr>
            <a:normAutofit/>
          </a:bodyPr>
          <a:lstStyle>
            <a:lvl1pPr>
              <a:buNone/>
              <a:defRPr sz="2800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  <p:pic>
        <p:nvPicPr>
          <p:cNvPr id="1026" name="Picture 2" descr="D:\Desktop\SERVIÇOS\ANOVA\anov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31990"/>
            <a:ext cx="299740" cy="288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9552" y="1635646"/>
            <a:ext cx="7992888" cy="1584176"/>
          </a:xfrm>
        </p:spPr>
        <p:txBody>
          <a:bodyPr>
            <a:noAutofit/>
          </a:bodyPr>
          <a:lstStyle>
            <a:lvl1pPr marL="0" indent="0" algn="ctr">
              <a:buNone/>
              <a:defRPr sz="11500" b="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70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totype" pitchFamily="2" charset="0"/>
          <a:ea typeface="+mj-ea"/>
          <a:cs typeface="Prototype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555526"/>
            <a:ext cx="7772400" cy="1440160"/>
          </a:xfrm>
        </p:spPr>
        <p:txBody>
          <a:bodyPr/>
          <a:lstStyle/>
          <a:p>
            <a:r>
              <a:rPr lang="pt-BR" noProof="0" dirty="0"/>
              <a:t>PSICOMETRIA APLICADA </a:t>
            </a:r>
            <a:br>
              <a:rPr lang="pt-BR" noProof="0" dirty="0"/>
            </a:br>
            <a:r>
              <a:rPr lang="pt-BR" noProof="0" dirty="0"/>
              <a:t>(4 ENCONTROS)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355726"/>
            <a:ext cx="7128792" cy="1440160"/>
          </a:xfrm>
        </p:spPr>
        <p:txBody>
          <a:bodyPr anchor="ctr"/>
          <a:lstStyle/>
          <a:p>
            <a:r>
              <a:rPr lang="pt-BR" noProof="0" dirty="0"/>
              <a:t>AULA 2 – Fidedignidade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LUIS ANUNCIAÇÃO (PUC-RIO)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3131840" y="4515966"/>
            <a:ext cx="2880320" cy="360040"/>
          </a:xfrm>
        </p:spPr>
        <p:txBody>
          <a:bodyPr>
            <a:normAutofit lnSpcReduction="10000"/>
          </a:bodyPr>
          <a:lstStyle/>
          <a:p>
            <a:r>
              <a:rPr lang="pt-BR" noProof="0" dirty="0"/>
              <a:t>2021</a:t>
            </a:r>
          </a:p>
        </p:txBody>
      </p:sp>
      <p:pic>
        <p:nvPicPr>
          <p:cNvPr id="2050" name="Picture 2" descr="Facebook">
            <a:extLst>
              <a:ext uri="{FF2B5EF4-FFF2-40B4-BE49-F238E27FC236}">
                <a16:creationId xmlns:a16="http://schemas.microsoft.com/office/drawing/2014/main" id="{61B5D8EB-5712-4640-8CD5-08713D98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34" y="4253359"/>
            <a:ext cx="1101062" cy="8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la Press | Criação de Logo e Papelaria (6 itens) Para Educação &amp; ...">
            <a:extLst>
              <a:ext uri="{FF2B5EF4-FFF2-40B4-BE49-F238E27FC236}">
                <a16:creationId xmlns:a16="http://schemas.microsoft.com/office/drawing/2014/main" id="{0160CFC1-85D8-44D7-8956-8C7ABA95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72679" r="16736" b="10690"/>
          <a:stretch/>
        </p:blipFill>
        <p:spPr bwMode="auto">
          <a:xfrm>
            <a:off x="7236296" y="3778212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OVA - Página inicial | Facebook">
            <a:extLst>
              <a:ext uri="{FF2B5EF4-FFF2-40B4-BE49-F238E27FC236}">
                <a16:creationId xmlns:a16="http://schemas.microsoft.com/office/drawing/2014/main" id="{50B79573-FE7E-4C8F-8B7F-3D084687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80444"/>
            <a:ext cx="677614" cy="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ão começou com um estrondo">
            <a:extLst>
              <a:ext uri="{FF2B5EF4-FFF2-40B4-BE49-F238E27FC236}">
                <a16:creationId xmlns:a16="http://schemas.microsoft.com/office/drawing/2014/main" id="{057F3170-70AF-4921-9DED-AE2BA2F4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7654"/>
            <a:ext cx="2626099" cy="20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9B949-5399-4551-B1D8-F9B02DE5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74" y="896345"/>
            <a:ext cx="3152414" cy="35379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6AB56-A0B7-48B1-AAC6-460809967288}"/>
              </a:ext>
            </a:extLst>
          </p:cNvPr>
          <p:cNvCxnSpPr>
            <a:cxnSpLocks/>
          </p:cNvCxnSpPr>
          <p:nvPr/>
        </p:nvCxnSpPr>
        <p:spPr>
          <a:xfrm>
            <a:off x="4295949" y="857539"/>
            <a:ext cx="432048" cy="1368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F0D14C-FC85-4952-A7DA-40700A9A3C08}"/>
              </a:ext>
            </a:extLst>
          </p:cNvPr>
          <p:cNvSpPr txBox="1"/>
          <p:nvPr/>
        </p:nvSpPr>
        <p:spPr>
          <a:xfrm>
            <a:off x="3851920" y="195486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(1)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sobe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desce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função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temperatura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D8FC9-A8F1-4810-89FA-22AB7792A9B4}"/>
              </a:ext>
            </a:extLst>
          </p:cNvPr>
          <p:cNvSpPr txBox="1"/>
          <p:nvPr/>
        </p:nvSpPr>
        <p:spPr>
          <a:xfrm>
            <a:off x="4511973" y="808640"/>
            <a:ext cx="2652315" cy="64807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é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ansiedade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uma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medida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indireta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662B7-EBF5-4D8A-A07A-538732C74422}"/>
              </a:ext>
            </a:extLst>
          </p:cNvPr>
          <p:cNvSpPr txBox="1"/>
          <p:nvPr/>
        </p:nvSpPr>
        <p:spPr>
          <a:xfrm>
            <a:off x="3820820" y="4420778"/>
            <a:ext cx="3428455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(2) Eu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assumo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instrumento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gera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08361F-AB7A-4E92-9682-64612EE706D5}"/>
                  </a:ext>
                </a:extLst>
              </p:cNvPr>
              <p:cNvSpPr/>
              <p:nvPr/>
            </p:nvSpPr>
            <p:spPr>
              <a:xfrm>
                <a:off x="7643150" y="2140786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08361F-AB7A-4E92-9682-64612EE70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150" y="2140786"/>
                <a:ext cx="864096" cy="792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0B572D-B8ED-4148-800D-BA6124F75B31}"/>
              </a:ext>
            </a:extLst>
          </p:cNvPr>
          <p:cNvCxnSpPr>
            <a:cxnSpLocks/>
          </p:cNvCxnSpPr>
          <p:nvPr/>
        </p:nvCxnSpPr>
        <p:spPr>
          <a:xfrm>
            <a:off x="3303462" y="2536832"/>
            <a:ext cx="7845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20FF4-DD60-4224-9746-8A3B781054C4}"/>
              </a:ext>
            </a:extLst>
          </p:cNvPr>
          <p:cNvCxnSpPr>
            <a:cxnSpLocks/>
          </p:cNvCxnSpPr>
          <p:nvPr/>
        </p:nvCxnSpPr>
        <p:spPr>
          <a:xfrm flipH="1">
            <a:off x="7088388" y="2550813"/>
            <a:ext cx="543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86624AAB-A676-4F0E-9FF2-D0450662C076}"/>
              </a:ext>
            </a:extLst>
          </p:cNvPr>
          <p:cNvSpPr/>
          <p:nvPr/>
        </p:nvSpPr>
        <p:spPr>
          <a:xfrm>
            <a:off x="395536" y="229878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9173000-4B56-4063-9376-D15431A0C991}"/>
              </a:ext>
            </a:extLst>
          </p:cNvPr>
          <p:cNvSpPr/>
          <p:nvPr/>
        </p:nvSpPr>
        <p:spPr>
          <a:xfrm flipH="1">
            <a:off x="8388424" y="228480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81CBA-5A5B-4B27-B6FF-37DE5750290A}"/>
              </a:ext>
            </a:extLst>
          </p:cNvPr>
          <p:cNvSpPr txBox="1"/>
          <p:nvPr/>
        </p:nvSpPr>
        <p:spPr>
          <a:xfrm>
            <a:off x="1368773" y="1454153"/>
            <a:ext cx="1296144" cy="46696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Ansiedade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2" grpId="0" animBg="1"/>
      <p:bldP spid="13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1064401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pessoa mais ansiosa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5108954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“eu sinto dormência ou formigamento”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5153677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“tenho medo do pior acontecer”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92856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796136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220072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“me sinto aterrorizado”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779912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728697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728697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A09DFB-D98B-498D-BDF9-9D8EF5E67FE1}"/>
              </a:ext>
            </a:extLst>
          </p:cNvPr>
          <p:cNvSpPr txBox="1"/>
          <p:nvPr/>
        </p:nvSpPr>
        <p:spPr>
          <a:xfrm>
            <a:off x="2422064" y="44439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4889337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4934060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647724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000455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1DC7A9-3C77-4080-ADB6-2355E42F63D7}"/>
              </a:ext>
            </a:extLst>
          </p:cNvPr>
          <p:cNvSpPr txBox="1"/>
          <p:nvPr/>
        </p:nvSpPr>
        <p:spPr>
          <a:xfrm>
            <a:off x="7713774" y="737692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EC6BEB-2B3B-4CBB-91EF-12EF3425AC24}"/>
              </a:ext>
            </a:extLst>
          </p:cNvPr>
          <p:cNvSpPr txBox="1"/>
          <p:nvPr/>
        </p:nvSpPr>
        <p:spPr>
          <a:xfrm>
            <a:off x="7692095" y="2277763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78E38-4474-4A9E-9635-05B2D884F431}"/>
              </a:ext>
            </a:extLst>
          </p:cNvPr>
          <p:cNvSpPr txBox="1"/>
          <p:nvPr/>
        </p:nvSpPr>
        <p:spPr>
          <a:xfrm>
            <a:off x="7728633" y="3757276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379939-688A-49A3-A8E5-97B3772028E5}"/>
              </a:ext>
            </a:extLst>
          </p:cNvPr>
          <p:cNvSpPr txBox="1"/>
          <p:nvPr/>
        </p:nvSpPr>
        <p:spPr>
          <a:xfrm>
            <a:off x="3303702" y="1121089"/>
            <a:ext cx="1540912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Carga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73DA9-98F7-4BDD-AD67-7D4050A6C49B}"/>
              </a:ext>
            </a:extLst>
          </p:cNvPr>
          <p:cNvSpPr txBox="1"/>
          <p:nvPr/>
        </p:nvSpPr>
        <p:spPr>
          <a:xfrm>
            <a:off x="7373715" y="350438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residual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5D6704-9977-4D69-B1F2-4B862FCDBD41}"/>
              </a:ext>
            </a:extLst>
          </p:cNvPr>
          <p:cNvSpPr txBox="1"/>
          <p:nvPr/>
        </p:nvSpPr>
        <p:spPr>
          <a:xfrm rot="19031829">
            <a:off x="22500" y="1603863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  <p:bldP spid="21" grpId="0"/>
      <p:bldP spid="31" grpId="0"/>
      <p:bldP spid="25" grpId="0" animBg="1"/>
      <p:bldP spid="2" grpId="0"/>
      <p:bldP spid="27" grpId="0" animBg="1"/>
      <p:bldP spid="28" grpId="0"/>
      <p:bldP spid="35" grpId="0"/>
      <p:bldP spid="36" grpId="0"/>
      <p:bldP spid="37" grpId="0"/>
      <p:bldP spid="23" grpId="0"/>
      <p:bldP spid="26" grpId="0"/>
      <p:bldP spid="32" grpId="0"/>
      <p:bldP spid="33" grpId="0" animBg="1"/>
      <p:bldP spid="34" grpId="0" animBg="1"/>
      <p:bldP spid="38" grpId="0"/>
      <p:bldP spid="14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4889337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4934060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647724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000455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1DC7A9-3C77-4080-ADB6-2355E42F63D7}"/>
              </a:ext>
            </a:extLst>
          </p:cNvPr>
          <p:cNvSpPr txBox="1"/>
          <p:nvPr/>
        </p:nvSpPr>
        <p:spPr>
          <a:xfrm>
            <a:off x="7713774" y="737692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EC6BEB-2B3B-4CBB-91EF-12EF3425AC24}"/>
              </a:ext>
            </a:extLst>
          </p:cNvPr>
          <p:cNvSpPr txBox="1"/>
          <p:nvPr/>
        </p:nvSpPr>
        <p:spPr>
          <a:xfrm>
            <a:off x="7692095" y="2277763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78E38-4474-4A9E-9635-05B2D884F431}"/>
              </a:ext>
            </a:extLst>
          </p:cNvPr>
          <p:cNvSpPr txBox="1"/>
          <p:nvPr/>
        </p:nvSpPr>
        <p:spPr>
          <a:xfrm>
            <a:off x="7728633" y="3757276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  <a:blipFill>
                <a:blip r:embed="rId12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/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700" b="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 algn="ctr"/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Variância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explicada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pelo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fator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(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latente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):</a:t>
                </a:r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br>
                  <a:rPr lang="en-US" sz="1800" b="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𝐿𝑎𝑡𝑒𝑛𝑡𝑒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pt-BR" sz="27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  <a:blipFill>
                <a:blip r:embed="rId1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8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23DA8A5-B27C-4D74-BB78-2F1BFAE2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275606"/>
            <a:ext cx="7992888" cy="1584176"/>
          </a:xfrm>
        </p:spPr>
        <p:txBody>
          <a:bodyPr/>
          <a:lstStyle/>
          <a:p>
            <a:r>
              <a:rPr lang="en-US" sz="8800" dirty="0" err="1"/>
              <a:t>Evidências</a:t>
            </a:r>
            <a:r>
              <a:rPr lang="en-US" sz="8800" dirty="0"/>
              <a:t> de </a:t>
            </a:r>
            <a:r>
              <a:rPr lang="en-US" sz="8800" dirty="0" err="1"/>
              <a:t>validade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255906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00EA-7496-40F8-99C8-82ABBB9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26081"/>
            <a:ext cx="8579296" cy="857250"/>
          </a:xfrm>
        </p:spPr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, </a:t>
            </a:r>
            <a:r>
              <a:rPr lang="en-US" dirty="0" err="1"/>
              <a:t>fontes</a:t>
            </a:r>
            <a:r>
              <a:rPr lang="en-US" dirty="0"/>
              <a:t> de </a:t>
            </a:r>
            <a:r>
              <a:rPr lang="en-US" dirty="0" err="1"/>
              <a:t>evidência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C670C-D718-4F96-A898-7AC6B0AA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56" y="1549028"/>
            <a:ext cx="5657850" cy="26789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27543D-0A93-415E-A989-C4971916CA32}"/>
              </a:ext>
            </a:extLst>
          </p:cNvPr>
          <p:cNvSpPr/>
          <p:nvPr/>
        </p:nvSpPr>
        <p:spPr>
          <a:xfrm>
            <a:off x="1475656" y="2545580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conteúdo”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BDC943-516B-4D31-AB0C-7A57E00BAF23}"/>
              </a:ext>
            </a:extLst>
          </p:cNvPr>
          <p:cNvSpPr/>
          <p:nvPr/>
        </p:nvSpPr>
        <p:spPr>
          <a:xfrm>
            <a:off x="5161831" y="1391911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050">
                <a:solidFill>
                  <a:srgbClr val="000000"/>
                </a:solidFill>
              </a:rPr>
              <a:t>“validade de critério”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5EDE48-4F3C-495C-9B82-6570FDB7961A}"/>
              </a:ext>
            </a:extLst>
          </p:cNvPr>
          <p:cNvSpPr/>
          <p:nvPr/>
        </p:nvSpPr>
        <p:spPr>
          <a:xfrm>
            <a:off x="2747244" y="1856031"/>
            <a:ext cx="1371600" cy="779023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construto” 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“fidedignidade”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146D762-E6F5-48B0-9FA2-5EFBFFB54211}"/>
              </a:ext>
            </a:extLst>
          </p:cNvPr>
          <p:cNvSpPr txBox="1">
            <a:spLocks/>
          </p:cNvSpPr>
          <p:nvPr/>
        </p:nvSpPr>
        <p:spPr>
          <a:xfrm>
            <a:off x="733425" y="4536514"/>
            <a:ext cx="7677150" cy="430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Anunciação, L., &amp; Portugal, A. C. (2020). A Case </a:t>
            </a:r>
            <a:r>
              <a:rPr lang="pt-BR" sz="1100" dirty="0" err="1"/>
              <a:t>Study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Strengthening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Link </a:t>
            </a:r>
            <a:r>
              <a:rPr lang="pt-BR" sz="1100" dirty="0" err="1"/>
              <a:t>Between</a:t>
            </a:r>
            <a:r>
              <a:rPr lang="pt-BR" sz="1100" dirty="0"/>
              <a:t> </a:t>
            </a:r>
            <a:r>
              <a:rPr lang="pt-BR" sz="1100" dirty="0" err="1"/>
              <a:t>Psychometrics</a:t>
            </a:r>
            <a:r>
              <a:rPr lang="pt-BR" sz="1100" dirty="0"/>
              <a:t>, Assessment,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Intervention</a:t>
            </a:r>
            <a:r>
              <a:rPr lang="pt-BR" sz="1100" dirty="0"/>
              <a:t> in </a:t>
            </a:r>
            <a:r>
              <a:rPr lang="pt-BR" sz="1100" dirty="0" err="1"/>
              <a:t>Autism</a:t>
            </a:r>
            <a:r>
              <a:rPr lang="pt-BR" sz="1100" dirty="0"/>
              <a:t> Spectrum </a:t>
            </a:r>
            <a:r>
              <a:rPr lang="pt-BR" sz="1100" dirty="0" err="1"/>
              <a:t>Disorder</a:t>
            </a:r>
            <a:r>
              <a:rPr lang="pt-BR" sz="1100" dirty="0"/>
              <a:t> (ASD). In </a:t>
            </a:r>
            <a:r>
              <a:rPr lang="pt-BR" sz="1100" dirty="0" err="1"/>
              <a:t>Advances</a:t>
            </a:r>
            <a:r>
              <a:rPr lang="pt-BR" sz="1100" dirty="0"/>
              <a:t> in </a:t>
            </a:r>
            <a:r>
              <a:rPr lang="pt-BR" sz="1100" dirty="0" err="1"/>
              <a:t>Early</a:t>
            </a:r>
            <a:r>
              <a:rPr lang="pt-BR" sz="1100" dirty="0"/>
              <a:t> </a:t>
            </a:r>
            <a:r>
              <a:rPr lang="pt-BR" sz="1100" dirty="0" err="1"/>
              <a:t>Childhood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K-12 </a:t>
            </a:r>
            <a:r>
              <a:rPr lang="pt-BR" sz="1100" dirty="0" err="1"/>
              <a:t>Education</a:t>
            </a:r>
            <a:r>
              <a:rPr lang="pt-BR" sz="1100" dirty="0"/>
              <a:t> (pp. 154–171). IGI Global. https://doi.org/10.4018/978-1-7998-1431-3.ch008</a:t>
            </a:r>
          </a:p>
        </p:txBody>
      </p:sp>
    </p:spTree>
    <p:extLst>
      <p:ext uri="{BB962C8B-B14F-4D97-AF65-F5344CB8AC3E}">
        <p14:creationId xmlns:p14="http://schemas.microsoft.com/office/powerpoint/2010/main" val="21360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9C0637-39A3-4799-91CF-419836B23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 err="1"/>
              <a:t>Fidedignidade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99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C9D1F5-BF2F-45CE-9976-C730E0AE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14300"/>
            <a:ext cx="6419850" cy="4914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57E187-AB58-4114-B005-797913A009CF}"/>
              </a:ext>
            </a:extLst>
          </p:cNvPr>
          <p:cNvCxnSpPr/>
          <p:nvPr/>
        </p:nvCxnSpPr>
        <p:spPr>
          <a:xfrm>
            <a:off x="5652120" y="3075806"/>
            <a:ext cx="158417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0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1064401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pessoa mais ansiosa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5108954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“eu sinto dormência ou formigamento”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5153677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“tenho medo do pior acontecer”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92856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796136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220072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“me sinto aterrorizado”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779912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728697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728697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A09DFB-D98B-498D-BDF9-9D8EF5E67FE1}"/>
              </a:ext>
            </a:extLst>
          </p:cNvPr>
          <p:cNvSpPr txBox="1"/>
          <p:nvPr/>
        </p:nvSpPr>
        <p:spPr>
          <a:xfrm>
            <a:off x="2422064" y="44439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6EF63-6101-40DA-993A-2CF9F42003DF}"/>
              </a:ext>
            </a:extLst>
          </p:cNvPr>
          <p:cNvSpPr txBox="1"/>
          <p:nvPr/>
        </p:nvSpPr>
        <p:spPr>
          <a:xfrm>
            <a:off x="971600" y="1134075"/>
            <a:ext cx="26447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Raramente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conhecido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A9A662-2663-4126-B4D5-21E3B7E76631}"/>
                  </a:ext>
                </a:extLst>
              </p:cNvPr>
              <p:cNvSpPr txBox="1"/>
              <p:nvPr/>
            </p:nvSpPr>
            <p:spPr>
              <a:xfrm>
                <a:off x="1591584" y="364527"/>
                <a:ext cx="125401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A9A662-2663-4126-B4D5-21E3B7E7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584" y="364527"/>
                <a:ext cx="1254019" cy="876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51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3ACF-ABEB-46BE-BE3C-D6661348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da </a:t>
            </a:r>
            <a:r>
              <a:rPr lang="en-US" dirty="0" err="1"/>
              <a:t>fidedignidade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25E17-F683-4176-A275-66E4763BB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25E17-F683-4176-A275-66E4763BB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3580E7E-8267-42E4-85C5-3D79FCAF7161}"/>
              </a:ext>
            </a:extLst>
          </p:cNvPr>
          <p:cNvSpPr/>
          <p:nvPr/>
        </p:nvSpPr>
        <p:spPr>
          <a:xfrm>
            <a:off x="2123728" y="3074082"/>
            <a:ext cx="3456384" cy="1152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17E4-1B1D-42DE-B30E-3D3DE1853E23}"/>
              </a:ext>
            </a:extLst>
          </p:cNvPr>
          <p:cNvSpPr txBox="1"/>
          <p:nvPr/>
        </p:nvSpPr>
        <p:spPr>
          <a:xfrm>
            <a:off x="3203848" y="4226210"/>
            <a:ext cx="187220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Análogo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R2 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C62D-0B62-42D5-89E3-66664AD8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74EB9-21D6-40A7-97D6-A4CA69AC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37371"/>
          </a:xfrm>
        </p:spPr>
        <p:txBody>
          <a:bodyPr>
            <a:normAutofit/>
          </a:bodyPr>
          <a:lstStyle/>
          <a:p>
            <a:pPr marL="0" indent="0"/>
            <a:r>
              <a:rPr lang="pt-BR" noProof="0" dirty="0"/>
              <a:t>1º momento: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Fidedignidade (estrutura interna de uma medida)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Notações e panorama geral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Estimadores/Coeficientes, usos e críticas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Condições pragmáticas</a:t>
            </a:r>
          </a:p>
          <a:p>
            <a:pPr marL="0" indent="0"/>
            <a:r>
              <a:rPr lang="pt-BR" noProof="0" dirty="0"/>
              <a:t>2º momento: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noProof="0" dirty="0"/>
              <a:t>Laboratório </a:t>
            </a:r>
          </a:p>
        </p:txBody>
      </p:sp>
    </p:spTree>
    <p:extLst>
      <p:ext uri="{BB962C8B-B14F-4D97-AF65-F5344CB8AC3E}">
        <p14:creationId xmlns:p14="http://schemas.microsoft.com/office/powerpoint/2010/main" val="1679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9C0637-39A3-4799-91CF-419836B2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35646"/>
            <a:ext cx="8352928" cy="1584176"/>
          </a:xfrm>
        </p:spPr>
        <p:txBody>
          <a:bodyPr/>
          <a:lstStyle/>
          <a:p>
            <a:r>
              <a:rPr lang="en-US" sz="9600" dirty="0" err="1"/>
              <a:t>Delineamentos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11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1CCE-BA97-4251-8E3C-6596C19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Delineamentos</a:t>
            </a:r>
            <a:r>
              <a:rPr lang="en-US" dirty="0"/>
              <a:t> e </a:t>
            </a:r>
            <a:r>
              <a:rPr lang="en-US" dirty="0" err="1"/>
              <a:t>análises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6052BE-F002-4307-9B33-F98018D94C6C}"/>
              </a:ext>
            </a:extLst>
          </p:cNvPr>
          <p:cNvSpPr/>
          <p:nvPr/>
        </p:nvSpPr>
        <p:spPr>
          <a:xfrm>
            <a:off x="385071" y="2516348"/>
            <a:ext cx="1477648" cy="640080"/>
          </a:xfrm>
          <a:prstGeom prst="rect">
            <a:avLst/>
          </a:prstGeom>
          <a:solidFill>
            <a:srgbClr val="F4F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Fidedignidade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7ED4C8-C379-4012-8DC7-FC41DAFCA353}"/>
              </a:ext>
            </a:extLst>
          </p:cNvPr>
          <p:cNvSpPr/>
          <p:nvPr/>
        </p:nvSpPr>
        <p:spPr>
          <a:xfrm>
            <a:off x="2151201" y="1445719"/>
            <a:ext cx="1371600" cy="6400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Estabilidade</a:t>
            </a: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AF986066-717A-4A45-A25E-88B8EEA7A74C}"/>
              </a:ext>
            </a:extLst>
          </p:cNvPr>
          <p:cNvSpPr/>
          <p:nvPr/>
        </p:nvSpPr>
        <p:spPr>
          <a:xfrm>
            <a:off x="2151201" y="3813055"/>
            <a:ext cx="1371600" cy="6400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Consistência</a:t>
            </a: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A4014C22-0EF1-4BBD-9562-EE2EA79D6789}"/>
              </a:ext>
            </a:extLst>
          </p:cNvPr>
          <p:cNvSpPr txBox="1"/>
          <p:nvPr/>
        </p:nvSpPr>
        <p:spPr>
          <a:xfrm>
            <a:off x="5381743" y="1585731"/>
            <a:ext cx="2945204" cy="9492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Obtido por duas formas </a:t>
            </a:r>
          </a:p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absolutamente comparáveis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(Chamada </a:t>
            </a:r>
            <a:r>
              <a:rPr lang="pt-BR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tb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</a:t>
            </a:r>
            <a:r>
              <a:rPr lang="pt-BR" sz="1400" dirty="0">
                <a:latin typeface="Prototype" pitchFamily="2" charset="0"/>
                <a:cs typeface="Prototype" pitchFamily="2" charset="0"/>
              </a:rPr>
              <a:t> equivalência)</a:t>
            </a:r>
          </a:p>
          <a:p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AA1EAF81-B694-4D22-AEA5-68CF0D28EDFB}"/>
              </a:ext>
            </a:extLst>
          </p:cNvPr>
          <p:cNvSpPr txBox="1"/>
          <p:nvPr/>
        </p:nvSpPr>
        <p:spPr>
          <a:xfrm>
            <a:off x="5381743" y="1102129"/>
            <a:ext cx="3294713" cy="72008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 quanto o escore é </a:t>
            </a:r>
          </a:p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estável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ao longo do tempo?</a:t>
            </a:r>
          </a:p>
        </p:txBody>
      </p:sp>
      <p:sp>
        <p:nvSpPr>
          <p:cNvPr id="9" name="Retângulo 10">
            <a:extLst>
              <a:ext uri="{FF2B5EF4-FFF2-40B4-BE49-F238E27FC236}">
                <a16:creationId xmlns:a16="http://schemas.microsoft.com/office/drawing/2014/main" id="{DBEABB94-E0E0-4B50-BE3C-67F6B27925A7}"/>
              </a:ext>
            </a:extLst>
          </p:cNvPr>
          <p:cNvSpPr/>
          <p:nvPr/>
        </p:nvSpPr>
        <p:spPr>
          <a:xfrm>
            <a:off x="3931384" y="1184294"/>
            <a:ext cx="13716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Teste Reteste</a:t>
            </a:r>
          </a:p>
        </p:txBody>
      </p:sp>
      <p:sp>
        <p:nvSpPr>
          <p:cNvPr id="10" name="Retângulo 13">
            <a:extLst>
              <a:ext uri="{FF2B5EF4-FFF2-40B4-BE49-F238E27FC236}">
                <a16:creationId xmlns:a16="http://schemas.microsoft.com/office/drawing/2014/main" id="{1338DC1B-DE95-4B3A-8452-AB4BF830350E}"/>
              </a:ext>
            </a:extLst>
          </p:cNvPr>
          <p:cNvSpPr/>
          <p:nvPr/>
        </p:nvSpPr>
        <p:spPr>
          <a:xfrm>
            <a:off x="3931384" y="1804752"/>
            <a:ext cx="13716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Formas paralelas</a:t>
            </a:r>
          </a:p>
        </p:txBody>
      </p:sp>
      <p:sp>
        <p:nvSpPr>
          <p:cNvPr id="11" name="Retângulo 14">
            <a:extLst>
              <a:ext uri="{FF2B5EF4-FFF2-40B4-BE49-F238E27FC236}">
                <a16:creationId xmlns:a16="http://schemas.microsoft.com/office/drawing/2014/main" id="{79E7AF73-D64E-44E5-9D8F-9612FE61CD84}"/>
              </a:ext>
            </a:extLst>
          </p:cNvPr>
          <p:cNvSpPr/>
          <p:nvPr/>
        </p:nvSpPr>
        <p:spPr>
          <a:xfrm>
            <a:off x="3951927" y="2601235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Entre os itens / total</a:t>
            </a:r>
          </a:p>
        </p:txBody>
      </p:sp>
      <p:sp>
        <p:nvSpPr>
          <p:cNvPr id="12" name="Retângulo 15">
            <a:extLst>
              <a:ext uri="{FF2B5EF4-FFF2-40B4-BE49-F238E27FC236}">
                <a16:creationId xmlns:a16="http://schemas.microsoft.com/office/drawing/2014/main" id="{E0B020FA-D6ED-41BD-B1C8-D243EC72667B}"/>
              </a:ext>
            </a:extLst>
          </p:cNvPr>
          <p:cNvSpPr/>
          <p:nvPr/>
        </p:nvSpPr>
        <p:spPr>
          <a:xfrm>
            <a:off x="3942441" y="4398361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Entre/</a:t>
            </a:r>
            <a:r>
              <a:rPr lang="pt-BR" sz="1600" dirty="0" err="1"/>
              <a:t>Intra</a:t>
            </a:r>
            <a:r>
              <a:rPr lang="pt-BR" sz="1600" dirty="0"/>
              <a:t> avaliadores</a:t>
            </a:r>
          </a:p>
        </p:txBody>
      </p:sp>
      <p:sp>
        <p:nvSpPr>
          <p:cNvPr id="13" name="Retângulo 16">
            <a:extLst>
              <a:ext uri="{FF2B5EF4-FFF2-40B4-BE49-F238E27FC236}">
                <a16:creationId xmlns:a16="http://schemas.microsoft.com/office/drawing/2014/main" id="{46E077A1-5D79-46DB-96A0-E12420DC31C0}"/>
              </a:ext>
            </a:extLst>
          </p:cNvPr>
          <p:cNvSpPr/>
          <p:nvPr/>
        </p:nvSpPr>
        <p:spPr>
          <a:xfrm>
            <a:off x="3951927" y="3200277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Duas metades</a:t>
            </a:r>
          </a:p>
        </p:txBody>
      </p:sp>
      <p:sp>
        <p:nvSpPr>
          <p:cNvPr id="14" name="CaixaDeTexto 17">
            <a:extLst>
              <a:ext uri="{FF2B5EF4-FFF2-40B4-BE49-F238E27FC236}">
                <a16:creationId xmlns:a16="http://schemas.microsoft.com/office/drawing/2014/main" id="{D58E0A0A-D34C-4398-B9DC-EA6A450ECA60}"/>
              </a:ext>
            </a:extLst>
          </p:cNvPr>
          <p:cNvSpPr txBox="1"/>
          <p:nvPr/>
        </p:nvSpPr>
        <p:spPr>
          <a:xfrm>
            <a:off x="5342126" y="2573680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Todos os itens da mesma </a:t>
            </a:r>
          </a:p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dimensão</a:t>
            </a:r>
          </a:p>
        </p:txBody>
      </p:sp>
      <p:sp>
        <p:nvSpPr>
          <p:cNvPr id="15" name="CaixaDeTexto 18">
            <a:extLst>
              <a:ext uri="{FF2B5EF4-FFF2-40B4-BE49-F238E27FC236}">
                <a16:creationId xmlns:a16="http://schemas.microsoft.com/office/drawing/2014/main" id="{709F1969-5910-4C1A-B2B9-75FFD642E857}"/>
              </a:ext>
            </a:extLst>
          </p:cNvPr>
          <p:cNvSpPr txBox="1"/>
          <p:nvPr/>
        </p:nvSpPr>
        <p:spPr>
          <a:xfrm>
            <a:off x="5332959" y="4330107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Diferentes avaliadores sobre</a:t>
            </a:r>
          </a:p>
          <a:p>
            <a:r>
              <a:rPr lang="pt-BR" sz="1400" dirty="0">
                <a:latin typeface="Prototype" pitchFamily="2" charset="0"/>
                <a:cs typeface="Prototype" pitchFamily="2" charset="0"/>
              </a:rPr>
              <a:t>como eles veem um fenômeno</a:t>
            </a:r>
            <a:br>
              <a:rPr lang="pt-BR" sz="1400" dirty="0"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latin typeface="Prototype" pitchFamily="2" charset="0"/>
                <a:cs typeface="Prototype" pitchFamily="2" charset="0"/>
              </a:rPr>
              <a:t>(As vezes vista como </a:t>
            </a:r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concordância</a:t>
            </a:r>
            <a:r>
              <a:rPr lang="pt-BR" sz="1400" dirty="0">
                <a:latin typeface="Prototype" pitchFamily="2" charset="0"/>
                <a:cs typeface="Prototype" pitchFamily="2" charset="0"/>
              </a:rPr>
              <a:t>)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6" name="CaixaDeTexto 19">
            <a:extLst>
              <a:ext uri="{FF2B5EF4-FFF2-40B4-BE49-F238E27FC236}">
                <a16:creationId xmlns:a16="http://schemas.microsoft.com/office/drawing/2014/main" id="{403F5586-4163-4AEB-BB4C-400C8AAAA571}"/>
              </a:ext>
            </a:extLst>
          </p:cNvPr>
          <p:cNvSpPr txBox="1"/>
          <p:nvPr/>
        </p:nvSpPr>
        <p:spPr>
          <a:xfrm>
            <a:off x="5314041" y="3143432"/>
            <a:ext cx="3294713" cy="76502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Reflete a correlação entre duas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metades </a:t>
            </a:r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artificiais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do mesmo 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instrumento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2BE4AB-0DA2-4C19-9128-E5163B28E2A5}"/>
              </a:ext>
            </a:extLst>
          </p:cNvPr>
          <p:cNvGrpSpPr/>
          <p:nvPr/>
        </p:nvGrpSpPr>
        <p:grpSpPr>
          <a:xfrm>
            <a:off x="3556841" y="1063229"/>
            <a:ext cx="686927" cy="1411228"/>
            <a:chOff x="3813065" y="51470"/>
            <a:chExt cx="686927" cy="1738875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2BE9DFD0-39CB-46C3-AAC5-D4259F4930AE}"/>
                </a:ext>
              </a:extLst>
            </p:cNvPr>
            <p:cNvSpPr/>
            <p:nvPr/>
          </p:nvSpPr>
          <p:spPr>
            <a:xfrm>
              <a:off x="4098098" y="51470"/>
              <a:ext cx="401894" cy="173887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D2C1EF-89C1-4B4E-9CD8-DB4112DAE09A}"/>
                </a:ext>
              </a:extLst>
            </p:cNvPr>
            <p:cNvCxnSpPr>
              <a:stCxn id="18" idx="1"/>
            </p:cNvCxnSpPr>
            <p:nvPr/>
          </p:nvCxnSpPr>
          <p:spPr>
            <a:xfrm flipH="1" flipV="1">
              <a:off x="3813065" y="917508"/>
              <a:ext cx="285033" cy="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C00CE06-ECA2-42AD-A870-A71803B7A575}"/>
              </a:ext>
            </a:extLst>
          </p:cNvPr>
          <p:cNvSpPr/>
          <p:nvPr/>
        </p:nvSpPr>
        <p:spPr>
          <a:xfrm>
            <a:off x="1999851" y="1323892"/>
            <a:ext cx="401894" cy="3333165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" name="Retângulo 16">
            <a:extLst>
              <a:ext uri="{FF2B5EF4-FFF2-40B4-BE49-F238E27FC236}">
                <a16:creationId xmlns:a16="http://schemas.microsoft.com/office/drawing/2014/main" id="{5C0553B3-4D5A-4955-A871-9DDA7E15AB75}"/>
              </a:ext>
            </a:extLst>
          </p:cNvPr>
          <p:cNvSpPr/>
          <p:nvPr/>
        </p:nvSpPr>
        <p:spPr>
          <a:xfrm>
            <a:off x="3942441" y="3799319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Coef. gerais</a:t>
            </a:r>
          </a:p>
        </p:txBody>
      </p:sp>
      <p:sp>
        <p:nvSpPr>
          <p:cNvPr id="22" name="CaixaDeTexto 19">
            <a:extLst>
              <a:ext uri="{FF2B5EF4-FFF2-40B4-BE49-F238E27FC236}">
                <a16:creationId xmlns:a16="http://schemas.microsoft.com/office/drawing/2014/main" id="{3E0406C1-0806-4D85-91A1-C91C8D2839B7}"/>
              </a:ext>
            </a:extLst>
          </p:cNvPr>
          <p:cNvSpPr txBox="1"/>
          <p:nvPr/>
        </p:nvSpPr>
        <p:spPr>
          <a:xfrm>
            <a:off x="5282158" y="3780883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Indicadores gerais 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baseados na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variância/correlação entre itens</a:t>
            </a: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3A6B1AE3-431D-4CCD-8481-1B75E10B29A6}"/>
              </a:ext>
            </a:extLst>
          </p:cNvPr>
          <p:cNvSpPr/>
          <p:nvPr/>
        </p:nvSpPr>
        <p:spPr>
          <a:xfrm>
            <a:off x="3852929" y="2550833"/>
            <a:ext cx="401894" cy="2468880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C7CCFE-C16C-450E-9E1F-5D98B215A6C0}"/>
              </a:ext>
            </a:extLst>
          </p:cNvPr>
          <p:cNvCxnSpPr/>
          <p:nvPr/>
        </p:nvCxnSpPr>
        <p:spPr>
          <a:xfrm flipH="1" flipV="1">
            <a:off x="3545941" y="4105749"/>
            <a:ext cx="285033" cy="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A8231-B6CE-4003-A44C-10FFA191566B}"/>
              </a:ext>
            </a:extLst>
          </p:cNvPr>
          <p:cNvSpPr txBox="1"/>
          <p:nvPr/>
        </p:nvSpPr>
        <p:spPr>
          <a:xfrm>
            <a:off x="581301" y="3140867"/>
            <a:ext cx="1121466" cy="3850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b="1" i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Precisão</a:t>
            </a:r>
            <a:endParaRPr lang="pt-BR" sz="1800" b="1" i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 animBg="1"/>
      <p:bldP spid="21" grpId="0" animBg="1"/>
      <p:bldP spid="22" grpId="0"/>
      <p:bldP spid="23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reteste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Tempo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Tempo 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paralelas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Forma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Forma 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2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 avaliadores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Observador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latin typeface="Prototype" pitchFamily="2" charset="0"/>
                <a:cs typeface="Prototype" pitchFamily="2" charset="0"/>
              </a:rPr>
              <a:t>Observador </a:t>
            </a:r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395536" y="1063229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Consistência interna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622575" y="171494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609328" y="235937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 com 3 ou mais itens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609328" y="3291830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622575" y="4080271"/>
            <a:ext cx="2376264" cy="79476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Respostas dos itens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054623" y="1135237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latin typeface="Prototype" pitchFamily="2" charset="0"/>
                <a:cs typeface="Prototype" pitchFamily="2" charset="0"/>
              </a:rPr>
              <a:t>Instrumento A</a:t>
            </a:r>
            <a:endParaRPr lang="pt-BR" sz="2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9EFDDA1-51C1-439C-A49F-C1E9BF41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1200150"/>
            <a:ext cx="5688632" cy="374786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Correlação </a:t>
            </a:r>
            <a:r>
              <a:rPr lang="pt-BR" b="1" dirty="0" err="1"/>
              <a:t>inter-item</a:t>
            </a:r>
            <a:endParaRPr lang="pt-BR" b="1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Valores entre .20 e .40 sugerem uma correlação adequada (</a:t>
            </a:r>
            <a:r>
              <a:rPr lang="pt-BR" dirty="0" err="1"/>
              <a:t>Piedmont</a:t>
            </a:r>
            <a:r>
              <a:rPr lang="pt-BR" dirty="0"/>
              <a:t>, 2014)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Correlação item-total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0.3 (</a:t>
            </a:r>
            <a:r>
              <a:rPr lang="pt-BR" dirty="0" err="1"/>
              <a:t>Nunnally</a:t>
            </a:r>
            <a:r>
              <a:rPr lang="pt-BR" dirty="0"/>
              <a:t> e Bernstein, 1994)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0.5 (</a:t>
            </a:r>
            <a:r>
              <a:rPr lang="pt-BR" dirty="0" err="1"/>
              <a:t>Hair</a:t>
            </a:r>
            <a:r>
              <a:rPr lang="pt-BR" dirty="0"/>
              <a:t>, 2014)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Duas metades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Coef. Alfa de Cronbach (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t-BR" b="1" dirty="0"/>
              <a:t>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0.6 (Res. 09/2018)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0.7 (</a:t>
            </a:r>
            <a:r>
              <a:rPr lang="pt-BR" dirty="0" err="1"/>
              <a:t>Furr</a:t>
            </a:r>
            <a:r>
              <a:rPr lang="pt-BR" dirty="0"/>
              <a:t>, 2011)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&gt; 0.9, Redundantes (</a:t>
            </a:r>
            <a:r>
              <a:rPr lang="pt-BR" dirty="0" err="1"/>
              <a:t>Streiner</a:t>
            </a:r>
            <a:r>
              <a:rPr lang="pt-BR" dirty="0"/>
              <a:t>, 2003)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0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0BD5-4C70-4489-A33A-139F25D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15966"/>
            <a:ext cx="8229600" cy="432048"/>
          </a:xfrm>
        </p:spPr>
        <p:txBody>
          <a:bodyPr/>
          <a:lstStyle/>
          <a:p>
            <a:r>
              <a:rPr lang="en-US" sz="1050" dirty="0"/>
              <a:t>Piedmont, R. L., &amp; Hyland, M. E. (1993). Inter-Item Correlation Frequency Distribution Analysis: A Method for Evaluating Scale Dimensionality. Educational and Psychological Measurement, 53(2), 369–378. https://doi.org/10.1177/0013164493053002006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AD137-4D7C-447C-BA1F-6893EDC6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5791"/>
            <a:ext cx="5930026" cy="41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4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1131590"/>
            <a:ext cx="7992888" cy="1584176"/>
          </a:xfrm>
        </p:spPr>
        <p:txBody>
          <a:bodyPr/>
          <a:lstStyle/>
          <a:p>
            <a:r>
              <a:rPr lang="pt-BR" sz="8800" noProof="0" dirty="0"/>
              <a:t>Coeficiente Alfa </a:t>
            </a:r>
            <a:r>
              <a:rPr lang="el-GR" sz="8800" noProof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pt-BR" sz="12000" noProof="0" dirty="0"/>
          </a:p>
        </p:txBody>
      </p:sp>
    </p:spTree>
    <p:extLst>
      <p:ext uri="{BB962C8B-B14F-4D97-AF65-F5344CB8AC3E}">
        <p14:creationId xmlns:p14="http://schemas.microsoft.com/office/powerpoint/2010/main" val="2445235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565F52-8C0C-4850-80F8-37035234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9966"/>
            <a:ext cx="5782733" cy="416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31DC62-4BC7-4218-B340-86CD20D65B00}"/>
              </a:ext>
            </a:extLst>
          </p:cNvPr>
          <p:cNvCxnSpPr>
            <a:cxnSpLocks/>
          </p:cNvCxnSpPr>
          <p:nvPr/>
        </p:nvCxnSpPr>
        <p:spPr>
          <a:xfrm>
            <a:off x="107504" y="1779662"/>
            <a:ext cx="8858250" cy="0"/>
          </a:xfrm>
          <a:prstGeom prst="straightConnector1">
            <a:avLst/>
          </a:prstGeom>
          <a:noFill/>
          <a:ln w="762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A65DE-5C43-49A7-BBB4-C8FE2D205E48}"/>
              </a:ext>
            </a:extLst>
          </p:cNvPr>
          <p:cNvSpPr/>
          <p:nvPr/>
        </p:nvSpPr>
        <p:spPr>
          <a:xfrm>
            <a:off x="1033812" y="1594997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1905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4DAFB-680E-4DA9-A913-BDE7397DFB71}"/>
              </a:ext>
            </a:extLst>
          </p:cNvPr>
          <p:cNvSpPr/>
          <p:nvPr/>
        </p:nvSpPr>
        <p:spPr>
          <a:xfrm>
            <a:off x="541369" y="2139467"/>
            <a:ext cx="2011680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Escala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Binet-Simon de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Inteligência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C42EA-B89F-4DD1-AADB-72E7D80E1847}"/>
              </a:ext>
            </a:extLst>
          </p:cNvPr>
          <p:cNvSpPr/>
          <p:nvPr/>
        </p:nvSpPr>
        <p:spPr>
          <a:xfrm>
            <a:off x="3197177" y="1566596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1916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41E339-71AC-45B2-82E1-1C6FA165F84A}"/>
              </a:ext>
            </a:extLst>
          </p:cNvPr>
          <p:cNvSpPr/>
          <p:nvPr/>
        </p:nvSpPr>
        <p:spPr>
          <a:xfrm>
            <a:off x="2767360" y="2108414"/>
            <a:ext cx="1920240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Lewis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Terman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fez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sua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revisão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Escala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Stanford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Binet)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07ED6B-BA9A-4D7B-B7DF-0F68056BB12D}"/>
              </a:ext>
            </a:extLst>
          </p:cNvPr>
          <p:cNvSpPr/>
          <p:nvPr/>
        </p:nvSpPr>
        <p:spPr>
          <a:xfrm>
            <a:off x="2757835" y="3585124"/>
            <a:ext cx="192024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Cronbach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nascia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011143-944D-4786-85D5-F587A134BCAE}"/>
              </a:ext>
            </a:extLst>
          </p:cNvPr>
          <p:cNvSpPr/>
          <p:nvPr/>
        </p:nvSpPr>
        <p:spPr>
          <a:xfrm>
            <a:off x="5360542" y="1566596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1921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EFDE2-BF71-4FA2-AA57-FE2AA1077386}"/>
              </a:ext>
            </a:extLst>
          </p:cNvPr>
          <p:cNvSpPr/>
          <p:nvPr/>
        </p:nvSpPr>
        <p:spPr>
          <a:xfrm>
            <a:off x="5060503" y="2046889"/>
            <a:ext cx="1828800" cy="147732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Cronbach fez o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teste,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tirou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200 e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foi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matriculao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uma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turma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especial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68202-6341-47A8-BCE2-98BBD28D9081}"/>
              </a:ext>
            </a:extLst>
          </p:cNvPr>
          <p:cNvSpPr/>
          <p:nvPr/>
        </p:nvSpPr>
        <p:spPr>
          <a:xfrm>
            <a:off x="7360792" y="1538021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2021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67532-79B5-4DE8-A93C-1E0FD92C22E4}"/>
              </a:ext>
            </a:extLst>
          </p:cNvPr>
          <p:cNvSpPr/>
          <p:nvPr/>
        </p:nvSpPr>
        <p:spPr>
          <a:xfrm>
            <a:off x="7060754" y="2054031"/>
            <a:ext cx="1828800" cy="14630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</a:rPr>
              <a:t>Ainda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discutimos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importância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Cronbach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7335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38DE95-6E88-4473-9465-4AF5EC4C34A2}"/>
              </a:ext>
            </a:extLst>
          </p:cNvPr>
          <p:cNvSpPr/>
          <p:nvPr/>
        </p:nvSpPr>
        <p:spPr>
          <a:xfrm>
            <a:off x="1331640" y="699542"/>
            <a:ext cx="4608512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6379-D968-4278-819B-DFE0506C4494}"/>
              </a:ext>
            </a:extLst>
          </p:cNvPr>
          <p:cNvSpPr txBox="1"/>
          <p:nvPr/>
        </p:nvSpPr>
        <p:spPr>
          <a:xfrm>
            <a:off x="1475656" y="2456522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Correlação</a:t>
            </a:r>
            <a:endParaRPr lang="en-US" sz="32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A5629-61F1-4C62-ADB5-BAEE3457F32B}"/>
              </a:ext>
            </a:extLst>
          </p:cNvPr>
          <p:cNvSpPr/>
          <p:nvPr/>
        </p:nvSpPr>
        <p:spPr>
          <a:xfrm>
            <a:off x="2771800" y="1419622"/>
            <a:ext cx="4608512" cy="345638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1BAB2-9B22-4F5F-B933-AEA6AFEC60A6}"/>
              </a:ext>
            </a:extLst>
          </p:cNvPr>
          <p:cNvSpPr txBox="1"/>
          <p:nvPr/>
        </p:nvSpPr>
        <p:spPr>
          <a:xfrm>
            <a:off x="1349398" y="746398"/>
            <a:ext cx="379866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latin typeface="Prototype" pitchFamily="2" charset="0"/>
                <a:cs typeface="Prototype" pitchFamily="2" charset="0"/>
              </a:rPr>
              <a:t>Aspectos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analíticos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Estatística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e </a:t>
            </a:r>
            <a:br>
              <a:rPr lang="en-US" sz="2000" dirty="0">
                <a:latin typeface="Prototype" pitchFamily="2" charset="0"/>
                <a:cs typeface="Prototype" pitchFamily="2" charset="0"/>
              </a:rPr>
            </a:br>
            <a:r>
              <a:rPr lang="en-US" sz="2000" dirty="0" err="1">
                <a:latin typeface="Prototype" pitchFamily="2" charset="0"/>
                <a:cs typeface="Prototype" pitchFamily="2" charset="0"/>
              </a:rPr>
              <a:t>análise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de dados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DADF0-FDEC-4F9E-B691-9565C569EE99}"/>
              </a:ext>
            </a:extLst>
          </p:cNvPr>
          <p:cNvSpPr txBox="1"/>
          <p:nvPr/>
        </p:nvSpPr>
        <p:spPr>
          <a:xfrm>
            <a:off x="2771800" y="1529248"/>
            <a:ext cx="439248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Conceitos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aplicados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Psicometria</a:t>
            </a:r>
            <a:endParaRPr lang="pt-BR" sz="20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6DA4E26-AC35-43F1-A774-3A8895BE0A22}"/>
              </a:ext>
            </a:extLst>
          </p:cNvPr>
          <p:cNvSpPr/>
          <p:nvPr/>
        </p:nvSpPr>
        <p:spPr>
          <a:xfrm rot="2756508">
            <a:off x="5598728" y="758972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8B6D24D8-CC0F-474E-AF00-1D1304DACBA4}"/>
              </a:ext>
            </a:extLst>
          </p:cNvPr>
          <p:cNvSpPr/>
          <p:nvPr/>
        </p:nvSpPr>
        <p:spPr>
          <a:xfrm rot="12600000">
            <a:off x="1942522" y="1931253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9898C-896D-4203-A695-CAFF6FEBFB2A}"/>
              </a:ext>
            </a:extLst>
          </p:cNvPr>
          <p:cNvSpPr txBox="1"/>
          <p:nvPr/>
        </p:nvSpPr>
        <p:spPr>
          <a:xfrm>
            <a:off x="3635896" y="2690614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Fidedignidade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F0F30-2E53-4919-9710-BA569DFEB4CA}"/>
              </a:ext>
            </a:extLst>
          </p:cNvPr>
          <p:cNvSpPr txBox="1"/>
          <p:nvPr/>
        </p:nvSpPr>
        <p:spPr>
          <a:xfrm>
            <a:off x="3635896" y="3151604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Estrutura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interna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05823-68D1-470F-BABD-3D1D24AA19B8}"/>
              </a:ext>
            </a:extLst>
          </p:cNvPr>
          <p:cNvSpPr txBox="1"/>
          <p:nvPr/>
        </p:nvSpPr>
        <p:spPr>
          <a:xfrm>
            <a:off x="3685355" y="3627889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Rede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nomológica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4" grpId="0" animBg="1"/>
      <p:bldP spid="5" grpId="0"/>
      <p:bldP spid="6" grpId="0"/>
      <p:bldP spid="2" grpId="0" animBg="1"/>
      <p:bldP spid="7" grpId="0" animBg="1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D26B9-4AE9-4CEC-996C-C86558BA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72" y="0"/>
            <a:ext cx="4163455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3A6E04-98EE-4AF5-B8D0-B1304178D0DA}"/>
              </a:ext>
            </a:extLst>
          </p:cNvPr>
          <p:cNvSpPr/>
          <p:nvPr/>
        </p:nvSpPr>
        <p:spPr>
          <a:xfrm>
            <a:off x="2555776" y="17213"/>
            <a:ext cx="1728192" cy="32918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3F7-365F-48F9-AEAF-A0238DB8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83" y="27809"/>
            <a:ext cx="4439578" cy="49825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6FAC33C-C235-41B9-BAC8-0AA1A15E58D1}"/>
              </a:ext>
            </a:extLst>
          </p:cNvPr>
          <p:cNvSpPr/>
          <p:nvPr/>
        </p:nvSpPr>
        <p:spPr>
          <a:xfrm>
            <a:off x="6252840" y="42551"/>
            <a:ext cx="2926080" cy="110361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Todos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esses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itens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referem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-se a “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mesma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”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ansiedade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991499-6C4D-4888-8430-ABB103001E51}"/>
              </a:ext>
            </a:extLst>
          </p:cNvPr>
          <p:cNvCxnSpPr>
            <a:cxnSpLocks/>
          </p:cNvCxnSpPr>
          <p:nvPr/>
        </p:nvCxnSpPr>
        <p:spPr>
          <a:xfrm>
            <a:off x="5219329" y="178806"/>
            <a:ext cx="1179423" cy="202194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913A3-18F0-48D7-86D2-0AB6ED9C7F28}"/>
              </a:ext>
            </a:extLst>
          </p:cNvPr>
          <p:cNvSpPr/>
          <p:nvPr/>
        </p:nvSpPr>
        <p:spPr>
          <a:xfrm>
            <a:off x="3167612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6DE9E-178A-4103-A4ED-3175874F40D7}"/>
              </a:ext>
            </a:extLst>
          </p:cNvPr>
          <p:cNvSpPr/>
          <p:nvPr/>
        </p:nvSpPr>
        <p:spPr>
          <a:xfrm>
            <a:off x="3994629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7B65C-BD95-401B-862D-CD90023CF3F6}"/>
              </a:ext>
            </a:extLst>
          </p:cNvPr>
          <p:cNvSpPr/>
          <p:nvPr/>
        </p:nvSpPr>
        <p:spPr>
          <a:xfrm>
            <a:off x="4914529" y="1415535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3733D-38A8-4936-BB8E-2145AB4DF711}"/>
              </a:ext>
            </a:extLst>
          </p:cNvPr>
          <p:cNvSpPr/>
          <p:nvPr/>
        </p:nvSpPr>
        <p:spPr>
          <a:xfrm>
            <a:off x="5694811" y="14155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25FB3-9650-48E3-8043-3C4328AEA003}"/>
              </a:ext>
            </a:extLst>
          </p:cNvPr>
          <p:cNvSpPr/>
          <p:nvPr/>
        </p:nvSpPr>
        <p:spPr>
          <a:xfrm>
            <a:off x="302751" y="236237"/>
            <a:ext cx="1636687" cy="7848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itens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são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entendidos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como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var.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1500" dirty="0" err="1">
                <a:solidFill>
                  <a:srgbClr val="000000"/>
                </a:solidFill>
              </a:rPr>
              <a:t>contínua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EFDE26-AEE1-4BB9-A9E4-C3DD96D9F848}"/>
              </a:ext>
            </a:extLst>
          </p:cNvPr>
          <p:cNvCxnSpPr>
            <a:cxnSpLocks/>
          </p:cNvCxnSpPr>
          <p:nvPr/>
        </p:nvCxnSpPr>
        <p:spPr>
          <a:xfrm flipH="1" flipV="1">
            <a:off x="1498774" y="1090316"/>
            <a:ext cx="440665" cy="694549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CC191-9909-4E89-AB6D-6026EF80D30D}"/>
              </a:ext>
            </a:extLst>
          </p:cNvPr>
          <p:cNvCxnSpPr>
            <a:cxnSpLocks/>
          </p:cNvCxnSpPr>
          <p:nvPr/>
        </p:nvCxnSpPr>
        <p:spPr>
          <a:xfrm flipH="1">
            <a:off x="1450355" y="1784865"/>
            <a:ext cx="508909" cy="184665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21505B-C00B-4031-ACFE-CF4723B1BD55}"/>
              </a:ext>
            </a:extLst>
          </p:cNvPr>
          <p:cNvSpPr/>
          <p:nvPr/>
        </p:nvSpPr>
        <p:spPr>
          <a:xfrm>
            <a:off x="57220" y="1799441"/>
            <a:ext cx="1490444" cy="7848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Existe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o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pressuposto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da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tau-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equivalência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A3842-66A2-41FA-BB87-C8C3D4486AB0}"/>
              </a:ext>
            </a:extLst>
          </p:cNvPr>
          <p:cNvSpPr/>
          <p:nvPr/>
        </p:nvSpPr>
        <p:spPr>
          <a:xfrm>
            <a:off x="3167612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0945-E763-4B14-8C8B-744E7B5E38F7}"/>
              </a:ext>
            </a:extLst>
          </p:cNvPr>
          <p:cNvSpPr/>
          <p:nvPr/>
        </p:nvSpPr>
        <p:spPr>
          <a:xfrm>
            <a:off x="3994629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274D5-246E-4C30-B1CE-203B67D30D87}"/>
              </a:ext>
            </a:extLst>
          </p:cNvPr>
          <p:cNvSpPr/>
          <p:nvPr/>
        </p:nvSpPr>
        <p:spPr>
          <a:xfrm>
            <a:off x="4914529" y="1828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366C5-BE27-41B5-9B35-3F983AFFF333}"/>
              </a:ext>
            </a:extLst>
          </p:cNvPr>
          <p:cNvSpPr/>
          <p:nvPr/>
        </p:nvSpPr>
        <p:spPr>
          <a:xfrm>
            <a:off x="5694811" y="18287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34B87-3579-41E2-8F2D-E6618388D341}"/>
              </a:ext>
            </a:extLst>
          </p:cNvPr>
          <p:cNvSpPr/>
          <p:nvPr/>
        </p:nvSpPr>
        <p:spPr>
          <a:xfrm>
            <a:off x="3171518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9A197-1ADA-42BB-8292-BD7F065DC58E}"/>
              </a:ext>
            </a:extLst>
          </p:cNvPr>
          <p:cNvSpPr/>
          <p:nvPr/>
        </p:nvSpPr>
        <p:spPr>
          <a:xfrm>
            <a:off x="3998535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CEE54-1117-4519-BFF4-CEF57C094153}"/>
              </a:ext>
            </a:extLst>
          </p:cNvPr>
          <p:cNvSpPr/>
          <p:nvPr/>
        </p:nvSpPr>
        <p:spPr>
          <a:xfrm>
            <a:off x="4918435" y="4569200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B07E9-48BA-4597-B4A5-DF975BCFDB5D}"/>
              </a:ext>
            </a:extLst>
          </p:cNvPr>
          <p:cNvSpPr/>
          <p:nvPr/>
        </p:nvSpPr>
        <p:spPr>
          <a:xfrm>
            <a:off x="5698717" y="45691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10272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AEB29-D83A-41C1-9EAF-4AAFFE2C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63638"/>
            <a:ext cx="5772150" cy="17907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285C1AA-5857-4718-A87E-6239A7744E82}"/>
              </a:ext>
            </a:extLst>
          </p:cNvPr>
          <p:cNvSpPr/>
          <p:nvPr/>
        </p:nvSpPr>
        <p:spPr>
          <a:xfrm>
            <a:off x="4355976" y="163564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00F4EE-0B21-4051-85E8-1DA75C37983F}"/>
              </a:ext>
            </a:extLst>
          </p:cNvPr>
          <p:cNvSpPr/>
          <p:nvPr/>
        </p:nvSpPr>
        <p:spPr>
          <a:xfrm>
            <a:off x="5436096" y="1666900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8B38D0-823A-411C-977F-2B7D034DAA03}"/>
              </a:ext>
            </a:extLst>
          </p:cNvPr>
          <p:cNvSpPr/>
          <p:nvPr/>
        </p:nvSpPr>
        <p:spPr>
          <a:xfrm>
            <a:off x="1439291" y="217570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8A544-17B3-4C8E-A169-6B9A22096FA8}"/>
              </a:ext>
            </a:extLst>
          </p:cNvPr>
          <p:cNvCxnSpPr>
            <a:cxnSpLocks/>
          </p:cNvCxnSpPr>
          <p:nvPr/>
        </p:nvCxnSpPr>
        <p:spPr>
          <a:xfrm flipH="1">
            <a:off x="1331641" y="2967794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8EB3C5-D1CA-41FC-9B3D-6E5F0EBB502D}"/>
              </a:ext>
            </a:extLst>
          </p:cNvPr>
          <p:cNvSpPr txBox="1"/>
          <p:nvPr/>
        </p:nvSpPr>
        <p:spPr>
          <a:xfrm>
            <a:off x="395175" y="3896533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indicador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0-1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88E0D-3305-48BF-8DB6-279528F828DD}"/>
              </a:ext>
            </a:extLst>
          </p:cNvPr>
          <p:cNvSpPr txBox="1"/>
          <p:nvPr/>
        </p:nvSpPr>
        <p:spPr>
          <a:xfrm>
            <a:off x="6131682" y="1118302"/>
            <a:ext cx="276079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Coef.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Correlação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interitem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37880-E5B2-4DA1-9EDA-D1925ABECA84}"/>
              </a:ext>
            </a:extLst>
          </p:cNvPr>
          <p:cNvSpPr txBox="1"/>
          <p:nvPr/>
        </p:nvSpPr>
        <p:spPr>
          <a:xfrm>
            <a:off x="2771800" y="1127719"/>
            <a:ext cx="276079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N. de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itens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024A5-2275-49A6-9D77-EB60B1274897}"/>
              </a:ext>
            </a:extLst>
          </p:cNvPr>
          <p:cNvSpPr/>
          <p:nvPr/>
        </p:nvSpPr>
        <p:spPr>
          <a:xfrm>
            <a:off x="3059832" y="2571750"/>
            <a:ext cx="4187973" cy="782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3F596E-77BF-4078-8E6A-DE5DAF883E45}"/>
              </a:ext>
            </a:extLst>
          </p:cNvPr>
          <p:cNvCxnSpPr>
            <a:cxnSpLocks/>
          </p:cNvCxnSpPr>
          <p:nvPr/>
        </p:nvCxnSpPr>
        <p:spPr>
          <a:xfrm flipH="1">
            <a:off x="5004048" y="3354338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962C95-EF42-4F95-AE10-252D5F294AD6}"/>
              </a:ext>
            </a:extLst>
          </p:cNvPr>
          <p:cNvSpPr txBox="1"/>
          <p:nvPr/>
        </p:nvSpPr>
        <p:spPr>
          <a:xfrm>
            <a:off x="4067582" y="4283077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Ajuste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equação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1DB-63E5-4840-AC2B-E820114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A9E9-C00F-4602-87E9-2342AFD6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Intuitiva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Presente na literatura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Quase sempre exigido quando se desenvolve um instrumento ou quando se apresenta resultados aplicados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Pressupostos pouco reais (modelos tau-equivalente são raros, modelos </a:t>
            </a:r>
            <a:r>
              <a:rPr lang="pt-BR" dirty="0" err="1"/>
              <a:t>congenéricos</a:t>
            </a:r>
            <a:r>
              <a:rPr lang="pt-BR" dirty="0"/>
              <a:t> são mais presentes)</a:t>
            </a:r>
          </a:p>
        </p:txBody>
      </p:sp>
    </p:spTree>
    <p:extLst>
      <p:ext uri="{BB962C8B-B14F-4D97-AF65-F5344CB8AC3E}">
        <p14:creationId xmlns:p14="http://schemas.microsoft.com/office/powerpoint/2010/main" val="4146665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C1765E-530D-4CF6-ABDD-9FB5705C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708"/>
            <a:ext cx="4223855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5221F-A9E1-4BAA-94A3-2C6C4464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0"/>
            <a:ext cx="4248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4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1131590"/>
            <a:ext cx="7992888" cy="1584176"/>
          </a:xfrm>
        </p:spPr>
        <p:txBody>
          <a:bodyPr/>
          <a:lstStyle/>
          <a:p>
            <a:r>
              <a:rPr lang="pt-BR" sz="8800" noProof="0" dirty="0" err="1"/>
              <a:t>Omega</a:t>
            </a:r>
            <a:r>
              <a:rPr lang="pt-BR" sz="8800" noProof="0" dirty="0"/>
              <a:t> de Mcdonald</a:t>
            </a:r>
            <a:r>
              <a:rPr lang="en-US" sz="8800" dirty="0"/>
              <a:t> </a:t>
            </a:r>
            <a:r>
              <a:rPr lang="el-GR" sz="8800" noProof="0" dirty="0"/>
              <a:t>ω</a:t>
            </a:r>
            <a:r>
              <a:rPr lang="pt-BR" sz="8800" noProof="0" dirty="0"/>
              <a:t> </a:t>
            </a:r>
            <a:endParaRPr lang="pt-BR" sz="12000" noProof="0" dirty="0"/>
          </a:p>
        </p:txBody>
      </p:sp>
    </p:spTree>
    <p:extLst>
      <p:ext uri="{BB962C8B-B14F-4D97-AF65-F5344CB8AC3E}">
        <p14:creationId xmlns:p14="http://schemas.microsoft.com/office/powerpoint/2010/main" val="2485068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DB8D4-1FEB-406B-8312-11CC647B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533525"/>
            <a:ext cx="6219825" cy="207645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CE5B9CF-1664-4E6E-AB71-4084FBB23427}"/>
              </a:ext>
            </a:extLst>
          </p:cNvPr>
          <p:cNvSpPr/>
          <p:nvPr/>
        </p:nvSpPr>
        <p:spPr>
          <a:xfrm>
            <a:off x="1439291" y="217570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994C7-F944-4CB9-80E4-03768146C139}"/>
              </a:ext>
            </a:extLst>
          </p:cNvPr>
          <p:cNvSpPr txBox="1"/>
          <p:nvPr/>
        </p:nvSpPr>
        <p:spPr>
          <a:xfrm>
            <a:off x="395175" y="3896533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indicador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0-1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566134-4488-403C-BCDE-195DDC42068D}"/>
              </a:ext>
            </a:extLst>
          </p:cNvPr>
          <p:cNvCxnSpPr>
            <a:cxnSpLocks/>
          </p:cNvCxnSpPr>
          <p:nvPr/>
        </p:nvCxnSpPr>
        <p:spPr>
          <a:xfrm flipH="1" flipV="1">
            <a:off x="4860032" y="1259132"/>
            <a:ext cx="461307" cy="758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A2B329-5075-497E-BA24-C7FB41924B1F}"/>
              </a:ext>
            </a:extLst>
          </p:cNvPr>
          <p:cNvSpPr txBox="1"/>
          <p:nvPr/>
        </p:nvSpPr>
        <p:spPr>
          <a:xfrm>
            <a:off x="3527883" y="915566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Cargas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AB441C-75DF-46C7-B6EE-F387BC5B6A8E}"/>
              </a:ext>
            </a:extLst>
          </p:cNvPr>
          <p:cNvCxnSpPr>
            <a:cxnSpLocks/>
          </p:cNvCxnSpPr>
          <p:nvPr/>
        </p:nvCxnSpPr>
        <p:spPr>
          <a:xfrm flipH="1">
            <a:off x="1331641" y="2967794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3C8C23-EE97-4150-A392-413183CDF655}"/>
              </a:ext>
            </a:extLst>
          </p:cNvPr>
          <p:cNvSpPr/>
          <p:nvPr/>
        </p:nvSpPr>
        <p:spPr>
          <a:xfrm>
            <a:off x="4871760" y="1807919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D3CA4-9D59-43BA-819E-51224BB6F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58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B780-45BC-4D3D-921E-94BB2361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Coeficientes</a:t>
            </a:r>
            <a:r>
              <a:rPr lang="en-US" dirty="0"/>
              <a:t> e </a:t>
            </a:r>
            <a:r>
              <a:rPr lang="en-US" dirty="0" err="1"/>
              <a:t>fidedignidade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80B4-C15B-4EAF-B166-682C4306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Modelagem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e </a:t>
            </a:r>
            <a:r>
              <a:rPr lang="en-US" dirty="0" err="1"/>
              <a:t>pressupostos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r>
              <a:rPr lang="en-US" dirty="0"/>
              <a:t> (</a:t>
            </a:r>
            <a:r>
              <a:rPr lang="en-US" dirty="0" err="1"/>
              <a:t>Estatística</a:t>
            </a:r>
            <a:r>
              <a:rPr lang="en-US" dirty="0"/>
              <a:t> e </a:t>
            </a:r>
            <a:r>
              <a:rPr lang="en-US" dirty="0" err="1"/>
              <a:t>Psicologia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Psicometristas</a:t>
            </a:r>
            <a:r>
              <a:rPr lang="en-US" dirty="0"/>
              <a:t> e </a:t>
            </a:r>
            <a:r>
              <a:rPr lang="en-US" dirty="0" err="1"/>
              <a:t>Estatísticos</a:t>
            </a:r>
            <a:r>
              <a:rPr lang="en-US" dirty="0"/>
              <a:t> </a:t>
            </a:r>
            <a:r>
              <a:rPr lang="en-US" dirty="0" err="1"/>
              <a:t>costuma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analisam</a:t>
            </a:r>
            <a:r>
              <a:rPr lang="en-US" dirty="0"/>
              <a:t> um conjunto de dados (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para responder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próximas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Tipo de </a:t>
            </a:r>
            <a:r>
              <a:rPr lang="en-US" dirty="0" err="1"/>
              <a:t>modelagem</a:t>
            </a:r>
            <a:r>
              <a:rPr lang="en-US" dirty="0"/>
              <a:t> e </a:t>
            </a:r>
            <a:r>
              <a:rPr lang="en-US" dirty="0" err="1"/>
              <a:t>convergência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96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80AD8-2C57-4688-92C6-02FAC4875DC2}"/>
              </a:ext>
            </a:extLst>
          </p:cNvPr>
          <p:cNvSpPr txBox="1"/>
          <p:nvPr/>
        </p:nvSpPr>
        <p:spPr>
          <a:xfrm>
            <a:off x="179512" y="45879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https://osf.io/xpvbg/</a:t>
            </a:r>
          </a:p>
        </p:txBody>
      </p:sp>
    </p:spTree>
    <p:extLst>
      <p:ext uri="{BB962C8B-B14F-4D97-AF65-F5344CB8AC3E}">
        <p14:creationId xmlns:p14="http://schemas.microsoft.com/office/powerpoint/2010/main" val="181481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EDEA23-A921-4D8A-B21E-8A055F3E7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915566"/>
            <a:ext cx="7992888" cy="3096344"/>
          </a:xfrm>
        </p:spPr>
        <p:txBody>
          <a:bodyPr/>
          <a:lstStyle/>
          <a:p>
            <a:r>
              <a:rPr lang="en-US" sz="6600" dirty="0" err="1"/>
              <a:t>Sabe</a:t>
            </a:r>
            <a:r>
              <a:rPr lang="en-US" sz="6600" dirty="0"/>
              <a:t>-se </a:t>
            </a:r>
            <a:r>
              <a:rPr lang="en-US" sz="6600" dirty="0" err="1"/>
              <a:t>hoje</a:t>
            </a:r>
            <a:r>
              <a:rPr lang="en-US" sz="6600" dirty="0"/>
              <a:t> que a </a:t>
            </a:r>
            <a:r>
              <a:rPr lang="en-US" sz="6600" dirty="0" err="1"/>
              <a:t>aprendizagem</a:t>
            </a:r>
            <a:r>
              <a:rPr lang="en-US" sz="6600" dirty="0"/>
              <a:t> é um </a:t>
            </a:r>
            <a:r>
              <a:rPr lang="en-US" sz="6600" dirty="0" err="1"/>
              <a:t>processo</a:t>
            </a:r>
            <a:r>
              <a:rPr lang="en-US" sz="6600" dirty="0"/>
              <a:t> de rede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370277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BF287-95F5-4631-A7C4-502B16E4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40"/>
            <a:ext cx="9144000" cy="46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1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9DB581-C315-417E-AD96-6776A6DD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LAB.</a:t>
            </a:r>
          </a:p>
        </p:txBody>
      </p:sp>
    </p:spTree>
    <p:extLst>
      <p:ext uri="{BB962C8B-B14F-4D97-AF65-F5344CB8AC3E}">
        <p14:creationId xmlns:p14="http://schemas.microsoft.com/office/powerpoint/2010/main" val="3297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154F-A1D9-4009-B16C-2446118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Tarefa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F8B3-7644-439F-B546-07479F08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Calcular a fidedignidade (consistência interna) dos itens do BAI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Completar o próximo slide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Propor um ajuste baseado nos resultados</a:t>
            </a:r>
          </a:p>
        </p:txBody>
      </p:sp>
    </p:spTree>
    <p:extLst>
      <p:ext uri="{BB962C8B-B14F-4D97-AF65-F5344CB8AC3E}">
        <p14:creationId xmlns:p14="http://schemas.microsoft.com/office/powerpoint/2010/main" val="1134335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4A78-0C25-4B59-849C-094FCA37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Relatório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CAB-0BC4-4AAC-8331-A5894DF8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7864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noProof="0" dirty="0">
                <a:solidFill>
                  <a:srgbClr val="FF0000"/>
                </a:solidFill>
              </a:rPr>
              <a:t>TRABALHO DE LABORATÓRIO DE PSICOMETRIA</a:t>
            </a:r>
          </a:p>
          <a:p>
            <a:pPr marL="0" indent="0" algn="just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</a:t>
            </a:r>
            <a:r>
              <a:rPr lang="pt-BR" sz="1900" i="1" dirty="0">
                <a:solidFill>
                  <a:srgbClr val="FF0000"/>
                </a:solidFill>
              </a:rPr>
              <a:t>Escalas de atitudes e inventários de saúde são frequentemente utilizados em Psicologia para mapear condições comportamentais, clínicas e subclínicas de participantes e pacientes.</a:t>
            </a:r>
            <a:endParaRPr lang="pt-BR" sz="1900" i="1" noProof="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</a:t>
            </a:r>
            <a:r>
              <a:rPr lang="pt-BR" sz="1900" i="1" dirty="0">
                <a:solidFill>
                  <a:srgbClr val="FF0000"/>
                </a:solidFill>
              </a:rPr>
              <a:t>A consistência interna dessas medidas é um indicador útil sobre o perfil de fidedignidade e, consequentemente, de precisão dos resultados. </a:t>
            </a:r>
            <a:r>
              <a:rPr lang="pt-BR" sz="1900" i="1" noProof="0" dirty="0">
                <a:solidFill>
                  <a:srgbClr val="FF0000"/>
                </a:solidFill>
              </a:rPr>
              <a:t>  Nesta pesquisa, este aspecto do BAI foi avaliado utilizando o XXXXX. Isso se deu em função XXXX. Os resultados indicaram: XXX</a:t>
            </a:r>
          </a:p>
          <a:p>
            <a:pPr marL="0" indent="0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 Com base nestes resultados, é possível sugerir que ______. É possível com base nesses resultados também propor __________. </a:t>
            </a:r>
            <a:endParaRPr lang="pt-BR" sz="1900" noProof="0" dirty="0"/>
          </a:p>
        </p:txBody>
      </p:sp>
    </p:spTree>
    <p:extLst>
      <p:ext uri="{BB962C8B-B14F-4D97-AF65-F5344CB8AC3E}">
        <p14:creationId xmlns:p14="http://schemas.microsoft.com/office/powerpoint/2010/main" val="2074295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391027-10B3-4BE9-AE7C-D7AB4815A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35313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F83B-0674-487C-B6C4-1607D1A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Psicometria </a:t>
            </a:r>
            <a:r>
              <a:rPr lang="en-US" dirty="0" err="1"/>
              <a:t>depende</a:t>
            </a:r>
            <a:r>
              <a:rPr lang="en-US" dirty="0"/>
              <a:t> de 8 </a:t>
            </a:r>
            <a:r>
              <a:rPr lang="en-US" dirty="0" err="1"/>
              <a:t>nós</a:t>
            </a:r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76FB87-2ECB-4048-8243-320F91735FDA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2683260" y="2131282"/>
            <a:ext cx="1030591" cy="7201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8927BF-E90B-457D-AFFA-E17BC5A3043C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4721963" y="1997008"/>
            <a:ext cx="2535110" cy="13427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7502F9-06CF-4C8E-90A7-C1939CE7CEF8}"/>
              </a:ext>
            </a:extLst>
          </p:cNvPr>
          <p:cNvCxnSpPr>
            <a:cxnSpLocks/>
          </p:cNvCxnSpPr>
          <p:nvPr/>
        </p:nvCxnSpPr>
        <p:spPr>
          <a:xfrm flipH="1" flipV="1">
            <a:off x="8078122" y="2298472"/>
            <a:ext cx="244241" cy="17410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3972BA-4D17-4A94-A091-421F25E530FE}"/>
              </a:ext>
            </a:extLst>
          </p:cNvPr>
          <p:cNvCxnSpPr>
            <a:cxnSpLocks/>
            <a:stCxn id="5" idx="3"/>
            <a:endCxn id="18" idx="6"/>
          </p:cNvCxnSpPr>
          <p:nvPr/>
        </p:nvCxnSpPr>
        <p:spPr>
          <a:xfrm flipH="1">
            <a:off x="5159846" y="3182327"/>
            <a:ext cx="663859" cy="40334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73669A-3A2C-4FBB-B9F8-51483CB24A23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6536547" y="3182327"/>
            <a:ext cx="1285379" cy="8142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A6FCB2-D803-4970-BAA6-56A17AA90B5D}"/>
              </a:ext>
            </a:extLst>
          </p:cNvPr>
          <p:cNvCxnSpPr>
            <a:cxnSpLocks/>
          </p:cNvCxnSpPr>
          <p:nvPr/>
        </p:nvCxnSpPr>
        <p:spPr>
          <a:xfrm flipH="1" flipV="1">
            <a:off x="1708283" y="3777175"/>
            <a:ext cx="369602" cy="46836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EE251C-2A82-4E83-BC3A-03D89C89AFB3}"/>
              </a:ext>
            </a:extLst>
          </p:cNvPr>
          <p:cNvCxnSpPr>
            <a:cxnSpLocks/>
          </p:cNvCxnSpPr>
          <p:nvPr/>
        </p:nvCxnSpPr>
        <p:spPr>
          <a:xfrm flipV="1">
            <a:off x="1481603" y="2599334"/>
            <a:ext cx="396044" cy="54006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9D462E-144A-476A-B294-10CAC86C3291}"/>
              </a:ext>
            </a:extLst>
          </p:cNvPr>
          <p:cNvCxnSpPr>
            <a:cxnSpLocks/>
          </p:cNvCxnSpPr>
          <p:nvPr/>
        </p:nvCxnSpPr>
        <p:spPr>
          <a:xfrm flipH="1">
            <a:off x="2982804" y="3777175"/>
            <a:ext cx="1317767" cy="53482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7F84F0-6224-469A-A5B0-B42AFC0A66A6}"/>
              </a:ext>
            </a:extLst>
          </p:cNvPr>
          <p:cNvSpPr txBox="1"/>
          <p:nvPr/>
        </p:nvSpPr>
        <p:spPr>
          <a:xfrm>
            <a:off x="7947676" y="1344365"/>
            <a:ext cx="432048" cy="3960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Nó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13E1D-D773-4A7E-AA5C-F7A1F7E0822F}"/>
              </a:ext>
            </a:extLst>
          </p:cNvPr>
          <p:cNvSpPr txBox="1"/>
          <p:nvPr/>
        </p:nvSpPr>
        <p:spPr>
          <a:xfrm>
            <a:off x="8176245" y="2838532"/>
            <a:ext cx="933459" cy="3960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Aresta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74D23-A54B-41BB-BB6E-22C0C723F39D}"/>
              </a:ext>
            </a:extLst>
          </p:cNvPr>
          <p:cNvCxnSpPr>
            <a:cxnSpLocks/>
          </p:cNvCxnSpPr>
          <p:nvPr/>
        </p:nvCxnSpPr>
        <p:spPr>
          <a:xfrm>
            <a:off x="4372530" y="2383310"/>
            <a:ext cx="144065" cy="73431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3EC67D-DBA7-4D3A-A812-EB297F169F1D}"/>
              </a:ext>
            </a:extLst>
          </p:cNvPr>
          <p:cNvCxnSpPr>
            <a:cxnSpLocks/>
          </p:cNvCxnSpPr>
          <p:nvPr/>
        </p:nvCxnSpPr>
        <p:spPr>
          <a:xfrm>
            <a:off x="4655258" y="2366789"/>
            <a:ext cx="1038813" cy="34055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78B7933-3F78-4392-8393-C495AF7C25E0}"/>
              </a:ext>
            </a:extLst>
          </p:cNvPr>
          <p:cNvSpPr/>
          <p:nvPr/>
        </p:nvSpPr>
        <p:spPr>
          <a:xfrm>
            <a:off x="3713851" y="1663230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B612FB-ECA0-4D9D-A675-BB0BDDB15AA2}"/>
              </a:ext>
            </a:extLst>
          </p:cNvPr>
          <p:cNvSpPr/>
          <p:nvPr/>
        </p:nvSpPr>
        <p:spPr>
          <a:xfrm>
            <a:off x="5676070" y="2383312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04802B-6408-45CC-950D-7A93C4A537FA}"/>
              </a:ext>
            </a:extLst>
          </p:cNvPr>
          <p:cNvSpPr/>
          <p:nvPr/>
        </p:nvSpPr>
        <p:spPr>
          <a:xfrm>
            <a:off x="1675148" y="1735241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9E5C45-C1C6-479A-97A2-1694DD3A2122}"/>
              </a:ext>
            </a:extLst>
          </p:cNvPr>
          <p:cNvSpPr/>
          <p:nvPr/>
        </p:nvSpPr>
        <p:spPr>
          <a:xfrm>
            <a:off x="1993175" y="393997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0DB959-7F69-4307-92BC-FFAFF105039C}"/>
              </a:ext>
            </a:extLst>
          </p:cNvPr>
          <p:cNvSpPr/>
          <p:nvPr/>
        </p:nvSpPr>
        <p:spPr>
          <a:xfrm>
            <a:off x="7257073" y="152895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EC51AE-4197-4C78-BAFD-F9EE627FD3E7}"/>
              </a:ext>
            </a:extLst>
          </p:cNvPr>
          <p:cNvSpPr/>
          <p:nvPr/>
        </p:nvSpPr>
        <p:spPr>
          <a:xfrm>
            <a:off x="7674291" y="3859475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373C60-56CF-471D-B79E-0A3E79C13BA4}"/>
              </a:ext>
            </a:extLst>
          </p:cNvPr>
          <p:cNvSpPr/>
          <p:nvPr/>
        </p:nvSpPr>
        <p:spPr>
          <a:xfrm>
            <a:off x="833531" y="3103390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B4D3C3-0E87-48CF-BE8A-FCC8294F6AD2}"/>
              </a:ext>
            </a:extLst>
          </p:cNvPr>
          <p:cNvSpPr/>
          <p:nvPr/>
        </p:nvSpPr>
        <p:spPr>
          <a:xfrm>
            <a:off x="4151734" y="3117621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D14E93-2770-457F-866A-96591FA7AA79}"/>
              </a:ext>
            </a:extLst>
          </p:cNvPr>
          <p:cNvSpPr txBox="1"/>
          <p:nvPr/>
        </p:nvSpPr>
        <p:spPr>
          <a:xfrm>
            <a:off x="5203316" y="3676755"/>
            <a:ext cx="933459" cy="3960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>
                <a:latin typeface="Prototype" pitchFamily="2" charset="0"/>
                <a:cs typeface="Prototype" pitchFamily="2" charset="0"/>
              </a:rPr>
              <a:t>Hub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E1BF3E-EBC9-4585-AB29-CF4BE75A18FF}"/>
              </a:ext>
            </a:extLst>
          </p:cNvPr>
          <p:cNvSpPr txBox="1"/>
          <p:nvPr/>
        </p:nvSpPr>
        <p:spPr>
          <a:xfrm>
            <a:off x="504099" y="1644066"/>
            <a:ext cx="933459" cy="3960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Módulo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9C18CD4-F236-4B1B-8C68-F5C27E4CFAEB}"/>
              </a:ext>
            </a:extLst>
          </p:cNvPr>
          <p:cNvSpPr/>
          <p:nvPr/>
        </p:nvSpPr>
        <p:spPr>
          <a:xfrm>
            <a:off x="561096" y="1149195"/>
            <a:ext cx="3015059" cy="3791929"/>
          </a:xfrm>
          <a:custGeom>
            <a:avLst/>
            <a:gdLst>
              <a:gd name="connsiteX0" fmla="*/ 373459 w 3015059"/>
              <a:gd name="connsiteY0" fmla="*/ 831638 h 3791929"/>
              <a:gd name="connsiteX1" fmla="*/ 366686 w 3015059"/>
              <a:gd name="connsiteY1" fmla="*/ 865505 h 3791929"/>
              <a:gd name="connsiteX2" fmla="*/ 353139 w 3015059"/>
              <a:gd name="connsiteY2" fmla="*/ 885825 h 3791929"/>
              <a:gd name="connsiteX3" fmla="*/ 339592 w 3015059"/>
              <a:gd name="connsiteY3" fmla="*/ 940011 h 3791929"/>
              <a:gd name="connsiteX4" fmla="*/ 312499 w 3015059"/>
              <a:gd name="connsiteY4" fmla="*/ 980651 h 3791929"/>
              <a:gd name="connsiteX5" fmla="*/ 298952 w 3015059"/>
              <a:gd name="connsiteY5" fmla="*/ 1000971 h 3791929"/>
              <a:gd name="connsiteX6" fmla="*/ 292179 w 3015059"/>
              <a:gd name="connsiteY6" fmla="*/ 1021291 h 3791929"/>
              <a:gd name="connsiteX7" fmla="*/ 258312 w 3015059"/>
              <a:gd name="connsiteY7" fmla="*/ 1061931 h 3791929"/>
              <a:gd name="connsiteX8" fmla="*/ 237992 w 3015059"/>
              <a:gd name="connsiteY8" fmla="*/ 1102571 h 3791929"/>
              <a:gd name="connsiteX9" fmla="*/ 224446 w 3015059"/>
              <a:gd name="connsiteY9" fmla="*/ 1129665 h 3791929"/>
              <a:gd name="connsiteX10" fmla="*/ 210899 w 3015059"/>
              <a:gd name="connsiteY10" fmla="*/ 1149985 h 3791929"/>
              <a:gd name="connsiteX11" fmla="*/ 170259 w 3015059"/>
              <a:gd name="connsiteY11" fmla="*/ 1224491 h 3791929"/>
              <a:gd name="connsiteX12" fmla="*/ 163486 w 3015059"/>
              <a:gd name="connsiteY12" fmla="*/ 1251585 h 3791929"/>
              <a:gd name="connsiteX13" fmla="*/ 156712 w 3015059"/>
              <a:gd name="connsiteY13" fmla="*/ 1285451 h 3791929"/>
              <a:gd name="connsiteX14" fmla="*/ 116072 w 3015059"/>
              <a:gd name="connsiteY14" fmla="*/ 1380278 h 3791929"/>
              <a:gd name="connsiteX15" fmla="*/ 95752 w 3015059"/>
              <a:gd name="connsiteY15" fmla="*/ 1488651 h 3791929"/>
              <a:gd name="connsiteX16" fmla="*/ 82206 w 3015059"/>
              <a:gd name="connsiteY16" fmla="*/ 1536065 h 3791929"/>
              <a:gd name="connsiteX17" fmla="*/ 68659 w 3015059"/>
              <a:gd name="connsiteY17" fmla="*/ 1583478 h 3791929"/>
              <a:gd name="connsiteX18" fmla="*/ 61886 w 3015059"/>
              <a:gd name="connsiteY18" fmla="*/ 1685078 h 3791929"/>
              <a:gd name="connsiteX19" fmla="*/ 55112 w 3015059"/>
              <a:gd name="connsiteY19" fmla="*/ 1712171 h 3791929"/>
              <a:gd name="connsiteX20" fmla="*/ 41566 w 3015059"/>
              <a:gd name="connsiteY20" fmla="*/ 1786678 h 3791929"/>
              <a:gd name="connsiteX21" fmla="*/ 34792 w 3015059"/>
              <a:gd name="connsiteY21" fmla="*/ 1813771 h 3791929"/>
              <a:gd name="connsiteX22" fmla="*/ 21246 w 3015059"/>
              <a:gd name="connsiteY22" fmla="*/ 1854411 h 3791929"/>
              <a:gd name="connsiteX23" fmla="*/ 7699 w 3015059"/>
              <a:gd name="connsiteY23" fmla="*/ 1928918 h 3791929"/>
              <a:gd name="connsiteX24" fmla="*/ 7699 w 3015059"/>
              <a:gd name="connsiteY24" fmla="*/ 2220171 h 3791929"/>
              <a:gd name="connsiteX25" fmla="*/ 14472 w 3015059"/>
              <a:gd name="connsiteY25" fmla="*/ 2240491 h 3791929"/>
              <a:gd name="connsiteX26" fmla="*/ 21246 w 3015059"/>
              <a:gd name="connsiteY26" fmla="*/ 2281131 h 3791929"/>
              <a:gd name="connsiteX27" fmla="*/ 28019 w 3015059"/>
              <a:gd name="connsiteY27" fmla="*/ 2301451 h 3791929"/>
              <a:gd name="connsiteX28" fmla="*/ 41566 w 3015059"/>
              <a:gd name="connsiteY28" fmla="*/ 2355638 h 3791929"/>
              <a:gd name="connsiteX29" fmla="*/ 48339 w 3015059"/>
              <a:gd name="connsiteY29" fmla="*/ 2382731 h 3791929"/>
              <a:gd name="connsiteX30" fmla="*/ 68659 w 3015059"/>
              <a:gd name="connsiteY30" fmla="*/ 2409825 h 3791929"/>
              <a:gd name="connsiteX31" fmla="*/ 82206 w 3015059"/>
              <a:gd name="connsiteY31" fmla="*/ 2457238 h 3791929"/>
              <a:gd name="connsiteX32" fmla="*/ 88979 w 3015059"/>
              <a:gd name="connsiteY32" fmla="*/ 2477558 h 3791929"/>
              <a:gd name="connsiteX33" fmla="*/ 102526 w 3015059"/>
              <a:gd name="connsiteY33" fmla="*/ 2497878 h 3791929"/>
              <a:gd name="connsiteX34" fmla="*/ 109299 w 3015059"/>
              <a:gd name="connsiteY34" fmla="*/ 2524971 h 3791929"/>
              <a:gd name="connsiteX35" fmla="*/ 122846 w 3015059"/>
              <a:gd name="connsiteY35" fmla="*/ 2565611 h 3791929"/>
              <a:gd name="connsiteX36" fmla="*/ 143166 w 3015059"/>
              <a:gd name="connsiteY36" fmla="*/ 2633345 h 3791929"/>
              <a:gd name="connsiteX37" fmla="*/ 156712 w 3015059"/>
              <a:gd name="connsiteY37" fmla="*/ 2660438 h 3791929"/>
              <a:gd name="connsiteX38" fmla="*/ 163486 w 3015059"/>
              <a:gd name="connsiteY38" fmla="*/ 2701078 h 3791929"/>
              <a:gd name="connsiteX39" fmla="*/ 183806 w 3015059"/>
              <a:gd name="connsiteY39" fmla="*/ 2734945 h 3791929"/>
              <a:gd name="connsiteX40" fmla="*/ 204126 w 3015059"/>
              <a:gd name="connsiteY40" fmla="*/ 2775585 h 3791929"/>
              <a:gd name="connsiteX41" fmla="*/ 210899 w 3015059"/>
              <a:gd name="connsiteY41" fmla="*/ 2795905 h 3791929"/>
              <a:gd name="connsiteX42" fmla="*/ 224446 w 3015059"/>
              <a:gd name="connsiteY42" fmla="*/ 2816225 h 3791929"/>
              <a:gd name="connsiteX43" fmla="*/ 237992 w 3015059"/>
              <a:gd name="connsiteY43" fmla="*/ 2843318 h 3791929"/>
              <a:gd name="connsiteX44" fmla="*/ 265086 w 3015059"/>
              <a:gd name="connsiteY44" fmla="*/ 2897505 h 3791929"/>
              <a:gd name="connsiteX45" fmla="*/ 292179 w 3015059"/>
              <a:gd name="connsiteY45" fmla="*/ 2938145 h 3791929"/>
              <a:gd name="connsiteX46" fmla="*/ 305726 w 3015059"/>
              <a:gd name="connsiteY46" fmla="*/ 2958465 h 3791929"/>
              <a:gd name="connsiteX47" fmla="*/ 359912 w 3015059"/>
              <a:gd name="connsiteY47" fmla="*/ 3005878 h 3791929"/>
              <a:gd name="connsiteX48" fmla="*/ 420872 w 3015059"/>
              <a:gd name="connsiteY48" fmla="*/ 3060065 h 3791929"/>
              <a:gd name="connsiteX49" fmla="*/ 441192 w 3015059"/>
              <a:gd name="connsiteY49" fmla="*/ 3066838 h 3791929"/>
              <a:gd name="connsiteX50" fmla="*/ 488606 w 3015059"/>
              <a:gd name="connsiteY50" fmla="*/ 3093931 h 3791929"/>
              <a:gd name="connsiteX51" fmla="*/ 529246 w 3015059"/>
              <a:gd name="connsiteY51" fmla="*/ 3121025 h 3791929"/>
              <a:gd name="connsiteX52" fmla="*/ 549566 w 3015059"/>
              <a:gd name="connsiteY52" fmla="*/ 3127798 h 3791929"/>
              <a:gd name="connsiteX53" fmla="*/ 610526 w 3015059"/>
              <a:gd name="connsiteY53" fmla="*/ 3154891 h 3791929"/>
              <a:gd name="connsiteX54" fmla="*/ 678259 w 3015059"/>
              <a:gd name="connsiteY54" fmla="*/ 3195531 h 3791929"/>
              <a:gd name="connsiteX55" fmla="*/ 705352 w 3015059"/>
              <a:gd name="connsiteY55" fmla="*/ 3222625 h 3791929"/>
              <a:gd name="connsiteX56" fmla="*/ 766312 w 3015059"/>
              <a:gd name="connsiteY56" fmla="*/ 3249718 h 3791929"/>
              <a:gd name="connsiteX57" fmla="*/ 813726 w 3015059"/>
              <a:gd name="connsiteY57" fmla="*/ 3283585 h 3791929"/>
              <a:gd name="connsiteX58" fmla="*/ 847592 w 3015059"/>
              <a:gd name="connsiteY58" fmla="*/ 3297131 h 3791929"/>
              <a:gd name="connsiteX59" fmla="*/ 881459 w 3015059"/>
              <a:gd name="connsiteY59" fmla="*/ 3317451 h 3791929"/>
              <a:gd name="connsiteX60" fmla="*/ 908552 w 3015059"/>
              <a:gd name="connsiteY60" fmla="*/ 3330998 h 3791929"/>
              <a:gd name="connsiteX61" fmla="*/ 928872 w 3015059"/>
              <a:gd name="connsiteY61" fmla="*/ 3351318 h 3791929"/>
              <a:gd name="connsiteX62" fmla="*/ 969512 w 3015059"/>
              <a:gd name="connsiteY62" fmla="*/ 3378411 h 3791929"/>
              <a:gd name="connsiteX63" fmla="*/ 1044019 w 3015059"/>
              <a:gd name="connsiteY63" fmla="*/ 3439371 h 3791929"/>
              <a:gd name="connsiteX64" fmla="*/ 1064339 w 3015059"/>
              <a:gd name="connsiteY64" fmla="*/ 3459691 h 3791929"/>
              <a:gd name="connsiteX65" fmla="*/ 1084659 w 3015059"/>
              <a:gd name="connsiteY65" fmla="*/ 3473238 h 3791929"/>
              <a:gd name="connsiteX66" fmla="*/ 1132072 w 3015059"/>
              <a:gd name="connsiteY66" fmla="*/ 3520651 h 3791929"/>
              <a:gd name="connsiteX67" fmla="*/ 1159166 w 3015059"/>
              <a:gd name="connsiteY67" fmla="*/ 3547745 h 3791929"/>
              <a:gd name="connsiteX68" fmla="*/ 1179486 w 3015059"/>
              <a:gd name="connsiteY68" fmla="*/ 3568065 h 3791929"/>
              <a:gd name="connsiteX69" fmla="*/ 1199806 w 3015059"/>
              <a:gd name="connsiteY69" fmla="*/ 3581611 h 3791929"/>
              <a:gd name="connsiteX70" fmla="*/ 1226899 w 3015059"/>
              <a:gd name="connsiteY70" fmla="*/ 3595158 h 3791929"/>
              <a:gd name="connsiteX71" fmla="*/ 1287859 w 3015059"/>
              <a:gd name="connsiteY71" fmla="*/ 3635798 h 3791929"/>
              <a:gd name="connsiteX72" fmla="*/ 1314952 w 3015059"/>
              <a:gd name="connsiteY72" fmla="*/ 3649345 h 3791929"/>
              <a:gd name="connsiteX73" fmla="*/ 1375912 w 3015059"/>
              <a:gd name="connsiteY73" fmla="*/ 3689985 h 3791929"/>
              <a:gd name="connsiteX74" fmla="*/ 1436872 w 3015059"/>
              <a:gd name="connsiteY74" fmla="*/ 3717078 h 3791929"/>
              <a:gd name="connsiteX75" fmla="*/ 1484286 w 3015059"/>
              <a:gd name="connsiteY75" fmla="*/ 3737398 h 3791929"/>
              <a:gd name="connsiteX76" fmla="*/ 1545246 w 3015059"/>
              <a:gd name="connsiteY76" fmla="*/ 3764491 h 3791929"/>
              <a:gd name="connsiteX77" fmla="*/ 1599432 w 3015059"/>
              <a:gd name="connsiteY77" fmla="*/ 3771265 h 3791929"/>
              <a:gd name="connsiteX78" fmla="*/ 1721352 w 3015059"/>
              <a:gd name="connsiteY78" fmla="*/ 3791585 h 3791929"/>
              <a:gd name="connsiteX79" fmla="*/ 2540926 w 3015059"/>
              <a:gd name="connsiteY79" fmla="*/ 3771265 h 3791929"/>
              <a:gd name="connsiteX80" fmla="*/ 2656072 w 3015059"/>
              <a:gd name="connsiteY80" fmla="*/ 3723851 h 3791929"/>
              <a:gd name="connsiteX81" fmla="*/ 2696712 w 3015059"/>
              <a:gd name="connsiteY81" fmla="*/ 3696758 h 3791929"/>
              <a:gd name="connsiteX82" fmla="*/ 2737352 w 3015059"/>
              <a:gd name="connsiteY82" fmla="*/ 3649345 h 3791929"/>
              <a:gd name="connsiteX83" fmla="*/ 2784766 w 3015059"/>
              <a:gd name="connsiteY83" fmla="*/ 3588385 h 3791929"/>
              <a:gd name="connsiteX84" fmla="*/ 2811859 w 3015059"/>
              <a:gd name="connsiteY84" fmla="*/ 3520651 h 3791929"/>
              <a:gd name="connsiteX85" fmla="*/ 2838952 w 3015059"/>
              <a:gd name="connsiteY85" fmla="*/ 3473238 h 3791929"/>
              <a:gd name="connsiteX86" fmla="*/ 2872819 w 3015059"/>
              <a:gd name="connsiteY86" fmla="*/ 3391958 h 3791929"/>
              <a:gd name="connsiteX87" fmla="*/ 2906686 w 3015059"/>
              <a:gd name="connsiteY87" fmla="*/ 3324225 h 3791929"/>
              <a:gd name="connsiteX88" fmla="*/ 2927006 w 3015059"/>
              <a:gd name="connsiteY88" fmla="*/ 3283585 h 3791929"/>
              <a:gd name="connsiteX89" fmla="*/ 2960872 w 3015059"/>
              <a:gd name="connsiteY89" fmla="*/ 3202305 h 3791929"/>
              <a:gd name="connsiteX90" fmla="*/ 2987966 w 3015059"/>
              <a:gd name="connsiteY90" fmla="*/ 3121025 h 3791929"/>
              <a:gd name="connsiteX91" fmla="*/ 3001512 w 3015059"/>
              <a:gd name="connsiteY91" fmla="*/ 3066838 h 3791929"/>
              <a:gd name="connsiteX92" fmla="*/ 3015059 w 3015059"/>
              <a:gd name="connsiteY92" fmla="*/ 3032971 h 3791929"/>
              <a:gd name="connsiteX93" fmla="*/ 3001512 w 3015059"/>
              <a:gd name="connsiteY93" fmla="*/ 2701078 h 3791929"/>
              <a:gd name="connsiteX94" fmla="*/ 2987966 w 3015059"/>
              <a:gd name="connsiteY94" fmla="*/ 2673985 h 3791929"/>
              <a:gd name="connsiteX95" fmla="*/ 2967646 w 3015059"/>
              <a:gd name="connsiteY95" fmla="*/ 2626571 h 3791929"/>
              <a:gd name="connsiteX96" fmla="*/ 2933779 w 3015059"/>
              <a:gd name="connsiteY96" fmla="*/ 2545291 h 3791929"/>
              <a:gd name="connsiteX97" fmla="*/ 2886366 w 3015059"/>
              <a:gd name="connsiteY97" fmla="*/ 2497878 h 3791929"/>
              <a:gd name="connsiteX98" fmla="*/ 2832179 w 3015059"/>
              <a:gd name="connsiteY98" fmla="*/ 2450465 h 3791929"/>
              <a:gd name="connsiteX99" fmla="*/ 2771219 w 3015059"/>
              <a:gd name="connsiteY99" fmla="*/ 2403051 h 3791929"/>
              <a:gd name="connsiteX100" fmla="*/ 2737352 w 3015059"/>
              <a:gd name="connsiteY100" fmla="*/ 2382731 h 3791929"/>
              <a:gd name="connsiteX101" fmla="*/ 2683166 w 3015059"/>
              <a:gd name="connsiteY101" fmla="*/ 2335318 h 3791929"/>
              <a:gd name="connsiteX102" fmla="*/ 2628979 w 3015059"/>
              <a:gd name="connsiteY102" fmla="*/ 2301451 h 3791929"/>
              <a:gd name="connsiteX103" fmla="*/ 2601886 w 3015059"/>
              <a:gd name="connsiteY103" fmla="*/ 2267585 h 3791929"/>
              <a:gd name="connsiteX104" fmla="*/ 2540926 w 3015059"/>
              <a:gd name="connsiteY104" fmla="*/ 2213398 h 3791929"/>
              <a:gd name="connsiteX105" fmla="*/ 2500286 w 3015059"/>
              <a:gd name="connsiteY105" fmla="*/ 2152438 h 3791929"/>
              <a:gd name="connsiteX106" fmla="*/ 2459646 w 3015059"/>
              <a:gd name="connsiteY106" fmla="*/ 2091478 h 3791929"/>
              <a:gd name="connsiteX107" fmla="*/ 2439326 w 3015059"/>
              <a:gd name="connsiteY107" fmla="*/ 1996651 h 3791929"/>
              <a:gd name="connsiteX108" fmla="*/ 2446099 w 3015059"/>
              <a:gd name="connsiteY108" fmla="*/ 1644438 h 3791929"/>
              <a:gd name="connsiteX109" fmla="*/ 2473192 w 3015059"/>
              <a:gd name="connsiteY109" fmla="*/ 1536065 h 3791929"/>
              <a:gd name="connsiteX110" fmla="*/ 2486739 w 3015059"/>
              <a:gd name="connsiteY110" fmla="*/ 1468331 h 3791929"/>
              <a:gd name="connsiteX111" fmla="*/ 2500286 w 3015059"/>
              <a:gd name="connsiteY111" fmla="*/ 1353185 h 3791929"/>
              <a:gd name="connsiteX112" fmla="*/ 2507059 w 3015059"/>
              <a:gd name="connsiteY112" fmla="*/ 1305771 h 3791929"/>
              <a:gd name="connsiteX113" fmla="*/ 2520606 w 3015059"/>
              <a:gd name="connsiteY113" fmla="*/ 1217718 h 3791929"/>
              <a:gd name="connsiteX114" fmla="*/ 2534152 w 3015059"/>
              <a:gd name="connsiteY114" fmla="*/ 1082251 h 3791929"/>
              <a:gd name="connsiteX115" fmla="*/ 2520606 w 3015059"/>
              <a:gd name="connsiteY115" fmla="*/ 790998 h 3791929"/>
              <a:gd name="connsiteX116" fmla="*/ 2493512 w 3015059"/>
              <a:gd name="connsiteY116" fmla="*/ 709718 h 3791929"/>
              <a:gd name="connsiteX117" fmla="*/ 2473192 w 3015059"/>
              <a:gd name="connsiteY117" fmla="*/ 675851 h 3791929"/>
              <a:gd name="connsiteX118" fmla="*/ 2452872 w 3015059"/>
              <a:gd name="connsiteY118" fmla="*/ 621665 h 3791929"/>
              <a:gd name="connsiteX119" fmla="*/ 2398686 w 3015059"/>
              <a:gd name="connsiteY119" fmla="*/ 506518 h 3791929"/>
              <a:gd name="connsiteX120" fmla="*/ 2358046 w 3015059"/>
              <a:gd name="connsiteY120" fmla="*/ 438785 h 3791929"/>
              <a:gd name="connsiteX121" fmla="*/ 2330952 w 3015059"/>
              <a:gd name="connsiteY121" fmla="*/ 398145 h 3791929"/>
              <a:gd name="connsiteX122" fmla="*/ 2297086 w 3015059"/>
              <a:gd name="connsiteY122" fmla="*/ 357505 h 3791929"/>
              <a:gd name="connsiteX123" fmla="*/ 2283539 w 3015059"/>
              <a:gd name="connsiteY123" fmla="*/ 337185 h 3791929"/>
              <a:gd name="connsiteX124" fmla="*/ 2256446 w 3015059"/>
              <a:gd name="connsiteY124" fmla="*/ 310091 h 3791929"/>
              <a:gd name="connsiteX125" fmla="*/ 2188712 w 3015059"/>
              <a:gd name="connsiteY125" fmla="*/ 235585 h 3791929"/>
              <a:gd name="connsiteX126" fmla="*/ 2168392 w 3015059"/>
              <a:gd name="connsiteY126" fmla="*/ 222038 h 3791929"/>
              <a:gd name="connsiteX127" fmla="*/ 2148072 w 3015059"/>
              <a:gd name="connsiteY127" fmla="*/ 201718 h 3791929"/>
              <a:gd name="connsiteX128" fmla="*/ 2093886 w 3015059"/>
              <a:gd name="connsiteY128" fmla="*/ 161078 h 3791929"/>
              <a:gd name="connsiteX129" fmla="*/ 2073566 w 3015059"/>
              <a:gd name="connsiteY129" fmla="*/ 140758 h 3791929"/>
              <a:gd name="connsiteX130" fmla="*/ 2053246 w 3015059"/>
              <a:gd name="connsiteY130" fmla="*/ 133985 h 3791929"/>
              <a:gd name="connsiteX131" fmla="*/ 2026152 w 3015059"/>
              <a:gd name="connsiteY131" fmla="*/ 120438 h 3791929"/>
              <a:gd name="connsiteX132" fmla="*/ 1985512 w 3015059"/>
              <a:gd name="connsiteY132" fmla="*/ 106891 h 3791929"/>
              <a:gd name="connsiteX133" fmla="*/ 1965192 w 3015059"/>
              <a:gd name="connsiteY133" fmla="*/ 100118 h 3791929"/>
              <a:gd name="connsiteX134" fmla="*/ 1931326 w 3015059"/>
              <a:gd name="connsiteY134" fmla="*/ 86571 h 3791929"/>
              <a:gd name="connsiteX135" fmla="*/ 1843272 w 3015059"/>
              <a:gd name="connsiteY135" fmla="*/ 73025 h 3791929"/>
              <a:gd name="connsiteX136" fmla="*/ 1809406 w 3015059"/>
              <a:gd name="connsiteY136" fmla="*/ 66251 h 3791929"/>
              <a:gd name="connsiteX137" fmla="*/ 1673939 w 3015059"/>
              <a:gd name="connsiteY137" fmla="*/ 52705 h 3791929"/>
              <a:gd name="connsiteX138" fmla="*/ 1579112 w 3015059"/>
              <a:gd name="connsiteY138" fmla="*/ 39158 h 3791929"/>
              <a:gd name="connsiteX139" fmla="*/ 1125299 w 3015059"/>
              <a:gd name="connsiteY139" fmla="*/ 32385 h 3791929"/>
              <a:gd name="connsiteX140" fmla="*/ 1030472 w 3015059"/>
              <a:gd name="connsiteY140" fmla="*/ 52705 h 3791929"/>
              <a:gd name="connsiteX141" fmla="*/ 983059 w 3015059"/>
              <a:gd name="connsiteY141" fmla="*/ 66251 h 3791929"/>
              <a:gd name="connsiteX142" fmla="*/ 935646 w 3015059"/>
              <a:gd name="connsiteY142" fmla="*/ 79798 h 3791929"/>
              <a:gd name="connsiteX143" fmla="*/ 915326 w 3015059"/>
              <a:gd name="connsiteY143" fmla="*/ 93345 h 3791929"/>
              <a:gd name="connsiteX144" fmla="*/ 874686 w 3015059"/>
              <a:gd name="connsiteY144" fmla="*/ 106891 h 3791929"/>
              <a:gd name="connsiteX145" fmla="*/ 854366 w 3015059"/>
              <a:gd name="connsiteY145" fmla="*/ 113665 h 3791929"/>
              <a:gd name="connsiteX146" fmla="*/ 827272 w 3015059"/>
              <a:gd name="connsiteY146" fmla="*/ 127211 h 3791929"/>
              <a:gd name="connsiteX147" fmla="*/ 800179 w 3015059"/>
              <a:gd name="connsiteY147" fmla="*/ 154305 h 3791929"/>
              <a:gd name="connsiteX148" fmla="*/ 752766 w 3015059"/>
              <a:gd name="connsiteY148" fmla="*/ 181398 h 3791929"/>
              <a:gd name="connsiteX149" fmla="*/ 732446 w 3015059"/>
              <a:gd name="connsiteY149" fmla="*/ 194945 h 3791929"/>
              <a:gd name="connsiteX150" fmla="*/ 678259 w 3015059"/>
              <a:gd name="connsiteY150" fmla="*/ 222038 h 3791929"/>
              <a:gd name="connsiteX151" fmla="*/ 637619 w 3015059"/>
              <a:gd name="connsiteY151" fmla="*/ 262678 h 3791929"/>
              <a:gd name="connsiteX152" fmla="*/ 617299 w 3015059"/>
              <a:gd name="connsiteY152" fmla="*/ 276225 h 3791929"/>
              <a:gd name="connsiteX153" fmla="*/ 549566 w 3015059"/>
              <a:gd name="connsiteY153" fmla="*/ 357505 h 3791929"/>
              <a:gd name="connsiteX154" fmla="*/ 536019 w 3015059"/>
              <a:gd name="connsiteY154" fmla="*/ 377825 h 3791929"/>
              <a:gd name="connsiteX155" fmla="*/ 522472 w 3015059"/>
              <a:gd name="connsiteY155" fmla="*/ 425238 h 3791929"/>
              <a:gd name="connsiteX156" fmla="*/ 508926 w 3015059"/>
              <a:gd name="connsiteY156" fmla="*/ 445558 h 3791929"/>
              <a:gd name="connsiteX157" fmla="*/ 495379 w 3015059"/>
              <a:gd name="connsiteY157" fmla="*/ 499745 h 3791929"/>
              <a:gd name="connsiteX158" fmla="*/ 481832 w 3015059"/>
              <a:gd name="connsiteY158" fmla="*/ 520065 h 3791929"/>
              <a:gd name="connsiteX159" fmla="*/ 475059 w 3015059"/>
              <a:gd name="connsiteY159" fmla="*/ 547158 h 379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015059" h="3791929">
                <a:moveTo>
                  <a:pt x="373459" y="831638"/>
                </a:moveTo>
                <a:cubicBezTo>
                  <a:pt x="371201" y="842927"/>
                  <a:pt x="370728" y="854725"/>
                  <a:pt x="366686" y="865505"/>
                </a:cubicBezTo>
                <a:cubicBezTo>
                  <a:pt x="363828" y="873127"/>
                  <a:pt x="355997" y="878203"/>
                  <a:pt x="353139" y="885825"/>
                </a:cubicBezTo>
                <a:cubicBezTo>
                  <a:pt x="346206" y="904314"/>
                  <a:pt x="349238" y="922649"/>
                  <a:pt x="339592" y="940011"/>
                </a:cubicBezTo>
                <a:cubicBezTo>
                  <a:pt x="331685" y="954243"/>
                  <a:pt x="321530" y="967104"/>
                  <a:pt x="312499" y="980651"/>
                </a:cubicBezTo>
                <a:lnTo>
                  <a:pt x="298952" y="1000971"/>
                </a:lnTo>
                <a:cubicBezTo>
                  <a:pt x="296694" y="1007744"/>
                  <a:pt x="295372" y="1014905"/>
                  <a:pt x="292179" y="1021291"/>
                </a:cubicBezTo>
                <a:cubicBezTo>
                  <a:pt x="282749" y="1040150"/>
                  <a:pt x="273291" y="1046952"/>
                  <a:pt x="258312" y="1061931"/>
                </a:cubicBezTo>
                <a:cubicBezTo>
                  <a:pt x="245893" y="1099190"/>
                  <a:pt x="259002" y="1065803"/>
                  <a:pt x="237992" y="1102571"/>
                </a:cubicBezTo>
                <a:cubicBezTo>
                  <a:pt x="232982" y="1111338"/>
                  <a:pt x="229456" y="1120898"/>
                  <a:pt x="224446" y="1129665"/>
                </a:cubicBezTo>
                <a:cubicBezTo>
                  <a:pt x="220407" y="1136733"/>
                  <a:pt x="214797" y="1142838"/>
                  <a:pt x="210899" y="1149985"/>
                </a:cubicBezTo>
                <a:cubicBezTo>
                  <a:pt x="164798" y="1234503"/>
                  <a:pt x="201203" y="1178077"/>
                  <a:pt x="170259" y="1224491"/>
                </a:cubicBezTo>
                <a:cubicBezTo>
                  <a:pt x="168001" y="1233522"/>
                  <a:pt x="165506" y="1242497"/>
                  <a:pt x="163486" y="1251585"/>
                </a:cubicBezTo>
                <a:cubicBezTo>
                  <a:pt x="160989" y="1262823"/>
                  <a:pt x="160845" y="1274706"/>
                  <a:pt x="156712" y="1285451"/>
                </a:cubicBezTo>
                <a:cubicBezTo>
                  <a:pt x="129027" y="1357431"/>
                  <a:pt x="131908" y="1316930"/>
                  <a:pt x="116072" y="1380278"/>
                </a:cubicBezTo>
                <a:cubicBezTo>
                  <a:pt x="88822" y="1489283"/>
                  <a:pt x="113917" y="1379661"/>
                  <a:pt x="95752" y="1488651"/>
                </a:cubicBezTo>
                <a:cubicBezTo>
                  <a:pt x="92042" y="1510912"/>
                  <a:pt x="88246" y="1515933"/>
                  <a:pt x="82206" y="1536065"/>
                </a:cubicBezTo>
                <a:cubicBezTo>
                  <a:pt x="77483" y="1551809"/>
                  <a:pt x="73175" y="1567674"/>
                  <a:pt x="68659" y="1583478"/>
                </a:cubicBezTo>
                <a:cubicBezTo>
                  <a:pt x="66401" y="1617345"/>
                  <a:pt x="65439" y="1651323"/>
                  <a:pt x="61886" y="1685078"/>
                </a:cubicBezTo>
                <a:cubicBezTo>
                  <a:pt x="60911" y="1694336"/>
                  <a:pt x="56938" y="1703043"/>
                  <a:pt x="55112" y="1712171"/>
                </a:cubicBezTo>
                <a:cubicBezTo>
                  <a:pt x="50161" y="1736924"/>
                  <a:pt x="46517" y="1761925"/>
                  <a:pt x="41566" y="1786678"/>
                </a:cubicBezTo>
                <a:cubicBezTo>
                  <a:pt x="39740" y="1795806"/>
                  <a:pt x="37467" y="1804855"/>
                  <a:pt x="34792" y="1813771"/>
                </a:cubicBezTo>
                <a:cubicBezTo>
                  <a:pt x="30689" y="1827448"/>
                  <a:pt x="24047" y="1840409"/>
                  <a:pt x="21246" y="1854411"/>
                </a:cubicBezTo>
                <a:cubicBezTo>
                  <a:pt x="11778" y="1901745"/>
                  <a:pt x="16365" y="1876922"/>
                  <a:pt x="7699" y="1928918"/>
                </a:cubicBezTo>
                <a:cubicBezTo>
                  <a:pt x="-1526" y="2067298"/>
                  <a:pt x="-3558" y="2045684"/>
                  <a:pt x="7699" y="2220171"/>
                </a:cubicBezTo>
                <a:cubicBezTo>
                  <a:pt x="8159" y="2227296"/>
                  <a:pt x="12923" y="2233521"/>
                  <a:pt x="14472" y="2240491"/>
                </a:cubicBezTo>
                <a:cubicBezTo>
                  <a:pt x="17451" y="2253898"/>
                  <a:pt x="18267" y="2267724"/>
                  <a:pt x="21246" y="2281131"/>
                </a:cubicBezTo>
                <a:cubicBezTo>
                  <a:pt x="22795" y="2288101"/>
                  <a:pt x="26140" y="2294563"/>
                  <a:pt x="28019" y="2301451"/>
                </a:cubicBezTo>
                <a:cubicBezTo>
                  <a:pt x="32918" y="2319413"/>
                  <a:pt x="37050" y="2337576"/>
                  <a:pt x="41566" y="2355638"/>
                </a:cubicBezTo>
                <a:cubicBezTo>
                  <a:pt x="43824" y="2364669"/>
                  <a:pt x="42754" y="2375284"/>
                  <a:pt x="48339" y="2382731"/>
                </a:cubicBezTo>
                <a:lnTo>
                  <a:pt x="68659" y="2409825"/>
                </a:lnTo>
                <a:cubicBezTo>
                  <a:pt x="73175" y="2425629"/>
                  <a:pt x="77483" y="2441494"/>
                  <a:pt x="82206" y="2457238"/>
                </a:cubicBezTo>
                <a:cubicBezTo>
                  <a:pt x="84258" y="2464077"/>
                  <a:pt x="85786" y="2471172"/>
                  <a:pt x="88979" y="2477558"/>
                </a:cubicBezTo>
                <a:cubicBezTo>
                  <a:pt x="92620" y="2484839"/>
                  <a:pt x="98010" y="2491105"/>
                  <a:pt x="102526" y="2497878"/>
                </a:cubicBezTo>
                <a:cubicBezTo>
                  <a:pt x="104784" y="2506909"/>
                  <a:pt x="106624" y="2516055"/>
                  <a:pt x="109299" y="2524971"/>
                </a:cubicBezTo>
                <a:cubicBezTo>
                  <a:pt x="113402" y="2538648"/>
                  <a:pt x="119383" y="2551758"/>
                  <a:pt x="122846" y="2565611"/>
                </a:cubicBezTo>
                <a:cubicBezTo>
                  <a:pt x="127708" y="2585060"/>
                  <a:pt x="134918" y="2616849"/>
                  <a:pt x="143166" y="2633345"/>
                </a:cubicBezTo>
                <a:lnTo>
                  <a:pt x="156712" y="2660438"/>
                </a:lnTo>
                <a:cubicBezTo>
                  <a:pt x="158970" y="2673985"/>
                  <a:pt x="158793" y="2688171"/>
                  <a:pt x="163486" y="2701078"/>
                </a:cubicBezTo>
                <a:cubicBezTo>
                  <a:pt x="167985" y="2713450"/>
                  <a:pt x="177918" y="2723170"/>
                  <a:pt x="183806" y="2734945"/>
                </a:cubicBezTo>
                <a:cubicBezTo>
                  <a:pt x="211847" y="2791028"/>
                  <a:pt x="165304" y="2717354"/>
                  <a:pt x="204126" y="2775585"/>
                </a:cubicBezTo>
                <a:cubicBezTo>
                  <a:pt x="206384" y="2782358"/>
                  <a:pt x="207706" y="2789519"/>
                  <a:pt x="210899" y="2795905"/>
                </a:cubicBezTo>
                <a:cubicBezTo>
                  <a:pt x="214540" y="2803186"/>
                  <a:pt x="220407" y="2809157"/>
                  <a:pt x="224446" y="2816225"/>
                </a:cubicBezTo>
                <a:cubicBezTo>
                  <a:pt x="229455" y="2824992"/>
                  <a:pt x="233891" y="2834091"/>
                  <a:pt x="237992" y="2843318"/>
                </a:cubicBezTo>
                <a:cubicBezTo>
                  <a:pt x="260084" y="2893025"/>
                  <a:pt x="241098" y="2861523"/>
                  <a:pt x="265086" y="2897505"/>
                </a:cubicBezTo>
                <a:cubicBezTo>
                  <a:pt x="276989" y="2933215"/>
                  <a:pt x="263992" y="2904321"/>
                  <a:pt x="292179" y="2938145"/>
                </a:cubicBezTo>
                <a:cubicBezTo>
                  <a:pt x="297391" y="2944399"/>
                  <a:pt x="300428" y="2952284"/>
                  <a:pt x="305726" y="2958465"/>
                </a:cubicBezTo>
                <a:cubicBezTo>
                  <a:pt x="342624" y="3001512"/>
                  <a:pt x="320991" y="2970849"/>
                  <a:pt x="359912" y="3005878"/>
                </a:cubicBezTo>
                <a:cubicBezTo>
                  <a:pt x="382348" y="3026070"/>
                  <a:pt x="394793" y="3047026"/>
                  <a:pt x="420872" y="3060065"/>
                </a:cubicBezTo>
                <a:cubicBezTo>
                  <a:pt x="427258" y="3063258"/>
                  <a:pt x="434419" y="3064580"/>
                  <a:pt x="441192" y="3066838"/>
                </a:cubicBezTo>
                <a:cubicBezTo>
                  <a:pt x="511484" y="3113700"/>
                  <a:pt x="402669" y="3042369"/>
                  <a:pt x="488606" y="3093931"/>
                </a:cubicBezTo>
                <a:cubicBezTo>
                  <a:pt x="502567" y="3102308"/>
                  <a:pt x="513800" y="3115877"/>
                  <a:pt x="529246" y="3121025"/>
                </a:cubicBezTo>
                <a:cubicBezTo>
                  <a:pt x="536019" y="3123283"/>
                  <a:pt x="543180" y="3124605"/>
                  <a:pt x="549566" y="3127798"/>
                </a:cubicBezTo>
                <a:cubicBezTo>
                  <a:pt x="608155" y="3157092"/>
                  <a:pt x="558823" y="3141966"/>
                  <a:pt x="610526" y="3154891"/>
                </a:cubicBezTo>
                <a:cubicBezTo>
                  <a:pt x="659567" y="3187586"/>
                  <a:pt x="636604" y="3174704"/>
                  <a:pt x="678259" y="3195531"/>
                </a:cubicBezTo>
                <a:cubicBezTo>
                  <a:pt x="687290" y="3204562"/>
                  <a:pt x="695134" y="3214962"/>
                  <a:pt x="705352" y="3222625"/>
                </a:cubicBezTo>
                <a:cubicBezTo>
                  <a:pt x="717473" y="3231715"/>
                  <a:pt x="754196" y="3244333"/>
                  <a:pt x="766312" y="3249718"/>
                </a:cubicBezTo>
                <a:cubicBezTo>
                  <a:pt x="851127" y="3287414"/>
                  <a:pt x="739637" y="3237280"/>
                  <a:pt x="813726" y="3283585"/>
                </a:cubicBezTo>
                <a:cubicBezTo>
                  <a:pt x="824036" y="3290029"/>
                  <a:pt x="836717" y="3291694"/>
                  <a:pt x="847592" y="3297131"/>
                </a:cubicBezTo>
                <a:cubicBezTo>
                  <a:pt x="859367" y="3303019"/>
                  <a:pt x="869951" y="3311057"/>
                  <a:pt x="881459" y="3317451"/>
                </a:cubicBezTo>
                <a:cubicBezTo>
                  <a:pt x="890285" y="3322355"/>
                  <a:pt x="900336" y="3325129"/>
                  <a:pt x="908552" y="3330998"/>
                </a:cubicBezTo>
                <a:cubicBezTo>
                  <a:pt x="916347" y="3336566"/>
                  <a:pt x="921311" y="3345437"/>
                  <a:pt x="928872" y="3351318"/>
                </a:cubicBezTo>
                <a:cubicBezTo>
                  <a:pt x="941723" y="3361314"/>
                  <a:pt x="958000" y="3366899"/>
                  <a:pt x="969512" y="3378411"/>
                </a:cubicBezTo>
                <a:cubicBezTo>
                  <a:pt x="1024066" y="3432965"/>
                  <a:pt x="996934" y="3415830"/>
                  <a:pt x="1044019" y="3439371"/>
                </a:cubicBezTo>
                <a:cubicBezTo>
                  <a:pt x="1050792" y="3446144"/>
                  <a:pt x="1056980" y="3453559"/>
                  <a:pt x="1064339" y="3459691"/>
                </a:cubicBezTo>
                <a:cubicBezTo>
                  <a:pt x="1070593" y="3464903"/>
                  <a:pt x="1078608" y="3467792"/>
                  <a:pt x="1084659" y="3473238"/>
                </a:cubicBezTo>
                <a:cubicBezTo>
                  <a:pt x="1101272" y="3488190"/>
                  <a:pt x="1116268" y="3504847"/>
                  <a:pt x="1132072" y="3520651"/>
                </a:cubicBezTo>
                <a:lnTo>
                  <a:pt x="1159166" y="3547745"/>
                </a:lnTo>
                <a:cubicBezTo>
                  <a:pt x="1165939" y="3554518"/>
                  <a:pt x="1171516" y="3562752"/>
                  <a:pt x="1179486" y="3568065"/>
                </a:cubicBezTo>
                <a:cubicBezTo>
                  <a:pt x="1186259" y="3572580"/>
                  <a:pt x="1192738" y="3577572"/>
                  <a:pt x="1199806" y="3581611"/>
                </a:cubicBezTo>
                <a:cubicBezTo>
                  <a:pt x="1208573" y="3586621"/>
                  <a:pt x="1218337" y="3589806"/>
                  <a:pt x="1226899" y="3595158"/>
                </a:cubicBezTo>
                <a:cubicBezTo>
                  <a:pt x="1308349" y="3646066"/>
                  <a:pt x="1193203" y="3583211"/>
                  <a:pt x="1287859" y="3635798"/>
                </a:cubicBezTo>
                <a:cubicBezTo>
                  <a:pt x="1296685" y="3640702"/>
                  <a:pt x="1306390" y="3643994"/>
                  <a:pt x="1314952" y="3649345"/>
                </a:cubicBezTo>
                <a:cubicBezTo>
                  <a:pt x="1396374" y="3700234"/>
                  <a:pt x="1281293" y="3637420"/>
                  <a:pt x="1375912" y="3689985"/>
                </a:cubicBezTo>
                <a:cubicBezTo>
                  <a:pt x="1440548" y="3725893"/>
                  <a:pt x="1361521" y="3679401"/>
                  <a:pt x="1436872" y="3717078"/>
                </a:cubicBezTo>
                <a:cubicBezTo>
                  <a:pt x="1483645" y="3740465"/>
                  <a:pt x="1427901" y="3723303"/>
                  <a:pt x="1484286" y="3737398"/>
                </a:cubicBezTo>
                <a:cubicBezTo>
                  <a:pt x="1499686" y="3745098"/>
                  <a:pt x="1529179" y="3760783"/>
                  <a:pt x="1545246" y="3764491"/>
                </a:cubicBezTo>
                <a:cubicBezTo>
                  <a:pt x="1562982" y="3768584"/>
                  <a:pt x="1581370" y="3769007"/>
                  <a:pt x="1599432" y="3771265"/>
                </a:cubicBezTo>
                <a:cubicBezTo>
                  <a:pt x="1651471" y="3792080"/>
                  <a:pt x="1643354" y="3792749"/>
                  <a:pt x="1721352" y="3791585"/>
                </a:cubicBezTo>
                <a:lnTo>
                  <a:pt x="2540926" y="3771265"/>
                </a:lnTo>
                <a:cubicBezTo>
                  <a:pt x="2558566" y="3764480"/>
                  <a:pt x="2626486" y="3741603"/>
                  <a:pt x="2656072" y="3723851"/>
                </a:cubicBezTo>
                <a:cubicBezTo>
                  <a:pt x="2670033" y="3715474"/>
                  <a:pt x="2685199" y="3708270"/>
                  <a:pt x="2696712" y="3696758"/>
                </a:cubicBezTo>
                <a:cubicBezTo>
                  <a:pt x="2778108" y="3615365"/>
                  <a:pt x="2685780" y="3711232"/>
                  <a:pt x="2737352" y="3649345"/>
                </a:cubicBezTo>
                <a:cubicBezTo>
                  <a:pt x="2759415" y="3622869"/>
                  <a:pt x="2768964" y="3627890"/>
                  <a:pt x="2784766" y="3588385"/>
                </a:cubicBezTo>
                <a:cubicBezTo>
                  <a:pt x="2793797" y="3565807"/>
                  <a:pt x="2798370" y="3540884"/>
                  <a:pt x="2811859" y="3520651"/>
                </a:cubicBezTo>
                <a:cubicBezTo>
                  <a:pt x="2825970" y="3499486"/>
                  <a:pt x="2828013" y="3498241"/>
                  <a:pt x="2838952" y="3473238"/>
                </a:cubicBezTo>
                <a:cubicBezTo>
                  <a:pt x="2850716" y="3446348"/>
                  <a:pt x="2857718" y="3417126"/>
                  <a:pt x="2872819" y="3391958"/>
                </a:cubicBezTo>
                <a:cubicBezTo>
                  <a:pt x="2910622" y="3328952"/>
                  <a:pt x="2877880" y="3387597"/>
                  <a:pt x="2906686" y="3324225"/>
                </a:cubicBezTo>
                <a:cubicBezTo>
                  <a:pt x="2912953" y="3310437"/>
                  <a:pt x="2920855" y="3297425"/>
                  <a:pt x="2927006" y="3283585"/>
                </a:cubicBezTo>
                <a:cubicBezTo>
                  <a:pt x="2938926" y="3256764"/>
                  <a:pt x="2954505" y="3230957"/>
                  <a:pt x="2960872" y="3202305"/>
                </a:cubicBezTo>
                <a:cubicBezTo>
                  <a:pt x="2976185" y="3133398"/>
                  <a:pt x="2962872" y="3158665"/>
                  <a:pt x="2987966" y="3121025"/>
                </a:cubicBezTo>
                <a:cubicBezTo>
                  <a:pt x="2992481" y="3102963"/>
                  <a:pt x="2996037" y="3084633"/>
                  <a:pt x="3001512" y="3066838"/>
                </a:cubicBezTo>
                <a:cubicBezTo>
                  <a:pt x="3005088" y="3055217"/>
                  <a:pt x="3015059" y="3045130"/>
                  <a:pt x="3015059" y="3032971"/>
                </a:cubicBezTo>
                <a:cubicBezTo>
                  <a:pt x="3015059" y="2922248"/>
                  <a:pt x="3009845" y="2811487"/>
                  <a:pt x="3001512" y="2701078"/>
                </a:cubicBezTo>
                <a:cubicBezTo>
                  <a:pt x="3000752" y="2691010"/>
                  <a:pt x="2992144" y="2683177"/>
                  <a:pt x="2987966" y="2673985"/>
                </a:cubicBezTo>
                <a:cubicBezTo>
                  <a:pt x="2980851" y="2658331"/>
                  <a:pt x="2973819" y="2642620"/>
                  <a:pt x="2967646" y="2626571"/>
                </a:cubicBezTo>
                <a:cubicBezTo>
                  <a:pt x="2957226" y="2599479"/>
                  <a:pt x="2952088" y="2569093"/>
                  <a:pt x="2933779" y="2545291"/>
                </a:cubicBezTo>
                <a:cubicBezTo>
                  <a:pt x="2920152" y="2527575"/>
                  <a:pt x="2902170" y="2513682"/>
                  <a:pt x="2886366" y="2497878"/>
                </a:cubicBezTo>
                <a:cubicBezTo>
                  <a:pt x="2824766" y="2436278"/>
                  <a:pt x="2876989" y="2484072"/>
                  <a:pt x="2832179" y="2450465"/>
                </a:cubicBezTo>
                <a:cubicBezTo>
                  <a:pt x="2811585" y="2435019"/>
                  <a:pt x="2793293" y="2416295"/>
                  <a:pt x="2771219" y="2403051"/>
                </a:cubicBezTo>
                <a:cubicBezTo>
                  <a:pt x="2759930" y="2396278"/>
                  <a:pt x="2748306" y="2390034"/>
                  <a:pt x="2737352" y="2382731"/>
                </a:cubicBezTo>
                <a:cubicBezTo>
                  <a:pt x="2693116" y="2353240"/>
                  <a:pt x="2726077" y="2372099"/>
                  <a:pt x="2683166" y="2335318"/>
                </a:cubicBezTo>
                <a:cubicBezTo>
                  <a:pt x="2675056" y="2328366"/>
                  <a:pt x="2632366" y="2303483"/>
                  <a:pt x="2628979" y="2301451"/>
                </a:cubicBezTo>
                <a:cubicBezTo>
                  <a:pt x="2619948" y="2290162"/>
                  <a:pt x="2612108" y="2277807"/>
                  <a:pt x="2601886" y="2267585"/>
                </a:cubicBezTo>
                <a:cubicBezTo>
                  <a:pt x="2530142" y="2195841"/>
                  <a:pt x="2602893" y="2283110"/>
                  <a:pt x="2540926" y="2213398"/>
                </a:cubicBezTo>
                <a:cubicBezTo>
                  <a:pt x="2480449" y="2145361"/>
                  <a:pt x="2539207" y="2210820"/>
                  <a:pt x="2500286" y="2152438"/>
                </a:cubicBezTo>
                <a:cubicBezTo>
                  <a:pt x="2480418" y="2122636"/>
                  <a:pt x="2470205" y="2123157"/>
                  <a:pt x="2459646" y="2091478"/>
                </a:cubicBezTo>
                <a:cubicBezTo>
                  <a:pt x="2448393" y="2057718"/>
                  <a:pt x="2445011" y="2030760"/>
                  <a:pt x="2439326" y="1996651"/>
                </a:cubicBezTo>
                <a:cubicBezTo>
                  <a:pt x="2441584" y="1879247"/>
                  <a:pt x="2440424" y="1761727"/>
                  <a:pt x="2446099" y="1644438"/>
                </a:cubicBezTo>
                <a:cubicBezTo>
                  <a:pt x="2449094" y="1582532"/>
                  <a:pt x="2460646" y="1586251"/>
                  <a:pt x="2473192" y="1536065"/>
                </a:cubicBezTo>
                <a:cubicBezTo>
                  <a:pt x="2478776" y="1513727"/>
                  <a:pt x="2483365" y="1491108"/>
                  <a:pt x="2486739" y="1468331"/>
                </a:cubicBezTo>
                <a:cubicBezTo>
                  <a:pt x="2492403" y="1430102"/>
                  <a:pt x="2495492" y="1391533"/>
                  <a:pt x="2500286" y="1353185"/>
                </a:cubicBezTo>
                <a:cubicBezTo>
                  <a:pt x="2502266" y="1337343"/>
                  <a:pt x="2504632" y="1321550"/>
                  <a:pt x="2507059" y="1305771"/>
                </a:cubicBezTo>
                <a:cubicBezTo>
                  <a:pt x="2511772" y="1275133"/>
                  <a:pt x="2517335" y="1248793"/>
                  <a:pt x="2520606" y="1217718"/>
                </a:cubicBezTo>
                <a:cubicBezTo>
                  <a:pt x="2542709" y="1007741"/>
                  <a:pt x="2514755" y="1237437"/>
                  <a:pt x="2534152" y="1082251"/>
                </a:cubicBezTo>
                <a:cubicBezTo>
                  <a:pt x="2529637" y="985167"/>
                  <a:pt x="2526797" y="887990"/>
                  <a:pt x="2520606" y="790998"/>
                </a:cubicBezTo>
                <a:cubicBezTo>
                  <a:pt x="2519473" y="773242"/>
                  <a:pt x="2495715" y="714492"/>
                  <a:pt x="2493512" y="709718"/>
                </a:cubicBezTo>
                <a:cubicBezTo>
                  <a:pt x="2487995" y="697765"/>
                  <a:pt x="2478709" y="687804"/>
                  <a:pt x="2473192" y="675851"/>
                </a:cubicBezTo>
                <a:cubicBezTo>
                  <a:pt x="2465108" y="658336"/>
                  <a:pt x="2460217" y="639502"/>
                  <a:pt x="2452872" y="621665"/>
                </a:cubicBezTo>
                <a:cubicBezTo>
                  <a:pt x="2440581" y="591816"/>
                  <a:pt x="2414832" y="535581"/>
                  <a:pt x="2398686" y="506518"/>
                </a:cubicBezTo>
                <a:cubicBezTo>
                  <a:pt x="2385899" y="483502"/>
                  <a:pt x="2372001" y="461113"/>
                  <a:pt x="2358046" y="438785"/>
                </a:cubicBezTo>
                <a:cubicBezTo>
                  <a:pt x="2349417" y="424979"/>
                  <a:pt x="2340721" y="411170"/>
                  <a:pt x="2330952" y="398145"/>
                </a:cubicBezTo>
                <a:cubicBezTo>
                  <a:pt x="2320372" y="384038"/>
                  <a:pt x="2307912" y="371424"/>
                  <a:pt x="2297086" y="357505"/>
                </a:cubicBezTo>
                <a:cubicBezTo>
                  <a:pt x="2292088" y="351079"/>
                  <a:pt x="2288837" y="343366"/>
                  <a:pt x="2283539" y="337185"/>
                </a:cubicBezTo>
                <a:cubicBezTo>
                  <a:pt x="2275227" y="327488"/>
                  <a:pt x="2264856" y="319703"/>
                  <a:pt x="2256446" y="310091"/>
                </a:cubicBezTo>
                <a:cubicBezTo>
                  <a:pt x="2228808" y="278505"/>
                  <a:pt x="2232044" y="264474"/>
                  <a:pt x="2188712" y="235585"/>
                </a:cubicBezTo>
                <a:cubicBezTo>
                  <a:pt x="2181939" y="231069"/>
                  <a:pt x="2174646" y="227250"/>
                  <a:pt x="2168392" y="222038"/>
                </a:cubicBezTo>
                <a:cubicBezTo>
                  <a:pt x="2161033" y="215906"/>
                  <a:pt x="2155486" y="207784"/>
                  <a:pt x="2148072" y="201718"/>
                </a:cubicBezTo>
                <a:cubicBezTo>
                  <a:pt x="2130598" y="187421"/>
                  <a:pt x="2109851" y="177043"/>
                  <a:pt x="2093886" y="161078"/>
                </a:cubicBezTo>
                <a:cubicBezTo>
                  <a:pt x="2087113" y="154305"/>
                  <a:pt x="2081536" y="146071"/>
                  <a:pt x="2073566" y="140758"/>
                </a:cubicBezTo>
                <a:cubicBezTo>
                  <a:pt x="2067625" y="136798"/>
                  <a:pt x="2059808" y="136797"/>
                  <a:pt x="2053246" y="133985"/>
                </a:cubicBezTo>
                <a:cubicBezTo>
                  <a:pt x="2043965" y="130008"/>
                  <a:pt x="2035527" y="124188"/>
                  <a:pt x="2026152" y="120438"/>
                </a:cubicBezTo>
                <a:cubicBezTo>
                  <a:pt x="2012894" y="115135"/>
                  <a:pt x="1999059" y="111407"/>
                  <a:pt x="1985512" y="106891"/>
                </a:cubicBezTo>
                <a:cubicBezTo>
                  <a:pt x="1978739" y="104633"/>
                  <a:pt x="1971821" y="102770"/>
                  <a:pt x="1965192" y="100118"/>
                </a:cubicBezTo>
                <a:cubicBezTo>
                  <a:pt x="1953903" y="95602"/>
                  <a:pt x="1942972" y="90065"/>
                  <a:pt x="1931326" y="86571"/>
                </a:cubicBezTo>
                <a:cubicBezTo>
                  <a:pt x="1906807" y="79215"/>
                  <a:pt x="1865881" y="76503"/>
                  <a:pt x="1843272" y="73025"/>
                </a:cubicBezTo>
                <a:cubicBezTo>
                  <a:pt x="1831894" y="71274"/>
                  <a:pt x="1820803" y="67879"/>
                  <a:pt x="1809406" y="66251"/>
                </a:cubicBezTo>
                <a:cubicBezTo>
                  <a:pt x="1766377" y="60104"/>
                  <a:pt x="1716703" y="57207"/>
                  <a:pt x="1673939" y="52705"/>
                </a:cubicBezTo>
                <a:cubicBezTo>
                  <a:pt x="1627936" y="47863"/>
                  <a:pt x="1621251" y="46181"/>
                  <a:pt x="1579112" y="39158"/>
                </a:cubicBezTo>
                <a:cubicBezTo>
                  <a:pt x="1425549" y="-37626"/>
                  <a:pt x="1551288" y="20037"/>
                  <a:pt x="1125299" y="32385"/>
                </a:cubicBezTo>
                <a:cubicBezTo>
                  <a:pt x="1103048" y="33030"/>
                  <a:pt x="1048156" y="48284"/>
                  <a:pt x="1030472" y="52705"/>
                </a:cubicBezTo>
                <a:cubicBezTo>
                  <a:pt x="945806" y="73872"/>
                  <a:pt x="1051055" y="46823"/>
                  <a:pt x="983059" y="66251"/>
                </a:cubicBezTo>
                <a:cubicBezTo>
                  <a:pt x="923525" y="83261"/>
                  <a:pt x="984366" y="63559"/>
                  <a:pt x="935646" y="79798"/>
                </a:cubicBezTo>
                <a:cubicBezTo>
                  <a:pt x="928873" y="84314"/>
                  <a:pt x="922765" y="90039"/>
                  <a:pt x="915326" y="93345"/>
                </a:cubicBezTo>
                <a:cubicBezTo>
                  <a:pt x="902277" y="99144"/>
                  <a:pt x="888233" y="102375"/>
                  <a:pt x="874686" y="106891"/>
                </a:cubicBezTo>
                <a:cubicBezTo>
                  <a:pt x="867913" y="109149"/>
                  <a:pt x="860752" y="110472"/>
                  <a:pt x="854366" y="113665"/>
                </a:cubicBezTo>
                <a:lnTo>
                  <a:pt x="827272" y="127211"/>
                </a:lnTo>
                <a:cubicBezTo>
                  <a:pt x="818241" y="136242"/>
                  <a:pt x="809876" y="145993"/>
                  <a:pt x="800179" y="154305"/>
                </a:cubicBezTo>
                <a:cubicBezTo>
                  <a:pt x="783681" y="168446"/>
                  <a:pt x="771978" y="170419"/>
                  <a:pt x="752766" y="181398"/>
                </a:cubicBezTo>
                <a:cubicBezTo>
                  <a:pt x="745698" y="185437"/>
                  <a:pt x="739593" y="191047"/>
                  <a:pt x="732446" y="194945"/>
                </a:cubicBezTo>
                <a:cubicBezTo>
                  <a:pt x="714718" y="204615"/>
                  <a:pt x="692538" y="207759"/>
                  <a:pt x="678259" y="222038"/>
                </a:cubicBezTo>
                <a:cubicBezTo>
                  <a:pt x="664712" y="235585"/>
                  <a:pt x="653559" y="252051"/>
                  <a:pt x="637619" y="262678"/>
                </a:cubicBezTo>
                <a:cubicBezTo>
                  <a:pt x="630846" y="267194"/>
                  <a:pt x="623383" y="270817"/>
                  <a:pt x="617299" y="276225"/>
                </a:cubicBezTo>
                <a:cubicBezTo>
                  <a:pt x="574627" y="314156"/>
                  <a:pt x="579229" y="313011"/>
                  <a:pt x="549566" y="357505"/>
                </a:cubicBezTo>
                <a:lnTo>
                  <a:pt x="536019" y="377825"/>
                </a:lnTo>
                <a:cubicBezTo>
                  <a:pt x="533847" y="386512"/>
                  <a:pt x="527333" y="415516"/>
                  <a:pt x="522472" y="425238"/>
                </a:cubicBezTo>
                <a:cubicBezTo>
                  <a:pt x="518831" y="432519"/>
                  <a:pt x="513441" y="438785"/>
                  <a:pt x="508926" y="445558"/>
                </a:cubicBezTo>
                <a:cubicBezTo>
                  <a:pt x="506350" y="458434"/>
                  <a:pt x="502320" y="485862"/>
                  <a:pt x="495379" y="499745"/>
                </a:cubicBezTo>
                <a:cubicBezTo>
                  <a:pt x="491738" y="507026"/>
                  <a:pt x="486348" y="513292"/>
                  <a:pt x="481832" y="520065"/>
                </a:cubicBezTo>
                <a:cubicBezTo>
                  <a:pt x="474345" y="542527"/>
                  <a:pt x="475059" y="533245"/>
                  <a:pt x="475059" y="547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D07123-CCCD-48F4-83C0-A2FC726D8009}"/>
              </a:ext>
            </a:extLst>
          </p:cNvPr>
          <p:cNvCxnSpPr>
            <a:cxnSpLocks/>
          </p:cNvCxnSpPr>
          <p:nvPr/>
        </p:nvCxnSpPr>
        <p:spPr>
          <a:xfrm flipV="1">
            <a:off x="6635478" y="2278672"/>
            <a:ext cx="833374" cy="4578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8CFD37-E0F4-4900-B8B2-1D0944AC559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975909" y="2442433"/>
            <a:ext cx="202438" cy="14170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92E9DB-59D6-4D86-99EC-3D407B3389C9}"/>
              </a:ext>
            </a:extLst>
          </p:cNvPr>
          <p:cNvCxnSpPr>
            <a:cxnSpLocks/>
          </p:cNvCxnSpPr>
          <p:nvPr/>
        </p:nvCxnSpPr>
        <p:spPr>
          <a:xfrm flipH="1" flipV="1">
            <a:off x="6685176" y="2915607"/>
            <a:ext cx="1340789" cy="9591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F51001-DFEA-4B7B-BC25-47F20DE3DE8E}"/>
              </a:ext>
            </a:extLst>
          </p:cNvPr>
          <p:cNvCxnSpPr>
            <a:cxnSpLocks/>
          </p:cNvCxnSpPr>
          <p:nvPr/>
        </p:nvCxnSpPr>
        <p:spPr>
          <a:xfrm flipV="1">
            <a:off x="5130282" y="3091245"/>
            <a:ext cx="605143" cy="425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49170E-CF9F-41DC-AD03-7948177D8B90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flipH="1" flipV="1">
            <a:off x="4574328" y="2462245"/>
            <a:ext cx="81462" cy="6553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E20177-FAC1-4D1D-86C0-862D7EF683DF}"/>
              </a:ext>
            </a:extLst>
          </p:cNvPr>
          <p:cNvCxnSpPr>
            <a:cxnSpLocks/>
            <a:stCxn id="5" idx="2"/>
            <a:endCxn id="4" idx="5"/>
          </p:cNvCxnSpPr>
          <p:nvPr/>
        </p:nvCxnSpPr>
        <p:spPr>
          <a:xfrm flipH="1" flipV="1">
            <a:off x="4574328" y="2462245"/>
            <a:ext cx="1101742" cy="3891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6B5589-1CBE-4B63-AF15-0651B76EE15A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781383" y="2462245"/>
            <a:ext cx="1080103" cy="1534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28A144-44F8-423F-8377-5FA10CD94E0B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642720" y="2383310"/>
            <a:ext cx="1218766" cy="78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3D58BF-E068-4CE4-B408-9BB15CDDF62B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 flipH="1">
            <a:off x="2497231" y="2534256"/>
            <a:ext cx="38394" cy="1405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CBC846-56E5-4B31-9DD1-486F1CABDCA2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1841643" y="3571442"/>
            <a:ext cx="299167" cy="5056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EF9B52A-FB24-4DF6-8ABA-0D312FB81D77}"/>
              </a:ext>
            </a:extLst>
          </p:cNvPr>
          <p:cNvSpPr/>
          <p:nvPr/>
        </p:nvSpPr>
        <p:spPr>
          <a:xfrm>
            <a:off x="3713277" y="1628362"/>
            <a:ext cx="1005840" cy="1005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ECEBCE-42D6-49C5-B8DD-D89617F43C19}"/>
              </a:ext>
            </a:extLst>
          </p:cNvPr>
          <p:cNvSpPr/>
          <p:nvPr/>
        </p:nvSpPr>
        <p:spPr>
          <a:xfrm>
            <a:off x="4145075" y="3094453"/>
            <a:ext cx="1005840" cy="1005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8EC0F2F-3374-49FF-8D23-10775C4AD1E4}"/>
              </a:ext>
            </a:extLst>
          </p:cNvPr>
          <p:cNvSpPr/>
          <p:nvPr/>
        </p:nvSpPr>
        <p:spPr>
          <a:xfrm>
            <a:off x="5684580" y="2360144"/>
            <a:ext cx="1005840" cy="1005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37" grpId="0"/>
      <p:bldP spid="38" grpId="0"/>
      <p:bldP spid="39" grpId="0" animBg="1"/>
      <p:bldP spid="68" grpId="0" animBg="1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o criar um quebra-cabeça com o Gimp | Dicas e Tutoriais | TechTudo">
            <a:extLst>
              <a:ext uri="{FF2B5EF4-FFF2-40B4-BE49-F238E27FC236}">
                <a16:creationId xmlns:a16="http://schemas.microsoft.com/office/drawing/2014/main" id="{F95D297F-4F8C-4DFF-92D5-BAE23EC36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8" r="5530"/>
          <a:stretch/>
        </p:blipFill>
        <p:spPr bwMode="auto">
          <a:xfrm>
            <a:off x="1187623" y="447675"/>
            <a:ext cx="6984777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265CB25-FFC3-448B-BAC9-AB298FDB48D6}"/>
              </a:ext>
            </a:extLst>
          </p:cNvPr>
          <p:cNvSpPr/>
          <p:nvPr/>
        </p:nvSpPr>
        <p:spPr>
          <a:xfrm>
            <a:off x="994693" y="1275606"/>
            <a:ext cx="1080121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4B3D66-6F67-420F-8E41-0130940E8697}"/>
              </a:ext>
            </a:extLst>
          </p:cNvPr>
          <p:cNvSpPr/>
          <p:nvPr/>
        </p:nvSpPr>
        <p:spPr>
          <a:xfrm flipH="1">
            <a:off x="6588224" y="3795886"/>
            <a:ext cx="1152128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1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E055F4F-E1B6-4E73-8FC7-957A2CD78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dirty="0" err="1"/>
              <a:t>Representações</a:t>
            </a:r>
            <a:endParaRPr lang="en-US" sz="8000" dirty="0"/>
          </a:p>
          <a:p>
            <a:r>
              <a:rPr lang="en-US" sz="4800" dirty="0"/>
              <a:t>(</a:t>
            </a:r>
            <a:r>
              <a:rPr lang="en-US" sz="4800" dirty="0" err="1"/>
              <a:t>Diagramas</a:t>
            </a:r>
            <a:r>
              <a:rPr lang="en-US" sz="4800" dirty="0"/>
              <a:t> </a:t>
            </a:r>
            <a:r>
              <a:rPr lang="en-US" sz="4800" dirty="0" err="1"/>
              <a:t>gráficos</a:t>
            </a:r>
            <a:r>
              <a:rPr lang="en-US" sz="4800" dirty="0"/>
              <a:t> e </a:t>
            </a:r>
            <a:r>
              <a:rPr lang="en-US" sz="4800" dirty="0" err="1"/>
              <a:t>analíticas</a:t>
            </a:r>
            <a:r>
              <a:rPr lang="en-US" sz="4800" dirty="0"/>
              <a:t>)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08108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n No Face Ilustração - Twinkl">
            <a:extLst>
              <a:ext uri="{FF2B5EF4-FFF2-40B4-BE49-F238E27FC236}">
                <a16:creationId xmlns:a16="http://schemas.microsoft.com/office/drawing/2014/main" id="{23DB3DAA-ABBE-40E8-93F7-6B240F6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r="24800"/>
          <a:stretch/>
        </p:blipFill>
        <p:spPr bwMode="auto">
          <a:xfrm>
            <a:off x="676726" y="1318685"/>
            <a:ext cx="2514218" cy="24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rmometer Showing 20 Degrees Ilustração - Twinkl">
            <a:extLst>
              <a:ext uri="{FF2B5EF4-FFF2-40B4-BE49-F238E27FC236}">
                <a16:creationId xmlns:a16="http://schemas.microsoft.com/office/drawing/2014/main" id="{AC2B590B-6119-4A5F-96BE-EB9AF9707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r="38001"/>
          <a:stretch/>
        </p:blipFill>
        <p:spPr bwMode="auto">
          <a:xfrm rot="5400000">
            <a:off x="4882050" y="1156700"/>
            <a:ext cx="1440160" cy="27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D6A44B-8DEC-4D27-9627-A4C0C20F3F8F}"/>
              </a:ext>
            </a:extLst>
          </p:cNvPr>
          <p:cNvCxnSpPr>
            <a:cxnSpLocks/>
          </p:cNvCxnSpPr>
          <p:nvPr/>
        </p:nvCxnSpPr>
        <p:spPr>
          <a:xfrm>
            <a:off x="4652098" y="1182660"/>
            <a:ext cx="432048" cy="1368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90E6D-6AED-49CE-B672-C1185C64B673}"/>
              </a:ext>
            </a:extLst>
          </p:cNvPr>
          <p:cNvSpPr txBox="1"/>
          <p:nvPr/>
        </p:nvSpPr>
        <p:spPr>
          <a:xfrm>
            <a:off x="4208069" y="520607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(1)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mercúrio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sobe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desce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função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temperatura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B21D6-E1E8-442E-98A3-FAB696171AD5}"/>
              </a:ext>
            </a:extLst>
          </p:cNvPr>
          <p:cNvSpPr txBox="1"/>
          <p:nvPr/>
        </p:nvSpPr>
        <p:spPr>
          <a:xfrm>
            <a:off x="4868122" y="1133761"/>
            <a:ext cx="2652315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é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temperatura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uma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medida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indireta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16782-5C31-4A81-B496-0990A32305E5}"/>
              </a:ext>
            </a:extLst>
          </p:cNvPr>
          <p:cNvSpPr txBox="1"/>
          <p:nvPr/>
        </p:nvSpPr>
        <p:spPr>
          <a:xfrm>
            <a:off x="3992045" y="3291831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(2) Eu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assumo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gera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FFE55B-34FD-4E23-89BF-1A8201C1E83B}"/>
                  </a:ext>
                </a:extLst>
              </p:cNvPr>
              <p:cNvSpPr/>
              <p:nvPr/>
            </p:nvSpPr>
            <p:spPr>
              <a:xfrm>
                <a:off x="7677685" y="2140787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FFE55B-34FD-4E23-89BF-1A8201C1E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685" y="2140787"/>
                <a:ext cx="864096" cy="792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56FF41-37AD-4053-A0BD-9B38771D9D71}"/>
              </a:ext>
            </a:extLst>
          </p:cNvPr>
          <p:cNvCxnSpPr>
            <a:cxnSpLocks/>
            <a:endCxn id="4100" idx="2"/>
          </p:cNvCxnSpPr>
          <p:nvPr/>
        </p:nvCxnSpPr>
        <p:spPr>
          <a:xfrm>
            <a:off x="3317391" y="2536833"/>
            <a:ext cx="9046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E50B23-DA36-46DE-940B-F590284BD745}"/>
              </a:ext>
            </a:extLst>
          </p:cNvPr>
          <p:cNvCxnSpPr>
            <a:cxnSpLocks/>
          </p:cNvCxnSpPr>
          <p:nvPr/>
        </p:nvCxnSpPr>
        <p:spPr>
          <a:xfrm flipH="1">
            <a:off x="7088388" y="2550813"/>
            <a:ext cx="543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22B647F7-E6E6-4A21-9705-DC44D1D35AC4}"/>
              </a:ext>
            </a:extLst>
          </p:cNvPr>
          <p:cNvSpPr/>
          <p:nvPr/>
        </p:nvSpPr>
        <p:spPr>
          <a:xfrm>
            <a:off x="395536" y="229878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17C34A3-7D29-4F82-BAD3-9D7C80BCC459}"/>
              </a:ext>
            </a:extLst>
          </p:cNvPr>
          <p:cNvSpPr/>
          <p:nvPr/>
        </p:nvSpPr>
        <p:spPr>
          <a:xfrm flipH="1">
            <a:off x="8388424" y="228480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7" grpId="0" animBg="1"/>
      <p:bldP spid="31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6446B83-62C2-462B-9E02-62F8BB922570}"/>
              </a:ext>
            </a:extLst>
          </p:cNvPr>
          <p:cNvSpPr/>
          <p:nvPr/>
        </p:nvSpPr>
        <p:spPr>
          <a:xfrm>
            <a:off x="2488992" y="158735"/>
            <a:ext cx="145828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D120E-48CB-4BEC-BA3D-9D3489291713}"/>
              </a:ext>
            </a:extLst>
          </p:cNvPr>
          <p:cNvSpPr txBox="1"/>
          <p:nvPr/>
        </p:nvSpPr>
        <p:spPr>
          <a:xfrm>
            <a:off x="4572000" y="339502"/>
            <a:ext cx="324036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Não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observada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diretamente</a:t>
            </a:r>
            <a:endParaRPr lang="en-US" dirty="0">
              <a:latin typeface="Prototype" pitchFamily="2" charset="0"/>
              <a:cs typeface="Prototype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(O sol)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9D11F-78E7-4890-8721-F36C9E9A1217}"/>
              </a:ext>
            </a:extLst>
          </p:cNvPr>
          <p:cNvSpPr txBox="1"/>
          <p:nvPr/>
        </p:nvSpPr>
        <p:spPr>
          <a:xfrm>
            <a:off x="4644008" y="1491630"/>
            <a:ext cx="324036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Variáveis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observáveis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Indicadores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(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)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85B45-0817-4536-86D4-D181DC291F27}"/>
              </a:ext>
            </a:extLst>
          </p:cNvPr>
          <p:cNvSpPr/>
          <p:nvPr/>
        </p:nvSpPr>
        <p:spPr>
          <a:xfrm>
            <a:off x="2400440" y="1491630"/>
            <a:ext cx="163539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AE9499-7AC7-4F40-B634-DF4D748FF297}"/>
                  </a:ext>
                </a:extLst>
              </p:cNvPr>
              <p:cNvSpPr/>
              <p:nvPr/>
            </p:nvSpPr>
            <p:spPr>
              <a:xfrm>
                <a:off x="2792604" y="2283718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AE9499-7AC7-4F40-B634-DF4D748FF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04" y="2283718"/>
                <a:ext cx="864096" cy="7920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72D2329-E9A2-4B2E-90D6-721131D20C31}"/>
              </a:ext>
            </a:extLst>
          </p:cNvPr>
          <p:cNvSpPr txBox="1"/>
          <p:nvPr/>
        </p:nvSpPr>
        <p:spPr>
          <a:xfrm>
            <a:off x="4578517" y="2473843"/>
            <a:ext cx="3240360" cy="74523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Elementos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distorcem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7760E-9A15-41CC-A35D-4AA53BB38A4E}"/>
              </a:ext>
            </a:extLst>
          </p:cNvPr>
          <p:cNvCxnSpPr/>
          <p:nvPr/>
        </p:nvCxnSpPr>
        <p:spPr>
          <a:xfrm>
            <a:off x="2872428" y="3507854"/>
            <a:ext cx="8640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3E1C14-5242-4B59-B8A9-C98C56595720}"/>
              </a:ext>
            </a:extLst>
          </p:cNvPr>
          <p:cNvSpPr txBox="1"/>
          <p:nvPr/>
        </p:nvSpPr>
        <p:spPr>
          <a:xfrm>
            <a:off x="4578517" y="3219822"/>
            <a:ext cx="3240360" cy="4320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Efeitos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C46BB2C-2D0A-43E3-8079-E9F7ECD04533}"/>
              </a:ext>
            </a:extLst>
          </p:cNvPr>
          <p:cNvSpPr/>
          <p:nvPr/>
        </p:nvSpPr>
        <p:spPr>
          <a:xfrm>
            <a:off x="3046457" y="3842743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D9714-62D2-4632-814D-FE01BA04DD1E}"/>
              </a:ext>
            </a:extLst>
          </p:cNvPr>
          <p:cNvSpPr txBox="1"/>
          <p:nvPr/>
        </p:nvSpPr>
        <p:spPr>
          <a:xfrm>
            <a:off x="4565503" y="3842743"/>
            <a:ext cx="3240360" cy="4320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covariância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AC24ED-6D0D-4318-9E59-920322E5B072}"/>
                  </a:ext>
                </a:extLst>
              </p:cNvPr>
              <p:cNvSpPr txBox="1"/>
              <p:nvPr/>
            </p:nvSpPr>
            <p:spPr>
              <a:xfrm>
                <a:off x="2755316" y="4593548"/>
                <a:ext cx="3777384" cy="432046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𝑇𝑒𝑟𝑚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𝑚𝑒𝑡𝑟𝑜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𝑇𝑒𝑚𝑝𝑒𝑟𝑎𝑡𝑢𝑟𝑎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𝑒𝑟𝑟𝑜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AC24ED-6D0D-4318-9E59-920322E5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16" y="4593548"/>
                <a:ext cx="3777384" cy="432046"/>
              </a:xfrm>
              <a:prstGeom prst="rect">
                <a:avLst/>
              </a:prstGeom>
              <a:blipFill>
                <a:blip r:embed="rId3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4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4" grpId="0"/>
      <p:bldP spid="3" grpId="0" animBg="1"/>
      <p:bldP spid="16" grpId="0" animBg="1"/>
      <p:bldP spid="17" grpId="0"/>
      <p:bldP spid="21" grpId="0"/>
      <p:bldP spid="22" grpId="0" animBg="1"/>
      <p:bldP spid="23" grpId="0"/>
      <p:bldP spid="24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>
            <a:solidFill>
              <a:schemeClr val="tx1"/>
            </a:solidFill>
            <a:latin typeface="Prototype" pitchFamily="2" charset="0"/>
            <a:cs typeface="Prototyp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118289</TotalTime>
  <Words>1174</Words>
  <Application>Microsoft Office PowerPoint</Application>
  <PresentationFormat>On-screen Show (16:9)</PresentationFormat>
  <Paragraphs>267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 Math</vt:lpstr>
      <vt:lpstr>Constantia</vt:lpstr>
      <vt:lpstr>NewsGoth BT</vt:lpstr>
      <vt:lpstr>Prototype</vt:lpstr>
      <vt:lpstr>Wingdings</vt:lpstr>
      <vt:lpstr>Tema do Office</vt:lpstr>
      <vt:lpstr>PSICOMETRIA APLICADA  (4 ENCONTROS)</vt:lpstr>
      <vt:lpstr>Agenda</vt:lpstr>
      <vt:lpstr>PowerPoint Presentation</vt:lpstr>
      <vt:lpstr>PowerPoint Presentation</vt:lpstr>
      <vt:lpstr>Psicometria depende de 8 nós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vez de tipos, fontes de evidência</vt:lpstr>
      <vt:lpstr>PowerPoint Presentation</vt:lpstr>
      <vt:lpstr>PowerPoint Presentation</vt:lpstr>
      <vt:lpstr>PowerPoint Presentation</vt:lpstr>
      <vt:lpstr>Modelagem da fidedignidade</vt:lpstr>
      <vt:lpstr>PowerPoint Presentation</vt:lpstr>
      <vt:lpstr>Delineamentos e análises</vt:lpstr>
      <vt:lpstr>Teste reteste</vt:lpstr>
      <vt:lpstr>Formas paralelas</vt:lpstr>
      <vt:lpstr>Entre avaliadores</vt:lpstr>
      <vt:lpstr>Consistência interna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Elementos importantes</vt:lpstr>
      <vt:lpstr>PowerPoint Presentation</vt:lpstr>
      <vt:lpstr>PowerPoint Presentation</vt:lpstr>
      <vt:lpstr>PowerPoint Presentation</vt:lpstr>
      <vt:lpstr>PowerPoint Presentation</vt:lpstr>
      <vt:lpstr>Coeficientes e fidedignidade</vt:lpstr>
      <vt:lpstr>PowerPoint Presentation</vt:lpstr>
      <vt:lpstr>PowerPoint Presentation</vt:lpstr>
      <vt:lpstr>PowerPoint Presentation</vt:lpstr>
      <vt:lpstr>Tarefa proposta</vt:lpstr>
      <vt:lpstr>Relatório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Luis Anunciacao</cp:lastModifiedBy>
  <cp:revision>613</cp:revision>
  <cp:lastPrinted>2019-10-31T20:19:35Z</cp:lastPrinted>
  <dcterms:modified xsi:type="dcterms:W3CDTF">2021-04-29T18:31:28Z</dcterms:modified>
</cp:coreProperties>
</file>