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353" r:id="rId3"/>
    <p:sldId id="515" r:id="rId4"/>
    <p:sldId id="614" r:id="rId5"/>
    <p:sldId id="607" r:id="rId6"/>
    <p:sldId id="608" r:id="rId7"/>
    <p:sldId id="584" r:id="rId8"/>
    <p:sldId id="588" r:id="rId9"/>
    <p:sldId id="552" r:id="rId10"/>
    <p:sldId id="613" r:id="rId11"/>
    <p:sldId id="619" r:id="rId12"/>
    <p:sldId id="560" r:id="rId13"/>
    <p:sldId id="567" r:id="rId14"/>
    <p:sldId id="568" r:id="rId15"/>
    <p:sldId id="574" r:id="rId16"/>
    <p:sldId id="562" r:id="rId17"/>
    <p:sldId id="569" r:id="rId18"/>
    <p:sldId id="570" r:id="rId19"/>
    <p:sldId id="590" r:id="rId20"/>
    <p:sldId id="591" r:id="rId21"/>
    <p:sldId id="592" r:id="rId22"/>
    <p:sldId id="593" r:id="rId23"/>
    <p:sldId id="594" r:id="rId24"/>
    <p:sldId id="595" r:id="rId25"/>
    <p:sldId id="624" r:id="rId26"/>
    <p:sldId id="587" r:id="rId27"/>
    <p:sldId id="612" r:id="rId28"/>
    <p:sldId id="616" r:id="rId29"/>
    <p:sldId id="618" r:id="rId30"/>
    <p:sldId id="571" r:id="rId31"/>
    <p:sldId id="513" r:id="rId32"/>
    <p:sldId id="514" r:id="rId33"/>
    <p:sldId id="517" r:id="rId34"/>
    <p:sldId id="620" r:id="rId35"/>
    <p:sldId id="621" r:id="rId36"/>
    <p:sldId id="622" r:id="rId37"/>
    <p:sldId id="597" r:id="rId38"/>
    <p:sldId id="598" r:id="rId39"/>
    <p:sldId id="599" r:id="rId40"/>
    <p:sldId id="623" r:id="rId41"/>
    <p:sldId id="600" r:id="rId42"/>
    <p:sldId id="601" r:id="rId43"/>
    <p:sldId id="602" r:id="rId44"/>
    <p:sldId id="605" r:id="rId45"/>
    <p:sldId id="603" r:id="rId46"/>
    <p:sldId id="604" r:id="rId47"/>
    <p:sldId id="589" r:id="rId48"/>
    <p:sldId id="606" r:id="rId49"/>
    <p:sldId id="610" r:id="rId50"/>
    <p:sldId id="611" r:id="rId51"/>
    <p:sldId id="329" r:id="rId52"/>
    <p:sldId id="532" r:id="rId53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s Anunciacao" initials="LA" lastIdx="1" clrIdx="0">
    <p:extLst>
      <p:ext uri="{19B8F6BF-5375-455C-9EA6-DF929625EA0E}">
        <p15:presenceInfo xmlns:p15="http://schemas.microsoft.com/office/powerpoint/2012/main" userId="a1a4c8ff4cec4e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0B"/>
    <a:srgbClr val="F6924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4" autoAdjust="0"/>
    <p:restoredTop sz="96374" autoAdjust="0"/>
  </p:normalViewPr>
  <p:slideViewPr>
    <p:cSldViewPr>
      <p:cViewPr varScale="1">
        <p:scale>
          <a:sx n="141" d="100"/>
          <a:sy n="141" d="100"/>
        </p:scale>
        <p:origin x="708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09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014"/>
    </p:cViewPr>
  </p:sorterViewPr>
  <p:notesViewPr>
    <p:cSldViewPr>
      <p:cViewPr varScale="1">
        <p:scale>
          <a:sx n="84" d="100"/>
          <a:sy n="84" d="100"/>
        </p:scale>
        <p:origin x="2952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A37E8-67AA-47AC-A10C-5D7B12DA7DC7}" type="datetimeFigureOut">
              <a:rPr lang="pt-BR" smtClean="0"/>
              <a:pPr/>
              <a:t>29/04/2021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32B4B-31DA-4A37-8D07-40F7B5A13B1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021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06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3568" y="1131590"/>
            <a:ext cx="7772400" cy="1440160"/>
          </a:xfrm>
        </p:spPr>
        <p:txBody>
          <a:bodyPr>
            <a:noAutofit/>
          </a:bodyPr>
          <a:lstStyle>
            <a:lvl1pPr>
              <a:defRPr sz="4800">
                <a:latin typeface="Prototype" pitchFamily="2" charset="0"/>
                <a:cs typeface="Prototype" pitchFamily="2" charset="0"/>
              </a:defRPr>
            </a:lvl1pPr>
          </a:lstStyle>
          <a:p>
            <a:r>
              <a:rPr lang="pt-BR" dirty="0"/>
              <a:t>INTRODUÇÃO AO R E </a:t>
            </a:r>
            <a:br>
              <a:rPr lang="pt-BR" dirty="0"/>
            </a:br>
            <a:r>
              <a:rPr lang="pt-BR" dirty="0"/>
              <a:t>ESTATÍSTICA BÁSICA: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99742"/>
            <a:ext cx="6400800" cy="720080"/>
          </a:xfrm>
        </p:spPr>
        <p:txBody>
          <a:bodyPr>
            <a:noAutofit/>
          </a:bodyPr>
          <a:lstStyle>
            <a:lvl1pPr marL="0" indent="0" algn="ctr">
              <a:buNone/>
              <a:defRPr sz="4800">
                <a:solidFill>
                  <a:srgbClr val="FFCC00"/>
                </a:solidFill>
                <a:latin typeface="Prototype" pitchFamily="2" charset="0"/>
                <a:cs typeface="Prototyp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AULA 1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0" hasCustomPrompt="1"/>
          </p:nvPr>
        </p:nvSpPr>
        <p:spPr>
          <a:xfrm>
            <a:off x="2411760" y="4155927"/>
            <a:ext cx="4320480" cy="360039"/>
          </a:xfrm>
        </p:spPr>
        <p:txBody>
          <a:bodyPr>
            <a:noAutofit/>
          </a:bodyPr>
          <a:lstStyle>
            <a:lvl1pPr algn="ctr">
              <a:defRPr sz="1800">
                <a:latin typeface="Prototype" pitchFamily="2" charset="0"/>
                <a:cs typeface="Prototype" pitchFamily="2" charset="0"/>
              </a:defRPr>
            </a:lvl1pPr>
          </a:lstStyle>
          <a:p>
            <a:pPr lvl="0"/>
            <a:r>
              <a:rPr lang="pt-BR" dirty="0"/>
              <a:t>LUIS ANUNCIAÇÃO (PUC-RIO)</a:t>
            </a:r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4515966"/>
            <a:ext cx="2880320" cy="288032"/>
          </a:xfrm>
        </p:spPr>
        <p:txBody>
          <a:bodyPr>
            <a:noAutofit/>
          </a:bodyPr>
          <a:lstStyle>
            <a:lvl1pPr algn="ctr">
              <a:defRPr sz="1800"/>
            </a:lvl1pPr>
          </a:lstStyle>
          <a:p>
            <a:pPr lvl="0"/>
            <a:r>
              <a:rPr lang="pt-BR" dirty="0"/>
              <a:t>anovabr.com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>
                <a:latin typeface="Prototype" pitchFamily="2" charset="0"/>
                <a:cs typeface="Prototype" pitchFamily="2" charset="0"/>
              </a:defRPr>
            </a:lvl1pPr>
          </a:lstStyle>
          <a:p>
            <a:r>
              <a:rPr lang="pt-BR" dirty="0"/>
              <a:t>ESTRUTURA DE AULAS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29600" cy="3747864"/>
          </a:xfrm>
        </p:spPr>
        <p:txBody>
          <a:bodyPr>
            <a:normAutofit/>
          </a:bodyPr>
          <a:lstStyle>
            <a:lvl1pPr>
              <a:buNone/>
              <a:defRPr sz="2800">
                <a:latin typeface="NewsGoth BT" pitchFamily="34" charset="0"/>
              </a:defRPr>
            </a:lvl1pPr>
            <a:lvl2pPr>
              <a:defRPr>
                <a:latin typeface="NewsGoth BT" pitchFamily="34" charset="0"/>
              </a:defRPr>
            </a:lvl2pPr>
            <a:lvl3pPr>
              <a:defRPr>
                <a:latin typeface="NewsGoth BT" pitchFamily="34" charset="0"/>
              </a:defRPr>
            </a:lvl3pPr>
            <a:lvl4pPr>
              <a:defRPr>
                <a:latin typeface="NewsGoth BT" pitchFamily="34" charset="0"/>
              </a:defRPr>
            </a:lvl4pPr>
            <a:lvl5pPr>
              <a:buNone/>
              <a:defRPr>
                <a:latin typeface="NewsGoth BT" pitchFamily="34" charset="0"/>
              </a:defRPr>
            </a:lvl5pPr>
          </a:lstStyle>
          <a:p>
            <a:pPr lvl="0"/>
            <a:r>
              <a:rPr lang="pt-BR" dirty="0"/>
              <a:t>1. (O CURSO)</a:t>
            </a:r>
          </a:p>
          <a:p>
            <a:pPr lvl="0"/>
            <a:r>
              <a:rPr lang="pt-BR" dirty="0"/>
              <a:t>2. Agenda – Objetivos</a:t>
            </a:r>
          </a:p>
          <a:p>
            <a:pPr lvl="0"/>
            <a:r>
              <a:rPr lang="pt-BR" dirty="0"/>
              <a:t>3. Noções para aplicação</a:t>
            </a:r>
          </a:p>
          <a:p>
            <a:pPr lvl="0"/>
            <a:r>
              <a:rPr lang="pt-BR" dirty="0"/>
              <a:t>4. </a:t>
            </a:r>
            <a:r>
              <a:rPr lang="pt-BR" dirty="0" err="1"/>
              <a:t>Lab</a:t>
            </a:r>
            <a:endParaRPr lang="pt-BR" dirty="0"/>
          </a:p>
          <a:p>
            <a:pPr lvl="0"/>
            <a:r>
              <a:rPr lang="pt-BR" dirty="0"/>
              <a:t>5. Revisão</a:t>
            </a:r>
          </a:p>
        </p:txBody>
      </p:sp>
      <p:pic>
        <p:nvPicPr>
          <p:cNvPr id="1026" name="Picture 2" descr="D:\Desktop\SERVIÇOS\ANOVA\anova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4731990"/>
            <a:ext cx="299740" cy="28803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39552" y="1635646"/>
            <a:ext cx="7992888" cy="1584176"/>
          </a:xfrm>
        </p:spPr>
        <p:txBody>
          <a:bodyPr>
            <a:noAutofit/>
          </a:bodyPr>
          <a:lstStyle>
            <a:lvl1pPr marL="0" indent="0" algn="ctr">
              <a:buNone/>
              <a:defRPr sz="11500" b="0">
                <a:solidFill>
                  <a:srgbClr val="FFCC00"/>
                </a:solidFill>
                <a:latin typeface="Prototype" pitchFamily="2" charset="0"/>
                <a:cs typeface="Prototyp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REVISÃO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770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Resultado de imagem para puc-rio">
            <a:extLst>
              <a:ext uri="{FF2B5EF4-FFF2-40B4-BE49-F238E27FC236}">
                <a16:creationId xmlns:a16="http://schemas.microsoft.com/office/drawing/2014/main" id="{147DE915-EFDA-4002-8656-B3524BAD73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2" y="4354608"/>
            <a:ext cx="556111" cy="70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76686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ESTRUTURA DE AULAS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747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1. (O CURSO)</a:t>
            </a:r>
          </a:p>
          <a:p>
            <a:pPr lvl="0"/>
            <a:r>
              <a:rPr lang="pt-BR" dirty="0"/>
              <a:t>2. Agenda – Objetivos</a:t>
            </a:r>
          </a:p>
          <a:p>
            <a:pPr lvl="0"/>
            <a:r>
              <a:rPr lang="pt-BR" dirty="0"/>
              <a:t>3. Noções para aplicação</a:t>
            </a:r>
          </a:p>
          <a:p>
            <a:pPr lvl="0"/>
            <a:r>
              <a:rPr lang="pt-BR" dirty="0"/>
              <a:t>4. </a:t>
            </a:r>
            <a:r>
              <a:rPr lang="pt-BR" dirty="0" err="1"/>
              <a:t>Lab</a:t>
            </a:r>
            <a:endParaRPr lang="pt-BR" dirty="0"/>
          </a:p>
          <a:p>
            <a:pPr lvl="0"/>
            <a:r>
              <a:rPr lang="pt-BR" dirty="0"/>
              <a:t>5. Revisão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Prototype" pitchFamily="2" charset="0"/>
          <a:ea typeface="+mj-ea"/>
          <a:cs typeface="Prototype" pitchFamily="2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NewsGoth B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NewsGoth B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NewsGoth B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NewsGoth B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NewsGoth B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0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40.png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image" Target="../media/image30.png"/><Relationship Id="rId21" Type="http://schemas.openxmlformats.org/officeDocument/2006/relationships/image" Target="../media/image33.png"/><Relationship Id="rId17" Type="http://schemas.openxmlformats.org/officeDocument/2006/relationships/image" Target="../media/image29.png"/><Relationship Id="rId2" Type="http://schemas.openxmlformats.org/officeDocument/2006/relationships/image" Target="../media/image24.png"/><Relationship Id="rId16" Type="http://schemas.openxmlformats.org/officeDocument/2006/relationships/image" Target="../media/image27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6.png"/><Relationship Id="rId23" Type="http://schemas.openxmlformats.org/officeDocument/2006/relationships/image" Target="../media/image35.png"/><Relationship Id="rId19" Type="http://schemas.openxmlformats.org/officeDocument/2006/relationships/image" Target="../media/image31.png"/><Relationship Id="rId14" Type="http://schemas.openxmlformats.org/officeDocument/2006/relationships/image" Target="../media/image25.png"/><Relationship Id="rId22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image" Target="../media/image40.png"/><Relationship Id="rId21" Type="http://schemas.openxmlformats.org/officeDocument/2006/relationships/image" Target="../media/image18.png"/><Relationship Id="rId17" Type="http://schemas.openxmlformats.org/officeDocument/2006/relationships/image" Target="../media/image17.png"/><Relationship Id="rId2" Type="http://schemas.openxmlformats.org/officeDocument/2006/relationships/image" Target="../media/image24.png"/><Relationship Id="rId16" Type="http://schemas.openxmlformats.org/officeDocument/2006/relationships/image" Target="../media/image39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38.png"/><Relationship Id="rId23" Type="http://schemas.openxmlformats.org/officeDocument/2006/relationships/image" Target="../media/image23.png"/><Relationship Id="rId19" Type="http://schemas.openxmlformats.org/officeDocument/2006/relationships/image" Target="../media/image41.png"/><Relationship Id="rId14" Type="http://schemas.openxmlformats.org/officeDocument/2006/relationships/image" Target="../media/image36.png"/><Relationship Id="rId2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0.png"/><Relationship Id="rId18" Type="http://schemas.openxmlformats.org/officeDocument/2006/relationships/image" Target="../media/image41.png"/><Relationship Id="rId21" Type="http://schemas.openxmlformats.org/officeDocument/2006/relationships/image" Target="../media/image22.png"/><Relationship Id="rId17" Type="http://schemas.openxmlformats.org/officeDocument/2006/relationships/image" Target="../media/image40.png"/><Relationship Id="rId2" Type="http://schemas.openxmlformats.org/officeDocument/2006/relationships/image" Target="../media/image43.png"/><Relationship Id="rId16" Type="http://schemas.openxmlformats.org/officeDocument/2006/relationships/image" Target="../media/image17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38.png"/><Relationship Id="rId19" Type="http://schemas.openxmlformats.org/officeDocument/2006/relationships/image" Target="../media/image42.png"/><Relationship Id="rId14" Type="http://schemas.openxmlformats.org/officeDocument/2006/relationships/image" Target="../media/image36.png"/><Relationship Id="rId22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38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10.png"/><Relationship Id="rId7" Type="http://schemas.openxmlformats.org/officeDocument/2006/relationships/image" Target="../media/image45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57.png"/><Relationship Id="rId5" Type="http://schemas.openxmlformats.org/officeDocument/2006/relationships/image" Target="../media/image54.png"/><Relationship Id="rId10" Type="http://schemas.openxmlformats.org/officeDocument/2006/relationships/image" Target="../media/image56.png"/><Relationship Id="rId4" Type="http://schemas.openxmlformats.org/officeDocument/2006/relationships/image" Target="../media/image420.png"/><Relationship Id="rId9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3" Type="http://schemas.openxmlformats.org/officeDocument/2006/relationships/image" Target="../media/image410.png"/><Relationship Id="rId7" Type="http://schemas.openxmlformats.org/officeDocument/2006/relationships/image" Target="../media/image54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11" Type="http://schemas.openxmlformats.org/officeDocument/2006/relationships/image" Target="../media/image58.png"/><Relationship Id="rId5" Type="http://schemas.openxmlformats.org/officeDocument/2006/relationships/image" Target="../media/image520.png"/><Relationship Id="rId10" Type="http://schemas.openxmlformats.org/officeDocument/2006/relationships/image" Target="../media/image570.png"/><Relationship Id="rId4" Type="http://schemas.openxmlformats.org/officeDocument/2006/relationships/image" Target="../media/image510.png"/><Relationship Id="rId9" Type="http://schemas.openxmlformats.org/officeDocument/2006/relationships/image" Target="../media/image56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555526"/>
            <a:ext cx="7772400" cy="1440160"/>
          </a:xfrm>
        </p:spPr>
        <p:txBody>
          <a:bodyPr/>
          <a:lstStyle/>
          <a:p>
            <a:r>
              <a:rPr lang="pt-BR" noProof="0" dirty="0"/>
              <a:t>PSICOMETRIA APLICADA </a:t>
            </a:r>
            <a:br>
              <a:rPr lang="pt-BR" noProof="0" dirty="0"/>
            </a:br>
            <a:r>
              <a:rPr lang="pt-BR" noProof="0" dirty="0"/>
              <a:t>(4 ENCONTROS)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1600" y="2355726"/>
            <a:ext cx="7272808" cy="1440160"/>
          </a:xfrm>
        </p:spPr>
        <p:txBody>
          <a:bodyPr anchor="ctr"/>
          <a:lstStyle/>
          <a:p>
            <a:r>
              <a:rPr lang="pt-BR" noProof="0" dirty="0"/>
              <a:t>AULA 3 – Análise Fatorial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pt-BR" noProof="0" dirty="0"/>
              <a:t>LUIS ANUNCIAÇÃO (PUC-RIO)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3131840" y="4515966"/>
            <a:ext cx="2880320" cy="360040"/>
          </a:xfrm>
        </p:spPr>
        <p:txBody>
          <a:bodyPr>
            <a:normAutofit lnSpcReduction="10000"/>
          </a:bodyPr>
          <a:lstStyle/>
          <a:p>
            <a:r>
              <a:rPr lang="pt-BR" noProof="0" dirty="0"/>
              <a:t>2021</a:t>
            </a:r>
          </a:p>
        </p:txBody>
      </p:sp>
      <p:pic>
        <p:nvPicPr>
          <p:cNvPr id="2050" name="Picture 2" descr="Facebook">
            <a:extLst>
              <a:ext uri="{FF2B5EF4-FFF2-40B4-BE49-F238E27FC236}">
                <a16:creationId xmlns:a16="http://schemas.microsoft.com/office/drawing/2014/main" id="{61B5D8EB-5712-4640-8CD5-08713D989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334" y="4253359"/>
            <a:ext cx="1101062" cy="88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ila Press | Criação de Logo e Papelaria (6 itens) Para Educação &amp; ...">
            <a:extLst>
              <a:ext uri="{FF2B5EF4-FFF2-40B4-BE49-F238E27FC236}">
                <a16:creationId xmlns:a16="http://schemas.microsoft.com/office/drawing/2014/main" id="{0160CFC1-85D8-44D7-8956-8C7ABA95A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6" t="72679" r="16736" b="10690"/>
          <a:stretch/>
        </p:blipFill>
        <p:spPr bwMode="auto">
          <a:xfrm>
            <a:off x="7236296" y="3778212"/>
            <a:ext cx="1728192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NOVA - Página inicial | Facebook">
            <a:extLst>
              <a:ext uri="{FF2B5EF4-FFF2-40B4-BE49-F238E27FC236}">
                <a16:creationId xmlns:a16="http://schemas.microsoft.com/office/drawing/2014/main" id="{50B79573-FE7E-4C8F-8B7F-3D084687D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380444"/>
            <a:ext cx="677614" cy="63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600EA-7496-40F8-99C8-82ABBB9EC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26081"/>
            <a:ext cx="8579296" cy="857250"/>
          </a:xfrm>
        </p:spPr>
        <p:txBody>
          <a:bodyPr/>
          <a:lstStyle/>
          <a:p>
            <a:r>
              <a:rPr lang="pt-BR" noProof="0" dirty="0"/>
              <a:t>Em vez de tipos, fontes de evidência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146D762-E6F5-48B0-9FA2-5EFBFFB54211}"/>
              </a:ext>
            </a:extLst>
          </p:cNvPr>
          <p:cNvSpPr txBox="1">
            <a:spLocks/>
          </p:cNvSpPr>
          <p:nvPr/>
        </p:nvSpPr>
        <p:spPr>
          <a:xfrm>
            <a:off x="733425" y="4536514"/>
            <a:ext cx="7677150" cy="43046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NewsGoth B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NewsGoth B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NewsGoth B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NewsGoth B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NewsGoth B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/>
              <a:t>Anunciação, L., &amp; Portugal, A. C. (2020). A Case </a:t>
            </a:r>
            <a:r>
              <a:rPr lang="pt-BR" sz="1100" dirty="0" err="1"/>
              <a:t>Study</a:t>
            </a:r>
            <a:r>
              <a:rPr lang="pt-BR" sz="1100" dirty="0"/>
              <a:t> </a:t>
            </a:r>
            <a:r>
              <a:rPr lang="pt-BR" sz="1100" dirty="0" err="1"/>
              <a:t>on</a:t>
            </a:r>
            <a:r>
              <a:rPr lang="pt-BR" sz="1100" dirty="0"/>
              <a:t> </a:t>
            </a:r>
            <a:r>
              <a:rPr lang="pt-BR" sz="1100" dirty="0" err="1"/>
              <a:t>Strengthening</a:t>
            </a:r>
            <a:r>
              <a:rPr lang="pt-BR" sz="1100" dirty="0"/>
              <a:t> </a:t>
            </a:r>
            <a:r>
              <a:rPr lang="pt-BR" sz="1100" dirty="0" err="1"/>
              <a:t>the</a:t>
            </a:r>
            <a:r>
              <a:rPr lang="pt-BR" sz="1100" dirty="0"/>
              <a:t> Link </a:t>
            </a:r>
            <a:r>
              <a:rPr lang="pt-BR" sz="1100" dirty="0" err="1"/>
              <a:t>Between</a:t>
            </a:r>
            <a:r>
              <a:rPr lang="pt-BR" sz="1100" dirty="0"/>
              <a:t> </a:t>
            </a:r>
            <a:r>
              <a:rPr lang="pt-BR" sz="1100" dirty="0" err="1"/>
              <a:t>Psychometrics</a:t>
            </a:r>
            <a:r>
              <a:rPr lang="pt-BR" sz="1100" dirty="0"/>
              <a:t>, Assessment, </a:t>
            </a:r>
            <a:r>
              <a:rPr lang="pt-BR" sz="1100" dirty="0" err="1"/>
              <a:t>and</a:t>
            </a:r>
            <a:r>
              <a:rPr lang="pt-BR" sz="1100" dirty="0"/>
              <a:t> </a:t>
            </a:r>
            <a:r>
              <a:rPr lang="pt-BR" sz="1100" dirty="0" err="1"/>
              <a:t>Intervention</a:t>
            </a:r>
            <a:r>
              <a:rPr lang="pt-BR" sz="1100" dirty="0"/>
              <a:t> in </a:t>
            </a:r>
            <a:r>
              <a:rPr lang="pt-BR" sz="1100" dirty="0" err="1"/>
              <a:t>Autism</a:t>
            </a:r>
            <a:r>
              <a:rPr lang="pt-BR" sz="1100" dirty="0"/>
              <a:t> Spectrum </a:t>
            </a:r>
            <a:r>
              <a:rPr lang="pt-BR" sz="1100" dirty="0" err="1"/>
              <a:t>Disorder</a:t>
            </a:r>
            <a:r>
              <a:rPr lang="pt-BR" sz="1100" dirty="0"/>
              <a:t> (ASD). In </a:t>
            </a:r>
            <a:r>
              <a:rPr lang="pt-BR" sz="1100" dirty="0" err="1"/>
              <a:t>Advances</a:t>
            </a:r>
            <a:r>
              <a:rPr lang="pt-BR" sz="1100" dirty="0"/>
              <a:t> in </a:t>
            </a:r>
            <a:r>
              <a:rPr lang="pt-BR" sz="1100" dirty="0" err="1"/>
              <a:t>Early</a:t>
            </a:r>
            <a:r>
              <a:rPr lang="pt-BR" sz="1100" dirty="0"/>
              <a:t> </a:t>
            </a:r>
            <a:r>
              <a:rPr lang="pt-BR" sz="1100" dirty="0" err="1"/>
              <a:t>Childhood</a:t>
            </a:r>
            <a:r>
              <a:rPr lang="pt-BR" sz="1100" dirty="0"/>
              <a:t> </a:t>
            </a:r>
            <a:r>
              <a:rPr lang="pt-BR" sz="1100" dirty="0" err="1"/>
              <a:t>and</a:t>
            </a:r>
            <a:r>
              <a:rPr lang="pt-BR" sz="1100" dirty="0"/>
              <a:t> K-12 </a:t>
            </a:r>
            <a:r>
              <a:rPr lang="pt-BR" sz="1100" dirty="0" err="1"/>
              <a:t>Education</a:t>
            </a:r>
            <a:r>
              <a:rPr lang="pt-BR" sz="1100" dirty="0"/>
              <a:t> (pp. 154–171). IGI Global. https://doi.org/10.4018/978-1-7998-1431-3.ch008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44BCBA-CD22-47AF-AC35-175D8E7D5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256" y="1549028"/>
            <a:ext cx="5657850" cy="26789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84930D-57A8-4C9E-8D98-C36D4D89F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04256" y="1549028"/>
            <a:ext cx="5657850" cy="26789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C636DC5-1BC9-4887-9034-C22B23BFF8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14" t="24258" r="65959" b="24671"/>
          <a:stretch/>
        </p:blipFill>
        <p:spPr>
          <a:xfrm>
            <a:off x="2919288" y="2204405"/>
            <a:ext cx="720080" cy="136815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6F747E4-3413-4F86-95C5-66BC3516B637}"/>
              </a:ext>
            </a:extLst>
          </p:cNvPr>
          <p:cNvSpPr/>
          <p:nvPr/>
        </p:nvSpPr>
        <p:spPr>
          <a:xfrm>
            <a:off x="3707904" y="2067694"/>
            <a:ext cx="3190503" cy="8640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err="1"/>
              <a:t>Análise</a:t>
            </a:r>
            <a:r>
              <a:rPr lang="en-US" sz="1600" dirty="0"/>
              <a:t> de </a:t>
            </a:r>
            <a:r>
              <a:rPr lang="en-US" sz="1600" dirty="0" err="1"/>
              <a:t>fidedignidade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err="1"/>
              <a:t>Análise</a:t>
            </a:r>
            <a:r>
              <a:rPr lang="en-US" sz="1600" dirty="0"/>
              <a:t> de “</a:t>
            </a:r>
            <a:r>
              <a:rPr lang="en-US" sz="1600" dirty="0" err="1"/>
              <a:t>dimensionalidade</a:t>
            </a:r>
            <a:r>
              <a:rPr lang="en-US" sz="1600" dirty="0"/>
              <a:t>”</a:t>
            </a:r>
          </a:p>
          <a:p>
            <a:r>
              <a:rPr lang="en-US" sz="1600" dirty="0"/>
              <a:t>(Cook &amp; Beckman, 2006)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42316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BB92370-1DEC-4D7D-8A1A-E3F03D1A3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095586"/>
            <a:ext cx="8784976" cy="2952328"/>
          </a:xfrm>
        </p:spPr>
        <p:txBody>
          <a:bodyPr/>
          <a:lstStyle/>
          <a:p>
            <a:r>
              <a:rPr lang="pt-BR" sz="6000" dirty="0"/>
              <a:t>Qual é a </a:t>
            </a:r>
            <a:r>
              <a:rPr lang="pt-BR" sz="6000" dirty="0">
                <a:highlight>
                  <a:srgbClr val="FF00FF"/>
                </a:highlight>
              </a:rPr>
              <a:t>natureza</a:t>
            </a:r>
            <a:r>
              <a:rPr lang="pt-BR" sz="6000" dirty="0"/>
              <a:t> e a </a:t>
            </a:r>
            <a:r>
              <a:rPr lang="pt-BR" sz="6000" dirty="0">
                <a:highlight>
                  <a:srgbClr val="FF00FF"/>
                </a:highlight>
              </a:rPr>
              <a:t>quantidade</a:t>
            </a:r>
            <a:r>
              <a:rPr lang="pt-BR" sz="6000" dirty="0"/>
              <a:t> de dimensões psicológicas?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262636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E055F4F-E1B6-4E73-8FC7-957A2CD78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8000" noProof="0" dirty="0"/>
              <a:t>Representações</a:t>
            </a:r>
          </a:p>
          <a:p>
            <a:r>
              <a:rPr lang="pt-BR" sz="4800" noProof="0" dirty="0"/>
              <a:t>(Diagramas gráficos e analíticas)</a:t>
            </a:r>
            <a:endParaRPr lang="pt-BR" sz="8000" noProof="0" dirty="0"/>
          </a:p>
        </p:txBody>
      </p:sp>
    </p:spTree>
    <p:extLst>
      <p:ext uri="{BB962C8B-B14F-4D97-AF65-F5344CB8AC3E}">
        <p14:creationId xmlns:p14="http://schemas.microsoft.com/office/powerpoint/2010/main" val="1081087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un No Face Ilustração - Twinkl">
            <a:extLst>
              <a:ext uri="{FF2B5EF4-FFF2-40B4-BE49-F238E27FC236}">
                <a16:creationId xmlns:a16="http://schemas.microsoft.com/office/drawing/2014/main" id="{23DB3DAA-ABBE-40E8-93F7-6B240F62A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1" r="24800"/>
          <a:stretch/>
        </p:blipFill>
        <p:spPr bwMode="auto">
          <a:xfrm>
            <a:off x="676726" y="1318685"/>
            <a:ext cx="2514218" cy="243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hermometer Showing 20 Degrees Ilustração - Twinkl">
            <a:extLst>
              <a:ext uri="{FF2B5EF4-FFF2-40B4-BE49-F238E27FC236}">
                <a16:creationId xmlns:a16="http://schemas.microsoft.com/office/drawing/2014/main" id="{AC2B590B-6119-4A5F-96BE-EB9AF9707E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0" r="38001"/>
          <a:stretch/>
        </p:blipFill>
        <p:spPr bwMode="auto">
          <a:xfrm rot="5400000">
            <a:off x="4882050" y="1156700"/>
            <a:ext cx="1440160" cy="276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D6A44B-8DEC-4D27-9627-A4C0C20F3F8F}"/>
              </a:ext>
            </a:extLst>
          </p:cNvPr>
          <p:cNvCxnSpPr>
            <a:cxnSpLocks/>
          </p:cNvCxnSpPr>
          <p:nvPr/>
        </p:nvCxnSpPr>
        <p:spPr>
          <a:xfrm>
            <a:off x="4652098" y="1182660"/>
            <a:ext cx="432048" cy="13681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B090E6D-6AED-49CE-B672-C1185C64B673}"/>
              </a:ext>
            </a:extLst>
          </p:cNvPr>
          <p:cNvSpPr txBox="1"/>
          <p:nvPr/>
        </p:nvSpPr>
        <p:spPr>
          <a:xfrm>
            <a:off x="4208069" y="520607"/>
            <a:ext cx="2880320" cy="648071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(1) O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mercúrio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sobe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ou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desce</a:t>
            </a:r>
            <a:endParaRPr lang="en-US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  <a:p>
            <a:r>
              <a:rPr lang="en-US" dirty="0" err="1">
                <a:latin typeface="Prototype" pitchFamily="2" charset="0"/>
                <a:cs typeface="Prototype" pitchFamily="2" charset="0"/>
              </a:rPr>
              <a:t>Em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função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da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temperatura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5B21D6-E1E8-442E-98A3-FAB696171AD5}"/>
              </a:ext>
            </a:extLst>
          </p:cNvPr>
          <p:cNvSpPr txBox="1"/>
          <p:nvPr/>
        </p:nvSpPr>
        <p:spPr>
          <a:xfrm>
            <a:off x="4868122" y="1133761"/>
            <a:ext cx="2652315" cy="648071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Ele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não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é a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temperatura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!</a:t>
            </a:r>
          </a:p>
          <a:p>
            <a:r>
              <a:rPr lang="en-US" dirty="0">
                <a:latin typeface="Prototype" pitchFamily="2" charset="0"/>
                <a:cs typeface="Prototype" pitchFamily="2" charset="0"/>
              </a:rPr>
              <a:t>É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uma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medida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indireta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!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E16782-5C31-4A81-B496-0990A32305E5}"/>
              </a:ext>
            </a:extLst>
          </p:cNvPr>
          <p:cNvSpPr txBox="1"/>
          <p:nvPr/>
        </p:nvSpPr>
        <p:spPr>
          <a:xfrm>
            <a:off x="3992045" y="3291831"/>
            <a:ext cx="2880320" cy="648071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(2) Eu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assumo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que o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termômetro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b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</a:b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gera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um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resultado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preciso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!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DFFE55B-34FD-4E23-89BF-1A8201C1E83B}"/>
                  </a:ext>
                </a:extLst>
              </p:cNvPr>
              <p:cNvSpPr/>
              <p:nvPr/>
            </p:nvSpPr>
            <p:spPr>
              <a:xfrm>
                <a:off x="7677685" y="2140787"/>
                <a:ext cx="864096" cy="79208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DFFE55B-34FD-4E23-89BF-1A8201C1E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685" y="2140787"/>
                <a:ext cx="864096" cy="79208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56FF41-37AD-4053-A0BD-9B38771D9D71}"/>
              </a:ext>
            </a:extLst>
          </p:cNvPr>
          <p:cNvCxnSpPr>
            <a:cxnSpLocks/>
            <a:endCxn id="4100" idx="2"/>
          </p:cNvCxnSpPr>
          <p:nvPr/>
        </p:nvCxnSpPr>
        <p:spPr>
          <a:xfrm>
            <a:off x="3317391" y="2536833"/>
            <a:ext cx="90460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E50B23-DA36-46DE-940B-F590284BD745}"/>
              </a:ext>
            </a:extLst>
          </p:cNvPr>
          <p:cNvCxnSpPr>
            <a:cxnSpLocks/>
          </p:cNvCxnSpPr>
          <p:nvPr/>
        </p:nvCxnSpPr>
        <p:spPr>
          <a:xfrm flipH="1">
            <a:off x="7088388" y="2550813"/>
            <a:ext cx="5438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>
            <a:extLst>
              <a:ext uri="{FF2B5EF4-FFF2-40B4-BE49-F238E27FC236}">
                <a16:creationId xmlns:a16="http://schemas.microsoft.com/office/drawing/2014/main" id="{22B647F7-E6E6-4A21-9705-DC44D1D35AC4}"/>
              </a:ext>
            </a:extLst>
          </p:cNvPr>
          <p:cNvSpPr/>
          <p:nvPr/>
        </p:nvSpPr>
        <p:spPr>
          <a:xfrm>
            <a:off x="395536" y="2298787"/>
            <a:ext cx="516037" cy="504051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417C34A3-7D29-4F82-BAD3-9D7C80BCC459}"/>
              </a:ext>
            </a:extLst>
          </p:cNvPr>
          <p:cNvSpPr/>
          <p:nvPr/>
        </p:nvSpPr>
        <p:spPr>
          <a:xfrm flipH="1">
            <a:off x="8388424" y="2284805"/>
            <a:ext cx="516037" cy="504051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1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7" grpId="0" animBg="1"/>
      <p:bldP spid="31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F6446B83-62C2-462B-9E02-62F8BB922570}"/>
              </a:ext>
            </a:extLst>
          </p:cNvPr>
          <p:cNvSpPr/>
          <p:nvPr/>
        </p:nvSpPr>
        <p:spPr>
          <a:xfrm>
            <a:off x="2488992" y="158735"/>
            <a:ext cx="145828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4D120E-48CB-4BEC-BA3D-9D3489291713}"/>
              </a:ext>
            </a:extLst>
          </p:cNvPr>
          <p:cNvSpPr txBox="1"/>
          <p:nvPr/>
        </p:nvSpPr>
        <p:spPr>
          <a:xfrm>
            <a:off x="4572000" y="339502"/>
            <a:ext cx="324036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Variável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latente</a:t>
            </a:r>
            <a:endParaRPr lang="en-US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  <a:p>
            <a:r>
              <a:rPr lang="en-US" dirty="0" err="1">
                <a:latin typeface="Prototype" pitchFamily="2" charset="0"/>
                <a:cs typeface="Prototype" pitchFamily="2" charset="0"/>
              </a:rPr>
              <a:t>Não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observada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diretamente</a:t>
            </a:r>
            <a:endParaRPr lang="en-US" dirty="0">
              <a:latin typeface="Prototype" pitchFamily="2" charset="0"/>
              <a:cs typeface="Prototype" pitchFamily="2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(O sol)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A9D11F-78E7-4890-8721-F36C9E9A1217}"/>
              </a:ext>
            </a:extLst>
          </p:cNvPr>
          <p:cNvSpPr txBox="1"/>
          <p:nvPr/>
        </p:nvSpPr>
        <p:spPr>
          <a:xfrm>
            <a:off x="4644008" y="1491630"/>
            <a:ext cx="324036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Variáveis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observáveis</a:t>
            </a:r>
            <a:endParaRPr lang="en-US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  <a:p>
            <a:r>
              <a:rPr lang="en-US" dirty="0" err="1">
                <a:latin typeface="Prototype" pitchFamily="2" charset="0"/>
                <a:cs typeface="Prototype" pitchFamily="2" charset="0"/>
              </a:rPr>
              <a:t>Indicadores</a:t>
            </a:r>
            <a:endParaRPr lang="en-US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  <a:p>
            <a:r>
              <a:rPr lang="en-US" dirty="0">
                <a:latin typeface="Prototype" pitchFamily="2" charset="0"/>
                <a:cs typeface="Prototype" pitchFamily="2" charset="0"/>
              </a:rPr>
              <a:t>(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Termômetro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)</a:t>
            </a:r>
            <a:endParaRPr lang="en-US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  <a:p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085B45-0817-4536-86D4-D181DC291F27}"/>
              </a:ext>
            </a:extLst>
          </p:cNvPr>
          <p:cNvSpPr/>
          <p:nvPr/>
        </p:nvSpPr>
        <p:spPr>
          <a:xfrm>
            <a:off x="2400440" y="1491630"/>
            <a:ext cx="1635391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5AE9499-7AC7-4F40-B634-DF4D748FF297}"/>
                  </a:ext>
                </a:extLst>
              </p:cNvPr>
              <p:cNvSpPr/>
              <p:nvPr/>
            </p:nvSpPr>
            <p:spPr>
              <a:xfrm>
                <a:off x="2792604" y="2283718"/>
                <a:ext cx="864096" cy="79208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5AE9499-7AC7-4F40-B634-DF4D748FF2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604" y="2283718"/>
                <a:ext cx="864096" cy="7920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72D2329-E9A2-4B2E-90D6-721131D20C31}"/>
              </a:ext>
            </a:extLst>
          </p:cNvPr>
          <p:cNvSpPr txBox="1"/>
          <p:nvPr/>
        </p:nvSpPr>
        <p:spPr>
          <a:xfrm>
            <a:off x="4578517" y="2473843"/>
            <a:ext cx="3240360" cy="74523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Elementos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que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distorcem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os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b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</a:b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resultados</a:t>
            </a:r>
            <a:endParaRPr lang="en-US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  <a:p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B7760E-9A15-41CC-A35D-4AA53BB38A4E}"/>
              </a:ext>
            </a:extLst>
          </p:cNvPr>
          <p:cNvCxnSpPr/>
          <p:nvPr/>
        </p:nvCxnSpPr>
        <p:spPr>
          <a:xfrm>
            <a:off x="2872428" y="3507854"/>
            <a:ext cx="8640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53E1C14-5242-4B59-B8A9-C98C56595720}"/>
              </a:ext>
            </a:extLst>
          </p:cNvPr>
          <p:cNvSpPr txBox="1"/>
          <p:nvPr/>
        </p:nvSpPr>
        <p:spPr>
          <a:xfrm>
            <a:off x="4578517" y="3219822"/>
            <a:ext cx="3240360" cy="43204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Efeitos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causais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4C46BB2C-2D0A-43E3-8079-E9F7ECD04533}"/>
              </a:ext>
            </a:extLst>
          </p:cNvPr>
          <p:cNvSpPr/>
          <p:nvPr/>
        </p:nvSpPr>
        <p:spPr>
          <a:xfrm>
            <a:off x="3046457" y="3842743"/>
            <a:ext cx="516037" cy="504051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1D9714-62D2-4632-814D-FE01BA04DD1E}"/>
              </a:ext>
            </a:extLst>
          </p:cNvPr>
          <p:cNvSpPr txBox="1"/>
          <p:nvPr/>
        </p:nvSpPr>
        <p:spPr>
          <a:xfrm>
            <a:off x="4565503" y="3842743"/>
            <a:ext cx="3240360" cy="43204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Variância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ou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covariância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8AC24ED-6D0D-4318-9E59-920322E5B072}"/>
                  </a:ext>
                </a:extLst>
              </p:cNvPr>
              <p:cNvSpPr txBox="1"/>
              <p:nvPr/>
            </p:nvSpPr>
            <p:spPr>
              <a:xfrm>
                <a:off x="2755316" y="4593548"/>
                <a:ext cx="3777384" cy="432046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𝑇𝑒𝑟𝑚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ô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𝑚𝑒𝑡𝑟𝑜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𝑓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𝑇𝑒𝑚𝑝𝑒𝑟𝑎𝑡𝑢𝑟𝑎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;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𝑒𝑟𝑟𝑜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)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8AC24ED-6D0D-4318-9E59-920322E5B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316" y="4593548"/>
                <a:ext cx="3777384" cy="432046"/>
              </a:xfrm>
              <a:prstGeom prst="rect">
                <a:avLst/>
              </a:prstGeom>
              <a:blipFill>
                <a:blip r:embed="rId3"/>
                <a:stretch>
                  <a:fillRect r="-16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40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/>
      <p:bldP spid="14" grpId="0"/>
      <p:bldP spid="3" grpId="0" animBg="1"/>
      <p:bldP spid="16" grpId="0" animBg="1"/>
      <p:bldP spid="17" grpId="0"/>
      <p:bldP spid="21" grpId="0"/>
      <p:bldP spid="22" grpId="0" animBg="1"/>
      <p:bldP spid="23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ão começou com um estrondo">
            <a:extLst>
              <a:ext uri="{FF2B5EF4-FFF2-40B4-BE49-F238E27FC236}">
                <a16:creationId xmlns:a16="http://schemas.microsoft.com/office/drawing/2014/main" id="{057F3170-70AF-4921-9DED-AE2BA2F4F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7654"/>
            <a:ext cx="2626099" cy="206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79B949-5399-4551-B1D8-F9B02DE52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974" y="896345"/>
            <a:ext cx="3152414" cy="353799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486AB56-A0B7-48B1-AAC6-460809967288}"/>
              </a:ext>
            </a:extLst>
          </p:cNvPr>
          <p:cNvCxnSpPr>
            <a:cxnSpLocks/>
          </p:cNvCxnSpPr>
          <p:nvPr/>
        </p:nvCxnSpPr>
        <p:spPr>
          <a:xfrm>
            <a:off x="4295949" y="857539"/>
            <a:ext cx="432048" cy="13681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BF0D14C-FC85-4952-A7DA-40700A9A3C08}"/>
              </a:ext>
            </a:extLst>
          </p:cNvPr>
          <p:cNvSpPr txBox="1"/>
          <p:nvPr/>
        </p:nvSpPr>
        <p:spPr>
          <a:xfrm>
            <a:off x="3851920" y="195486"/>
            <a:ext cx="2880320" cy="648071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(1) O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resultado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sobe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ou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desce</a:t>
            </a:r>
            <a:endParaRPr lang="en-US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  <a:p>
            <a:r>
              <a:rPr lang="en-US" dirty="0" err="1">
                <a:latin typeface="Prototype" pitchFamily="2" charset="0"/>
                <a:cs typeface="Prototype" pitchFamily="2" charset="0"/>
              </a:rPr>
              <a:t>Em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função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da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ansiedade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ED8FC9-A8F1-4810-89FA-22AB7792A9B4}"/>
              </a:ext>
            </a:extLst>
          </p:cNvPr>
          <p:cNvSpPr txBox="1"/>
          <p:nvPr/>
        </p:nvSpPr>
        <p:spPr>
          <a:xfrm>
            <a:off x="4511973" y="808640"/>
            <a:ext cx="2652315" cy="64807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Ele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não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é a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ansiedade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!</a:t>
            </a:r>
          </a:p>
          <a:p>
            <a:r>
              <a:rPr lang="en-US" dirty="0">
                <a:latin typeface="Prototype" pitchFamily="2" charset="0"/>
                <a:cs typeface="Prototype" pitchFamily="2" charset="0"/>
              </a:rPr>
              <a:t>É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uma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medida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indireta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!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5662B7-EBF5-4D8A-A07A-538732C74422}"/>
              </a:ext>
            </a:extLst>
          </p:cNvPr>
          <p:cNvSpPr txBox="1"/>
          <p:nvPr/>
        </p:nvSpPr>
        <p:spPr>
          <a:xfrm>
            <a:off x="3820820" y="4420778"/>
            <a:ext cx="3428455" cy="648071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(2) Eu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assumo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que o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instrumento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b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</a:b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gera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um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resultado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preciso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!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408361F-AB7A-4E92-9682-64612EE706D5}"/>
                  </a:ext>
                </a:extLst>
              </p:cNvPr>
              <p:cNvSpPr/>
              <p:nvPr/>
            </p:nvSpPr>
            <p:spPr>
              <a:xfrm>
                <a:off x="7643150" y="2140786"/>
                <a:ext cx="864096" cy="79208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408361F-AB7A-4E92-9682-64612EE706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150" y="2140786"/>
                <a:ext cx="864096" cy="79208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0B572D-B8ED-4148-800D-BA6124F75B31}"/>
              </a:ext>
            </a:extLst>
          </p:cNvPr>
          <p:cNvCxnSpPr>
            <a:cxnSpLocks/>
          </p:cNvCxnSpPr>
          <p:nvPr/>
        </p:nvCxnSpPr>
        <p:spPr>
          <a:xfrm>
            <a:off x="3303462" y="2536832"/>
            <a:ext cx="78455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A20FF4-DD60-4224-9746-8A3B781054C4}"/>
              </a:ext>
            </a:extLst>
          </p:cNvPr>
          <p:cNvCxnSpPr>
            <a:cxnSpLocks/>
          </p:cNvCxnSpPr>
          <p:nvPr/>
        </p:nvCxnSpPr>
        <p:spPr>
          <a:xfrm flipH="1">
            <a:off x="7088388" y="2550813"/>
            <a:ext cx="5438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86624AAB-A676-4F0E-9FF2-D0450662C076}"/>
              </a:ext>
            </a:extLst>
          </p:cNvPr>
          <p:cNvSpPr/>
          <p:nvPr/>
        </p:nvSpPr>
        <p:spPr>
          <a:xfrm>
            <a:off x="395536" y="2298787"/>
            <a:ext cx="516037" cy="504051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9173000-4B56-4063-9376-D15431A0C991}"/>
              </a:ext>
            </a:extLst>
          </p:cNvPr>
          <p:cNvSpPr/>
          <p:nvPr/>
        </p:nvSpPr>
        <p:spPr>
          <a:xfrm flipH="1">
            <a:off x="8388424" y="2284805"/>
            <a:ext cx="516037" cy="504051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481CBA-5A5B-4B27-B6FF-37DE5750290A}"/>
              </a:ext>
            </a:extLst>
          </p:cNvPr>
          <p:cNvSpPr txBox="1"/>
          <p:nvPr/>
        </p:nvSpPr>
        <p:spPr>
          <a:xfrm>
            <a:off x="1368773" y="1454153"/>
            <a:ext cx="1296144" cy="466967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Ansiedade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9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2" grpId="0" animBg="1"/>
      <p:bldP spid="13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9AB00A1-2FA7-402B-B221-5D0E0667DDBB}"/>
              </a:ext>
            </a:extLst>
          </p:cNvPr>
          <p:cNvSpPr/>
          <p:nvPr/>
        </p:nvSpPr>
        <p:spPr>
          <a:xfrm>
            <a:off x="1064401" y="1593672"/>
            <a:ext cx="2664296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Uma pessoa mais ansiosa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B3C276-EEB3-4528-9369-E5E6437E47CC}"/>
              </a:ext>
            </a:extLst>
          </p:cNvPr>
          <p:cNvSpPr/>
          <p:nvPr/>
        </p:nvSpPr>
        <p:spPr>
          <a:xfrm>
            <a:off x="5334851" y="404952"/>
            <a:ext cx="228600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Vai concordar mais fortemente com “eu sinto dormência ou formigamento”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5ECF8E-87A3-4572-BD30-18E779A1950E}"/>
              </a:ext>
            </a:extLst>
          </p:cNvPr>
          <p:cNvSpPr/>
          <p:nvPr/>
        </p:nvSpPr>
        <p:spPr>
          <a:xfrm>
            <a:off x="5344446" y="1801903"/>
            <a:ext cx="228600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Vai concordar mais fortemente com “tenho medo do pior acontecer”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06E04B-50A4-4025-BE60-30891B7B48AC}"/>
              </a:ext>
            </a:extLst>
          </p:cNvPr>
          <p:cNvSpPr txBox="1"/>
          <p:nvPr/>
        </p:nvSpPr>
        <p:spPr>
          <a:xfrm>
            <a:off x="1892856" y="4186942"/>
            <a:ext cx="1058416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Causa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62086-924A-46AA-8D78-9A021A942944}"/>
              </a:ext>
            </a:extLst>
          </p:cNvPr>
          <p:cNvSpPr txBox="1"/>
          <p:nvPr/>
        </p:nvSpPr>
        <p:spPr>
          <a:xfrm>
            <a:off x="5796136" y="4698826"/>
            <a:ext cx="1656184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Consequências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E8F659-2E8E-4E5A-97B7-1D6213425829}"/>
              </a:ext>
            </a:extLst>
          </p:cNvPr>
          <p:cNvSpPr/>
          <p:nvPr/>
        </p:nvSpPr>
        <p:spPr>
          <a:xfrm>
            <a:off x="5344446" y="3187908"/>
            <a:ext cx="228600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Vai concordar mais fortemente com “me sinto aterrorizado”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F8F765-0E84-4F3B-A751-4B0AC423376B}"/>
              </a:ext>
            </a:extLst>
          </p:cNvPr>
          <p:cNvCxnSpPr>
            <a:cxnSpLocks/>
          </p:cNvCxnSpPr>
          <p:nvPr/>
        </p:nvCxnSpPr>
        <p:spPr>
          <a:xfrm flipV="1">
            <a:off x="3779912" y="1131591"/>
            <a:ext cx="1512168" cy="13681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2A11C8-7649-4435-922B-08759D08E2E2}"/>
              </a:ext>
            </a:extLst>
          </p:cNvPr>
          <p:cNvCxnSpPr>
            <a:cxnSpLocks/>
          </p:cNvCxnSpPr>
          <p:nvPr/>
        </p:nvCxnSpPr>
        <p:spPr>
          <a:xfrm flipV="1">
            <a:off x="3728697" y="2550241"/>
            <a:ext cx="1563383" cy="553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465E9A-2B83-4EDD-8B98-048095EC63A7}"/>
              </a:ext>
            </a:extLst>
          </p:cNvPr>
          <p:cNvCxnSpPr>
            <a:cxnSpLocks/>
          </p:cNvCxnSpPr>
          <p:nvPr/>
        </p:nvCxnSpPr>
        <p:spPr>
          <a:xfrm>
            <a:off x="3728697" y="2715766"/>
            <a:ext cx="1491375" cy="11114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6A09DFB-D98B-498D-BDF9-9D8EF5E67FE1}"/>
              </a:ext>
            </a:extLst>
          </p:cNvPr>
          <p:cNvSpPr txBox="1"/>
          <p:nvPr/>
        </p:nvSpPr>
        <p:spPr>
          <a:xfrm>
            <a:off x="2422064" y="444395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47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/>
      <p:bldP spid="9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9AB00A1-2FA7-402B-B221-5D0E0667DDBB}"/>
              </a:ext>
            </a:extLst>
          </p:cNvPr>
          <p:cNvSpPr/>
          <p:nvPr/>
        </p:nvSpPr>
        <p:spPr>
          <a:xfrm>
            <a:off x="915255" y="1593672"/>
            <a:ext cx="2664296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 (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pPr algn="ctr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η1</a:t>
            </a:r>
            <a:endParaRPr lang="pt-B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06E04B-50A4-4025-BE60-30891B7B48AC}"/>
              </a:ext>
            </a:extLst>
          </p:cNvPr>
          <p:cNvSpPr txBox="1"/>
          <p:nvPr/>
        </p:nvSpPr>
        <p:spPr>
          <a:xfrm>
            <a:off x="1647724" y="4186942"/>
            <a:ext cx="1058416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Causa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62086-924A-46AA-8D78-9A021A942944}"/>
              </a:ext>
            </a:extLst>
          </p:cNvPr>
          <p:cNvSpPr txBox="1"/>
          <p:nvPr/>
        </p:nvSpPr>
        <p:spPr>
          <a:xfrm>
            <a:off x="5576519" y="4698826"/>
            <a:ext cx="1656184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Consequências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F8F765-0E84-4F3B-A751-4B0AC423376B}"/>
              </a:ext>
            </a:extLst>
          </p:cNvPr>
          <p:cNvCxnSpPr>
            <a:cxnSpLocks/>
          </p:cNvCxnSpPr>
          <p:nvPr/>
        </p:nvCxnSpPr>
        <p:spPr>
          <a:xfrm flipV="1">
            <a:off x="3560295" y="1131591"/>
            <a:ext cx="1512168" cy="13681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2A11C8-7649-4435-922B-08759D08E2E2}"/>
              </a:ext>
            </a:extLst>
          </p:cNvPr>
          <p:cNvCxnSpPr>
            <a:cxnSpLocks/>
          </p:cNvCxnSpPr>
          <p:nvPr/>
        </p:nvCxnSpPr>
        <p:spPr>
          <a:xfrm flipV="1">
            <a:off x="3509080" y="2550241"/>
            <a:ext cx="1563383" cy="553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465E9A-2B83-4EDD-8B98-048095EC63A7}"/>
              </a:ext>
            </a:extLst>
          </p:cNvPr>
          <p:cNvCxnSpPr>
            <a:cxnSpLocks/>
          </p:cNvCxnSpPr>
          <p:nvPr/>
        </p:nvCxnSpPr>
        <p:spPr>
          <a:xfrm>
            <a:off x="3509080" y="2715766"/>
            <a:ext cx="1491375" cy="11114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D95BF80-852C-461B-892B-C700BB47F792}"/>
              </a:ext>
            </a:extLst>
          </p:cNvPr>
          <p:cNvSpPr txBox="1"/>
          <p:nvPr/>
        </p:nvSpPr>
        <p:spPr>
          <a:xfrm>
            <a:off x="7614447" y="656662"/>
            <a:ext cx="1058416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A7EE635-5086-4BAA-B976-952F101DD1DE}"/>
              </a:ext>
            </a:extLst>
          </p:cNvPr>
          <p:cNvCxnSpPr>
            <a:cxnSpLocks/>
          </p:cNvCxnSpPr>
          <p:nvPr/>
        </p:nvCxnSpPr>
        <p:spPr>
          <a:xfrm flipH="1">
            <a:off x="7358217" y="867902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6779C9-B875-4B0D-8AE5-64671EB3CCB5}"/>
              </a:ext>
            </a:extLst>
          </p:cNvPr>
          <p:cNvCxnSpPr>
            <a:cxnSpLocks/>
          </p:cNvCxnSpPr>
          <p:nvPr/>
        </p:nvCxnSpPr>
        <p:spPr>
          <a:xfrm flipH="1">
            <a:off x="7367467" y="2415723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36B2C2-5F72-4A95-97A2-F60013D5EB72}"/>
              </a:ext>
            </a:extLst>
          </p:cNvPr>
          <p:cNvCxnSpPr>
            <a:cxnSpLocks/>
          </p:cNvCxnSpPr>
          <p:nvPr/>
        </p:nvCxnSpPr>
        <p:spPr>
          <a:xfrm flipH="1">
            <a:off x="7402939" y="3900787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D0D2744-AC2C-4384-917D-DFEA6518DFA1}"/>
                  </a:ext>
                </a:extLst>
              </p:cNvPr>
              <p:cNvSpPr txBox="1"/>
              <p:nvPr/>
            </p:nvSpPr>
            <p:spPr>
              <a:xfrm>
                <a:off x="7912515" y="679531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1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D0D2744-AC2C-4384-917D-DFEA6518D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515" y="679531"/>
                <a:ext cx="619925" cy="417509"/>
              </a:xfrm>
              <a:prstGeom prst="rect">
                <a:avLst/>
              </a:prstGeom>
              <a:blipFill>
                <a:blip r:embed="rId2"/>
                <a:stretch>
                  <a:fillRect t="-7246" b="-10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F9C52649-E49C-4574-BCCC-42153F843979}"/>
              </a:ext>
            </a:extLst>
          </p:cNvPr>
          <p:cNvSpPr/>
          <p:nvPr/>
        </p:nvSpPr>
        <p:spPr>
          <a:xfrm flipH="1">
            <a:off x="8143655" y="697685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D72B24-B1F3-468B-99F3-9EEC419F782D}"/>
                  </a:ext>
                </a:extLst>
              </p:cNvPr>
              <p:cNvSpPr txBox="1"/>
              <p:nvPr/>
            </p:nvSpPr>
            <p:spPr>
              <a:xfrm>
                <a:off x="-57378" y="2394941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𝜓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D72B24-B1F3-468B-99F3-9EEC419F7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378" y="2394941"/>
                <a:ext cx="672248" cy="407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>
            <a:extLst>
              <a:ext uri="{FF2B5EF4-FFF2-40B4-BE49-F238E27FC236}">
                <a16:creationId xmlns:a16="http://schemas.microsoft.com/office/drawing/2014/main" id="{5FFEBA54-FCDF-4347-B9AC-D9802D7B2EDC}"/>
              </a:ext>
            </a:extLst>
          </p:cNvPr>
          <p:cNvSpPr/>
          <p:nvPr/>
        </p:nvSpPr>
        <p:spPr>
          <a:xfrm>
            <a:off x="551266" y="2298215"/>
            <a:ext cx="516037" cy="504051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3BAFC-CE6A-431F-806C-8A76867C22CE}"/>
                  </a:ext>
                </a:extLst>
              </p:cNvPr>
              <p:cNvSpPr txBox="1"/>
              <p:nvPr/>
            </p:nvSpPr>
            <p:spPr>
              <a:xfrm>
                <a:off x="8449180" y="714428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3BAFC-CE6A-431F-806C-8A76867C2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180" y="714428"/>
                <a:ext cx="672248" cy="407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DE86D81-F688-413B-8998-11F40CB304D1}"/>
                  </a:ext>
                </a:extLst>
              </p:cNvPr>
              <p:cNvSpPr txBox="1"/>
              <p:nvPr/>
            </p:nvSpPr>
            <p:spPr>
              <a:xfrm>
                <a:off x="8436559" y="2224386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21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DE86D81-F688-413B-8998-11F40CB30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559" y="2224386"/>
                <a:ext cx="672248" cy="407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B5D9E4-AA9A-4D1A-BBEA-311E770B835A}"/>
                  </a:ext>
                </a:extLst>
              </p:cNvPr>
              <p:cNvSpPr txBox="1"/>
              <p:nvPr/>
            </p:nvSpPr>
            <p:spPr>
              <a:xfrm>
                <a:off x="7909311" y="2214202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2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B5D9E4-AA9A-4D1A-BBEA-311E770B8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311" y="2214202"/>
                <a:ext cx="619925" cy="417509"/>
              </a:xfrm>
              <a:prstGeom prst="rect">
                <a:avLst/>
              </a:prstGeom>
              <a:blipFill>
                <a:blip r:embed="rId6"/>
                <a:stretch>
                  <a:fillRect t="-7246" b="-10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15D60AB-A16F-49BE-8902-CC013FFC1309}"/>
                  </a:ext>
                </a:extLst>
              </p:cNvPr>
              <p:cNvSpPr txBox="1"/>
              <p:nvPr/>
            </p:nvSpPr>
            <p:spPr>
              <a:xfrm>
                <a:off x="7909310" y="3692032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3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15D60AB-A16F-49BE-8902-CC013FFC1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310" y="3692032"/>
                <a:ext cx="619925" cy="417509"/>
              </a:xfrm>
              <a:prstGeom prst="rect">
                <a:avLst/>
              </a:prstGeom>
              <a:blipFill>
                <a:blip r:embed="rId7"/>
                <a:stretch>
                  <a:fillRect t="-8824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A5729A-4197-444D-826D-FEA50E0F19B4}"/>
                  </a:ext>
                </a:extLst>
              </p:cNvPr>
              <p:cNvSpPr txBox="1"/>
              <p:nvPr/>
            </p:nvSpPr>
            <p:spPr>
              <a:xfrm>
                <a:off x="3807773" y="1432812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A5729A-4197-444D-826D-FEA50E0F1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773" y="1432812"/>
                <a:ext cx="672248" cy="4073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CD363A-F555-4FC7-84F2-4D3D50979E07}"/>
                  </a:ext>
                </a:extLst>
              </p:cNvPr>
              <p:cNvSpPr txBox="1"/>
              <p:nvPr/>
            </p:nvSpPr>
            <p:spPr>
              <a:xfrm>
                <a:off x="4003799" y="2179742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21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CD363A-F555-4FC7-84F2-4D3D50979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99" y="2179742"/>
                <a:ext cx="672248" cy="4073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F88129-4E65-4985-A64E-B68446D23FA7}"/>
                  </a:ext>
                </a:extLst>
              </p:cNvPr>
              <p:cNvSpPr txBox="1"/>
              <p:nvPr/>
            </p:nvSpPr>
            <p:spPr>
              <a:xfrm>
                <a:off x="4108545" y="2931521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31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F88129-4E65-4985-A64E-B68446D23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545" y="2931521"/>
                <a:ext cx="672248" cy="4073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c 32">
            <a:extLst>
              <a:ext uri="{FF2B5EF4-FFF2-40B4-BE49-F238E27FC236}">
                <a16:creationId xmlns:a16="http://schemas.microsoft.com/office/drawing/2014/main" id="{B32D3829-1E76-4522-A33E-80933C95EEE3}"/>
              </a:ext>
            </a:extLst>
          </p:cNvPr>
          <p:cNvSpPr/>
          <p:nvPr/>
        </p:nvSpPr>
        <p:spPr>
          <a:xfrm flipH="1">
            <a:off x="8153040" y="2203610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9113D450-D5DC-431F-98D7-A2387F463486}"/>
              </a:ext>
            </a:extLst>
          </p:cNvPr>
          <p:cNvSpPr/>
          <p:nvPr/>
        </p:nvSpPr>
        <p:spPr>
          <a:xfrm flipH="1">
            <a:off x="8176382" y="3679376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62A95A-B56B-45FD-A97A-34E581AD124F}"/>
                  </a:ext>
                </a:extLst>
              </p:cNvPr>
              <p:cNvSpPr txBox="1"/>
              <p:nvPr/>
            </p:nvSpPr>
            <p:spPr>
              <a:xfrm>
                <a:off x="8471752" y="3692032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31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62A95A-B56B-45FD-A97A-34E581AD1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752" y="3692032"/>
                <a:ext cx="672248" cy="407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01379939-688A-49A3-A8E5-97B3772028E5}"/>
              </a:ext>
            </a:extLst>
          </p:cNvPr>
          <p:cNvSpPr txBox="1"/>
          <p:nvPr/>
        </p:nvSpPr>
        <p:spPr>
          <a:xfrm>
            <a:off x="3303702" y="1121089"/>
            <a:ext cx="1540912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Carga </a:t>
            </a:r>
            <a:r>
              <a:rPr lang="en-US" sz="14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fatorial</a:t>
            </a:r>
            <a:endParaRPr lang="pt-BR" sz="14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F73DA9-98F7-4BDD-AD67-7D4050A6C49B}"/>
              </a:ext>
            </a:extLst>
          </p:cNvPr>
          <p:cNvSpPr txBox="1"/>
          <p:nvPr/>
        </p:nvSpPr>
        <p:spPr>
          <a:xfrm>
            <a:off x="7373715" y="350438"/>
            <a:ext cx="1691114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Variância</a:t>
            </a:r>
            <a:r>
              <a:rPr lang="en-US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residual</a:t>
            </a:r>
            <a:endParaRPr lang="pt-BR" sz="14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5D6704-9977-4D69-B1F2-4B862FCDBD41}"/>
              </a:ext>
            </a:extLst>
          </p:cNvPr>
          <p:cNvSpPr txBox="1"/>
          <p:nvPr/>
        </p:nvSpPr>
        <p:spPr>
          <a:xfrm rot="19031829">
            <a:off x="22500" y="1603863"/>
            <a:ext cx="1691114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Variância</a:t>
            </a:r>
            <a:r>
              <a:rPr lang="en-US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fatorial</a:t>
            </a:r>
            <a:endParaRPr lang="pt-BR" sz="14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340488-128A-4CEC-B36D-77A1E29579F7}"/>
              </a:ext>
            </a:extLst>
          </p:cNvPr>
          <p:cNvSpPr/>
          <p:nvPr/>
        </p:nvSpPr>
        <p:spPr>
          <a:xfrm>
            <a:off x="5084717" y="404952"/>
            <a:ext cx="228600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A5AA159-B8E2-4084-9D11-223E17AEA5EE}"/>
              </a:ext>
            </a:extLst>
          </p:cNvPr>
          <p:cNvSpPr/>
          <p:nvPr/>
        </p:nvSpPr>
        <p:spPr>
          <a:xfrm>
            <a:off x="5094312" y="1801903"/>
            <a:ext cx="228600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4D2CE0D-3688-4E1C-9F74-0E41F4CD5A17}"/>
              </a:ext>
            </a:extLst>
          </p:cNvPr>
          <p:cNvSpPr/>
          <p:nvPr/>
        </p:nvSpPr>
        <p:spPr>
          <a:xfrm>
            <a:off x="5094312" y="3187908"/>
            <a:ext cx="228600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y3</a:t>
            </a:r>
          </a:p>
        </p:txBody>
      </p:sp>
    </p:spTree>
    <p:extLst>
      <p:ext uri="{BB962C8B-B14F-4D97-AF65-F5344CB8AC3E}">
        <p14:creationId xmlns:p14="http://schemas.microsoft.com/office/powerpoint/2010/main" val="429441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1" grpId="0"/>
      <p:bldP spid="25" grpId="0" animBg="1"/>
      <p:bldP spid="2" grpId="0"/>
      <p:bldP spid="27" grpId="0" animBg="1"/>
      <p:bldP spid="28" grpId="0"/>
      <p:bldP spid="35" grpId="0"/>
      <p:bldP spid="36" grpId="0"/>
      <p:bldP spid="37" grpId="0"/>
      <p:bldP spid="23" grpId="0"/>
      <p:bldP spid="26" grpId="0"/>
      <p:bldP spid="32" grpId="0"/>
      <p:bldP spid="33" grpId="0" animBg="1"/>
      <p:bldP spid="34" grpId="0" animBg="1"/>
      <p:bldP spid="38" grpId="0"/>
      <p:bldP spid="41" grpId="0"/>
      <p:bldP spid="42" grpId="0"/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327D54-C594-4EEB-9498-11331BACECE3}"/>
                  </a:ext>
                </a:extLst>
              </p:cNvPr>
              <p:cNvSpPr txBox="1"/>
              <p:nvPr/>
            </p:nvSpPr>
            <p:spPr>
              <a:xfrm>
                <a:off x="22573" y="101840"/>
                <a:ext cx="2023452" cy="1008112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𝜆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𝜂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N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𝑜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11</m:t>
                              </m:r>
                            </m:sub>
                          </m:sSub>
                        </m:e>
                      </m:ra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𝜖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~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𝑁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𝑜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11</m:t>
                              </m:r>
                            </m:sub>
                          </m:sSub>
                        </m:e>
                      </m:ra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)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327D54-C594-4EEB-9498-11331BACE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3" y="101840"/>
                <a:ext cx="2023452" cy="1008112"/>
              </a:xfrm>
              <a:prstGeom prst="rect">
                <a:avLst/>
              </a:prstGeom>
              <a:blipFill>
                <a:blip r:embed="rId2"/>
                <a:stretch>
                  <a:fillRect b="-6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0C8255C-7289-4F59-8A16-B5381594FFA9}"/>
                  </a:ext>
                </a:extLst>
              </p:cNvPr>
              <p:cNvSpPr txBox="1"/>
              <p:nvPr/>
            </p:nvSpPr>
            <p:spPr>
              <a:xfrm>
                <a:off x="1992969" y="111115"/>
                <a:ext cx="2755945" cy="1278764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𝑉𝑎𝑟</m:t>
                          </m:r>
                          <m: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(</m:t>
                          </m:r>
                          <m: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𝑦</m:t>
                          </m:r>
                        </m:e>
                        <m:sub>
                          <m: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</m:sub>
                      </m:sSub>
                      <m:r>
                        <a:rPr lang="en-US" sz="2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)=</m:t>
                      </m:r>
                      <m:sSubSup>
                        <m:sSubSupPr>
                          <m:ctrlP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SupPr>
                        <m:e>
                          <m: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𝜆</m:t>
                          </m:r>
                        </m:e>
                        <m:sub>
                          <m: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11</m:t>
                          </m:r>
                        </m:sub>
                        <m:sup>
                          <m: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2700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𝜓</m:t>
                          </m:r>
                        </m:e>
                        <m:sub>
                          <m:r>
                            <a:rPr lang="en-US" sz="2700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11</m:t>
                          </m:r>
                        </m:sub>
                      </m:sSub>
                      <m:r>
                        <a:rPr lang="en-US" sz="2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+</m:t>
                      </m:r>
                      <m:sSub>
                        <m:sSubPr>
                          <m:ctrlPr>
                            <a:rPr lang="en-US" sz="2700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𝜃</m:t>
                          </m:r>
                        </m:e>
                        <m:sub>
                          <m:r>
                            <a:rPr lang="en-US" sz="2700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700" b="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  <a:p>
                <a:pPr algn="ctr"/>
                <a:br>
                  <a:rPr lang="en-US" dirty="0">
                    <a:latin typeface="Prototype" pitchFamily="2" charset="0"/>
                    <a:cs typeface="Prototype" pitchFamily="2" charset="0"/>
                  </a:rPr>
                </a:br>
                <a:r>
                  <a:rPr lang="en-US" dirty="0" err="1">
                    <a:latin typeface="Prototype" pitchFamily="2" charset="0"/>
                    <a:cs typeface="Prototype" pitchFamily="2" charset="0"/>
                  </a:rPr>
                  <a:t>Variância</a:t>
                </a:r>
                <a:r>
                  <a:rPr lang="en-US" dirty="0">
                    <a:latin typeface="Prototype" pitchFamily="2" charset="0"/>
                    <a:cs typeface="Prototype" pitchFamily="2" charset="0"/>
                  </a:rPr>
                  <a:t> </a:t>
                </a:r>
                <a:r>
                  <a:rPr lang="en-US" dirty="0" err="1">
                    <a:latin typeface="Prototype" pitchFamily="2" charset="0"/>
                    <a:cs typeface="Prototype" pitchFamily="2" charset="0"/>
                  </a:rPr>
                  <a:t>explicada</a:t>
                </a:r>
                <a:r>
                  <a:rPr lang="en-US" dirty="0">
                    <a:latin typeface="Prototype" pitchFamily="2" charset="0"/>
                    <a:cs typeface="Prototype" pitchFamily="2" charset="0"/>
                  </a:rPr>
                  <a:t> </a:t>
                </a:r>
                <a:r>
                  <a:rPr lang="en-US" dirty="0" err="1">
                    <a:latin typeface="Prototype" pitchFamily="2" charset="0"/>
                    <a:cs typeface="Prototype" pitchFamily="2" charset="0"/>
                  </a:rPr>
                  <a:t>pelo</a:t>
                </a:r>
                <a:r>
                  <a:rPr lang="en-US" dirty="0">
                    <a:latin typeface="Prototype" pitchFamily="2" charset="0"/>
                    <a:cs typeface="Prototype" pitchFamily="2" charset="0"/>
                  </a:rPr>
                  <a:t> </a:t>
                </a:r>
                <a:r>
                  <a:rPr lang="en-US" dirty="0" err="1">
                    <a:latin typeface="Prototype" pitchFamily="2" charset="0"/>
                    <a:cs typeface="Prototype" pitchFamily="2" charset="0"/>
                  </a:rPr>
                  <a:t>fator</a:t>
                </a:r>
                <a:r>
                  <a:rPr lang="en-US" dirty="0">
                    <a:latin typeface="Prototype" pitchFamily="2" charset="0"/>
                    <a:cs typeface="Prototype" pitchFamily="2" charset="0"/>
                  </a:rPr>
                  <a:t> (</a:t>
                </a:r>
                <a:r>
                  <a:rPr lang="en-US" dirty="0" err="1">
                    <a:latin typeface="Prototype" pitchFamily="2" charset="0"/>
                    <a:cs typeface="Prototype" pitchFamily="2" charset="0"/>
                  </a:rPr>
                  <a:t>latente</a:t>
                </a:r>
                <a:r>
                  <a:rPr lang="en-US" dirty="0">
                    <a:latin typeface="Prototype" pitchFamily="2" charset="0"/>
                    <a:cs typeface="Prototype" pitchFamily="2" charset="0"/>
                  </a:rPr>
                  <a:t>):</a:t>
                </a:r>
                <a:br>
                  <a:rPr lang="en-US" dirty="0">
                    <a:latin typeface="Prototype" pitchFamily="2" charset="0"/>
                    <a:cs typeface="Prototype" pitchFamily="2" charset="0"/>
                  </a:rPr>
                </a:br>
                <a:br>
                  <a:rPr lang="en-US" sz="1800" b="0" dirty="0">
                    <a:solidFill>
                      <a:schemeClr val="tx1"/>
                    </a:solidFill>
                    <a:latin typeface="Prototype" pitchFamily="2" charset="0"/>
                    <a:cs typeface="Prototype" pitchFamily="2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700" b="0" i="1" smtClean="0"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</m:ctrlPr>
                            </m:sSubSup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</m:ctrlPr>
                            </m:sSubSup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sz="2700" b="0" i="1" smtClean="0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lang="en-US" sz="2700" b="0" i="1" smtClean="0">
                          <a:latin typeface="Cambria Math" panose="02040503050406030204" pitchFamily="18" charset="0"/>
                          <a:cs typeface="Prototype" pitchFamily="2" charset="0"/>
                        </a:rPr>
                        <m:t>=</m:t>
                      </m:r>
                      <m:f>
                        <m:fPr>
                          <m:ctrlPr>
                            <a:rPr lang="en-US" sz="2700" b="0" i="1" smtClean="0"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fPr>
                        <m:num>
                          <m:r>
                            <a:rPr lang="en-US" sz="2700" b="0" i="1" smtClean="0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𝐿𝑎𝑡𝑒𝑛𝑡𝑒</m:t>
                          </m:r>
                        </m:num>
                        <m:den>
                          <m:r>
                            <a:rPr lang="en-US" sz="2700" b="0" i="1" smtClean="0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𝑡𝑜𝑡𝑎𝑙</m:t>
                          </m:r>
                        </m:den>
                      </m:f>
                    </m:oMath>
                  </m:oMathPara>
                </a14:m>
                <a:endParaRPr lang="pt-BR" sz="27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0C8255C-7289-4F59-8A16-B5381594F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969" y="111115"/>
                <a:ext cx="2755945" cy="1278764"/>
              </a:xfrm>
              <a:prstGeom prst="rect">
                <a:avLst/>
              </a:prstGeom>
              <a:blipFill>
                <a:blip r:embed="rId13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4463A0A9-D860-450E-95D5-E56660CC3E6D}"/>
              </a:ext>
            </a:extLst>
          </p:cNvPr>
          <p:cNvSpPr/>
          <p:nvPr/>
        </p:nvSpPr>
        <p:spPr>
          <a:xfrm>
            <a:off x="915255" y="2014784"/>
            <a:ext cx="2664296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 (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pPr algn="ctr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η1</a:t>
            </a:r>
            <a:endParaRPr lang="pt-B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0056E7-9850-4B7C-972D-F696FDDA6900}"/>
              </a:ext>
            </a:extLst>
          </p:cNvPr>
          <p:cNvSpPr txBox="1"/>
          <p:nvPr/>
        </p:nvSpPr>
        <p:spPr>
          <a:xfrm>
            <a:off x="1682960" y="3904389"/>
            <a:ext cx="1058416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Causa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6166AA-9B8A-4C89-B6F8-2929EC36788B}"/>
              </a:ext>
            </a:extLst>
          </p:cNvPr>
          <p:cNvSpPr txBox="1"/>
          <p:nvPr/>
        </p:nvSpPr>
        <p:spPr>
          <a:xfrm>
            <a:off x="5409220" y="4776283"/>
            <a:ext cx="1656184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Consequências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6100A52-7E7D-4D69-AD7A-F73E78BF44DE}"/>
              </a:ext>
            </a:extLst>
          </p:cNvPr>
          <p:cNvCxnSpPr>
            <a:cxnSpLocks/>
          </p:cNvCxnSpPr>
          <p:nvPr/>
        </p:nvCxnSpPr>
        <p:spPr>
          <a:xfrm flipV="1">
            <a:off x="3560295" y="1552703"/>
            <a:ext cx="1512168" cy="13681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0FA4A7-7FCF-4846-A921-F6A09901FEE1}"/>
              </a:ext>
            </a:extLst>
          </p:cNvPr>
          <p:cNvCxnSpPr>
            <a:cxnSpLocks/>
          </p:cNvCxnSpPr>
          <p:nvPr/>
        </p:nvCxnSpPr>
        <p:spPr>
          <a:xfrm flipV="1">
            <a:off x="3509080" y="2971353"/>
            <a:ext cx="1563383" cy="553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9107BE6-4788-4459-A572-877C1D0013A7}"/>
              </a:ext>
            </a:extLst>
          </p:cNvPr>
          <p:cNvCxnSpPr>
            <a:cxnSpLocks/>
          </p:cNvCxnSpPr>
          <p:nvPr/>
        </p:nvCxnSpPr>
        <p:spPr>
          <a:xfrm>
            <a:off x="3509080" y="3136878"/>
            <a:ext cx="1491375" cy="11114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D197349-A2E1-4E12-9BBF-B8402B6A481B}"/>
              </a:ext>
            </a:extLst>
          </p:cNvPr>
          <p:cNvSpPr txBox="1"/>
          <p:nvPr/>
        </p:nvSpPr>
        <p:spPr>
          <a:xfrm>
            <a:off x="7614447" y="1077774"/>
            <a:ext cx="1058416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6B4131E-FE21-4877-B6CB-4CE8EC6CE0EC}"/>
              </a:ext>
            </a:extLst>
          </p:cNvPr>
          <p:cNvCxnSpPr>
            <a:cxnSpLocks/>
          </p:cNvCxnSpPr>
          <p:nvPr/>
        </p:nvCxnSpPr>
        <p:spPr>
          <a:xfrm flipH="1">
            <a:off x="7358217" y="1289014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7B60B8E-A24E-4F41-9DE9-64376B9E039D}"/>
              </a:ext>
            </a:extLst>
          </p:cNvPr>
          <p:cNvCxnSpPr>
            <a:cxnSpLocks/>
          </p:cNvCxnSpPr>
          <p:nvPr/>
        </p:nvCxnSpPr>
        <p:spPr>
          <a:xfrm flipH="1">
            <a:off x="7367467" y="2836835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626BEA9-4BCF-42F6-BBA5-00F251BE5082}"/>
              </a:ext>
            </a:extLst>
          </p:cNvPr>
          <p:cNvCxnSpPr>
            <a:cxnSpLocks/>
          </p:cNvCxnSpPr>
          <p:nvPr/>
        </p:nvCxnSpPr>
        <p:spPr>
          <a:xfrm flipH="1">
            <a:off x="7402939" y="4321899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E73580E-5509-4F49-8E06-62F239BA22C9}"/>
                  </a:ext>
                </a:extLst>
              </p:cNvPr>
              <p:cNvSpPr txBox="1"/>
              <p:nvPr/>
            </p:nvSpPr>
            <p:spPr>
              <a:xfrm>
                <a:off x="7912515" y="1100643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1</a:t>
                </a: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E73580E-5509-4F49-8E06-62F239BA2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515" y="1100643"/>
                <a:ext cx="619925" cy="417509"/>
              </a:xfrm>
              <a:prstGeom prst="rect">
                <a:avLst/>
              </a:prstGeom>
              <a:blipFill>
                <a:blip r:embed="rId14"/>
                <a:stretch>
                  <a:fillRect t="-8824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Arc 53">
            <a:extLst>
              <a:ext uri="{FF2B5EF4-FFF2-40B4-BE49-F238E27FC236}">
                <a16:creationId xmlns:a16="http://schemas.microsoft.com/office/drawing/2014/main" id="{E8880818-6CE9-4C2F-AC1C-F586A706F331}"/>
              </a:ext>
            </a:extLst>
          </p:cNvPr>
          <p:cNvSpPr/>
          <p:nvPr/>
        </p:nvSpPr>
        <p:spPr>
          <a:xfrm flipH="1">
            <a:off x="8143655" y="1118797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4D0F048-34E7-4408-A25D-741138D97D17}"/>
                  </a:ext>
                </a:extLst>
              </p:cNvPr>
              <p:cNvSpPr txBox="1"/>
              <p:nvPr/>
            </p:nvSpPr>
            <p:spPr>
              <a:xfrm>
                <a:off x="-57378" y="2816053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𝜓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4D0F048-34E7-4408-A25D-741138D97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378" y="2816053"/>
                <a:ext cx="672248" cy="40732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rc 55">
            <a:extLst>
              <a:ext uri="{FF2B5EF4-FFF2-40B4-BE49-F238E27FC236}">
                <a16:creationId xmlns:a16="http://schemas.microsoft.com/office/drawing/2014/main" id="{E08D953E-86DA-43E5-AE01-0A7745551357}"/>
              </a:ext>
            </a:extLst>
          </p:cNvPr>
          <p:cNvSpPr/>
          <p:nvPr/>
        </p:nvSpPr>
        <p:spPr>
          <a:xfrm>
            <a:off x="551266" y="2719327"/>
            <a:ext cx="516037" cy="504051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EE2905-22E3-4D11-BD7B-2F46790D7B96}"/>
                  </a:ext>
                </a:extLst>
              </p:cNvPr>
              <p:cNvSpPr txBox="1"/>
              <p:nvPr/>
            </p:nvSpPr>
            <p:spPr>
              <a:xfrm>
                <a:off x="8449180" y="1135540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EE2905-22E3-4D11-BD7B-2F46790D7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180" y="1135540"/>
                <a:ext cx="672248" cy="40732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1A02D17-A0E5-4684-8024-58BBC12C143E}"/>
                  </a:ext>
                </a:extLst>
              </p:cNvPr>
              <p:cNvSpPr txBox="1"/>
              <p:nvPr/>
            </p:nvSpPr>
            <p:spPr>
              <a:xfrm>
                <a:off x="8436559" y="2645498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21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1A02D17-A0E5-4684-8024-58BBC12C1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559" y="2645498"/>
                <a:ext cx="672248" cy="40732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08AC0CD-38B8-4E65-AA45-F85301A286BA}"/>
                  </a:ext>
                </a:extLst>
              </p:cNvPr>
              <p:cNvSpPr txBox="1"/>
              <p:nvPr/>
            </p:nvSpPr>
            <p:spPr>
              <a:xfrm>
                <a:off x="7909311" y="2635314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2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08AC0CD-38B8-4E65-AA45-F85301A28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311" y="2635314"/>
                <a:ext cx="619925" cy="417509"/>
              </a:xfrm>
              <a:prstGeom prst="rect">
                <a:avLst/>
              </a:prstGeom>
              <a:blipFill>
                <a:blip r:embed="rId18"/>
                <a:stretch>
                  <a:fillRect t="-7246" b="-10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1DC94DB-F2EF-4996-A741-CAFEB87960E3}"/>
                  </a:ext>
                </a:extLst>
              </p:cNvPr>
              <p:cNvSpPr txBox="1"/>
              <p:nvPr/>
            </p:nvSpPr>
            <p:spPr>
              <a:xfrm>
                <a:off x="7909310" y="4113144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3</a:t>
                </a: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1DC94DB-F2EF-4996-A741-CAFEB8796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310" y="4113144"/>
                <a:ext cx="619925" cy="417509"/>
              </a:xfrm>
              <a:prstGeom prst="rect">
                <a:avLst/>
              </a:prstGeom>
              <a:blipFill>
                <a:blip r:embed="rId19"/>
                <a:stretch>
                  <a:fillRect t="-8824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3987DE0-5867-41AD-BF37-F334C0FF13A0}"/>
                  </a:ext>
                </a:extLst>
              </p:cNvPr>
              <p:cNvSpPr txBox="1"/>
              <p:nvPr/>
            </p:nvSpPr>
            <p:spPr>
              <a:xfrm>
                <a:off x="3807773" y="1853924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3987DE0-5867-41AD-BF37-F334C0FF1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773" y="1853924"/>
                <a:ext cx="672248" cy="40732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2E2CC63-EC40-4A30-9899-64FE40A17A2B}"/>
                  </a:ext>
                </a:extLst>
              </p:cNvPr>
              <p:cNvSpPr txBox="1"/>
              <p:nvPr/>
            </p:nvSpPr>
            <p:spPr>
              <a:xfrm>
                <a:off x="4003799" y="2600854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21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2E2CC63-EC40-4A30-9899-64FE40A17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99" y="2600854"/>
                <a:ext cx="672248" cy="40732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0DA9D17-F143-41C6-A98C-630FE2451AF6}"/>
                  </a:ext>
                </a:extLst>
              </p:cNvPr>
              <p:cNvSpPr txBox="1"/>
              <p:nvPr/>
            </p:nvSpPr>
            <p:spPr>
              <a:xfrm>
                <a:off x="4108545" y="3352633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31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0DA9D17-F143-41C6-A98C-630FE2451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545" y="3352633"/>
                <a:ext cx="672248" cy="40732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FB23C2D1-F0E2-4089-8383-92198A86B524}"/>
              </a:ext>
            </a:extLst>
          </p:cNvPr>
          <p:cNvSpPr/>
          <p:nvPr/>
        </p:nvSpPr>
        <p:spPr>
          <a:xfrm flipH="1">
            <a:off x="8153040" y="2624722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EE059AAA-3271-4F48-9FBB-16A6A3EC80D4}"/>
              </a:ext>
            </a:extLst>
          </p:cNvPr>
          <p:cNvSpPr/>
          <p:nvPr/>
        </p:nvSpPr>
        <p:spPr>
          <a:xfrm flipH="1">
            <a:off x="8176382" y="4100488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76B846A-4198-48DB-B9A4-B9E9BBBD4923}"/>
                  </a:ext>
                </a:extLst>
              </p:cNvPr>
              <p:cNvSpPr txBox="1"/>
              <p:nvPr/>
            </p:nvSpPr>
            <p:spPr>
              <a:xfrm>
                <a:off x="8471752" y="4113144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31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76B846A-4198-48DB-B9A4-B9E9BBBD4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752" y="4113144"/>
                <a:ext cx="672248" cy="40732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E9B201FE-7D69-49F2-853B-9A8CA7DCDCEA}"/>
              </a:ext>
            </a:extLst>
          </p:cNvPr>
          <p:cNvSpPr txBox="1"/>
          <p:nvPr/>
        </p:nvSpPr>
        <p:spPr>
          <a:xfrm>
            <a:off x="3303702" y="1542201"/>
            <a:ext cx="1540912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Carga </a:t>
            </a:r>
            <a:r>
              <a:rPr lang="en-US" sz="14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fatorial</a:t>
            </a:r>
            <a:endParaRPr lang="pt-BR" sz="14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B22DF34-D660-47C5-81C2-1B2267CF8A32}"/>
              </a:ext>
            </a:extLst>
          </p:cNvPr>
          <p:cNvSpPr txBox="1"/>
          <p:nvPr/>
        </p:nvSpPr>
        <p:spPr>
          <a:xfrm>
            <a:off x="7373715" y="771550"/>
            <a:ext cx="1691114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Variância</a:t>
            </a:r>
            <a:r>
              <a:rPr lang="en-US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residual</a:t>
            </a:r>
            <a:endParaRPr lang="pt-BR" sz="14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0CFF1B-C2A9-4716-B7CA-8C7F78AB0BB9}"/>
              </a:ext>
            </a:extLst>
          </p:cNvPr>
          <p:cNvSpPr txBox="1"/>
          <p:nvPr/>
        </p:nvSpPr>
        <p:spPr>
          <a:xfrm rot="19031829">
            <a:off x="22500" y="2024975"/>
            <a:ext cx="1691114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Variância</a:t>
            </a:r>
            <a:r>
              <a:rPr lang="en-US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fatorial</a:t>
            </a:r>
            <a:endParaRPr lang="pt-BR" sz="14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A8D01C6-DC45-4FF4-80F2-236E63CDC751}"/>
              </a:ext>
            </a:extLst>
          </p:cNvPr>
          <p:cNvSpPr/>
          <p:nvPr/>
        </p:nvSpPr>
        <p:spPr>
          <a:xfrm>
            <a:off x="5084717" y="826064"/>
            <a:ext cx="228600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91C0071-8FE7-454C-86EE-FB15A6C70999}"/>
              </a:ext>
            </a:extLst>
          </p:cNvPr>
          <p:cNvSpPr/>
          <p:nvPr/>
        </p:nvSpPr>
        <p:spPr>
          <a:xfrm>
            <a:off x="5094312" y="2223015"/>
            <a:ext cx="228600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73EB403-AE3F-41CA-9092-F5177904F4CB}"/>
              </a:ext>
            </a:extLst>
          </p:cNvPr>
          <p:cNvSpPr/>
          <p:nvPr/>
        </p:nvSpPr>
        <p:spPr>
          <a:xfrm>
            <a:off x="5094312" y="3609020"/>
            <a:ext cx="228600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y3</a:t>
            </a:r>
          </a:p>
        </p:txBody>
      </p:sp>
    </p:spTree>
    <p:extLst>
      <p:ext uri="{BB962C8B-B14F-4D97-AF65-F5344CB8AC3E}">
        <p14:creationId xmlns:p14="http://schemas.microsoft.com/office/powerpoint/2010/main" val="256381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306E04B-50A4-4025-BE60-30891B7B48AC}"/>
              </a:ext>
            </a:extLst>
          </p:cNvPr>
          <p:cNvSpPr txBox="1"/>
          <p:nvPr/>
        </p:nvSpPr>
        <p:spPr>
          <a:xfrm>
            <a:off x="1823374" y="3448433"/>
            <a:ext cx="1058416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Causa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62086-924A-46AA-8D78-9A021A942944}"/>
              </a:ext>
            </a:extLst>
          </p:cNvPr>
          <p:cNvSpPr txBox="1"/>
          <p:nvPr/>
        </p:nvSpPr>
        <p:spPr>
          <a:xfrm>
            <a:off x="5576519" y="4698826"/>
            <a:ext cx="1656184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Consequências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327D54-C594-4EEB-9498-11331BACECE3}"/>
                  </a:ext>
                </a:extLst>
              </p:cNvPr>
              <p:cNvSpPr txBox="1"/>
              <p:nvPr/>
            </p:nvSpPr>
            <p:spPr>
              <a:xfrm>
                <a:off x="22573" y="101840"/>
                <a:ext cx="2023452" cy="1008112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𝜆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𝜂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N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𝑜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11</m:t>
                              </m:r>
                            </m:sub>
                          </m:sSub>
                        </m:e>
                      </m:ra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𝜖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~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𝑁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𝑜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11</m:t>
                              </m:r>
                            </m:sub>
                          </m:sSub>
                        </m:e>
                      </m:ra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)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327D54-C594-4EEB-9498-11331BACE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3" y="101840"/>
                <a:ext cx="2023452" cy="1008112"/>
              </a:xfrm>
              <a:prstGeom prst="rect">
                <a:avLst/>
              </a:prstGeom>
              <a:blipFill>
                <a:blip r:embed="rId2"/>
                <a:stretch>
                  <a:fillRect b="-6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0C8255C-7289-4F59-8A16-B5381594FFA9}"/>
                  </a:ext>
                </a:extLst>
              </p:cNvPr>
              <p:cNvSpPr txBox="1"/>
              <p:nvPr/>
            </p:nvSpPr>
            <p:spPr>
              <a:xfrm>
                <a:off x="1992969" y="111115"/>
                <a:ext cx="2755945" cy="1278764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𝑉𝑎𝑟</m:t>
                          </m:r>
                          <m: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(</m:t>
                          </m:r>
                          <m: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𝑦</m:t>
                          </m:r>
                        </m:e>
                        <m:sub>
                          <m: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</m:sub>
                      </m:sSub>
                      <m:r>
                        <a:rPr lang="en-US" sz="2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)=</m:t>
                      </m:r>
                      <m:sSubSup>
                        <m:sSubSupPr>
                          <m:ctrlP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SupPr>
                        <m:e>
                          <m: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𝜆</m:t>
                          </m:r>
                        </m:e>
                        <m:sub>
                          <m: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11</m:t>
                          </m:r>
                        </m:sub>
                        <m:sup>
                          <m: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2700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𝜓</m:t>
                          </m:r>
                        </m:e>
                        <m:sub>
                          <m:r>
                            <a:rPr lang="en-US" sz="2700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11</m:t>
                          </m:r>
                        </m:sub>
                      </m:sSub>
                      <m:r>
                        <a:rPr lang="en-US" sz="2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+</m:t>
                      </m:r>
                      <m:sSub>
                        <m:sSubPr>
                          <m:ctrlPr>
                            <a:rPr lang="en-US" sz="2700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𝜃</m:t>
                          </m:r>
                        </m:e>
                        <m:sub>
                          <m:r>
                            <a:rPr lang="en-US" sz="2700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700" b="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  <a:p>
                <a:pPr algn="ctr"/>
                <a:br>
                  <a:rPr lang="en-US" dirty="0">
                    <a:latin typeface="Prototype" pitchFamily="2" charset="0"/>
                    <a:cs typeface="Prototype" pitchFamily="2" charset="0"/>
                  </a:rPr>
                </a:br>
                <a:r>
                  <a:rPr lang="en-US" dirty="0" err="1">
                    <a:latin typeface="Prototype" pitchFamily="2" charset="0"/>
                    <a:cs typeface="Prototype" pitchFamily="2" charset="0"/>
                  </a:rPr>
                  <a:t>Variância</a:t>
                </a:r>
                <a:r>
                  <a:rPr lang="en-US" dirty="0">
                    <a:latin typeface="Prototype" pitchFamily="2" charset="0"/>
                    <a:cs typeface="Prototype" pitchFamily="2" charset="0"/>
                  </a:rPr>
                  <a:t> </a:t>
                </a:r>
                <a:r>
                  <a:rPr lang="en-US" dirty="0" err="1">
                    <a:latin typeface="Prototype" pitchFamily="2" charset="0"/>
                    <a:cs typeface="Prototype" pitchFamily="2" charset="0"/>
                  </a:rPr>
                  <a:t>explicada</a:t>
                </a:r>
                <a:r>
                  <a:rPr lang="en-US" dirty="0">
                    <a:latin typeface="Prototype" pitchFamily="2" charset="0"/>
                    <a:cs typeface="Prototype" pitchFamily="2" charset="0"/>
                  </a:rPr>
                  <a:t> </a:t>
                </a:r>
                <a:r>
                  <a:rPr lang="en-US" dirty="0" err="1">
                    <a:latin typeface="Prototype" pitchFamily="2" charset="0"/>
                    <a:cs typeface="Prototype" pitchFamily="2" charset="0"/>
                  </a:rPr>
                  <a:t>pelo</a:t>
                </a:r>
                <a:r>
                  <a:rPr lang="en-US" dirty="0">
                    <a:latin typeface="Prototype" pitchFamily="2" charset="0"/>
                    <a:cs typeface="Prototype" pitchFamily="2" charset="0"/>
                  </a:rPr>
                  <a:t> </a:t>
                </a:r>
                <a:r>
                  <a:rPr lang="en-US" dirty="0" err="1">
                    <a:latin typeface="Prototype" pitchFamily="2" charset="0"/>
                    <a:cs typeface="Prototype" pitchFamily="2" charset="0"/>
                  </a:rPr>
                  <a:t>fator</a:t>
                </a:r>
                <a:r>
                  <a:rPr lang="en-US" dirty="0">
                    <a:latin typeface="Prototype" pitchFamily="2" charset="0"/>
                    <a:cs typeface="Prototype" pitchFamily="2" charset="0"/>
                  </a:rPr>
                  <a:t> (</a:t>
                </a:r>
                <a:r>
                  <a:rPr lang="en-US" dirty="0" err="1">
                    <a:latin typeface="Prototype" pitchFamily="2" charset="0"/>
                    <a:cs typeface="Prototype" pitchFamily="2" charset="0"/>
                  </a:rPr>
                  <a:t>latente</a:t>
                </a:r>
                <a:r>
                  <a:rPr lang="en-US" dirty="0">
                    <a:latin typeface="Prototype" pitchFamily="2" charset="0"/>
                    <a:cs typeface="Prototype" pitchFamily="2" charset="0"/>
                  </a:rPr>
                  <a:t>):</a:t>
                </a:r>
                <a:br>
                  <a:rPr lang="en-US" dirty="0">
                    <a:latin typeface="Prototype" pitchFamily="2" charset="0"/>
                    <a:cs typeface="Prototype" pitchFamily="2" charset="0"/>
                  </a:rPr>
                </a:br>
                <a:br>
                  <a:rPr lang="en-US" sz="1800" b="0" dirty="0">
                    <a:solidFill>
                      <a:schemeClr val="tx1"/>
                    </a:solidFill>
                    <a:latin typeface="Prototype" pitchFamily="2" charset="0"/>
                    <a:cs typeface="Prototype" pitchFamily="2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700" b="0" i="1" smtClean="0"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</m:ctrlPr>
                            </m:sSubSup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</m:ctrlPr>
                            </m:sSubSup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sz="2700" b="0" i="1" smtClean="0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lang="en-US" sz="2700" b="0" i="1" smtClean="0">
                          <a:latin typeface="Cambria Math" panose="02040503050406030204" pitchFamily="18" charset="0"/>
                          <a:cs typeface="Prototype" pitchFamily="2" charset="0"/>
                        </a:rPr>
                        <m:t>=</m:t>
                      </m:r>
                      <m:f>
                        <m:fPr>
                          <m:ctrlPr>
                            <a:rPr lang="en-US" sz="2700" b="0" i="1" smtClean="0"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fPr>
                        <m:num>
                          <m:r>
                            <a:rPr lang="en-US" sz="2700" b="0" i="1" smtClean="0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𝐿𝑎𝑡𝑒𝑛𝑡𝑒</m:t>
                          </m:r>
                        </m:num>
                        <m:den>
                          <m:r>
                            <a:rPr lang="en-US" sz="2700" b="0" i="1" smtClean="0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𝑡𝑜𝑡𝑎𝑙</m:t>
                          </m:r>
                        </m:den>
                      </m:f>
                    </m:oMath>
                  </m:oMathPara>
                </a14:m>
                <a:endParaRPr lang="pt-BR" sz="27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0C8255C-7289-4F59-8A16-B5381594F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969" y="111115"/>
                <a:ext cx="2755945" cy="1278764"/>
              </a:xfrm>
              <a:prstGeom prst="rect">
                <a:avLst/>
              </a:prstGeom>
              <a:blipFill>
                <a:blip r:embed="rId13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B4806C0B-9C30-4A91-83BE-BA27BE91C17C}"/>
              </a:ext>
            </a:extLst>
          </p:cNvPr>
          <p:cNvSpPr txBox="1"/>
          <p:nvPr/>
        </p:nvSpPr>
        <p:spPr>
          <a:xfrm>
            <a:off x="627243" y="3865942"/>
            <a:ext cx="3528540" cy="560084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Diferente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do </a:t>
            </a:r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termômetro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, </a:t>
            </a:r>
            <a:b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</a:br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eu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não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tenho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uma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escala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básica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aqui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1A5597-0E6A-48D9-A964-635135C44ED8}"/>
              </a:ext>
            </a:extLst>
          </p:cNvPr>
          <p:cNvSpPr txBox="1"/>
          <p:nvPr/>
        </p:nvSpPr>
        <p:spPr>
          <a:xfrm>
            <a:off x="693638" y="4426026"/>
            <a:ext cx="3528540" cy="560084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Será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necessário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identificar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a media e a </a:t>
            </a:r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variância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b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</a:b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da </a:t>
            </a:r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variável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latente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935A3A6-1138-49B2-A57E-FFA37477142D}"/>
              </a:ext>
            </a:extLst>
          </p:cNvPr>
          <p:cNvSpPr/>
          <p:nvPr/>
        </p:nvSpPr>
        <p:spPr>
          <a:xfrm>
            <a:off x="915255" y="1593672"/>
            <a:ext cx="2664296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 (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pPr algn="ctr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η1</a:t>
            </a:r>
            <a:endParaRPr lang="pt-BR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1DDA40-3BF2-4F3C-8DC4-D65B23261BC0}"/>
              </a:ext>
            </a:extLst>
          </p:cNvPr>
          <p:cNvSpPr txBox="1"/>
          <p:nvPr/>
        </p:nvSpPr>
        <p:spPr>
          <a:xfrm>
            <a:off x="5576519" y="4698826"/>
            <a:ext cx="1656184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Consequências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0A8BC34-C123-4278-A2B5-BF6F72A8A5DA}"/>
              </a:ext>
            </a:extLst>
          </p:cNvPr>
          <p:cNvCxnSpPr>
            <a:cxnSpLocks/>
          </p:cNvCxnSpPr>
          <p:nvPr/>
        </p:nvCxnSpPr>
        <p:spPr>
          <a:xfrm flipV="1">
            <a:off x="3560295" y="1131591"/>
            <a:ext cx="1512168" cy="13681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EFE72E7-57B4-4A2C-A5A0-D020EE7DCD8C}"/>
              </a:ext>
            </a:extLst>
          </p:cNvPr>
          <p:cNvCxnSpPr>
            <a:cxnSpLocks/>
          </p:cNvCxnSpPr>
          <p:nvPr/>
        </p:nvCxnSpPr>
        <p:spPr>
          <a:xfrm flipV="1">
            <a:off x="3509080" y="2550241"/>
            <a:ext cx="1563383" cy="553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46FA5EA-1624-42DB-B9DC-74C4EB0EAA64}"/>
              </a:ext>
            </a:extLst>
          </p:cNvPr>
          <p:cNvCxnSpPr>
            <a:cxnSpLocks/>
          </p:cNvCxnSpPr>
          <p:nvPr/>
        </p:nvCxnSpPr>
        <p:spPr>
          <a:xfrm>
            <a:off x="3509080" y="2715766"/>
            <a:ext cx="1491375" cy="11114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C263DA7-166B-4CA8-A04C-1CDF56F5F752}"/>
              </a:ext>
            </a:extLst>
          </p:cNvPr>
          <p:cNvSpPr txBox="1"/>
          <p:nvPr/>
        </p:nvSpPr>
        <p:spPr>
          <a:xfrm>
            <a:off x="7614447" y="656662"/>
            <a:ext cx="1058416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437C26C-95ED-4734-B2AC-ABDD54471281}"/>
              </a:ext>
            </a:extLst>
          </p:cNvPr>
          <p:cNvCxnSpPr>
            <a:cxnSpLocks/>
          </p:cNvCxnSpPr>
          <p:nvPr/>
        </p:nvCxnSpPr>
        <p:spPr>
          <a:xfrm flipH="1">
            <a:off x="7358217" y="867902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4C891C5-5B79-4C3B-89A3-31A896760F18}"/>
              </a:ext>
            </a:extLst>
          </p:cNvPr>
          <p:cNvCxnSpPr>
            <a:cxnSpLocks/>
          </p:cNvCxnSpPr>
          <p:nvPr/>
        </p:nvCxnSpPr>
        <p:spPr>
          <a:xfrm flipH="1">
            <a:off x="7367467" y="2415723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5D5DC94-0324-49AA-A025-A3F165E351C1}"/>
              </a:ext>
            </a:extLst>
          </p:cNvPr>
          <p:cNvCxnSpPr>
            <a:cxnSpLocks/>
          </p:cNvCxnSpPr>
          <p:nvPr/>
        </p:nvCxnSpPr>
        <p:spPr>
          <a:xfrm flipH="1">
            <a:off x="7402939" y="3900787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E9E7A82-6F09-49E2-8437-E9DFE1DD0C6B}"/>
                  </a:ext>
                </a:extLst>
              </p:cNvPr>
              <p:cNvSpPr txBox="1"/>
              <p:nvPr/>
            </p:nvSpPr>
            <p:spPr>
              <a:xfrm>
                <a:off x="7912515" y="679531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1</a:t>
                </a: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E9E7A82-6F09-49E2-8437-E9DFE1DD0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515" y="679531"/>
                <a:ext cx="619925" cy="417509"/>
              </a:xfrm>
              <a:prstGeom prst="rect">
                <a:avLst/>
              </a:prstGeom>
              <a:blipFill>
                <a:blip r:embed="rId14"/>
                <a:stretch>
                  <a:fillRect t="-7246" b="-10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rc 55">
            <a:extLst>
              <a:ext uri="{FF2B5EF4-FFF2-40B4-BE49-F238E27FC236}">
                <a16:creationId xmlns:a16="http://schemas.microsoft.com/office/drawing/2014/main" id="{0DEA3D04-AF8D-43B5-9218-F669EA79A6DF}"/>
              </a:ext>
            </a:extLst>
          </p:cNvPr>
          <p:cNvSpPr/>
          <p:nvPr/>
        </p:nvSpPr>
        <p:spPr>
          <a:xfrm flipH="1">
            <a:off x="8143655" y="697685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B5F4014-48E4-47D8-B46D-DB6947B3C492}"/>
                  </a:ext>
                </a:extLst>
              </p:cNvPr>
              <p:cNvSpPr txBox="1"/>
              <p:nvPr/>
            </p:nvSpPr>
            <p:spPr>
              <a:xfrm>
                <a:off x="-57378" y="2394941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𝜓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B5F4014-48E4-47D8-B46D-DB6947B3C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378" y="2394941"/>
                <a:ext cx="672248" cy="40732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rc 57">
            <a:extLst>
              <a:ext uri="{FF2B5EF4-FFF2-40B4-BE49-F238E27FC236}">
                <a16:creationId xmlns:a16="http://schemas.microsoft.com/office/drawing/2014/main" id="{FFCFCA97-DF63-44AA-BA7E-3766AC65A749}"/>
              </a:ext>
            </a:extLst>
          </p:cNvPr>
          <p:cNvSpPr/>
          <p:nvPr/>
        </p:nvSpPr>
        <p:spPr>
          <a:xfrm>
            <a:off x="551266" y="2298215"/>
            <a:ext cx="516037" cy="504051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89828E6-545C-4752-8350-40C01A8AB0E8}"/>
                  </a:ext>
                </a:extLst>
              </p:cNvPr>
              <p:cNvSpPr txBox="1"/>
              <p:nvPr/>
            </p:nvSpPr>
            <p:spPr>
              <a:xfrm>
                <a:off x="8449180" y="714428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89828E6-545C-4752-8350-40C01A8AB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180" y="714428"/>
                <a:ext cx="672248" cy="40732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762EDFB-54E8-4E25-A79C-ADE1945D557C}"/>
                  </a:ext>
                </a:extLst>
              </p:cNvPr>
              <p:cNvSpPr txBox="1"/>
              <p:nvPr/>
            </p:nvSpPr>
            <p:spPr>
              <a:xfrm>
                <a:off x="8436559" y="2224386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21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762EDFB-54E8-4E25-A79C-ADE1945D5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559" y="2224386"/>
                <a:ext cx="672248" cy="40732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0C8DAB8-93A7-45B7-968C-6ADCF6C303EC}"/>
                  </a:ext>
                </a:extLst>
              </p:cNvPr>
              <p:cNvSpPr txBox="1"/>
              <p:nvPr/>
            </p:nvSpPr>
            <p:spPr>
              <a:xfrm>
                <a:off x="7909311" y="2214202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2</a:t>
                </a: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0C8DAB8-93A7-45B7-968C-6ADCF6C30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311" y="2214202"/>
                <a:ext cx="619925" cy="417509"/>
              </a:xfrm>
              <a:prstGeom prst="rect">
                <a:avLst/>
              </a:prstGeom>
              <a:blipFill>
                <a:blip r:embed="rId18"/>
                <a:stretch>
                  <a:fillRect t="-7246" b="-10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728459E-5CE0-40D6-A82A-B94EA37ED1B3}"/>
                  </a:ext>
                </a:extLst>
              </p:cNvPr>
              <p:cNvSpPr txBox="1"/>
              <p:nvPr/>
            </p:nvSpPr>
            <p:spPr>
              <a:xfrm>
                <a:off x="7909310" y="3692032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3</a:t>
                </a: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728459E-5CE0-40D6-A82A-B94EA37ED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310" y="3692032"/>
                <a:ext cx="619925" cy="417509"/>
              </a:xfrm>
              <a:prstGeom prst="rect">
                <a:avLst/>
              </a:prstGeom>
              <a:blipFill>
                <a:blip r:embed="rId19"/>
                <a:stretch>
                  <a:fillRect t="-8824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FADA518-828A-4F09-93B4-060E8FFB99C9}"/>
                  </a:ext>
                </a:extLst>
              </p:cNvPr>
              <p:cNvSpPr txBox="1"/>
              <p:nvPr/>
            </p:nvSpPr>
            <p:spPr>
              <a:xfrm>
                <a:off x="3807773" y="1432812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FADA518-828A-4F09-93B4-060E8FFB9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773" y="1432812"/>
                <a:ext cx="672248" cy="40732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015940D-9886-4C65-8E7D-0276D4CFE8C5}"/>
                  </a:ext>
                </a:extLst>
              </p:cNvPr>
              <p:cNvSpPr txBox="1"/>
              <p:nvPr/>
            </p:nvSpPr>
            <p:spPr>
              <a:xfrm>
                <a:off x="4003799" y="2179742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21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015940D-9886-4C65-8E7D-0276D4CFE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99" y="2179742"/>
                <a:ext cx="672248" cy="40732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6D0EE51-E1C8-4B84-BD6F-070A1A3AAB1B}"/>
                  </a:ext>
                </a:extLst>
              </p:cNvPr>
              <p:cNvSpPr txBox="1"/>
              <p:nvPr/>
            </p:nvSpPr>
            <p:spPr>
              <a:xfrm>
                <a:off x="4108545" y="2931521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31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6D0EE51-E1C8-4B84-BD6F-070A1A3AA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545" y="2931521"/>
                <a:ext cx="672248" cy="40732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Arc 65">
            <a:extLst>
              <a:ext uri="{FF2B5EF4-FFF2-40B4-BE49-F238E27FC236}">
                <a16:creationId xmlns:a16="http://schemas.microsoft.com/office/drawing/2014/main" id="{226E20B3-3B88-47D1-8932-15FDD100F712}"/>
              </a:ext>
            </a:extLst>
          </p:cNvPr>
          <p:cNvSpPr/>
          <p:nvPr/>
        </p:nvSpPr>
        <p:spPr>
          <a:xfrm flipH="1">
            <a:off x="8153040" y="2203610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920BEA44-5170-46D7-A9FE-6B6A42707DF9}"/>
              </a:ext>
            </a:extLst>
          </p:cNvPr>
          <p:cNvSpPr/>
          <p:nvPr/>
        </p:nvSpPr>
        <p:spPr>
          <a:xfrm flipH="1">
            <a:off x="8176382" y="3679376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199B627-964C-4992-9492-0A3A5B492691}"/>
                  </a:ext>
                </a:extLst>
              </p:cNvPr>
              <p:cNvSpPr txBox="1"/>
              <p:nvPr/>
            </p:nvSpPr>
            <p:spPr>
              <a:xfrm>
                <a:off x="8471752" y="3692032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31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199B627-964C-4992-9492-0A3A5B492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752" y="3692032"/>
                <a:ext cx="672248" cy="40732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CE7DE02D-B055-48DC-B878-F243A0DC3E8D}"/>
              </a:ext>
            </a:extLst>
          </p:cNvPr>
          <p:cNvSpPr txBox="1"/>
          <p:nvPr/>
        </p:nvSpPr>
        <p:spPr>
          <a:xfrm>
            <a:off x="7373715" y="350438"/>
            <a:ext cx="1691114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Variância</a:t>
            </a:r>
            <a:r>
              <a:rPr lang="en-US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residual</a:t>
            </a:r>
            <a:endParaRPr lang="pt-BR" sz="14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DA1BC05-053B-443B-8113-F4E8B9A4D8C9}"/>
              </a:ext>
            </a:extLst>
          </p:cNvPr>
          <p:cNvSpPr/>
          <p:nvPr/>
        </p:nvSpPr>
        <p:spPr>
          <a:xfrm>
            <a:off x="5084717" y="404952"/>
            <a:ext cx="228600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4283B25-8FE7-4021-B0D9-BD9F3784C394}"/>
              </a:ext>
            </a:extLst>
          </p:cNvPr>
          <p:cNvSpPr/>
          <p:nvPr/>
        </p:nvSpPr>
        <p:spPr>
          <a:xfrm>
            <a:off x="5094312" y="1801903"/>
            <a:ext cx="228600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F1E8C5F-57F9-4E0F-88E4-C9DAF9B97B1C}"/>
              </a:ext>
            </a:extLst>
          </p:cNvPr>
          <p:cNvSpPr/>
          <p:nvPr/>
        </p:nvSpPr>
        <p:spPr>
          <a:xfrm>
            <a:off x="5094312" y="3187908"/>
            <a:ext cx="228600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y3</a:t>
            </a:r>
          </a:p>
        </p:txBody>
      </p:sp>
    </p:spTree>
    <p:extLst>
      <p:ext uri="{BB962C8B-B14F-4D97-AF65-F5344CB8AC3E}">
        <p14:creationId xmlns:p14="http://schemas.microsoft.com/office/powerpoint/2010/main" val="363314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2" grpId="0"/>
      <p:bldP spid="41" grpId="0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1C62D-0B62-42D5-89E3-66664AD8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774EB9-21D6-40A7-97D6-A4CA69AC4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49"/>
            <a:ext cx="8229600" cy="3737371"/>
          </a:xfrm>
        </p:spPr>
        <p:txBody>
          <a:bodyPr>
            <a:normAutofit/>
          </a:bodyPr>
          <a:lstStyle/>
          <a:p>
            <a:pPr marL="0" indent="0"/>
            <a:r>
              <a:rPr lang="pt-BR" noProof="0" dirty="0"/>
              <a:t>1º momento: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noProof="0" dirty="0"/>
              <a:t>Avaliação da estrutura interna de um instrumento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noProof="0" dirty="0"/>
              <a:t>Notações e panorama geral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noProof="0" dirty="0"/>
              <a:t>A necessidade da análise fatorial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noProof="0" dirty="0"/>
              <a:t>Condições pragmáticas</a:t>
            </a:r>
          </a:p>
          <a:p>
            <a:pPr marL="0" indent="0"/>
            <a:r>
              <a:rPr lang="pt-BR" noProof="0" dirty="0"/>
              <a:t>2º momento:</a:t>
            </a:r>
          </a:p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noProof="0" dirty="0"/>
              <a:t>A análise de um instrumento socioemocional </a:t>
            </a: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54A8F526-D983-473D-A8C8-255E52897F43}"/>
              </a:ext>
            </a:extLst>
          </p:cNvPr>
          <p:cNvSpPr/>
          <p:nvPr/>
        </p:nvSpPr>
        <p:spPr>
          <a:xfrm rot="2747471">
            <a:off x="4325465" y="3553572"/>
            <a:ext cx="1296144" cy="864096"/>
          </a:xfrm>
          <a:prstGeom prst="arc">
            <a:avLst>
              <a:gd name="adj1" fmla="val 11378392"/>
              <a:gd name="adj2" fmla="val 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928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327D54-C594-4EEB-9498-11331BACECE3}"/>
                  </a:ext>
                </a:extLst>
              </p:cNvPr>
              <p:cNvSpPr txBox="1"/>
              <p:nvPr/>
            </p:nvSpPr>
            <p:spPr>
              <a:xfrm>
                <a:off x="712548" y="51470"/>
                <a:ext cx="2620728" cy="1636291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𝜆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𝜂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N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𝑜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11</m:t>
                              </m:r>
                            </m:sub>
                          </m:sSub>
                        </m:e>
                      </m:ra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𝜖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~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𝑁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𝑜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11</m:t>
                              </m:r>
                            </m:sub>
                          </m:sSub>
                        </m:e>
                      </m:ra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)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𝑉𝑎𝑟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Prototype" pitchFamily="2" charset="0"/>
                        </a:rPr>
                        <m:t>)=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Prototype" pitchFamily="2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327D54-C594-4EEB-9498-11331BACE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48" y="51470"/>
                <a:ext cx="2620728" cy="16362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CE1A5597-0E6A-48D9-A964-635135C44ED8}"/>
              </a:ext>
            </a:extLst>
          </p:cNvPr>
          <p:cNvSpPr txBox="1"/>
          <p:nvPr/>
        </p:nvSpPr>
        <p:spPr>
          <a:xfrm>
            <a:off x="767305" y="3651870"/>
            <a:ext cx="3528540" cy="560084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Será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necessário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identificar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a media e a </a:t>
            </a:r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variância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b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</a:b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da </a:t>
            </a:r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variável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latente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2EC151B-4E6E-42D7-8417-9C4A0126CAF0}"/>
              </a:ext>
            </a:extLst>
          </p:cNvPr>
          <p:cNvSpPr/>
          <p:nvPr/>
        </p:nvSpPr>
        <p:spPr>
          <a:xfrm>
            <a:off x="92375" y="2305564"/>
            <a:ext cx="317012" cy="55369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B5368C-878E-4C2A-9B4A-2379325C782D}"/>
                  </a:ext>
                </a:extLst>
              </p:cNvPr>
              <p:cNvSpPr txBox="1"/>
              <p:nvPr/>
            </p:nvSpPr>
            <p:spPr>
              <a:xfrm>
                <a:off x="732069" y="4163855"/>
                <a:ext cx="3528540" cy="560084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Prototype" pitchFamily="2" charset="0"/>
                    <a:cs typeface="Prototype" pitchFamily="2" charset="0"/>
                  </a:rPr>
                  <a:t>É </a:t>
                </a:r>
                <a:r>
                  <a:rPr lang="en-US" sz="1600" dirty="0" err="1">
                    <a:solidFill>
                      <a:schemeClr val="tx1"/>
                    </a:solidFill>
                    <a:latin typeface="Prototype" pitchFamily="2" charset="0"/>
                    <a:cs typeface="Prototype" pitchFamily="2" charset="0"/>
                  </a:rPr>
                  <a:t>necessário</a:t>
                </a:r>
                <a:r>
                  <a:rPr lang="en-US" sz="1600" dirty="0">
                    <a:solidFill>
                      <a:schemeClr val="tx1"/>
                    </a:solidFill>
                    <a:latin typeface="Prototype" pitchFamily="2" charset="0"/>
                    <a:cs typeface="Prototype" pitchFamily="2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Prototype" pitchFamily="2" charset="0"/>
                    <a:cs typeface="Prototype" pitchFamily="2" charset="0"/>
                  </a:rPr>
                  <a:t>fixar</a:t>
                </a:r>
                <a:r>
                  <a:rPr lang="en-US" sz="1600" dirty="0">
                    <a:solidFill>
                      <a:schemeClr val="tx1"/>
                    </a:solidFill>
                    <a:latin typeface="Prototype" pitchFamily="2" charset="0"/>
                    <a:cs typeface="Prototype" pitchFamily="2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Prototype" pitchFamily="2" charset="0"/>
                    <a:cs typeface="Prototype" pitchFamily="2" charset="0"/>
                  </a:rPr>
                  <a:t>alguns</a:t>
                </a:r>
                <a:r>
                  <a:rPr lang="en-US" sz="1600" dirty="0">
                    <a:solidFill>
                      <a:schemeClr val="tx1"/>
                    </a:solidFill>
                    <a:latin typeface="Prototype" pitchFamily="2" charset="0"/>
                    <a:cs typeface="Prototype" pitchFamily="2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Prototype" pitchFamily="2" charset="0"/>
                    <a:cs typeface="Prototype" pitchFamily="2" charset="0"/>
                  </a:rPr>
                  <a:t>parâmetros</a:t>
                </a:r>
                <a:endParaRPr lang="en-US" sz="16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  <a:p>
                <a:pPr algn="ctr"/>
                <a:r>
                  <a:rPr lang="en-US" sz="1600" dirty="0">
                    <a:latin typeface="Prototype" pitchFamily="2" charset="0"/>
                    <a:cs typeface="Prototype" pitchFamily="2" charset="0"/>
                  </a:rPr>
                  <a:t>(</a:t>
                </a:r>
                <a:r>
                  <a:rPr lang="en-US" sz="1600" dirty="0" err="1">
                    <a:latin typeface="Prototype" pitchFamily="2" charset="0"/>
                    <a:cs typeface="Prototype" pitchFamily="2" charset="0"/>
                  </a:rPr>
                  <a:t>ou</a:t>
                </a:r>
                <a:r>
                  <a:rPr lang="en-US" sz="1600" dirty="0">
                    <a:latin typeface="Prototype" pitchFamily="2" charset="0"/>
                    <a:cs typeface="Prototype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Prototype" pitchFamily="2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Prototype" pitchFamily="2" charset="0"/>
                    <a:cs typeface="Prototype" pitchFamily="2" charset="0"/>
                  </a:rPr>
                  <a:t> para 1 </a:t>
                </a:r>
                <a:r>
                  <a:rPr lang="en-US" sz="1600" dirty="0" err="1">
                    <a:latin typeface="Prototype" pitchFamily="2" charset="0"/>
                    <a:cs typeface="Prototype" pitchFamily="2" charset="0"/>
                  </a:rPr>
                  <a:t>ou</a:t>
                </a:r>
                <a:r>
                  <a:rPr lang="en-US" sz="1600" dirty="0">
                    <a:latin typeface="Prototype" pitchFamily="2" charset="0"/>
                    <a:cs typeface="Prototype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Prototype" pitchFamily="2" charset="0"/>
                      </a:rPr>
                      <m:t>𝜓</m:t>
                    </m:r>
                  </m:oMath>
                </a14:m>
                <a:r>
                  <a:rPr lang="en-US" sz="1600" dirty="0">
                    <a:latin typeface="Prototype" pitchFamily="2" charset="0"/>
                    <a:cs typeface="Prototype" pitchFamily="2" charset="0"/>
                  </a:rPr>
                  <a:t> para 1)</a:t>
                </a:r>
                <a:endParaRPr lang="pt-BR" sz="16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B5368C-878E-4C2A-9B4A-2379325C7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69" y="4163855"/>
                <a:ext cx="3528540" cy="560084"/>
              </a:xfrm>
              <a:prstGeom prst="rect">
                <a:avLst/>
              </a:prstGeom>
              <a:blipFill>
                <a:blip r:embed="rId13"/>
                <a:stretch>
                  <a:fillRect l="-691" t="-3261" r="-864" b="-173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3B90613-7F5E-46CC-AD60-7EE6F4FDE146}"/>
              </a:ext>
            </a:extLst>
          </p:cNvPr>
          <p:cNvSpPr/>
          <p:nvPr/>
        </p:nvSpPr>
        <p:spPr>
          <a:xfrm>
            <a:off x="3921226" y="1201969"/>
            <a:ext cx="317012" cy="55369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pt-BR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521407-2D65-4E7E-B654-74AEF9206861}"/>
              </a:ext>
            </a:extLst>
          </p:cNvPr>
          <p:cNvSpPr txBox="1"/>
          <p:nvPr/>
        </p:nvSpPr>
        <p:spPr>
          <a:xfrm>
            <a:off x="893551" y="4670764"/>
            <a:ext cx="3528540" cy="560084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Vou </a:t>
            </a:r>
            <a:r>
              <a:rPr lang="en-US" sz="1600" dirty="0" err="1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precisar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 de </a:t>
            </a:r>
            <a:r>
              <a:rPr lang="en-US" sz="1600" dirty="0" err="1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uma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amostra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grande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 para </a:t>
            </a:r>
            <a:r>
              <a:rPr lang="en-US" sz="1600" dirty="0" err="1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isso</a:t>
            </a:r>
            <a:endParaRPr lang="pt-BR" sz="1600" dirty="0">
              <a:solidFill>
                <a:schemeClr val="tx1"/>
              </a:solidFill>
              <a:highlight>
                <a:srgbClr val="FFFF00"/>
              </a:highlight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3E7F464-DFF0-40D7-AD8C-0F9C8FD99C73}"/>
              </a:ext>
            </a:extLst>
          </p:cNvPr>
          <p:cNvSpPr/>
          <p:nvPr/>
        </p:nvSpPr>
        <p:spPr>
          <a:xfrm>
            <a:off x="915255" y="1593672"/>
            <a:ext cx="2664296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 (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pPr algn="ctr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η1</a:t>
            </a:r>
            <a:endParaRPr lang="pt-BR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CA40B5-FBD0-4605-8C19-2CC187C431FE}"/>
              </a:ext>
            </a:extLst>
          </p:cNvPr>
          <p:cNvCxnSpPr>
            <a:cxnSpLocks/>
          </p:cNvCxnSpPr>
          <p:nvPr/>
        </p:nvCxnSpPr>
        <p:spPr>
          <a:xfrm flipV="1">
            <a:off x="3560295" y="1131591"/>
            <a:ext cx="1512168" cy="13681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DF08E05-5CB4-427F-96F7-D2BB9B4619AD}"/>
              </a:ext>
            </a:extLst>
          </p:cNvPr>
          <p:cNvCxnSpPr>
            <a:cxnSpLocks/>
          </p:cNvCxnSpPr>
          <p:nvPr/>
        </p:nvCxnSpPr>
        <p:spPr>
          <a:xfrm flipV="1">
            <a:off x="3509080" y="2550241"/>
            <a:ext cx="1563383" cy="553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D61AA4-0ACA-45CF-AD77-FFEE525B7874}"/>
              </a:ext>
            </a:extLst>
          </p:cNvPr>
          <p:cNvCxnSpPr>
            <a:cxnSpLocks/>
          </p:cNvCxnSpPr>
          <p:nvPr/>
        </p:nvCxnSpPr>
        <p:spPr>
          <a:xfrm>
            <a:off x="3509080" y="2715766"/>
            <a:ext cx="1491375" cy="11114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03E744D-200C-4EF8-950D-D3C177B2BC61}"/>
              </a:ext>
            </a:extLst>
          </p:cNvPr>
          <p:cNvSpPr txBox="1"/>
          <p:nvPr/>
        </p:nvSpPr>
        <p:spPr>
          <a:xfrm>
            <a:off x="7614447" y="656662"/>
            <a:ext cx="1058416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568F149-4BC3-44D4-9E02-17479C20A828}"/>
              </a:ext>
            </a:extLst>
          </p:cNvPr>
          <p:cNvCxnSpPr>
            <a:cxnSpLocks/>
          </p:cNvCxnSpPr>
          <p:nvPr/>
        </p:nvCxnSpPr>
        <p:spPr>
          <a:xfrm flipH="1">
            <a:off x="7358217" y="867902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F0478D0-CA7F-4199-8588-63818A00D3D4}"/>
              </a:ext>
            </a:extLst>
          </p:cNvPr>
          <p:cNvCxnSpPr>
            <a:cxnSpLocks/>
          </p:cNvCxnSpPr>
          <p:nvPr/>
        </p:nvCxnSpPr>
        <p:spPr>
          <a:xfrm flipH="1">
            <a:off x="7367467" y="2415723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3C5F5AF-515D-4445-9A78-E1C6CFBF31A3}"/>
              </a:ext>
            </a:extLst>
          </p:cNvPr>
          <p:cNvCxnSpPr>
            <a:cxnSpLocks/>
          </p:cNvCxnSpPr>
          <p:nvPr/>
        </p:nvCxnSpPr>
        <p:spPr>
          <a:xfrm flipH="1">
            <a:off x="7402939" y="3900787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21CA2B4-DC9E-4569-B78A-596BC4E4B4E4}"/>
                  </a:ext>
                </a:extLst>
              </p:cNvPr>
              <p:cNvSpPr txBox="1"/>
              <p:nvPr/>
            </p:nvSpPr>
            <p:spPr>
              <a:xfrm>
                <a:off x="7912515" y="679531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1</a:t>
                </a: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21CA2B4-DC9E-4569-B78A-596BC4E4B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515" y="679531"/>
                <a:ext cx="619925" cy="417509"/>
              </a:xfrm>
              <a:prstGeom prst="rect">
                <a:avLst/>
              </a:prstGeom>
              <a:blipFill>
                <a:blip r:embed="rId14"/>
                <a:stretch>
                  <a:fillRect t="-7246" b="-10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 54">
            <a:extLst>
              <a:ext uri="{FF2B5EF4-FFF2-40B4-BE49-F238E27FC236}">
                <a16:creationId xmlns:a16="http://schemas.microsoft.com/office/drawing/2014/main" id="{EB76F924-8B91-4C70-969D-FF31F5FD11D0}"/>
              </a:ext>
            </a:extLst>
          </p:cNvPr>
          <p:cNvSpPr/>
          <p:nvPr/>
        </p:nvSpPr>
        <p:spPr>
          <a:xfrm flipH="1">
            <a:off x="8143655" y="697685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9A4D336-DD12-40EE-96D0-532087B85326}"/>
                  </a:ext>
                </a:extLst>
              </p:cNvPr>
              <p:cNvSpPr txBox="1"/>
              <p:nvPr/>
            </p:nvSpPr>
            <p:spPr>
              <a:xfrm>
                <a:off x="-57378" y="2394941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𝜓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9A4D336-DD12-40EE-96D0-532087B85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378" y="2394941"/>
                <a:ext cx="672248" cy="40732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Arc 56">
            <a:extLst>
              <a:ext uri="{FF2B5EF4-FFF2-40B4-BE49-F238E27FC236}">
                <a16:creationId xmlns:a16="http://schemas.microsoft.com/office/drawing/2014/main" id="{AA6D5288-690E-4660-AF02-BC16379AD5DE}"/>
              </a:ext>
            </a:extLst>
          </p:cNvPr>
          <p:cNvSpPr/>
          <p:nvPr/>
        </p:nvSpPr>
        <p:spPr>
          <a:xfrm>
            <a:off x="551266" y="2298215"/>
            <a:ext cx="516037" cy="504051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15688BB-4AD0-4753-8BB1-E325EF558CFA}"/>
                  </a:ext>
                </a:extLst>
              </p:cNvPr>
              <p:cNvSpPr txBox="1"/>
              <p:nvPr/>
            </p:nvSpPr>
            <p:spPr>
              <a:xfrm>
                <a:off x="8449180" y="714428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15688BB-4AD0-4753-8BB1-E325EF558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180" y="714428"/>
                <a:ext cx="672248" cy="40732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123BA2F-4B27-4BF1-B1BF-5428DAD37315}"/>
                  </a:ext>
                </a:extLst>
              </p:cNvPr>
              <p:cNvSpPr txBox="1"/>
              <p:nvPr/>
            </p:nvSpPr>
            <p:spPr>
              <a:xfrm>
                <a:off x="8436559" y="2224386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21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123BA2F-4B27-4BF1-B1BF-5428DAD37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559" y="2224386"/>
                <a:ext cx="672248" cy="40732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59E80CF-BDDD-4DD5-89C1-FB05B171764C}"/>
                  </a:ext>
                </a:extLst>
              </p:cNvPr>
              <p:cNvSpPr txBox="1"/>
              <p:nvPr/>
            </p:nvSpPr>
            <p:spPr>
              <a:xfrm>
                <a:off x="7909311" y="2214202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2</a:t>
                </a: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59E80CF-BDDD-4DD5-89C1-FB05B1717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311" y="2214202"/>
                <a:ext cx="619925" cy="417509"/>
              </a:xfrm>
              <a:prstGeom prst="rect">
                <a:avLst/>
              </a:prstGeom>
              <a:blipFill>
                <a:blip r:embed="rId17"/>
                <a:stretch>
                  <a:fillRect t="-7246" b="-10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5CC6B-ABFB-4638-8521-CD9D1EC4622A}"/>
                  </a:ext>
                </a:extLst>
              </p:cNvPr>
              <p:cNvSpPr txBox="1"/>
              <p:nvPr/>
            </p:nvSpPr>
            <p:spPr>
              <a:xfrm>
                <a:off x="7909310" y="3692032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3</a:t>
                </a: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5CC6B-ABFB-4638-8521-CD9D1EC46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310" y="3692032"/>
                <a:ext cx="619925" cy="417509"/>
              </a:xfrm>
              <a:prstGeom prst="rect">
                <a:avLst/>
              </a:prstGeom>
              <a:blipFill>
                <a:blip r:embed="rId18"/>
                <a:stretch>
                  <a:fillRect t="-8824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86DA557-9C2F-430B-959B-3C0A6D8397DD}"/>
                  </a:ext>
                </a:extLst>
              </p:cNvPr>
              <p:cNvSpPr txBox="1"/>
              <p:nvPr/>
            </p:nvSpPr>
            <p:spPr>
              <a:xfrm>
                <a:off x="3807773" y="1432812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86DA557-9C2F-430B-959B-3C0A6D839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773" y="1432812"/>
                <a:ext cx="672248" cy="40732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62C3FF7-D1FC-461C-9318-56B7DFA9B952}"/>
                  </a:ext>
                </a:extLst>
              </p:cNvPr>
              <p:cNvSpPr txBox="1"/>
              <p:nvPr/>
            </p:nvSpPr>
            <p:spPr>
              <a:xfrm>
                <a:off x="4003799" y="2179742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21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62C3FF7-D1FC-461C-9318-56B7DFA9B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99" y="2179742"/>
                <a:ext cx="672248" cy="40732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23F4719-6944-4478-904F-811675777475}"/>
                  </a:ext>
                </a:extLst>
              </p:cNvPr>
              <p:cNvSpPr txBox="1"/>
              <p:nvPr/>
            </p:nvSpPr>
            <p:spPr>
              <a:xfrm>
                <a:off x="4108545" y="2931521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31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23F4719-6944-4478-904F-811675777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545" y="2931521"/>
                <a:ext cx="672248" cy="40732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Arc 64">
            <a:extLst>
              <a:ext uri="{FF2B5EF4-FFF2-40B4-BE49-F238E27FC236}">
                <a16:creationId xmlns:a16="http://schemas.microsoft.com/office/drawing/2014/main" id="{181F49AD-269B-443C-9E25-84A37CABF0B0}"/>
              </a:ext>
            </a:extLst>
          </p:cNvPr>
          <p:cNvSpPr/>
          <p:nvPr/>
        </p:nvSpPr>
        <p:spPr>
          <a:xfrm flipH="1">
            <a:off x="8153040" y="2203610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5E464B51-DF9D-46F6-BDD2-786545076431}"/>
              </a:ext>
            </a:extLst>
          </p:cNvPr>
          <p:cNvSpPr/>
          <p:nvPr/>
        </p:nvSpPr>
        <p:spPr>
          <a:xfrm flipH="1">
            <a:off x="8176382" y="3679376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BC387E8-8672-4281-9BD4-5EAF36D31C37}"/>
                  </a:ext>
                </a:extLst>
              </p:cNvPr>
              <p:cNvSpPr txBox="1"/>
              <p:nvPr/>
            </p:nvSpPr>
            <p:spPr>
              <a:xfrm>
                <a:off x="8471752" y="3692032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31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BC387E8-8672-4281-9BD4-5EAF36D31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752" y="3692032"/>
                <a:ext cx="672248" cy="40732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6F6CCA0A-AA47-45E0-BE39-01A63FA0DF6C}"/>
              </a:ext>
            </a:extLst>
          </p:cNvPr>
          <p:cNvSpPr txBox="1"/>
          <p:nvPr/>
        </p:nvSpPr>
        <p:spPr>
          <a:xfrm>
            <a:off x="7373715" y="350438"/>
            <a:ext cx="1691114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Variância</a:t>
            </a:r>
            <a:r>
              <a:rPr lang="en-US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residual</a:t>
            </a:r>
            <a:endParaRPr lang="pt-BR" sz="14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A2D997F-2F4F-4BB2-A66E-C854F3195D9A}"/>
              </a:ext>
            </a:extLst>
          </p:cNvPr>
          <p:cNvSpPr/>
          <p:nvPr/>
        </p:nvSpPr>
        <p:spPr>
          <a:xfrm>
            <a:off x="5084717" y="404952"/>
            <a:ext cx="228600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774C5FD-E2EA-44B1-AFED-4EE15FAD81B7}"/>
              </a:ext>
            </a:extLst>
          </p:cNvPr>
          <p:cNvSpPr/>
          <p:nvPr/>
        </p:nvSpPr>
        <p:spPr>
          <a:xfrm>
            <a:off x="5094312" y="1801903"/>
            <a:ext cx="228600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49BFA54-FC29-479D-9453-2CB119FD1F72}"/>
              </a:ext>
            </a:extLst>
          </p:cNvPr>
          <p:cNvSpPr/>
          <p:nvPr/>
        </p:nvSpPr>
        <p:spPr>
          <a:xfrm>
            <a:off x="5094312" y="3187908"/>
            <a:ext cx="228600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y3</a:t>
            </a:r>
          </a:p>
        </p:txBody>
      </p:sp>
    </p:spTree>
    <p:extLst>
      <p:ext uri="{BB962C8B-B14F-4D97-AF65-F5344CB8AC3E}">
        <p14:creationId xmlns:p14="http://schemas.microsoft.com/office/powerpoint/2010/main" val="53755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3" grpId="0"/>
      <p:bldP spid="10" grpId="0" animBg="1"/>
      <p:bldP spid="10" grpId="1" animBg="1"/>
      <p:bldP spid="44" grpId="0"/>
      <p:bldP spid="45" grpId="0" animBg="1"/>
      <p:bldP spid="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8DA3A18-9E62-45AC-8CCA-5C32579030E8}"/>
              </a:ext>
            </a:extLst>
          </p:cNvPr>
          <p:cNvSpPr/>
          <p:nvPr/>
        </p:nvSpPr>
        <p:spPr>
          <a:xfrm>
            <a:off x="1045013" y="1672980"/>
            <a:ext cx="2221697" cy="1513627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F8F765-0E84-4F3B-A751-4B0AC423376B}"/>
              </a:ext>
            </a:extLst>
          </p:cNvPr>
          <p:cNvCxnSpPr>
            <a:cxnSpLocks/>
          </p:cNvCxnSpPr>
          <p:nvPr/>
        </p:nvCxnSpPr>
        <p:spPr>
          <a:xfrm flipV="1">
            <a:off x="3560295" y="994133"/>
            <a:ext cx="1512168" cy="13681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2A11C8-7649-4435-922B-08759D08E2E2}"/>
              </a:ext>
            </a:extLst>
          </p:cNvPr>
          <p:cNvCxnSpPr>
            <a:cxnSpLocks/>
          </p:cNvCxnSpPr>
          <p:nvPr/>
        </p:nvCxnSpPr>
        <p:spPr>
          <a:xfrm flipV="1">
            <a:off x="3509080" y="2412783"/>
            <a:ext cx="1563383" cy="553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465E9A-2B83-4EDD-8B98-048095EC63A7}"/>
              </a:ext>
            </a:extLst>
          </p:cNvPr>
          <p:cNvCxnSpPr>
            <a:cxnSpLocks/>
          </p:cNvCxnSpPr>
          <p:nvPr/>
        </p:nvCxnSpPr>
        <p:spPr>
          <a:xfrm>
            <a:off x="3509080" y="2578308"/>
            <a:ext cx="1491375" cy="11114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D95BF80-852C-461B-892B-C700BB47F792}"/>
              </a:ext>
            </a:extLst>
          </p:cNvPr>
          <p:cNvSpPr txBox="1"/>
          <p:nvPr/>
        </p:nvSpPr>
        <p:spPr>
          <a:xfrm>
            <a:off x="7614447" y="519204"/>
            <a:ext cx="1058416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A7EE635-5086-4BAA-B976-952F101DD1DE}"/>
              </a:ext>
            </a:extLst>
          </p:cNvPr>
          <p:cNvCxnSpPr>
            <a:cxnSpLocks/>
          </p:cNvCxnSpPr>
          <p:nvPr/>
        </p:nvCxnSpPr>
        <p:spPr>
          <a:xfrm flipH="1">
            <a:off x="7358217" y="730444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6779C9-B875-4B0D-8AE5-64671EB3CCB5}"/>
              </a:ext>
            </a:extLst>
          </p:cNvPr>
          <p:cNvCxnSpPr>
            <a:cxnSpLocks/>
          </p:cNvCxnSpPr>
          <p:nvPr/>
        </p:nvCxnSpPr>
        <p:spPr>
          <a:xfrm flipH="1">
            <a:off x="7367467" y="2278265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36B2C2-5F72-4A95-97A2-F60013D5EB72}"/>
              </a:ext>
            </a:extLst>
          </p:cNvPr>
          <p:cNvCxnSpPr>
            <a:cxnSpLocks/>
          </p:cNvCxnSpPr>
          <p:nvPr/>
        </p:nvCxnSpPr>
        <p:spPr>
          <a:xfrm flipH="1">
            <a:off x="7402939" y="3763329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D0D2744-AC2C-4384-917D-DFEA6518DFA1}"/>
                  </a:ext>
                </a:extLst>
              </p:cNvPr>
              <p:cNvSpPr txBox="1"/>
              <p:nvPr/>
            </p:nvSpPr>
            <p:spPr>
              <a:xfrm>
                <a:off x="7912515" y="542073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1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D0D2744-AC2C-4384-917D-DFEA6518D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515" y="542073"/>
                <a:ext cx="619925" cy="417509"/>
              </a:xfrm>
              <a:prstGeom prst="rect">
                <a:avLst/>
              </a:prstGeom>
              <a:blipFill>
                <a:blip r:embed="rId2"/>
                <a:stretch>
                  <a:fillRect t="-8824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F9C52649-E49C-4574-BCCC-42153F843979}"/>
              </a:ext>
            </a:extLst>
          </p:cNvPr>
          <p:cNvSpPr/>
          <p:nvPr/>
        </p:nvSpPr>
        <p:spPr>
          <a:xfrm flipH="1">
            <a:off x="8143655" y="560227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D72B24-B1F3-468B-99F3-9EEC419F782D}"/>
                  </a:ext>
                </a:extLst>
              </p:cNvPr>
              <p:cNvSpPr txBox="1"/>
              <p:nvPr/>
            </p:nvSpPr>
            <p:spPr>
              <a:xfrm>
                <a:off x="-57378" y="2257483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𝜓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D72B24-B1F3-468B-99F3-9EEC419F7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378" y="2257483"/>
                <a:ext cx="672248" cy="407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>
            <a:extLst>
              <a:ext uri="{FF2B5EF4-FFF2-40B4-BE49-F238E27FC236}">
                <a16:creationId xmlns:a16="http://schemas.microsoft.com/office/drawing/2014/main" id="{5FFEBA54-FCDF-4347-B9AC-D9802D7B2EDC}"/>
              </a:ext>
            </a:extLst>
          </p:cNvPr>
          <p:cNvSpPr/>
          <p:nvPr/>
        </p:nvSpPr>
        <p:spPr>
          <a:xfrm>
            <a:off x="551266" y="2160757"/>
            <a:ext cx="516037" cy="504051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3BAFC-CE6A-431F-806C-8A76867C22CE}"/>
                  </a:ext>
                </a:extLst>
              </p:cNvPr>
              <p:cNvSpPr txBox="1"/>
              <p:nvPr/>
            </p:nvSpPr>
            <p:spPr>
              <a:xfrm>
                <a:off x="8449180" y="576970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3BAFC-CE6A-431F-806C-8A76867C2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180" y="576970"/>
                <a:ext cx="672248" cy="407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DE86D81-F688-413B-8998-11F40CB304D1}"/>
                  </a:ext>
                </a:extLst>
              </p:cNvPr>
              <p:cNvSpPr txBox="1"/>
              <p:nvPr/>
            </p:nvSpPr>
            <p:spPr>
              <a:xfrm>
                <a:off x="8436559" y="2086928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21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DE86D81-F688-413B-8998-11F40CB30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559" y="2086928"/>
                <a:ext cx="672248" cy="407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B5D9E4-AA9A-4D1A-BBEA-311E770B835A}"/>
                  </a:ext>
                </a:extLst>
              </p:cNvPr>
              <p:cNvSpPr txBox="1"/>
              <p:nvPr/>
            </p:nvSpPr>
            <p:spPr>
              <a:xfrm>
                <a:off x="7909311" y="2076744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2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B5D9E4-AA9A-4D1A-BBEA-311E770B8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311" y="2076744"/>
                <a:ext cx="619925" cy="417509"/>
              </a:xfrm>
              <a:prstGeom prst="rect">
                <a:avLst/>
              </a:prstGeom>
              <a:blipFill>
                <a:blip r:embed="rId6"/>
                <a:stretch>
                  <a:fillRect t="-8824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15D60AB-A16F-49BE-8902-CC013FFC1309}"/>
                  </a:ext>
                </a:extLst>
              </p:cNvPr>
              <p:cNvSpPr txBox="1"/>
              <p:nvPr/>
            </p:nvSpPr>
            <p:spPr>
              <a:xfrm>
                <a:off x="7909310" y="3554574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3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15D60AB-A16F-49BE-8902-CC013FFC1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310" y="3554574"/>
                <a:ext cx="619925" cy="417509"/>
              </a:xfrm>
              <a:prstGeom prst="rect">
                <a:avLst/>
              </a:prstGeom>
              <a:blipFill>
                <a:blip r:embed="rId7"/>
                <a:stretch>
                  <a:fillRect t="-7246" b="-10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A5729A-4197-444D-826D-FEA50E0F19B4}"/>
                  </a:ext>
                </a:extLst>
              </p:cNvPr>
              <p:cNvSpPr txBox="1"/>
              <p:nvPr/>
            </p:nvSpPr>
            <p:spPr>
              <a:xfrm>
                <a:off x="3807773" y="1295354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A5729A-4197-444D-826D-FEA50E0F1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773" y="1295354"/>
                <a:ext cx="672248" cy="4073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CD363A-F555-4FC7-84F2-4D3D50979E07}"/>
                  </a:ext>
                </a:extLst>
              </p:cNvPr>
              <p:cNvSpPr txBox="1"/>
              <p:nvPr/>
            </p:nvSpPr>
            <p:spPr>
              <a:xfrm>
                <a:off x="4003799" y="2042284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21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CD363A-F555-4FC7-84F2-4D3D50979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99" y="2042284"/>
                <a:ext cx="672248" cy="4073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F88129-4E65-4985-A64E-B68446D23FA7}"/>
                  </a:ext>
                </a:extLst>
              </p:cNvPr>
              <p:cNvSpPr txBox="1"/>
              <p:nvPr/>
            </p:nvSpPr>
            <p:spPr>
              <a:xfrm>
                <a:off x="4108545" y="2794063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31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F88129-4E65-4985-A64E-B68446D23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545" y="2794063"/>
                <a:ext cx="672248" cy="4073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c 32">
            <a:extLst>
              <a:ext uri="{FF2B5EF4-FFF2-40B4-BE49-F238E27FC236}">
                <a16:creationId xmlns:a16="http://schemas.microsoft.com/office/drawing/2014/main" id="{B32D3829-1E76-4522-A33E-80933C95EEE3}"/>
              </a:ext>
            </a:extLst>
          </p:cNvPr>
          <p:cNvSpPr/>
          <p:nvPr/>
        </p:nvSpPr>
        <p:spPr>
          <a:xfrm flipH="1">
            <a:off x="8153040" y="2066152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9113D450-D5DC-431F-98D7-A2387F463486}"/>
              </a:ext>
            </a:extLst>
          </p:cNvPr>
          <p:cNvSpPr/>
          <p:nvPr/>
        </p:nvSpPr>
        <p:spPr>
          <a:xfrm flipH="1">
            <a:off x="8176382" y="3541918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62A95A-B56B-45FD-A97A-34E581AD124F}"/>
                  </a:ext>
                </a:extLst>
              </p:cNvPr>
              <p:cNvSpPr txBox="1"/>
              <p:nvPr/>
            </p:nvSpPr>
            <p:spPr>
              <a:xfrm>
                <a:off x="8471752" y="3554574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31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62A95A-B56B-45FD-A97A-34E581AD1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752" y="3554574"/>
                <a:ext cx="672248" cy="407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327D54-C594-4EEB-9498-11331BACECE3}"/>
                  </a:ext>
                </a:extLst>
              </p:cNvPr>
              <p:cNvSpPr txBox="1"/>
              <p:nvPr/>
            </p:nvSpPr>
            <p:spPr>
              <a:xfrm>
                <a:off x="712548" y="51470"/>
                <a:ext cx="2620728" cy="1636291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𝜆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𝜂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N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𝑜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11</m:t>
                              </m:r>
                            </m:sub>
                          </m:sSub>
                        </m:e>
                      </m:ra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𝜖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~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𝑁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𝑜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11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𝑉𝑎𝑟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Prototype" pitchFamily="2" charset="0"/>
                        </a:rPr>
                        <m:t>)=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Prototype" pitchFamily="2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327D54-C594-4EEB-9498-11331BACE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48" y="51470"/>
                <a:ext cx="2620728" cy="16362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2EC151B-4E6E-42D7-8417-9C4A0126CAF0}"/>
              </a:ext>
            </a:extLst>
          </p:cNvPr>
          <p:cNvSpPr/>
          <p:nvPr/>
        </p:nvSpPr>
        <p:spPr>
          <a:xfrm>
            <a:off x="112390" y="2135935"/>
            <a:ext cx="317012" cy="55369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pt-BR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3B90613-7F5E-46CC-AD60-7EE6F4FDE146}"/>
              </a:ext>
            </a:extLst>
          </p:cNvPr>
          <p:cNvSpPr/>
          <p:nvPr/>
        </p:nvSpPr>
        <p:spPr>
          <a:xfrm>
            <a:off x="3972991" y="1046302"/>
            <a:ext cx="317012" cy="55369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pt-BR" dirty="0"/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3BA9D49E-9A2F-4CDF-81B8-D9E3BF2B56C0}"/>
              </a:ext>
            </a:extLst>
          </p:cNvPr>
          <p:cNvSpPr/>
          <p:nvPr/>
        </p:nvSpPr>
        <p:spPr>
          <a:xfrm>
            <a:off x="633448" y="3245875"/>
            <a:ext cx="3205268" cy="105606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34BDD-8AE8-48DF-B555-0B27292B453F}"/>
              </a:ext>
            </a:extLst>
          </p:cNvPr>
          <p:cNvSpPr txBox="1"/>
          <p:nvPr/>
        </p:nvSpPr>
        <p:spPr>
          <a:xfrm>
            <a:off x="689684" y="3373349"/>
            <a:ext cx="3076373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Vou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estimar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a VAC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latente</a:t>
            </a:r>
            <a:endParaRPr lang="en-US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  <a:p>
            <a:pPr algn="ctr"/>
            <a:r>
              <a:rPr lang="en-US" dirty="0" err="1">
                <a:latin typeface="Prototype" pitchFamily="2" charset="0"/>
                <a:cs typeface="Prototype" pitchFamily="2" charset="0"/>
              </a:rPr>
              <a:t>pelo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modelo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de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covariância</a:t>
            </a:r>
            <a:endParaRPr lang="en-US" dirty="0">
              <a:latin typeface="Prototype" pitchFamily="2" charset="0"/>
              <a:cs typeface="Prototype" pitchFamily="2" charset="0"/>
            </a:endParaRPr>
          </a:p>
          <a:p>
            <a:pPr algn="ctr"/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observada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! [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comunalidade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]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B8C1FA-E23D-4973-921F-82C00946CB8B}"/>
              </a:ext>
            </a:extLst>
          </p:cNvPr>
          <p:cNvSpPr txBox="1"/>
          <p:nvPr/>
        </p:nvSpPr>
        <p:spPr>
          <a:xfrm>
            <a:off x="570194" y="4301942"/>
            <a:ext cx="3596807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Essa é a principal </a:t>
            </a:r>
            <a:r>
              <a:rPr lang="en-US" sz="1800" dirty="0" err="1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ideia</a:t>
            </a: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 do </a:t>
            </a:r>
            <a:r>
              <a:rPr lang="en-US" sz="1800" dirty="0" err="1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modelo</a:t>
            </a: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 </a:t>
            </a:r>
            <a:b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</a:b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do </a:t>
            </a:r>
            <a:r>
              <a:rPr lang="en-US" sz="1800" dirty="0" err="1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fator</a:t>
            </a: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comum</a:t>
            </a: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!</a:t>
            </a:r>
            <a:endParaRPr lang="pt-BR" sz="1800" dirty="0">
              <a:solidFill>
                <a:schemeClr val="tx1"/>
              </a:solidFill>
              <a:highlight>
                <a:srgbClr val="FFFF00"/>
              </a:highlight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FE033E1-8251-4B66-AC99-74417C7B607F}"/>
              </a:ext>
            </a:extLst>
          </p:cNvPr>
          <p:cNvSpPr/>
          <p:nvPr/>
        </p:nvSpPr>
        <p:spPr>
          <a:xfrm>
            <a:off x="5084717" y="267494"/>
            <a:ext cx="228600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7ECD95A-2DB4-46EE-A946-2D0CDD75C47D}"/>
              </a:ext>
            </a:extLst>
          </p:cNvPr>
          <p:cNvSpPr/>
          <p:nvPr/>
        </p:nvSpPr>
        <p:spPr>
          <a:xfrm>
            <a:off x="5094312" y="1664445"/>
            <a:ext cx="228600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D13D812-5AB4-4BA1-BF0A-20DC5EA7B380}"/>
              </a:ext>
            </a:extLst>
          </p:cNvPr>
          <p:cNvSpPr/>
          <p:nvPr/>
        </p:nvSpPr>
        <p:spPr>
          <a:xfrm>
            <a:off x="5094312" y="3050450"/>
            <a:ext cx="228600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B837B7-32B3-4732-8C41-ADDC3CB3147C}"/>
              </a:ext>
            </a:extLst>
          </p:cNvPr>
          <p:cNvSpPr txBox="1"/>
          <p:nvPr/>
        </p:nvSpPr>
        <p:spPr>
          <a:xfrm>
            <a:off x="656421" y="2010961"/>
            <a:ext cx="3076373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Esta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variável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não</a:t>
            </a:r>
            <a:endParaRPr lang="en-US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  <a:p>
            <a:pPr algn="ctr"/>
            <a:r>
              <a:rPr lang="en-US" dirty="0" err="1">
                <a:latin typeface="Prototype" pitchFamily="2" charset="0"/>
                <a:cs typeface="Prototype" pitchFamily="2" charset="0"/>
              </a:rPr>
              <a:t>está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presente</a:t>
            </a:r>
            <a:br>
              <a:rPr lang="en-US" dirty="0">
                <a:latin typeface="Prototype" pitchFamily="2" charset="0"/>
                <a:cs typeface="Prototype" pitchFamily="2" charset="0"/>
              </a:rPr>
            </a:br>
            <a:r>
              <a:rPr lang="en-US" dirty="0" err="1">
                <a:latin typeface="Prototype" pitchFamily="2" charset="0"/>
                <a:cs typeface="Prototype" pitchFamily="2" charset="0"/>
              </a:rPr>
              <a:t>nos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dados!</a:t>
            </a:r>
            <a:endParaRPr lang="en-US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AB00A1-2FA7-402B-B221-5D0E0667DDBB}"/>
              </a:ext>
            </a:extLst>
          </p:cNvPr>
          <p:cNvSpPr/>
          <p:nvPr/>
        </p:nvSpPr>
        <p:spPr>
          <a:xfrm>
            <a:off x="917325" y="1544370"/>
            <a:ext cx="2664296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 (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pPr algn="ctr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η1</a:t>
            </a:r>
            <a:endParaRPr lang="pt-BR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C8E012-8BC8-49B1-ADC8-24C8DDA7D641}"/>
              </a:ext>
            </a:extLst>
          </p:cNvPr>
          <p:cNvSpPr txBox="1"/>
          <p:nvPr/>
        </p:nvSpPr>
        <p:spPr>
          <a:xfrm>
            <a:off x="4391464" y="4194717"/>
            <a:ext cx="3795216" cy="939553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Para </a:t>
            </a:r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identificar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o </a:t>
            </a:r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modelo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, </a:t>
            </a:r>
            <a:b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</a:br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vou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precisar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de </a:t>
            </a:r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ao</a:t>
            </a:r>
            <a:b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</a:br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menos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3 </a:t>
            </a:r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variáveis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observadas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29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/>
      <p:bldP spid="41" grpId="0"/>
      <p:bldP spid="43" grpId="0"/>
      <p:bldP spid="4" grpId="0" animBg="1"/>
      <p:bldP spid="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9AB00A1-2FA7-402B-B221-5D0E0667DDBB}"/>
              </a:ext>
            </a:extLst>
          </p:cNvPr>
          <p:cNvSpPr/>
          <p:nvPr/>
        </p:nvSpPr>
        <p:spPr>
          <a:xfrm>
            <a:off x="915255" y="1188691"/>
            <a:ext cx="2664296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 (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pPr algn="ctr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η1</a:t>
            </a:r>
            <a:endParaRPr lang="pt-B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F8F765-0E84-4F3B-A751-4B0AC423376B}"/>
              </a:ext>
            </a:extLst>
          </p:cNvPr>
          <p:cNvCxnSpPr>
            <a:cxnSpLocks/>
          </p:cNvCxnSpPr>
          <p:nvPr/>
        </p:nvCxnSpPr>
        <p:spPr>
          <a:xfrm flipV="1">
            <a:off x="3560295" y="726610"/>
            <a:ext cx="1512168" cy="13681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2A11C8-7649-4435-922B-08759D08E2E2}"/>
              </a:ext>
            </a:extLst>
          </p:cNvPr>
          <p:cNvCxnSpPr>
            <a:cxnSpLocks/>
          </p:cNvCxnSpPr>
          <p:nvPr/>
        </p:nvCxnSpPr>
        <p:spPr>
          <a:xfrm flipV="1">
            <a:off x="3509080" y="2145260"/>
            <a:ext cx="1563383" cy="553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465E9A-2B83-4EDD-8B98-048095EC63A7}"/>
              </a:ext>
            </a:extLst>
          </p:cNvPr>
          <p:cNvCxnSpPr>
            <a:cxnSpLocks/>
          </p:cNvCxnSpPr>
          <p:nvPr/>
        </p:nvCxnSpPr>
        <p:spPr>
          <a:xfrm>
            <a:off x="3509080" y="2310785"/>
            <a:ext cx="1491375" cy="983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D95BF80-852C-461B-892B-C700BB47F792}"/>
              </a:ext>
            </a:extLst>
          </p:cNvPr>
          <p:cNvSpPr txBox="1"/>
          <p:nvPr/>
        </p:nvSpPr>
        <p:spPr>
          <a:xfrm>
            <a:off x="7614447" y="251681"/>
            <a:ext cx="1058416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A7EE635-5086-4BAA-B976-952F101DD1DE}"/>
              </a:ext>
            </a:extLst>
          </p:cNvPr>
          <p:cNvCxnSpPr>
            <a:cxnSpLocks/>
          </p:cNvCxnSpPr>
          <p:nvPr/>
        </p:nvCxnSpPr>
        <p:spPr>
          <a:xfrm flipH="1">
            <a:off x="7358217" y="462921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6779C9-B875-4B0D-8AE5-64671EB3CCB5}"/>
              </a:ext>
            </a:extLst>
          </p:cNvPr>
          <p:cNvCxnSpPr>
            <a:cxnSpLocks/>
          </p:cNvCxnSpPr>
          <p:nvPr/>
        </p:nvCxnSpPr>
        <p:spPr>
          <a:xfrm flipH="1">
            <a:off x="7367467" y="2010742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36B2C2-5F72-4A95-97A2-F60013D5EB72}"/>
              </a:ext>
            </a:extLst>
          </p:cNvPr>
          <p:cNvCxnSpPr>
            <a:cxnSpLocks/>
          </p:cNvCxnSpPr>
          <p:nvPr/>
        </p:nvCxnSpPr>
        <p:spPr>
          <a:xfrm flipH="1">
            <a:off x="7402939" y="3495806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D0D2744-AC2C-4384-917D-DFEA6518DFA1}"/>
                  </a:ext>
                </a:extLst>
              </p:cNvPr>
              <p:cNvSpPr txBox="1"/>
              <p:nvPr/>
            </p:nvSpPr>
            <p:spPr>
              <a:xfrm>
                <a:off x="7912515" y="274550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1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D0D2744-AC2C-4384-917D-DFEA6518D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515" y="274550"/>
                <a:ext cx="619925" cy="417509"/>
              </a:xfrm>
              <a:prstGeom prst="rect">
                <a:avLst/>
              </a:prstGeom>
              <a:blipFill>
                <a:blip r:embed="rId2"/>
                <a:stretch>
                  <a:fillRect t="-7246" b="-10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F9C52649-E49C-4574-BCCC-42153F843979}"/>
              </a:ext>
            </a:extLst>
          </p:cNvPr>
          <p:cNvSpPr/>
          <p:nvPr/>
        </p:nvSpPr>
        <p:spPr>
          <a:xfrm flipH="1">
            <a:off x="8143655" y="292704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D72B24-B1F3-468B-99F3-9EEC419F782D}"/>
                  </a:ext>
                </a:extLst>
              </p:cNvPr>
              <p:cNvSpPr txBox="1"/>
              <p:nvPr/>
            </p:nvSpPr>
            <p:spPr>
              <a:xfrm>
                <a:off x="-57378" y="2199426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𝜓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D72B24-B1F3-468B-99F3-9EEC419F7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378" y="2199426"/>
                <a:ext cx="672248" cy="407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>
            <a:extLst>
              <a:ext uri="{FF2B5EF4-FFF2-40B4-BE49-F238E27FC236}">
                <a16:creationId xmlns:a16="http://schemas.microsoft.com/office/drawing/2014/main" id="{5FFEBA54-FCDF-4347-B9AC-D9802D7B2EDC}"/>
              </a:ext>
            </a:extLst>
          </p:cNvPr>
          <p:cNvSpPr/>
          <p:nvPr/>
        </p:nvSpPr>
        <p:spPr>
          <a:xfrm>
            <a:off x="551266" y="1893234"/>
            <a:ext cx="516037" cy="504051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3BAFC-CE6A-431F-806C-8A76867C22CE}"/>
                  </a:ext>
                </a:extLst>
              </p:cNvPr>
              <p:cNvSpPr txBox="1"/>
              <p:nvPr/>
            </p:nvSpPr>
            <p:spPr>
              <a:xfrm>
                <a:off x="8449180" y="309447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3BAFC-CE6A-431F-806C-8A76867C2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180" y="309447"/>
                <a:ext cx="672248" cy="407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DE86D81-F688-413B-8998-11F40CB304D1}"/>
                  </a:ext>
                </a:extLst>
              </p:cNvPr>
              <p:cNvSpPr txBox="1"/>
              <p:nvPr/>
            </p:nvSpPr>
            <p:spPr>
              <a:xfrm>
                <a:off x="8436559" y="1819405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21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DE86D81-F688-413B-8998-11F40CB30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559" y="1819405"/>
                <a:ext cx="672248" cy="407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B5D9E4-AA9A-4D1A-BBEA-311E770B835A}"/>
                  </a:ext>
                </a:extLst>
              </p:cNvPr>
              <p:cNvSpPr txBox="1"/>
              <p:nvPr/>
            </p:nvSpPr>
            <p:spPr>
              <a:xfrm>
                <a:off x="7909311" y="1809221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2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B5D9E4-AA9A-4D1A-BBEA-311E770B8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311" y="1809221"/>
                <a:ext cx="619925" cy="417509"/>
              </a:xfrm>
              <a:prstGeom prst="rect">
                <a:avLst/>
              </a:prstGeom>
              <a:blipFill>
                <a:blip r:embed="rId6"/>
                <a:stretch>
                  <a:fillRect t="-8824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15D60AB-A16F-49BE-8902-CC013FFC1309}"/>
                  </a:ext>
                </a:extLst>
              </p:cNvPr>
              <p:cNvSpPr txBox="1"/>
              <p:nvPr/>
            </p:nvSpPr>
            <p:spPr>
              <a:xfrm>
                <a:off x="7909310" y="3287051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3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15D60AB-A16F-49BE-8902-CC013FFC1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310" y="3287051"/>
                <a:ext cx="619925" cy="417509"/>
              </a:xfrm>
              <a:prstGeom prst="rect">
                <a:avLst/>
              </a:prstGeom>
              <a:blipFill>
                <a:blip r:embed="rId7"/>
                <a:stretch>
                  <a:fillRect t="-7246" b="-10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A5729A-4197-444D-826D-FEA50E0F19B4}"/>
                  </a:ext>
                </a:extLst>
              </p:cNvPr>
              <p:cNvSpPr txBox="1"/>
              <p:nvPr/>
            </p:nvSpPr>
            <p:spPr>
              <a:xfrm>
                <a:off x="3807773" y="1027831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A5729A-4197-444D-826D-FEA50E0F1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773" y="1027831"/>
                <a:ext cx="672248" cy="4073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CD363A-F555-4FC7-84F2-4D3D50979E07}"/>
                  </a:ext>
                </a:extLst>
              </p:cNvPr>
              <p:cNvSpPr txBox="1"/>
              <p:nvPr/>
            </p:nvSpPr>
            <p:spPr>
              <a:xfrm>
                <a:off x="4003799" y="1774761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21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CD363A-F555-4FC7-84F2-4D3D50979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99" y="1774761"/>
                <a:ext cx="672248" cy="4073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F88129-4E65-4985-A64E-B68446D23FA7}"/>
                  </a:ext>
                </a:extLst>
              </p:cNvPr>
              <p:cNvSpPr txBox="1"/>
              <p:nvPr/>
            </p:nvSpPr>
            <p:spPr>
              <a:xfrm>
                <a:off x="4108545" y="2526540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31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F88129-4E65-4985-A64E-B68446D23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545" y="2526540"/>
                <a:ext cx="672248" cy="4073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c 32">
            <a:extLst>
              <a:ext uri="{FF2B5EF4-FFF2-40B4-BE49-F238E27FC236}">
                <a16:creationId xmlns:a16="http://schemas.microsoft.com/office/drawing/2014/main" id="{B32D3829-1E76-4522-A33E-80933C95EEE3}"/>
              </a:ext>
            </a:extLst>
          </p:cNvPr>
          <p:cNvSpPr/>
          <p:nvPr/>
        </p:nvSpPr>
        <p:spPr>
          <a:xfrm flipH="1">
            <a:off x="8153040" y="1798629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9113D450-D5DC-431F-98D7-A2387F463486}"/>
              </a:ext>
            </a:extLst>
          </p:cNvPr>
          <p:cNvSpPr/>
          <p:nvPr/>
        </p:nvSpPr>
        <p:spPr>
          <a:xfrm flipH="1">
            <a:off x="8176382" y="3274395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62A95A-B56B-45FD-A97A-34E581AD124F}"/>
                  </a:ext>
                </a:extLst>
              </p:cNvPr>
              <p:cNvSpPr txBox="1"/>
              <p:nvPr/>
            </p:nvSpPr>
            <p:spPr>
              <a:xfrm>
                <a:off x="8471752" y="3287051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31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62A95A-B56B-45FD-A97A-34E581AD1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752" y="3287051"/>
                <a:ext cx="672248" cy="407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78B8C1FA-E23D-4973-921F-82C00946CB8B}"/>
              </a:ext>
            </a:extLst>
          </p:cNvPr>
          <p:cNvSpPr txBox="1"/>
          <p:nvPr/>
        </p:nvSpPr>
        <p:spPr>
          <a:xfrm>
            <a:off x="234808" y="3217943"/>
            <a:ext cx="4330506" cy="1514047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Após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estimar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a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matriz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de var/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covar</a:t>
            </a:r>
            <a:b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</a:b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dos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itens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, se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parea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com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os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parâmetros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.</a:t>
            </a:r>
            <a:br>
              <a:rPr lang="en-US" dirty="0">
                <a:latin typeface="Prototype" pitchFamily="2" charset="0"/>
                <a:cs typeface="Prototype" pitchFamily="2" charset="0"/>
              </a:rPr>
            </a:br>
            <a:r>
              <a:rPr lang="en-US" dirty="0">
                <a:latin typeface="Prototype" pitchFamily="2" charset="0"/>
                <a:cs typeface="Prototype" pitchFamily="2" charset="0"/>
              </a:rPr>
              <a:t>Se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os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parâmetros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reproduzirem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br>
              <a:rPr lang="en-US" dirty="0">
                <a:latin typeface="Prototype" pitchFamily="2" charset="0"/>
                <a:cs typeface="Prototype" pitchFamily="2" charset="0"/>
              </a:rPr>
            </a:br>
            <a:r>
              <a:rPr lang="en-US" dirty="0">
                <a:latin typeface="Prototype" pitchFamily="2" charset="0"/>
                <a:cs typeface="Prototype" pitchFamily="2" charset="0"/>
              </a:rPr>
              <a:t>a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matriz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de var/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covar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dos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itens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,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os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dados </a:t>
            </a:r>
            <a:br>
              <a:rPr lang="en-US" dirty="0">
                <a:latin typeface="Prototype" pitchFamily="2" charset="0"/>
                <a:cs typeface="Prototype" pitchFamily="2" charset="0"/>
              </a:rPr>
            </a:br>
            <a:r>
              <a:rPr lang="en-US" dirty="0" err="1">
                <a:latin typeface="Prototype" pitchFamily="2" charset="0"/>
                <a:cs typeface="Prototype" pitchFamily="2" charset="0"/>
              </a:rPr>
              <a:t>foram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explicados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!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B2254DC-61C3-42A8-A66E-3199B9D49175}"/>
              </a:ext>
            </a:extLst>
          </p:cNvPr>
          <p:cNvSpPr/>
          <p:nvPr/>
        </p:nvSpPr>
        <p:spPr>
          <a:xfrm>
            <a:off x="5084717" y="195486"/>
            <a:ext cx="228600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2098C59-AEDB-46BF-B6B4-EB98496640F6}"/>
              </a:ext>
            </a:extLst>
          </p:cNvPr>
          <p:cNvSpPr/>
          <p:nvPr/>
        </p:nvSpPr>
        <p:spPr>
          <a:xfrm>
            <a:off x="5094312" y="1592437"/>
            <a:ext cx="228600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2D7F15-6C55-44E4-A898-975F51E6F22D}"/>
              </a:ext>
            </a:extLst>
          </p:cNvPr>
          <p:cNvSpPr/>
          <p:nvPr/>
        </p:nvSpPr>
        <p:spPr>
          <a:xfrm>
            <a:off x="5094312" y="2978442"/>
            <a:ext cx="228600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y3</a:t>
            </a:r>
          </a:p>
        </p:txBody>
      </p:sp>
    </p:spTree>
    <p:extLst>
      <p:ext uri="{BB962C8B-B14F-4D97-AF65-F5344CB8AC3E}">
        <p14:creationId xmlns:p14="http://schemas.microsoft.com/office/powerpoint/2010/main" val="383757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C15DF-272D-46BC-ABBC-7487811C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Identificação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E9B1D-4BE2-4202-9D16-937671F9C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noProof="0" dirty="0"/>
              <a:t>Após escalonar, será necessário assegurar que os graus de Liberdade não serão negativos!</a:t>
            </a:r>
          </a:p>
          <a:p>
            <a:r>
              <a:rPr lang="pt-BR" noProof="0" dirty="0"/>
              <a:t>DF = a – b</a:t>
            </a:r>
          </a:p>
          <a:p>
            <a:r>
              <a:rPr lang="pt-BR" noProof="0" dirty="0"/>
              <a:t>a : Número de observações </a:t>
            </a:r>
            <a:br>
              <a:rPr lang="pt-BR" noProof="0" dirty="0"/>
            </a:br>
            <a:r>
              <a:rPr lang="pt-BR" noProof="0" dirty="0"/>
              <a:t>a = p(p+1)/2</a:t>
            </a:r>
          </a:p>
          <a:p>
            <a:r>
              <a:rPr lang="pt-BR" noProof="0" dirty="0"/>
              <a:t>b: Número de parâmetros que se deseja estimar (não se conta os parâmetros fixados) </a:t>
            </a:r>
          </a:p>
        </p:txBody>
      </p:sp>
    </p:spTree>
    <p:extLst>
      <p:ext uri="{BB962C8B-B14F-4D97-AF65-F5344CB8AC3E}">
        <p14:creationId xmlns:p14="http://schemas.microsoft.com/office/powerpoint/2010/main" val="4218179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9AB00A1-2FA7-402B-B221-5D0E0667DDBB}"/>
              </a:ext>
            </a:extLst>
          </p:cNvPr>
          <p:cNvSpPr/>
          <p:nvPr/>
        </p:nvSpPr>
        <p:spPr>
          <a:xfrm>
            <a:off x="915255" y="1398157"/>
            <a:ext cx="2664296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 (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pPr algn="ctr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η1</a:t>
            </a:r>
            <a:endParaRPr lang="pt-B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F8F765-0E84-4F3B-A751-4B0AC423376B}"/>
              </a:ext>
            </a:extLst>
          </p:cNvPr>
          <p:cNvCxnSpPr>
            <a:cxnSpLocks/>
          </p:cNvCxnSpPr>
          <p:nvPr/>
        </p:nvCxnSpPr>
        <p:spPr>
          <a:xfrm flipV="1">
            <a:off x="3560295" y="936076"/>
            <a:ext cx="1512168" cy="13681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2A11C8-7649-4435-922B-08759D08E2E2}"/>
              </a:ext>
            </a:extLst>
          </p:cNvPr>
          <p:cNvCxnSpPr>
            <a:cxnSpLocks/>
          </p:cNvCxnSpPr>
          <p:nvPr/>
        </p:nvCxnSpPr>
        <p:spPr>
          <a:xfrm flipV="1">
            <a:off x="3509080" y="2354726"/>
            <a:ext cx="1563383" cy="553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465E9A-2B83-4EDD-8B98-048095EC63A7}"/>
              </a:ext>
            </a:extLst>
          </p:cNvPr>
          <p:cNvCxnSpPr>
            <a:cxnSpLocks/>
          </p:cNvCxnSpPr>
          <p:nvPr/>
        </p:nvCxnSpPr>
        <p:spPr>
          <a:xfrm>
            <a:off x="3509080" y="2520251"/>
            <a:ext cx="1491375" cy="983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D95BF80-852C-461B-892B-C700BB47F792}"/>
              </a:ext>
            </a:extLst>
          </p:cNvPr>
          <p:cNvSpPr txBox="1"/>
          <p:nvPr/>
        </p:nvSpPr>
        <p:spPr>
          <a:xfrm>
            <a:off x="7614447" y="461147"/>
            <a:ext cx="1058416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A7EE635-5086-4BAA-B976-952F101DD1DE}"/>
              </a:ext>
            </a:extLst>
          </p:cNvPr>
          <p:cNvCxnSpPr>
            <a:cxnSpLocks/>
          </p:cNvCxnSpPr>
          <p:nvPr/>
        </p:nvCxnSpPr>
        <p:spPr>
          <a:xfrm flipH="1">
            <a:off x="7358217" y="672387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6779C9-B875-4B0D-8AE5-64671EB3CCB5}"/>
              </a:ext>
            </a:extLst>
          </p:cNvPr>
          <p:cNvCxnSpPr>
            <a:cxnSpLocks/>
          </p:cNvCxnSpPr>
          <p:nvPr/>
        </p:nvCxnSpPr>
        <p:spPr>
          <a:xfrm flipH="1">
            <a:off x="7367467" y="2220208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36B2C2-5F72-4A95-97A2-F60013D5EB72}"/>
              </a:ext>
            </a:extLst>
          </p:cNvPr>
          <p:cNvCxnSpPr>
            <a:cxnSpLocks/>
          </p:cNvCxnSpPr>
          <p:nvPr/>
        </p:nvCxnSpPr>
        <p:spPr>
          <a:xfrm flipH="1">
            <a:off x="7402939" y="3705272"/>
            <a:ext cx="6867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D0D2744-AC2C-4384-917D-DFEA6518DFA1}"/>
                  </a:ext>
                </a:extLst>
              </p:cNvPr>
              <p:cNvSpPr txBox="1"/>
              <p:nvPr/>
            </p:nvSpPr>
            <p:spPr>
              <a:xfrm>
                <a:off x="7912515" y="484016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1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D0D2744-AC2C-4384-917D-DFEA6518D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515" y="484016"/>
                <a:ext cx="619925" cy="417509"/>
              </a:xfrm>
              <a:prstGeom prst="rect">
                <a:avLst/>
              </a:prstGeom>
              <a:blipFill>
                <a:blip r:embed="rId2"/>
                <a:stretch>
                  <a:fillRect t="-7246" b="-10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F9C52649-E49C-4574-BCCC-42153F843979}"/>
              </a:ext>
            </a:extLst>
          </p:cNvPr>
          <p:cNvSpPr/>
          <p:nvPr/>
        </p:nvSpPr>
        <p:spPr>
          <a:xfrm flipH="1">
            <a:off x="8143655" y="502170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D72B24-B1F3-468B-99F3-9EEC419F782D}"/>
                  </a:ext>
                </a:extLst>
              </p:cNvPr>
              <p:cNvSpPr txBox="1"/>
              <p:nvPr/>
            </p:nvSpPr>
            <p:spPr>
              <a:xfrm>
                <a:off x="-57378" y="2199426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𝜓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D72B24-B1F3-468B-99F3-9EEC419F7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378" y="2199426"/>
                <a:ext cx="672248" cy="407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>
            <a:extLst>
              <a:ext uri="{FF2B5EF4-FFF2-40B4-BE49-F238E27FC236}">
                <a16:creationId xmlns:a16="http://schemas.microsoft.com/office/drawing/2014/main" id="{5FFEBA54-FCDF-4347-B9AC-D9802D7B2EDC}"/>
              </a:ext>
            </a:extLst>
          </p:cNvPr>
          <p:cNvSpPr/>
          <p:nvPr/>
        </p:nvSpPr>
        <p:spPr>
          <a:xfrm>
            <a:off x="551266" y="2102700"/>
            <a:ext cx="516037" cy="504051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3BAFC-CE6A-431F-806C-8A76867C22CE}"/>
                  </a:ext>
                </a:extLst>
              </p:cNvPr>
              <p:cNvSpPr txBox="1"/>
              <p:nvPr/>
            </p:nvSpPr>
            <p:spPr>
              <a:xfrm>
                <a:off x="8449180" y="518913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3BAFC-CE6A-431F-806C-8A76867C2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180" y="518913"/>
                <a:ext cx="672248" cy="407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DE86D81-F688-413B-8998-11F40CB304D1}"/>
                  </a:ext>
                </a:extLst>
              </p:cNvPr>
              <p:cNvSpPr txBox="1"/>
              <p:nvPr/>
            </p:nvSpPr>
            <p:spPr>
              <a:xfrm>
                <a:off x="8436559" y="2028871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12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DE86D81-F688-413B-8998-11F40CB30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559" y="2028871"/>
                <a:ext cx="672248" cy="407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B5D9E4-AA9A-4D1A-BBEA-311E770B835A}"/>
                  </a:ext>
                </a:extLst>
              </p:cNvPr>
              <p:cNvSpPr txBox="1"/>
              <p:nvPr/>
            </p:nvSpPr>
            <p:spPr>
              <a:xfrm>
                <a:off x="7909311" y="2018687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2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B5D9E4-AA9A-4D1A-BBEA-311E770B8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311" y="2018687"/>
                <a:ext cx="619925" cy="417509"/>
              </a:xfrm>
              <a:prstGeom prst="rect">
                <a:avLst/>
              </a:prstGeom>
              <a:blipFill>
                <a:blip r:embed="rId6"/>
                <a:stretch>
                  <a:fillRect t="-7246" b="-10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15D60AB-A16F-49BE-8902-CC013FFC1309}"/>
                  </a:ext>
                </a:extLst>
              </p:cNvPr>
              <p:cNvSpPr txBox="1"/>
              <p:nvPr/>
            </p:nvSpPr>
            <p:spPr>
              <a:xfrm>
                <a:off x="7909310" y="3496517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3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15D60AB-A16F-49BE-8902-CC013FFC1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310" y="3496517"/>
                <a:ext cx="619925" cy="417509"/>
              </a:xfrm>
              <a:prstGeom prst="rect">
                <a:avLst/>
              </a:prstGeom>
              <a:blipFill>
                <a:blip r:embed="rId7"/>
                <a:stretch>
                  <a:fillRect t="-8824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A5729A-4197-444D-826D-FEA50E0F19B4}"/>
                  </a:ext>
                </a:extLst>
              </p:cNvPr>
              <p:cNvSpPr txBox="1"/>
              <p:nvPr/>
            </p:nvSpPr>
            <p:spPr>
              <a:xfrm>
                <a:off x="3807773" y="1237297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A5729A-4197-444D-826D-FEA50E0F1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773" y="1237297"/>
                <a:ext cx="672248" cy="4073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CD363A-F555-4FC7-84F2-4D3D50979E07}"/>
                  </a:ext>
                </a:extLst>
              </p:cNvPr>
              <p:cNvSpPr txBox="1"/>
              <p:nvPr/>
            </p:nvSpPr>
            <p:spPr>
              <a:xfrm>
                <a:off x="4003799" y="1984227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12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CD363A-F555-4FC7-84F2-4D3D50979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99" y="1984227"/>
                <a:ext cx="672248" cy="4073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F88129-4E65-4985-A64E-B68446D23FA7}"/>
                  </a:ext>
                </a:extLst>
              </p:cNvPr>
              <p:cNvSpPr txBox="1"/>
              <p:nvPr/>
            </p:nvSpPr>
            <p:spPr>
              <a:xfrm>
                <a:off x="4108545" y="2736006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13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F88129-4E65-4985-A64E-B68446D23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545" y="2736006"/>
                <a:ext cx="672248" cy="4073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c 32">
            <a:extLst>
              <a:ext uri="{FF2B5EF4-FFF2-40B4-BE49-F238E27FC236}">
                <a16:creationId xmlns:a16="http://schemas.microsoft.com/office/drawing/2014/main" id="{B32D3829-1E76-4522-A33E-80933C95EEE3}"/>
              </a:ext>
            </a:extLst>
          </p:cNvPr>
          <p:cNvSpPr/>
          <p:nvPr/>
        </p:nvSpPr>
        <p:spPr>
          <a:xfrm flipH="1">
            <a:off x="8153040" y="2008095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9113D450-D5DC-431F-98D7-A2387F463486}"/>
              </a:ext>
            </a:extLst>
          </p:cNvPr>
          <p:cNvSpPr/>
          <p:nvPr/>
        </p:nvSpPr>
        <p:spPr>
          <a:xfrm flipH="1">
            <a:off x="8176382" y="3483861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62A95A-B56B-45FD-A97A-34E581AD124F}"/>
                  </a:ext>
                </a:extLst>
              </p:cNvPr>
              <p:cNvSpPr txBox="1"/>
              <p:nvPr/>
            </p:nvSpPr>
            <p:spPr>
              <a:xfrm>
                <a:off x="8471752" y="3496517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13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62A95A-B56B-45FD-A97A-34E581AD1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752" y="3496517"/>
                <a:ext cx="672248" cy="407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00E8FD5-2CE0-44FA-BC11-F9F03AA60B97}"/>
              </a:ext>
            </a:extLst>
          </p:cNvPr>
          <p:cNvSpPr txBox="1"/>
          <p:nvPr/>
        </p:nvSpPr>
        <p:spPr>
          <a:xfrm>
            <a:off x="395535" y="3856994"/>
            <a:ext cx="4084485" cy="73098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Quantos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parâmetros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preciso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estimar</a:t>
            </a:r>
            <a:b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</a:b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neste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modelo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?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D9D550B-BCE5-46F8-9E03-C0CD553D5033}"/>
              </a:ext>
            </a:extLst>
          </p:cNvPr>
          <p:cNvSpPr/>
          <p:nvPr/>
        </p:nvSpPr>
        <p:spPr>
          <a:xfrm>
            <a:off x="3972991" y="1079707"/>
            <a:ext cx="317012" cy="55369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pt-BR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DBFB8F9-4A12-441E-984D-A88796FF26F2}"/>
              </a:ext>
            </a:extLst>
          </p:cNvPr>
          <p:cNvSpPr/>
          <p:nvPr/>
        </p:nvSpPr>
        <p:spPr>
          <a:xfrm rot="2209009">
            <a:off x="8218716" y="250793"/>
            <a:ext cx="475290" cy="236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296309F6-D261-4D11-AFCD-00E2109B020B}"/>
              </a:ext>
            </a:extLst>
          </p:cNvPr>
          <p:cNvSpPr/>
          <p:nvPr/>
        </p:nvSpPr>
        <p:spPr>
          <a:xfrm rot="2209009">
            <a:off x="8218714" y="1747454"/>
            <a:ext cx="475290" cy="236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EEC8F2AC-D623-4DA3-B490-477DE7BA25A6}"/>
              </a:ext>
            </a:extLst>
          </p:cNvPr>
          <p:cNvSpPr/>
          <p:nvPr/>
        </p:nvSpPr>
        <p:spPr>
          <a:xfrm rot="2209009">
            <a:off x="8244491" y="3174882"/>
            <a:ext cx="475290" cy="236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D3CCC621-CB59-407B-B853-79C64AC755B3}"/>
              </a:ext>
            </a:extLst>
          </p:cNvPr>
          <p:cNvSpPr/>
          <p:nvPr/>
        </p:nvSpPr>
        <p:spPr>
          <a:xfrm rot="2209009">
            <a:off x="3886508" y="2539619"/>
            <a:ext cx="475290" cy="236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E05D54F6-14F3-4376-B29C-D9B623281654}"/>
              </a:ext>
            </a:extLst>
          </p:cNvPr>
          <p:cNvSpPr/>
          <p:nvPr/>
        </p:nvSpPr>
        <p:spPr>
          <a:xfrm rot="2209009">
            <a:off x="3803350" y="1890825"/>
            <a:ext cx="475290" cy="236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9871877C-423D-4B68-A80C-DA389D43741E}"/>
              </a:ext>
            </a:extLst>
          </p:cNvPr>
          <p:cNvSpPr/>
          <p:nvPr/>
        </p:nvSpPr>
        <p:spPr>
          <a:xfrm rot="5400000">
            <a:off x="-2369" y="1838811"/>
            <a:ext cx="475290" cy="236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FA7B8C6-7C8F-4D11-B5A4-82AD8C9F2A5A}"/>
              </a:ext>
            </a:extLst>
          </p:cNvPr>
          <p:cNvSpPr/>
          <p:nvPr/>
        </p:nvSpPr>
        <p:spPr>
          <a:xfrm>
            <a:off x="5084717" y="404952"/>
            <a:ext cx="228600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68F83F9-2EF1-40B2-86B5-58F26FDCEA54}"/>
              </a:ext>
            </a:extLst>
          </p:cNvPr>
          <p:cNvSpPr/>
          <p:nvPr/>
        </p:nvSpPr>
        <p:spPr>
          <a:xfrm>
            <a:off x="5094312" y="1801903"/>
            <a:ext cx="228600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860435A-D22A-47C6-91D3-0C8505A655C2}"/>
              </a:ext>
            </a:extLst>
          </p:cNvPr>
          <p:cNvSpPr/>
          <p:nvPr/>
        </p:nvSpPr>
        <p:spPr>
          <a:xfrm>
            <a:off x="5094312" y="3187908"/>
            <a:ext cx="228600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y3</a:t>
            </a:r>
          </a:p>
        </p:txBody>
      </p:sp>
    </p:spTree>
    <p:extLst>
      <p:ext uri="{BB962C8B-B14F-4D97-AF65-F5344CB8AC3E}">
        <p14:creationId xmlns:p14="http://schemas.microsoft.com/office/powerpoint/2010/main" val="82070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5863B62-6E5B-44EB-944A-DD2CB14B7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516" y="843558"/>
            <a:ext cx="8712968" cy="3168352"/>
          </a:xfrm>
        </p:spPr>
        <p:txBody>
          <a:bodyPr/>
          <a:lstStyle/>
          <a:p>
            <a:r>
              <a:rPr lang="en-US" sz="6600" dirty="0"/>
              <a:t>Essa </a:t>
            </a:r>
            <a:r>
              <a:rPr lang="en-US" sz="6600" dirty="0" err="1"/>
              <a:t>solução</a:t>
            </a:r>
            <a:r>
              <a:rPr lang="en-US" sz="6600" dirty="0"/>
              <a:t> (unidimensional) </a:t>
            </a:r>
            <a:r>
              <a:rPr lang="en-US" sz="6600" dirty="0" err="1"/>
              <a:t>será</a:t>
            </a:r>
            <a:r>
              <a:rPr lang="en-US" sz="6600" dirty="0"/>
              <a:t> </a:t>
            </a:r>
            <a:r>
              <a:rPr lang="en-US" sz="6600" dirty="0" err="1"/>
              <a:t>muito</a:t>
            </a:r>
            <a:r>
              <a:rPr lang="en-US" sz="6600" dirty="0"/>
              <a:t> </a:t>
            </a:r>
            <a:r>
              <a:rPr lang="en-US" sz="6600" dirty="0" err="1"/>
              <a:t>ruidosa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1375822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9AB00A1-2FA7-402B-B221-5D0E0667DDBB}"/>
              </a:ext>
            </a:extLst>
          </p:cNvPr>
          <p:cNvSpPr/>
          <p:nvPr/>
        </p:nvSpPr>
        <p:spPr>
          <a:xfrm>
            <a:off x="1948808" y="382805"/>
            <a:ext cx="2664296" cy="125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 (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pPr algn="ctr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η1</a:t>
            </a:r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B3C276-EEB3-4528-9369-E5E6437E47CC}"/>
              </a:ext>
            </a:extLst>
          </p:cNvPr>
          <p:cNvSpPr/>
          <p:nvPr/>
        </p:nvSpPr>
        <p:spPr>
          <a:xfrm>
            <a:off x="5768544" y="172678"/>
            <a:ext cx="19202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5ECF8E-87A3-4572-BD30-18E779A1950E}"/>
              </a:ext>
            </a:extLst>
          </p:cNvPr>
          <p:cNvSpPr/>
          <p:nvPr/>
        </p:nvSpPr>
        <p:spPr>
          <a:xfrm>
            <a:off x="5779301" y="823367"/>
            <a:ext cx="19202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E8F659-2E8E-4E5A-97B7-1D6213425829}"/>
              </a:ext>
            </a:extLst>
          </p:cNvPr>
          <p:cNvSpPr/>
          <p:nvPr/>
        </p:nvSpPr>
        <p:spPr>
          <a:xfrm>
            <a:off x="5770976" y="1471805"/>
            <a:ext cx="19202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y3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5FFEBA54-FCDF-4347-B9AC-D9802D7B2EDC}"/>
              </a:ext>
            </a:extLst>
          </p:cNvPr>
          <p:cNvSpPr/>
          <p:nvPr/>
        </p:nvSpPr>
        <p:spPr>
          <a:xfrm>
            <a:off x="1604798" y="747292"/>
            <a:ext cx="516037" cy="504051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9F53B2E-DDFC-4DEE-9DA1-EFB201001CC3}"/>
              </a:ext>
            </a:extLst>
          </p:cNvPr>
          <p:cNvSpPr/>
          <p:nvPr/>
        </p:nvSpPr>
        <p:spPr>
          <a:xfrm>
            <a:off x="5755437" y="2110478"/>
            <a:ext cx="19202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691A93-7E23-43CC-BC7F-5F079870A197}"/>
              </a:ext>
            </a:extLst>
          </p:cNvPr>
          <p:cNvSpPr/>
          <p:nvPr/>
        </p:nvSpPr>
        <p:spPr>
          <a:xfrm>
            <a:off x="5766194" y="2761167"/>
            <a:ext cx="19202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ECEBD1F-AE30-483D-A53C-0D61DC495C4E}"/>
              </a:ext>
            </a:extLst>
          </p:cNvPr>
          <p:cNvSpPr/>
          <p:nvPr/>
        </p:nvSpPr>
        <p:spPr>
          <a:xfrm>
            <a:off x="5757869" y="3361539"/>
            <a:ext cx="19202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y6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FC1CFBF-FC63-48C9-B62B-4952144247C0}"/>
              </a:ext>
            </a:extLst>
          </p:cNvPr>
          <p:cNvSpPr/>
          <p:nvPr/>
        </p:nvSpPr>
        <p:spPr>
          <a:xfrm>
            <a:off x="5799253" y="3961545"/>
            <a:ext cx="19202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y7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B4F3F8F-DD69-420D-B4AC-A67C791861EA}"/>
              </a:ext>
            </a:extLst>
          </p:cNvPr>
          <p:cNvSpPr/>
          <p:nvPr/>
        </p:nvSpPr>
        <p:spPr>
          <a:xfrm>
            <a:off x="1969408" y="1887930"/>
            <a:ext cx="2664296" cy="125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 (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pPr algn="ctr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η2</a:t>
            </a:r>
            <a:endParaRPr lang="pt-BR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B8DBE85-9D49-4291-A5F0-59F52117EC3E}"/>
              </a:ext>
            </a:extLst>
          </p:cNvPr>
          <p:cNvSpPr/>
          <p:nvPr/>
        </p:nvSpPr>
        <p:spPr>
          <a:xfrm>
            <a:off x="5779301" y="4562538"/>
            <a:ext cx="19202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y8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9784B5B-4033-49FB-8E3E-9A89B60FE3BF}"/>
              </a:ext>
            </a:extLst>
          </p:cNvPr>
          <p:cNvSpPr/>
          <p:nvPr/>
        </p:nvSpPr>
        <p:spPr>
          <a:xfrm>
            <a:off x="2051720" y="3579862"/>
            <a:ext cx="2664296" cy="125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 (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pPr algn="ctr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η3</a:t>
            </a:r>
            <a:endParaRPr lang="pt-BR" dirty="0"/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DE700E10-3B48-4E43-AFF9-B85FFF40FB6B}"/>
              </a:ext>
            </a:extLst>
          </p:cNvPr>
          <p:cNvSpPr/>
          <p:nvPr/>
        </p:nvSpPr>
        <p:spPr>
          <a:xfrm>
            <a:off x="1535683" y="2290771"/>
            <a:ext cx="516037" cy="504051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484CC32B-8A4E-4D31-8D48-E47428835D79}"/>
              </a:ext>
            </a:extLst>
          </p:cNvPr>
          <p:cNvSpPr/>
          <p:nvPr/>
        </p:nvSpPr>
        <p:spPr>
          <a:xfrm>
            <a:off x="1711302" y="4003497"/>
            <a:ext cx="516037" cy="504051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1D6D26D-B89A-4C51-A936-8C7F6640753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559622" y="355558"/>
            <a:ext cx="1208922" cy="8085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EE362DC-8585-44B9-886A-7305B12E8431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554244" y="1006247"/>
            <a:ext cx="1225057" cy="1613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213BCB8-33C7-4E4E-9C16-4D013EF05CF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581765" y="1179797"/>
            <a:ext cx="1189211" cy="4748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DD7FEDC-5040-421A-A52D-396F8A088EEA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598464" y="1171967"/>
            <a:ext cx="1156973" cy="11213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79DC1FA-3DA4-41B4-8EED-58E3030F7953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545416" y="1189127"/>
            <a:ext cx="1220778" cy="17549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7DBF682-2920-4550-90ED-BEA385811E1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4505446" y="1184611"/>
            <a:ext cx="1252423" cy="23598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D262EFD-8E3E-4EA9-81CB-627A1C119A40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4534190" y="1303907"/>
            <a:ext cx="1265063" cy="28405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8A2333F-BD51-4403-97F7-4E0E2B5A07C6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444258" y="1200268"/>
            <a:ext cx="1335043" cy="35451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0174442-29F2-4CFA-9B4B-758904EC02F1}"/>
              </a:ext>
            </a:extLst>
          </p:cNvPr>
          <p:cNvCxnSpPr>
            <a:cxnSpLocks/>
          </p:cNvCxnSpPr>
          <p:nvPr/>
        </p:nvCxnSpPr>
        <p:spPr>
          <a:xfrm flipV="1">
            <a:off x="4451393" y="494398"/>
            <a:ext cx="1391120" cy="201728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D227FF4-A8C1-4CF5-A2FE-DAF283BF7DC5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449374" y="1006247"/>
            <a:ext cx="1329927" cy="155143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2DBBF09-F9AF-4DBC-81A8-C12639E66E8A}"/>
              </a:ext>
            </a:extLst>
          </p:cNvPr>
          <p:cNvCxnSpPr>
            <a:cxnSpLocks/>
          </p:cNvCxnSpPr>
          <p:nvPr/>
        </p:nvCxnSpPr>
        <p:spPr>
          <a:xfrm flipV="1">
            <a:off x="4384607" y="1751044"/>
            <a:ext cx="1457906" cy="81367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F459D95-2899-4A22-A5C6-C2F293884863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4456437" y="2293358"/>
            <a:ext cx="1299000" cy="23461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6311DE2-D756-46D8-B2F3-A12E141AF088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471835" y="2545002"/>
            <a:ext cx="1294359" cy="39904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DEA4B4D1-A834-4ADD-B974-0B5A6483812A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4438224" y="2581752"/>
            <a:ext cx="1319645" cy="96266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674EC15-C7C9-4104-A363-F52060FB44A8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4458728" y="2568846"/>
            <a:ext cx="1340525" cy="1575579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6655193-DA3A-4922-99C7-2DD87CF53626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383469" y="2625074"/>
            <a:ext cx="1395832" cy="212034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5615EED-32D4-4957-A44D-AE237AA24183}"/>
              </a:ext>
            </a:extLst>
          </p:cNvPr>
          <p:cNvCxnSpPr>
            <a:cxnSpLocks/>
          </p:cNvCxnSpPr>
          <p:nvPr/>
        </p:nvCxnSpPr>
        <p:spPr>
          <a:xfrm flipV="1">
            <a:off x="4551812" y="479887"/>
            <a:ext cx="1290701" cy="37136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98E1E834-D25B-48DC-B81A-271BC415BEBF}"/>
              </a:ext>
            </a:extLst>
          </p:cNvPr>
          <p:cNvCxnSpPr>
            <a:cxnSpLocks/>
          </p:cNvCxnSpPr>
          <p:nvPr/>
        </p:nvCxnSpPr>
        <p:spPr>
          <a:xfrm flipV="1">
            <a:off x="4538705" y="939879"/>
            <a:ext cx="1377929" cy="32045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F4330CC-170E-4A3F-A4E1-92DE80DBFD91}"/>
              </a:ext>
            </a:extLst>
          </p:cNvPr>
          <p:cNvCxnSpPr>
            <a:cxnSpLocks/>
          </p:cNvCxnSpPr>
          <p:nvPr/>
        </p:nvCxnSpPr>
        <p:spPr>
          <a:xfrm flipV="1">
            <a:off x="4559622" y="1654685"/>
            <a:ext cx="1352976" cy="24897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3736FCC-C23E-4F35-AE1B-319832F65D1F}"/>
              </a:ext>
            </a:extLst>
          </p:cNvPr>
          <p:cNvCxnSpPr>
            <a:cxnSpLocks/>
          </p:cNvCxnSpPr>
          <p:nvPr/>
        </p:nvCxnSpPr>
        <p:spPr>
          <a:xfrm flipV="1">
            <a:off x="4632371" y="2279737"/>
            <a:ext cx="1264060" cy="18312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281C4F44-4D28-4E7A-8E3B-A7395758A32F}"/>
              </a:ext>
            </a:extLst>
          </p:cNvPr>
          <p:cNvCxnSpPr>
            <a:cxnSpLocks/>
          </p:cNvCxnSpPr>
          <p:nvPr/>
        </p:nvCxnSpPr>
        <p:spPr>
          <a:xfrm flipV="1">
            <a:off x="4558013" y="2871115"/>
            <a:ext cx="1406922" cy="13136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90D5974-87EE-4AB1-924C-0E8ADED07349}"/>
              </a:ext>
            </a:extLst>
          </p:cNvPr>
          <p:cNvCxnSpPr>
            <a:cxnSpLocks/>
          </p:cNvCxnSpPr>
          <p:nvPr/>
        </p:nvCxnSpPr>
        <p:spPr>
          <a:xfrm flipV="1">
            <a:off x="4538705" y="3507771"/>
            <a:ext cx="1381471" cy="6623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878AC05-08E5-402A-A6E3-5DC067FC0B08}"/>
              </a:ext>
            </a:extLst>
          </p:cNvPr>
          <p:cNvCxnSpPr>
            <a:cxnSpLocks/>
          </p:cNvCxnSpPr>
          <p:nvPr/>
        </p:nvCxnSpPr>
        <p:spPr>
          <a:xfrm flipV="1">
            <a:off x="4551812" y="4076777"/>
            <a:ext cx="1405706" cy="819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45F584D8-C067-4675-B30A-BC22C3FA83D5}"/>
              </a:ext>
            </a:extLst>
          </p:cNvPr>
          <p:cNvCxnSpPr>
            <a:cxnSpLocks/>
            <a:stCxn id="76" idx="6"/>
            <a:endCxn id="70" idx="1"/>
          </p:cNvCxnSpPr>
          <p:nvPr/>
        </p:nvCxnSpPr>
        <p:spPr>
          <a:xfrm>
            <a:off x="4716016" y="4208655"/>
            <a:ext cx="1063285" cy="5367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3" name="Arc 172">
            <a:extLst>
              <a:ext uri="{FF2B5EF4-FFF2-40B4-BE49-F238E27FC236}">
                <a16:creationId xmlns:a16="http://schemas.microsoft.com/office/drawing/2014/main" id="{B989A81C-1970-4535-AEDA-1B754B15A593}"/>
              </a:ext>
            </a:extLst>
          </p:cNvPr>
          <p:cNvSpPr/>
          <p:nvPr/>
        </p:nvSpPr>
        <p:spPr>
          <a:xfrm rot="15444718">
            <a:off x="1680512" y="1482761"/>
            <a:ext cx="1258570" cy="891508"/>
          </a:xfrm>
          <a:prstGeom prst="arc">
            <a:avLst>
              <a:gd name="adj1" fmla="val 13210972"/>
              <a:gd name="adj2" fmla="val 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4" name="Arc 173">
            <a:extLst>
              <a:ext uri="{FF2B5EF4-FFF2-40B4-BE49-F238E27FC236}">
                <a16:creationId xmlns:a16="http://schemas.microsoft.com/office/drawing/2014/main" id="{F1891F1B-6029-46BF-A20A-DAD7BAE3B3F9}"/>
              </a:ext>
            </a:extLst>
          </p:cNvPr>
          <p:cNvSpPr/>
          <p:nvPr/>
        </p:nvSpPr>
        <p:spPr>
          <a:xfrm rot="15444718">
            <a:off x="1764113" y="3052308"/>
            <a:ext cx="1258570" cy="891508"/>
          </a:xfrm>
          <a:prstGeom prst="arc">
            <a:avLst>
              <a:gd name="adj1" fmla="val 13210972"/>
              <a:gd name="adj2" fmla="val 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5" name="Arc 174">
            <a:extLst>
              <a:ext uri="{FF2B5EF4-FFF2-40B4-BE49-F238E27FC236}">
                <a16:creationId xmlns:a16="http://schemas.microsoft.com/office/drawing/2014/main" id="{6A5793D8-164C-4019-9E93-7B7EF137764F}"/>
              </a:ext>
            </a:extLst>
          </p:cNvPr>
          <p:cNvSpPr/>
          <p:nvPr/>
        </p:nvSpPr>
        <p:spPr>
          <a:xfrm rot="15444718">
            <a:off x="932468" y="1838757"/>
            <a:ext cx="3027568" cy="2002519"/>
          </a:xfrm>
          <a:prstGeom prst="arc">
            <a:avLst>
              <a:gd name="adj1" fmla="val 12588290"/>
              <a:gd name="adj2" fmla="val 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9761A3E4-CBA4-486D-A3F4-BE9842C2A86C}"/>
              </a:ext>
            </a:extLst>
          </p:cNvPr>
          <p:cNvSpPr/>
          <p:nvPr/>
        </p:nvSpPr>
        <p:spPr>
          <a:xfrm rot="16200000">
            <a:off x="3744460" y="2434254"/>
            <a:ext cx="4755620" cy="2468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Estimar</a:t>
            </a:r>
            <a:r>
              <a:rPr lang="en-US" dirty="0"/>
              <a:t> a </a:t>
            </a:r>
            <a:r>
              <a:rPr lang="en-US" dirty="0" err="1"/>
              <a:t>comunalidade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559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6" grpId="0" animBg="1"/>
      <p:bldP spid="27" grpId="0" animBg="1"/>
      <p:bldP spid="41" grpId="0" animBg="1"/>
      <p:bldP spid="43" grpId="0" animBg="1"/>
      <p:bldP spid="44" grpId="0" animBg="1"/>
      <p:bldP spid="61" grpId="0" animBg="1"/>
      <p:bldP spid="67" grpId="0" animBg="1"/>
      <p:bldP spid="70" grpId="0" animBg="1"/>
      <p:bldP spid="76" grpId="0" animBg="1"/>
      <p:bldP spid="80" grpId="0" animBg="1"/>
      <p:bldP spid="82" grpId="0" animBg="1"/>
      <p:bldP spid="173" grpId="0" animBg="1"/>
      <p:bldP spid="174" grpId="0" animBg="1"/>
      <p:bldP spid="175" grpId="0" animBg="1"/>
      <p:bldP spid="18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.pinimg.com/originals/4e/60/01/4e6001ecc16cbb1...">
            <a:extLst>
              <a:ext uri="{FF2B5EF4-FFF2-40B4-BE49-F238E27FC236}">
                <a16:creationId xmlns:a16="http://schemas.microsoft.com/office/drawing/2014/main" id="{77ECEFC3-CB47-4FCD-A462-0D1B2DDF8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19125"/>
            <a:ext cx="278130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4583CD-6AE0-4C3A-B5F4-66B52289C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-17154"/>
            <a:ext cx="4272855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DEF75C-4865-4A11-BF7E-6F3405E61A5E}"/>
              </a:ext>
            </a:extLst>
          </p:cNvPr>
          <p:cNvSpPr txBox="1"/>
          <p:nvPr/>
        </p:nvSpPr>
        <p:spPr>
          <a:xfrm>
            <a:off x="706469" y="4587974"/>
            <a:ext cx="3600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Charles Spearman, 1863 - 1945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24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9C25FAA-2466-4E29-956D-9C906719A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1003927"/>
            <a:ext cx="7992888" cy="1584176"/>
          </a:xfrm>
        </p:spPr>
        <p:txBody>
          <a:bodyPr/>
          <a:lstStyle/>
          <a:p>
            <a:r>
              <a:rPr lang="pt-BR" sz="9600" noProof="0" dirty="0"/>
              <a:t>Próximo passo</a:t>
            </a:r>
          </a:p>
        </p:txBody>
      </p:sp>
    </p:spTree>
    <p:extLst>
      <p:ext uri="{BB962C8B-B14F-4D97-AF65-F5344CB8AC3E}">
        <p14:creationId xmlns:p14="http://schemas.microsoft.com/office/powerpoint/2010/main" val="4162031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50FF-F38F-4BA5-8414-8B69AFFA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Factor </a:t>
            </a:r>
            <a:r>
              <a:rPr lang="pt-BR" noProof="0" dirty="0" err="1"/>
              <a:t>Analysis</a:t>
            </a:r>
            <a:endParaRPr lang="pt-BR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A88D949-8D05-4378-B74F-EB6FC0772EF2}"/>
              </a:ext>
            </a:extLst>
          </p:cNvPr>
          <p:cNvSpPr/>
          <p:nvPr/>
        </p:nvSpPr>
        <p:spPr>
          <a:xfrm>
            <a:off x="686094" y="1991439"/>
            <a:ext cx="1371600" cy="1005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η1</a:t>
            </a:r>
            <a:endParaRPr lang="pt-B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A8CFF9-D92F-4741-9B8F-C568EF53C278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107193" y="1355943"/>
            <a:ext cx="737030" cy="110406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C49FC8-E53F-438D-8C1B-F23EC136C16F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107193" y="1965919"/>
            <a:ext cx="744726" cy="5564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669560-353B-465E-A7F2-41363728695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107193" y="2575895"/>
            <a:ext cx="73703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D1B4741-CA50-46ED-A732-A05F19694395}"/>
              </a:ext>
            </a:extLst>
          </p:cNvPr>
          <p:cNvSpPr/>
          <p:nvPr/>
        </p:nvSpPr>
        <p:spPr>
          <a:xfrm>
            <a:off x="2851919" y="1737319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1BA1F-7750-4302-9D15-277834AA7A8F}"/>
              </a:ext>
            </a:extLst>
          </p:cNvPr>
          <p:cNvSpPr/>
          <p:nvPr/>
        </p:nvSpPr>
        <p:spPr>
          <a:xfrm>
            <a:off x="2844223" y="2347295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67C63C-ABFC-4934-AA91-BB1CFAB80129}"/>
              </a:ext>
            </a:extLst>
          </p:cNvPr>
          <p:cNvSpPr/>
          <p:nvPr/>
        </p:nvSpPr>
        <p:spPr>
          <a:xfrm>
            <a:off x="2844223" y="1127343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AA6E43-CD24-41E8-A99B-76D7AA09B44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110568" y="2652095"/>
            <a:ext cx="730280" cy="5085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9BFDA36-91E6-49D9-861A-9650604964EB}"/>
              </a:ext>
            </a:extLst>
          </p:cNvPr>
          <p:cNvSpPr/>
          <p:nvPr/>
        </p:nvSpPr>
        <p:spPr>
          <a:xfrm>
            <a:off x="2840848" y="2932002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CE4B18-1A29-43DF-94EF-0A4874E08E64}"/>
              </a:ext>
            </a:extLst>
          </p:cNvPr>
          <p:cNvSpPr/>
          <p:nvPr/>
        </p:nvSpPr>
        <p:spPr>
          <a:xfrm>
            <a:off x="2851919" y="3495742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187694-2419-48EF-A405-189942AC4AD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083190" y="2628951"/>
            <a:ext cx="768729" cy="10953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F1B4634-6A4E-40DB-8BB2-D4D9A7482F43}"/>
              </a:ext>
            </a:extLst>
          </p:cNvPr>
          <p:cNvSpPr/>
          <p:nvPr/>
        </p:nvSpPr>
        <p:spPr>
          <a:xfrm>
            <a:off x="2851919" y="4034202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y6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3CEA3F-1294-4255-89D6-16C6A4682AA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044894" y="2687727"/>
            <a:ext cx="807025" cy="15750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B7374B1-53CB-415B-BC89-733606FDC8BB}"/>
              </a:ext>
            </a:extLst>
          </p:cNvPr>
          <p:cNvSpPr/>
          <p:nvPr/>
        </p:nvSpPr>
        <p:spPr>
          <a:xfrm>
            <a:off x="724868" y="3122063"/>
            <a:ext cx="1371600" cy="1005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η2</a:t>
            </a:r>
            <a:endParaRPr lang="pt-BR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BB8679-9E91-431E-9964-2990B886A1BE}"/>
              </a:ext>
            </a:extLst>
          </p:cNvPr>
          <p:cNvCxnSpPr>
            <a:cxnSpLocks/>
          </p:cNvCxnSpPr>
          <p:nvPr/>
        </p:nvCxnSpPr>
        <p:spPr>
          <a:xfrm flipV="1">
            <a:off x="2044537" y="1463374"/>
            <a:ext cx="866663" cy="203763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9D66DA-D17E-4102-947B-6989316DA40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044537" y="1965919"/>
            <a:ext cx="807382" cy="159749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7ACF96-7562-4297-B1D6-A056FA6EE713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044537" y="2575895"/>
            <a:ext cx="799686" cy="104100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4D0D29-42B6-46F0-8E86-E00C2BE4F018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047912" y="3160602"/>
            <a:ext cx="792936" cy="53249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392DF0-DB52-41AE-ABDD-79B3DDC84F0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020534" y="3669956"/>
            <a:ext cx="831385" cy="5438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30CA76-AD99-44FD-AB62-64468655A04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085394" y="3706838"/>
            <a:ext cx="766525" cy="55596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69754E08-8561-468F-9FF5-427ED83993B2}"/>
              </a:ext>
            </a:extLst>
          </p:cNvPr>
          <p:cNvSpPr/>
          <p:nvPr/>
        </p:nvSpPr>
        <p:spPr>
          <a:xfrm>
            <a:off x="426388" y="2764488"/>
            <a:ext cx="516037" cy="629027"/>
          </a:xfrm>
          <a:prstGeom prst="arc">
            <a:avLst>
              <a:gd name="adj1" fmla="val 4610555"/>
              <a:gd name="adj2" fmla="val 1693654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A33C116-1032-4920-899E-8B43E66AC11A}"/>
              </a:ext>
            </a:extLst>
          </p:cNvPr>
          <p:cNvSpPr/>
          <p:nvPr/>
        </p:nvSpPr>
        <p:spPr>
          <a:xfrm>
            <a:off x="4978970" y="1897738"/>
            <a:ext cx="1371600" cy="1005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η1</a:t>
            </a:r>
            <a:endParaRPr lang="pt-BR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6B6078-AA93-4AD4-A9B9-1AF4744EE053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6400069" y="1262242"/>
            <a:ext cx="737030" cy="110406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59D5959-9BCE-43B3-B8CC-1CCDE44C0BE8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6400069" y="1872218"/>
            <a:ext cx="744726" cy="5564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41F21B-C968-4973-BE61-174E39A5F44B}"/>
              </a:ext>
            </a:extLst>
          </p:cNvPr>
          <p:cNvCxnSpPr>
            <a:cxnSpLocks/>
            <a:stCxn id="25" idx="6"/>
            <a:endCxn id="30" idx="1"/>
          </p:cNvCxnSpPr>
          <p:nvPr/>
        </p:nvCxnSpPr>
        <p:spPr>
          <a:xfrm>
            <a:off x="6350570" y="2400658"/>
            <a:ext cx="786529" cy="8153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D355FA0-B476-4221-9072-19C79CE47CF4}"/>
              </a:ext>
            </a:extLst>
          </p:cNvPr>
          <p:cNvSpPr/>
          <p:nvPr/>
        </p:nvSpPr>
        <p:spPr>
          <a:xfrm>
            <a:off x="7144795" y="1643618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CC8EF2-FE81-4102-B152-87CC745674F6}"/>
              </a:ext>
            </a:extLst>
          </p:cNvPr>
          <p:cNvSpPr/>
          <p:nvPr/>
        </p:nvSpPr>
        <p:spPr>
          <a:xfrm>
            <a:off x="7137099" y="2253594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398EBF-4012-422C-949D-4EC45540D320}"/>
              </a:ext>
            </a:extLst>
          </p:cNvPr>
          <p:cNvSpPr/>
          <p:nvPr/>
        </p:nvSpPr>
        <p:spPr>
          <a:xfrm>
            <a:off x="7137099" y="1033642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045C44-09D9-498B-B2C3-CC5A7B423EEC}"/>
              </a:ext>
            </a:extLst>
          </p:cNvPr>
          <p:cNvSpPr/>
          <p:nvPr/>
        </p:nvSpPr>
        <p:spPr>
          <a:xfrm>
            <a:off x="7133724" y="2838301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BA8CC7-366A-4234-81BB-4792EC456E05}"/>
              </a:ext>
            </a:extLst>
          </p:cNvPr>
          <p:cNvSpPr/>
          <p:nvPr/>
        </p:nvSpPr>
        <p:spPr>
          <a:xfrm>
            <a:off x="7144795" y="3402041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B3BC6F-C531-4CB7-82A4-DAD632B33B22}"/>
              </a:ext>
            </a:extLst>
          </p:cNvPr>
          <p:cNvSpPr/>
          <p:nvPr/>
        </p:nvSpPr>
        <p:spPr>
          <a:xfrm>
            <a:off x="7144795" y="3940501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y6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3430D38-809A-471E-B913-F988BCF7AC02}"/>
              </a:ext>
            </a:extLst>
          </p:cNvPr>
          <p:cNvSpPr/>
          <p:nvPr/>
        </p:nvSpPr>
        <p:spPr>
          <a:xfrm>
            <a:off x="5017744" y="3028362"/>
            <a:ext cx="1371600" cy="1005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η2</a:t>
            </a:r>
            <a:endParaRPr lang="pt-BR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EA6C232-1941-4B88-BE09-99FB85BDF6C2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6340788" y="3066901"/>
            <a:ext cx="792936" cy="53249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D1B82C-C406-495B-A434-C5F373463669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313410" y="3576255"/>
            <a:ext cx="831385" cy="5438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5934275-74D9-43DF-93BE-AA38D2505F6D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378270" y="3613137"/>
            <a:ext cx="766525" cy="55596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Arc 38">
            <a:extLst>
              <a:ext uri="{FF2B5EF4-FFF2-40B4-BE49-F238E27FC236}">
                <a16:creationId xmlns:a16="http://schemas.microsoft.com/office/drawing/2014/main" id="{79AECB1B-CCE4-43D6-B3C9-3108915DDEF6}"/>
              </a:ext>
            </a:extLst>
          </p:cNvPr>
          <p:cNvSpPr/>
          <p:nvPr/>
        </p:nvSpPr>
        <p:spPr>
          <a:xfrm>
            <a:off x="4719264" y="2670787"/>
            <a:ext cx="516037" cy="629027"/>
          </a:xfrm>
          <a:prstGeom prst="arc">
            <a:avLst>
              <a:gd name="adj1" fmla="val 4610555"/>
              <a:gd name="adj2" fmla="val 1693654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2197B2-3848-4834-98A3-0C06D2713D81}"/>
              </a:ext>
            </a:extLst>
          </p:cNvPr>
          <p:cNvSpPr txBox="1"/>
          <p:nvPr/>
        </p:nvSpPr>
        <p:spPr>
          <a:xfrm>
            <a:off x="1193011" y="4650365"/>
            <a:ext cx="3030508" cy="37033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Exploratory Factor Analysis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D2467E-5BBD-45BA-9F3C-AED2CAA1D2C1}"/>
              </a:ext>
            </a:extLst>
          </p:cNvPr>
          <p:cNvSpPr txBox="1"/>
          <p:nvPr/>
        </p:nvSpPr>
        <p:spPr>
          <a:xfrm>
            <a:off x="5677099" y="4650365"/>
            <a:ext cx="3030508" cy="37033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Confirmatory Factor Analysis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18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5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38DE95-6E88-4473-9465-4AF5EC4C34A2}"/>
              </a:ext>
            </a:extLst>
          </p:cNvPr>
          <p:cNvSpPr/>
          <p:nvPr/>
        </p:nvSpPr>
        <p:spPr>
          <a:xfrm>
            <a:off x="1331640" y="699542"/>
            <a:ext cx="4608512" cy="34563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E4537C-17A1-4FF4-8745-6704AFE7F084}"/>
              </a:ext>
            </a:extLst>
          </p:cNvPr>
          <p:cNvSpPr txBox="1"/>
          <p:nvPr/>
        </p:nvSpPr>
        <p:spPr>
          <a:xfrm>
            <a:off x="2089019" y="2985350"/>
            <a:ext cx="3096344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32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Álgebra</a:t>
            </a:r>
            <a:r>
              <a:rPr lang="en-US" sz="32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linear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B6CCC8-C74B-48EA-936A-A67C4650D73F}"/>
              </a:ext>
            </a:extLst>
          </p:cNvPr>
          <p:cNvSpPr txBox="1"/>
          <p:nvPr/>
        </p:nvSpPr>
        <p:spPr>
          <a:xfrm>
            <a:off x="2114634" y="2493725"/>
            <a:ext cx="3096344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32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Análise</a:t>
            </a:r>
            <a:r>
              <a:rPr lang="en-US" sz="32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multivariada</a:t>
            </a:r>
            <a:endParaRPr lang="en-US" sz="3200" b="1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166379-D968-4278-819B-DFE0506C4494}"/>
              </a:ext>
            </a:extLst>
          </p:cNvPr>
          <p:cNvSpPr txBox="1"/>
          <p:nvPr/>
        </p:nvSpPr>
        <p:spPr>
          <a:xfrm>
            <a:off x="1935996" y="2064419"/>
            <a:ext cx="3096344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32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Correlação</a:t>
            </a:r>
            <a:endParaRPr lang="en-US" sz="3200" b="1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7A5629-61F1-4C62-ADB5-BAEE3457F32B}"/>
              </a:ext>
            </a:extLst>
          </p:cNvPr>
          <p:cNvSpPr/>
          <p:nvPr/>
        </p:nvSpPr>
        <p:spPr>
          <a:xfrm>
            <a:off x="2771800" y="1419622"/>
            <a:ext cx="4608512" cy="3456384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D1BAB2-9B22-4F5F-B933-AEA6AFEC60A6}"/>
              </a:ext>
            </a:extLst>
          </p:cNvPr>
          <p:cNvSpPr txBox="1"/>
          <p:nvPr/>
        </p:nvSpPr>
        <p:spPr>
          <a:xfrm>
            <a:off x="1349398" y="746398"/>
            <a:ext cx="3798666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000" dirty="0">
                <a:latin typeface="Prototype" pitchFamily="2" charset="0"/>
                <a:cs typeface="Prototype" pitchFamily="2" charset="0"/>
              </a:rPr>
              <a:t>Aspectos </a:t>
            </a:r>
            <a:r>
              <a:rPr lang="en-US" sz="2000" dirty="0" err="1">
                <a:latin typeface="Prototype" pitchFamily="2" charset="0"/>
                <a:cs typeface="Prototype" pitchFamily="2" charset="0"/>
              </a:rPr>
              <a:t>analíticos</a:t>
            </a:r>
            <a:r>
              <a:rPr lang="en-US" sz="2000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sz="2000" dirty="0" err="1">
                <a:latin typeface="Prototype" pitchFamily="2" charset="0"/>
                <a:cs typeface="Prototype" pitchFamily="2" charset="0"/>
              </a:rPr>
              <a:t>em</a:t>
            </a:r>
            <a:r>
              <a:rPr lang="en-US" sz="2000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sz="2000" dirty="0" err="1">
                <a:latin typeface="Prototype" pitchFamily="2" charset="0"/>
                <a:cs typeface="Prototype" pitchFamily="2" charset="0"/>
              </a:rPr>
              <a:t>Estatística</a:t>
            </a:r>
            <a:r>
              <a:rPr lang="en-US" sz="2000" dirty="0">
                <a:latin typeface="Prototype" pitchFamily="2" charset="0"/>
                <a:cs typeface="Prototype" pitchFamily="2" charset="0"/>
              </a:rPr>
              <a:t> e </a:t>
            </a:r>
            <a:br>
              <a:rPr lang="en-US" sz="2000" dirty="0">
                <a:latin typeface="Prototype" pitchFamily="2" charset="0"/>
                <a:cs typeface="Prototype" pitchFamily="2" charset="0"/>
              </a:rPr>
            </a:br>
            <a:r>
              <a:rPr lang="en-US" sz="2000" dirty="0" err="1">
                <a:latin typeface="Prototype" pitchFamily="2" charset="0"/>
                <a:cs typeface="Prototype" pitchFamily="2" charset="0"/>
              </a:rPr>
              <a:t>análise</a:t>
            </a:r>
            <a:r>
              <a:rPr lang="en-US" sz="2000" dirty="0">
                <a:latin typeface="Prototype" pitchFamily="2" charset="0"/>
                <a:cs typeface="Prototype" pitchFamily="2" charset="0"/>
              </a:rPr>
              <a:t> de dados</a:t>
            </a:r>
            <a:endParaRPr lang="pt-BR" sz="20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2DADF0-FDEC-4F9E-B691-9565C569EE99}"/>
              </a:ext>
            </a:extLst>
          </p:cNvPr>
          <p:cNvSpPr txBox="1"/>
          <p:nvPr/>
        </p:nvSpPr>
        <p:spPr>
          <a:xfrm>
            <a:off x="2771800" y="1529248"/>
            <a:ext cx="4392488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0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Conceitos</a:t>
            </a:r>
            <a:r>
              <a:rPr lang="en-US" sz="20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aplicados</a:t>
            </a:r>
            <a:r>
              <a:rPr lang="en-US" sz="20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em</a:t>
            </a:r>
            <a:r>
              <a:rPr lang="en-US" sz="20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Psicometria</a:t>
            </a:r>
            <a:endParaRPr lang="pt-BR" sz="2000" b="1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86DA4E26-AC35-43F1-A774-3A8895BE0A22}"/>
              </a:ext>
            </a:extLst>
          </p:cNvPr>
          <p:cNvSpPr/>
          <p:nvPr/>
        </p:nvSpPr>
        <p:spPr>
          <a:xfrm rot="2756508">
            <a:off x="5598728" y="758972"/>
            <a:ext cx="1296144" cy="601216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8B6D24D8-CC0F-474E-AF00-1D1304DACBA4}"/>
              </a:ext>
            </a:extLst>
          </p:cNvPr>
          <p:cNvSpPr/>
          <p:nvPr/>
        </p:nvSpPr>
        <p:spPr>
          <a:xfrm rot="12600000">
            <a:off x="1942522" y="1931253"/>
            <a:ext cx="1296144" cy="601216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49898C-896D-4203-A695-CAFF6FEBFB2A}"/>
              </a:ext>
            </a:extLst>
          </p:cNvPr>
          <p:cNvSpPr txBox="1"/>
          <p:nvPr/>
        </p:nvSpPr>
        <p:spPr>
          <a:xfrm>
            <a:off x="3635896" y="2420936"/>
            <a:ext cx="3096344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32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Fidedignidade</a:t>
            </a:r>
            <a:endParaRPr lang="pt-BR" sz="1800" b="1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EF0F30-2E53-4919-9710-BA569DFEB4CA}"/>
              </a:ext>
            </a:extLst>
          </p:cNvPr>
          <p:cNvSpPr txBox="1"/>
          <p:nvPr/>
        </p:nvSpPr>
        <p:spPr>
          <a:xfrm>
            <a:off x="3635896" y="2881926"/>
            <a:ext cx="3096344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32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Estrutura</a:t>
            </a:r>
            <a:r>
              <a:rPr lang="en-US" sz="32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interna</a:t>
            </a:r>
            <a:endParaRPr lang="pt-BR" sz="1800" b="1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905823-68D1-470F-BABD-3D1D24AA19B8}"/>
              </a:ext>
            </a:extLst>
          </p:cNvPr>
          <p:cNvSpPr txBox="1"/>
          <p:nvPr/>
        </p:nvSpPr>
        <p:spPr>
          <a:xfrm>
            <a:off x="3685355" y="3358211"/>
            <a:ext cx="3096344" cy="65034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32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Dimensão</a:t>
            </a:r>
            <a:endParaRPr lang="pt-BR" sz="1800" b="1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B37754-A513-4BE7-AEAD-A8220D287D5B}"/>
              </a:ext>
            </a:extLst>
          </p:cNvPr>
          <p:cNvSpPr txBox="1"/>
          <p:nvPr/>
        </p:nvSpPr>
        <p:spPr>
          <a:xfrm>
            <a:off x="3710970" y="3830751"/>
            <a:ext cx="3096344" cy="65034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32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Discriminação</a:t>
            </a:r>
            <a:endParaRPr lang="pt-BR" sz="1800" b="1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95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/>
      <p:bldP spid="13" grpId="0"/>
      <p:bldP spid="11" grpId="0"/>
      <p:bldP spid="4" grpId="0" animBg="1"/>
      <p:bldP spid="5" grpId="0"/>
      <p:bldP spid="6" grpId="0"/>
      <p:bldP spid="2" grpId="0" animBg="1"/>
      <p:bldP spid="7" grpId="0" animBg="1"/>
      <p:bldP spid="8" grpId="0"/>
      <p:bldP spid="9" grpId="0"/>
      <p:bldP spid="10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F9C0637-39A3-4799-91CF-419836B23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556" y="1275606"/>
            <a:ext cx="7992888" cy="1584176"/>
          </a:xfrm>
        </p:spPr>
        <p:txBody>
          <a:bodyPr/>
          <a:lstStyle/>
          <a:p>
            <a:r>
              <a:rPr lang="pt-BR" sz="9600" noProof="0" dirty="0"/>
              <a:t>Decisões pragmáticas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70993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45857E1-4F2C-419C-8890-1F0A706F4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/>
              <a:t>DADOS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D80AD8-2C57-4688-92C6-02FAC4875DC2}"/>
              </a:ext>
            </a:extLst>
          </p:cNvPr>
          <p:cNvSpPr txBox="1"/>
          <p:nvPr/>
        </p:nvSpPr>
        <p:spPr>
          <a:xfrm>
            <a:off x="179512" y="458797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https://osf.io/cv475/</a:t>
            </a:r>
          </a:p>
        </p:txBody>
      </p:sp>
    </p:spTree>
    <p:extLst>
      <p:ext uri="{BB962C8B-B14F-4D97-AF65-F5344CB8AC3E}">
        <p14:creationId xmlns:p14="http://schemas.microsoft.com/office/powerpoint/2010/main" val="3937723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29A340-DB57-412D-BB65-3EEDD265CA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4"/>
          <a:stretch/>
        </p:blipFill>
        <p:spPr>
          <a:xfrm>
            <a:off x="0" y="123478"/>
            <a:ext cx="9144000" cy="485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25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19DB581-C315-417E-AD96-6776A6DD93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/>
              <a:t>LAB.</a:t>
            </a:r>
          </a:p>
        </p:txBody>
      </p:sp>
    </p:spTree>
    <p:extLst>
      <p:ext uri="{BB962C8B-B14F-4D97-AF65-F5344CB8AC3E}">
        <p14:creationId xmlns:p14="http://schemas.microsoft.com/office/powerpoint/2010/main" val="489037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46DDEC-090F-4742-862F-DE69730DB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85" y="0"/>
            <a:ext cx="783442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184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8817FB-A3B9-475F-A7B5-25950D84B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30" y="0"/>
            <a:ext cx="761333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604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CBC95B-F966-461B-923D-C670A4C46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06" y="0"/>
            <a:ext cx="765178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275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5665-1313-4AC3-8A02-C3C95EA3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(1) Quais itens?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91F77-5D6F-4827-93D0-E7438015F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noProof="0" dirty="0"/>
              <a:t>Quais itens eu devo incluir na minha análise?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noProof="0" dirty="0"/>
              <a:t>Por via de regra, todos os itens de um mesmo instrumento devem ser inseridos </a:t>
            </a:r>
          </a:p>
        </p:txBody>
      </p:sp>
    </p:spTree>
    <p:extLst>
      <p:ext uri="{BB962C8B-B14F-4D97-AF65-F5344CB8AC3E}">
        <p14:creationId xmlns:p14="http://schemas.microsoft.com/office/powerpoint/2010/main" val="34733640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5665-1313-4AC3-8A02-C3C95EA3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(2) Análise fatorial mesmo?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91F77-5D6F-4827-93D0-E7438015F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sz="2600" noProof="0" dirty="0"/>
              <a:t>Apesar da AF ser uma técnica que visa buscar o número e a natureza das variáveis latentes que explicam a variabilidade das variáveis observadas, existem outras técnicas multivariadas com propostas também verossímeis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sz="2600" noProof="0" dirty="0"/>
              <a:t>Em seguida, verificar a viabilidade (KMO e </a:t>
            </a:r>
            <a:r>
              <a:rPr lang="pt-BR" sz="2600" noProof="0" dirty="0" err="1"/>
              <a:t>Bartlett</a:t>
            </a:r>
            <a:r>
              <a:rPr lang="pt-BR" sz="2600" noProof="0" dirty="0"/>
              <a:t>)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sz="2600" noProof="0" dirty="0"/>
              <a:t>Apesar de técnicas liberais, KMO &gt; .7, </a:t>
            </a:r>
            <a:r>
              <a:rPr lang="pt-BR" sz="2600" noProof="0" dirty="0" err="1"/>
              <a:t>Bartlett</a:t>
            </a:r>
            <a:r>
              <a:rPr lang="pt-BR" sz="2600" noProof="0" dirty="0"/>
              <a:t> (p &lt;0.01)</a:t>
            </a:r>
          </a:p>
        </p:txBody>
      </p:sp>
    </p:spTree>
    <p:extLst>
      <p:ext uri="{BB962C8B-B14F-4D97-AF65-F5344CB8AC3E}">
        <p14:creationId xmlns:p14="http://schemas.microsoft.com/office/powerpoint/2010/main" val="32886779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7B99F05-4D7C-4B89-825C-9044B64A8ACB}"/>
              </a:ext>
            </a:extLst>
          </p:cNvPr>
          <p:cNvSpPr/>
          <p:nvPr/>
        </p:nvSpPr>
        <p:spPr>
          <a:xfrm>
            <a:off x="683820" y="827550"/>
            <a:ext cx="1371600" cy="1005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η1</a:t>
            </a:r>
            <a:endParaRPr lang="pt-B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E3580C-B37E-4058-AEDE-EE0ADA200258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051755" y="446174"/>
            <a:ext cx="799095" cy="6885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DCA3E6-0263-4959-A8B9-7884862F0B7B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117195" y="1056150"/>
            <a:ext cx="741351" cy="2748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757249-26B0-4EBE-91CC-C725BDA90C62}"/>
              </a:ext>
            </a:extLst>
          </p:cNvPr>
          <p:cNvCxnSpPr>
            <a:cxnSpLocks/>
          </p:cNvCxnSpPr>
          <p:nvPr/>
        </p:nvCxnSpPr>
        <p:spPr>
          <a:xfrm>
            <a:off x="2133790" y="1525699"/>
            <a:ext cx="708159" cy="1825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A4B65EB-29A4-4371-B1DF-18DA9036D7F2}"/>
              </a:ext>
            </a:extLst>
          </p:cNvPr>
          <p:cNvSpPr/>
          <p:nvPr/>
        </p:nvSpPr>
        <p:spPr>
          <a:xfrm>
            <a:off x="2858546" y="82755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C37EE0-3354-4776-8497-20EBF4E790BB}"/>
              </a:ext>
            </a:extLst>
          </p:cNvPr>
          <p:cNvSpPr/>
          <p:nvPr/>
        </p:nvSpPr>
        <p:spPr>
          <a:xfrm>
            <a:off x="2850850" y="1437526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084E53-7634-4CC4-998A-D391707CB181}"/>
              </a:ext>
            </a:extLst>
          </p:cNvPr>
          <p:cNvSpPr/>
          <p:nvPr/>
        </p:nvSpPr>
        <p:spPr>
          <a:xfrm>
            <a:off x="2850850" y="217574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33D09EE-209A-470C-B1A4-8FE1EC8C52B7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1968838" y="1666126"/>
            <a:ext cx="878637" cy="5847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B2992AE-0A5E-40E6-BA81-5DB55992295A}"/>
              </a:ext>
            </a:extLst>
          </p:cNvPr>
          <p:cNvSpPr/>
          <p:nvPr/>
        </p:nvSpPr>
        <p:spPr>
          <a:xfrm>
            <a:off x="2847475" y="2022233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y4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FFD2D25-B288-44BC-9CAC-B4052B108D20}"/>
              </a:ext>
            </a:extLst>
          </p:cNvPr>
          <p:cNvSpPr/>
          <p:nvPr/>
        </p:nvSpPr>
        <p:spPr>
          <a:xfrm>
            <a:off x="4582835" y="834298"/>
            <a:ext cx="1371600" cy="1005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η1</a:t>
            </a:r>
            <a:endParaRPr lang="pt-BR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961A645-7C99-480B-980C-C9BA121207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50770" y="452922"/>
            <a:ext cx="799095" cy="6885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4DA7755-979A-4CA4-A35C-E91C8A95986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16210" y="1062898"/>
            <a:ext cx="741351" cy="2748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321F9D3-0B87-4A01-B96F-6B0A33826EF3}"/>
              </a:ext>
            </a:extLst>
          </p:cNvPr>
          <p:cNvCxnSpPr>
            <a:cxnSpLocks/>
          </p:cNvCxnSpPr>
          <p:nvPr/>
        </p:nvCxnSpPr>
        <p:spPr>
          <a:xfrm rot="10800000">
            <a:off x="6031415" y="1550932"/>
            <a:ext cx="708159" cy="1825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CC69C6F-E645-4697-A153-D51AF026DE76}"/>
              </a:ext>
            </a:extLst>
          </p:cNvPr>
          <p:cNvSpPr/>
          <p:nvPr/>
        </p:nvSpPr>
        <p:spPr>
          <a:xfrm>
            <a:off x="6757561" y="834298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AF89988-67AB-4307-BCA9-AD0CE8C92FD0}"/>
              </a:ext>
            </a:extLst>
          </p:cNvPr>
          <p:cNvSpPr/>
          <p:nvPr/>
        </p:nvSpPr>
        <p:spPr>
          <a:xfrm>
            <a:off x="6749865" y="1444274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737C6CE-3F14-4781-AF79-106F9BA448F2}"/>
              </a:ext>
            </a:extLst>
          </p:cNvPr>
          <p:cNvSpPr/>
          <p:nvPr/>
        </p:nvSpPr>
        <p:spPr>
          <a:xfrm>
            <a:off x="6749865" y="224322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4E3C718-15A0-4DAD-AF90-536CC74A408C}"/>
              </a:ext>
            </a:extLst>
          </p:cNvPr>
          <p:cNvCxnSpPr>
            <a:cxnSpLocks/>
          </p:cNvCxnSpPr>
          <p:nvPr/>
        </p:nvCxnSpPr>
        <p:spPr>
          <a:xfrm rot="10800000">
            <a:off x="5867853" y="1672874"/>
            <a:ext cx="878637" cy="5847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809727A-0A15-4988-B6EE-A74275D202A6}"/>
              </a:ext>
            </a:extLst>
          </p:cNvPr>
          <p:cNvSpPr/>
          <p:nvPr/>
        </p:nvSpPr>
        <p:spPr>
          <a:xfrm>
            <a:off x="6746490" y="2028981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DE0FFB1-5322-47C1-98A2-A9DD0AE57D48}"/>
              </a:ext>
            </a:extLst>
          </p:cNvPr>
          <p:cNvSpPr/>
          <p:nvPr/>
        </p:nvSpPr>
        <p:spPr>
          <a:xfrm>
            <a:off x="3723639" y="2962081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D4CB3B-9CD1-4F86-B77A-70E976CDA3EE}"/>
              </a:ext>
            </a:extLst>
          </p:cNvPr>
          <p:cNvSpPr/>
          <p:nvPr/>
        </p:nvSpPr>
        <p:spPr>
          <a:xfrm>
            <a:off x="5098402" y="3707129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y3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1610198-C513-4EAD-A11C-27CBBAECD3D5}"/>
              </a:ext>
            </a:extLst>
          </p:cNvPr>
          <p:cNvSpPr/>
          <p:nvPr/>
        </p:nvSpPr>
        <p:spPr>
          <a:xfrm>
            <a:off x="2352039" y="3690819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3E9A7DD-D5D3-4110-B0EB-7B5A917743B9}"/>
              </a:ext>
            </a:extLst>
          </p:cNvPr>
          <p:cNvSpPr/>
          <p:nvPr/>
        </p:nvSpPr>
        <p:spPr>
          <a:xfrm>
            <a:off x="3723639" y="4465667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y4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EC7E5CE-82A1-4D5A-B1B0-1F2CDE2A88B5}"/>
              </a:ext>
            </a:extLst>
          </p:cNvPr>
          <p:cNvCxnSpPr/>
          <p:nvPr/>
        </p:nvCxnSpPr>
        <p:spPr>
          <a:xfrm flipV="1">
            <a:off x="3209365" y="3256674"/>
            <a:ext cx="647820" cy="457200"/>
          </a:xfrm>
          <a:prstGeom prst="straightConnector1">
            <a:avLst/>
          </a:prstGeom>
          <a:ln w="76200">
            <a:solidFill>
              <a:srgbClr val="F6924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7BDDDB7-1285-4104-8FF5-56312375E3D2}"/>
              </a:ext>
            </a:extLst>
          </p:cNvPr>
          <p:cNvCxnSpPr/>
          <p:nvPr/>
        </p:nvCxnSpPr>
        <p:spPr>
          <a:xfrm flipV="1">
            <a:off x="5136382" y="4256516"/>
            <a:ext cx="647820" cy="457200"/>
          </a:xfrm>
          <a:prstGeom prst="straightConnector1">
            <a:avLst/>
          </a:prstGeom>
          <a:ln w="76200">
            <a:solidFill>
              <a:srgbClr val="F6924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3CB8AE1-B095-4521-9EDF-81B3086BB44A}"/>
              </a:ext>
            </a:extLst>
          </p:cNvPr>
          <p:cNvCxnSpPr>
            <a:cxnSpLocks/>
          </p:cNvCxnSpPr>
          <p:nvPr/>
        </p:nvCxnSpPr>
        <p:spPr>
          <a:xfrm>
            <a:off x="5067672" y="3157743"/>
            <a:ext cx="716530" cy="541022"/>
          </a:xfrm>
          <a:prstGeom prst="straightConnector1">
            <a:avLst/>
          </a:prstGeom>
          <a:ln w="76200">
            <a:solidFill>
              <a:srgbClr val="F6924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5294479-4F2D-4EEC-A5F3-F765078E105A}"/>
              </a:ext>
            </a:extLst>
          </p:cNvPr>
          <p:cNvCxnSpPr>
            <a:cxnSpLocks/>
          </p:cNvCxnSpPr>
          <p:nvPr/>
        </p:nvCxnSpPr>
        <p:spPr>
          <a:xfrm>
            <a:off x="3012671" y="4156764"/>
            <a:ext cx="716530" cy="541022"/>
          </a:xfrm>
          <a:prstGeom prst="straightConnector1">
            <a:avLst/>
          </a:prstGeom>
          <a:ln w="76200">
            <a:solidFill>
              <a:srgbClr val="F6924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2D80D31-3A54-4B07-B367-5696CBF2247C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3761264" y="3920255"/>
            <a:ext cx="1337138" cy="15474"/>
          </a:xfrm>
          <a:prstGeom prst="straightConnector1">
            <a:avLst/>
          </a:prstGeom>
          <a:ln w="76200">
            <a:solidFill>
              <a:srgbClr val="F6924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E0F15B1-18B4-4826-AF82-8074E6A09FDB}"/>
              </a:ext>
            </a:extLst>
          </p:cNvPr>
          <p:cNvCxnSpPr>
            <a:cxnSpLocks/>
            <a:stCxn id="65" idx="2"/>
            <a:endCxn id="68" idx="0"/>
          </p:cNvCxnSpPr>
          <p:nvPr/>
        </p:nvCxnSpPr>
        <p:spPr>
          <a:xfrm>
            <a:off x="4409439" y="3419281"/>
            <a:ext cx="0" cy="1046386"/>
          </a:xfrm>
          <a:prstGeom prst="straightConnector1">
            <a:avLst/>
          </a:prstGeom>
          <a:ln w="76200">
            <a:solidFill>
              <a:srgbClr val="F6924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41CABBE-DBA2-47F9-A4DB-2A909E65F20D}"/>
              </a:ext>
            </a:extLst>
          </p:cNvPr>
          <p:cNvSpPr txBox="1"/>
          <p:nvPr/>
        </p:nvSpPr>
        <p:spPr>
          <a:xfrm>
            <a:off x="1259631" y="2571750"/>
            <a:ext cx="1805775" cy="37033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Factor Analysis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77221E-20A8-423E-886C-CFA965325F54}"/>
              </a:ext>
            </a:extLst>
          </p:cNvPr>
          <p:cNvSpPr txBox="1"/>
          <p:nvPr/>
        </p:nvSpPr>
        <p:spPr>
          <a:xfrm>
            <a:off x="6167011" y="2709315"/>
            <a:ext cx="2290834" cy="37033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Principal Component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0DE308-6FEE-4E92-89C6-3950AEAEE984}"/>
              </a:ext>
            </a:extLst>
          </p:cNvPr>
          <p:cNvSpPr txBox="1"/>
          <p:nvPr/>
        </p:nvSpPr>
        <p:spPr>
          <a:xfrm>
            <a:off x="5373258" y="4694267"/>
            <a:ext cx="2290834" cy="37033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Network Analysis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53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novation Curves">
            <a:extLst>
              <a:ext uri="{FF2B5EF4-FFF2-40B4-BE49-F238E27FC236}">
                <a16:creationId xmlns:a16="http://schemas.microsoft.com/office/drawing/2014/main" id="{B79092B7-D7F0-40B5-BBF4-2A3B50A72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35" y="483518"/>
            <a:ext cx="8281529" cy="465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FE133D8-276B-461A-86CF-0EFE3FC9E4F7}"/>
              </a:ext>
            </a:extLst>
          </p:cNvPr>
          <p:cNvSpPr/>
          <p:nvPr/>
        </p:nvSpPr>
        <p:spPr>
          <a:xfrm rot="8280524">
            <a:off x="1939345" y="3376219"/>
            <a:ext cx="504056" cy="2880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856F449-B87E-41E2-8A2D-117891C4F63B}"/>
              </a:ext>
            </a:extLst>
          </p:cNvPr>
          <p:cNvSpPr/>
          <p:nvPr/>
        </p:nvSpPr>
        <p:spPr>
          <a:xfrm rot="8280524">
            <a:off x="2659425" y="2694254"/>
            <a:ext cx="504056" cy="2880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C18C52A-F4D9-4F05-99CD-1EDC16474E07}"/>
              </a:ext>
            </a:extLst>
          </p:cNvPr>
          <p:cNvSpPr/>
          <p:nvPr/>
        </p:nvSpPr>
        <p:spPr>
          <a:xfrm rot="8280524">
            <a:off x="5035688" y="2224091"/>
            <a:ext cx="504056" cy="28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FA7F27-05A7-48B2-A778-07B0408F49A2}"/>
              </a:ext>
            </a:extLst>
          </p:cNvPr>
          <p:cNvSpPr/>
          <p:nvPr/>
        </p:nvSpPr>
        <p:spPr>
          <a:xfrm>
            <a:off x="195670" y="123478"/>
            <a:ext cx="216024" cy="216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E02724-FF4B-4086-BB51-46E1415EFD5F}"/>
              </a:ext>
            </a:extLst>
          </p:cNvPr>
          <p:cNvSpPr txBox="1"/>
          <p:nvPr/>
        </p:nvSpPr>
        <p:spPr>
          <a:xfrm>
            <a:off x="392152" y="51470"/>
            <a:ext cx="4356789" cy="360040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r>
              <a:rPr lang="en-US" dirty="0" err="1">
                <a:latin typeface="Prototype" pitchFamily="2" charset="0"/>
                <a:cs typeface="Prototype" pitchFamily="2" charset="0"/>
              </a:rPr>
              <a:t>Onde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estamos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na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divulgação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academica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4BDB81-ABC9-4871-8A23-CA0BBD34BCFC}"/>
              </a:ext>
            </a:extLst>
          </p:cNvPr>
          <p:cNvSpPr/>
          <p:nvPr/>
        </p:nvSpPr>
        <p:spPr>
          <a:xfrm>
            <a:off x="197130" y="411510"/>
            <a:ext cx="216024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25AE8B-F084-418A-899A-48F35563192A}"/>
              </a:ext>
            </a:extLst>
          </p:cNvPr>
          <p:cNvSpPr txBox="1"/>
          <p:nvPr/>
        </p:nvSpPr>
        <p:spPr>
          <a:xfrm>
            <a:off x="411694" y="339502"/>
            <a:ext cx="4356789" cy="360040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r>
              <a:rPr lang="en-US" dirty="0" err="1">
                <a:latin typeface="Prototype" pitchFamily="2" charset="0"/>
                <a:cs typeface="Prototype" pitchFamily="2" charset="0"/>
              </a:rPr>
              <a:t>Onde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estamos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na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resposta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metodológica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73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9" grpId="0" animBg="1"/>
      <p:bldP spid="12" grpId="0"/>
      <p:bldP spid="14" grpId="0" animBg="1"/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7B99F05-4D7C-4B89-825C-9044B64A8ACB}"/>
              </a:ext>
            </a:extLst>
          </p:cNvPr>
          <p:cNvSpPr/>
          <p:nvPr/>
        </p:nvSpPr>
        <p:spPr>
          <a:xfrm>
            <a:off x="683820" y="827550"/>
            <a:ext cx="1371600" cy="1005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η1</a:t>
            </a:r>
            <a:endParaRPr lang="pt-B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E3580C-B37E-4058-AEDE-EE0ADA200258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051755" y="446174"/>
            <a:ext cx="799095" cy="6885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DCA3E6-0263-4959-A8B9-7884862F0B7B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117195" y="1056150"/>
            <a:ext cx="741351" cy="2748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757249-26B0-4EBE-91CC-C725BDA90C62}"/>
              </a:ext>
            </a:extLst>
          </p:cNvPr>
          <p:cNvCxnSpPr>
            <a:cxnSpLocks/>
          </p:cNvCxnSpPr>
          <p:nvPr/>
        </p:nvCxnSpPr>
        <p:spPr>
          <a:xfrm>
            <a:off x="2133790" y="1525699"/>
            <a:ext cx="708159" cy="1825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A4B65EB-29A4-4371-B1DF-18DA9036D7F2}"/>
              </a:ext>
            </a:extLst>
          </p:cNvPr>
          <p:cNvSpPr/>
          <p:nvPr/>
        </p:nvSpPr>
        <p:spPr>
          <a:xfrm>
            <a:off x="2858546" y="82755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C37EE0-3354-4776-8497-20EBF4E790BB}"/>
              </a:ext>
            </a:extLst>
          </p:cNvPr>
          <p:cNvSpPr/>
          <p:nvPr/>
        </p:nvSpPr>
        <p:spPr>
          <a:xfrm>
            <a:off x="2850850" y="1437526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084E53-7634-4CC4-998A-D391707CB181}"/>
              </a:ext>
            </a:extLst>
          </p:cNvPr>
          <p:cNvSpPr/>
          <p:nvPr/>
        </p:nvSpPr>
        <p:spPr>
          <a:xfrm>
            <a:off x="2850850" y="217574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33D09EE-209A-470C-B1A4-8FE1EC8C52B7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1968838" y="1666126"/>
            <a:ext cx="878637" cy="5847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B2992AE-0A5E-40E6-BA81-5DB55992295A}"/>
              </a:ext>
            </a:extLst>
          </p:cNvPr>
          <p:cNvSpPr/>
          <p:nvPr/>
        </p:nvSpPr>
        <p:spPr>
          <a:xfrm>
            <a:off x="2847475" y="2022233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y4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FFD2D25-B288-44BC-9CAC-B4052B108D20}"/>
              </a:ext>
            </a:extLst>
          </p:cNvPr>
          <p:cNvSpPr/>
          <p:nvPr/>
        </p:nvSpPr>
        <p:spPr>
          <a:xfrm>
            <a:off x="4582835" y="834298"/>
            <a:ext cx="1371600" cy="1005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η1</a:t>
            </a:r>
            <a:endParaRPr lang="pt-BR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961A645-7C99-480B-980C-C9BA121207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50770" y="452922"/>
            <a:ext cx="799095" cy="6885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4DA7755-979A-4CA4-A35C-E91C8A95986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16210" y="1062898"/>
            <a:ext cx="741351" cy="2748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321F9D3-0B87-4A01-B96F-6B0A33826EF3}"/>
              </a:ext>
            </a:extLst>
          </p:cNvPr>
          <p:cNvCxnSpPr>
            <a:cxnSpLocks/>
          </p:cNvCxnSpPr>
          <p:nvPr/>
        </p:nvCxnSpPr>
        <p:spPr>
          <a:xfrm rot="10800000">
            <a:off x="6031415" y="1550932"/>
            <a:ext cx="708159" cy="1825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CC69C6F-E645-4697-A153-D51AF026DE76}"/>
              </a:ext>
            </a:extLst>
          </p:cNvPr>
          <p:cNvSpPr/>
          <p:nvPr/>
        </p:nvSpPr>
        <p:spPr>
          <a:xfrm>
            <a:off x="6757561" y="834298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AF89988-67AB-4307-BCA9-AD0CE8C92FD0}"/>
              </a:ext>
            </a:extLst>
          </p:cNvPr>
          <p:cNvSpPr/>
          <p:nvPr/>
        </p:nvSpPr>
        <p:spPr>
          <a:xfrm>
            <a:off x="6749865" y="1444274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737C6CE-3F14-4781-AF79-106F9BA448F2}"/>
              </a:ext>
            </a:extLst>
          </p:cNvPr>
          <p:cNvSpPr/>
          <p:nvPr/>
        </p:nvSpPr>
        <p:spPr>
          <a:xfrm>
            <a:off x="6749865" y="224322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4E3C718-15A0-4DAD-AF90-536CC74A408C}"/>
              </a:ext>
            </a:extLst>
          </p:cNvPr>
          <p:cNvCxnSpPr>
            <a:cxnSpLocks/>
          </p:cNvCxnSpPr>
          <p:nvPr/>
        </p:nvCxnSpPr>
        <p:spPr>
          <a:xfrm rot="10800000">
            <a:off x="5867853" y="1672874"/>
            <a:ext cx="878637" cy="5847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809727A-0A15-4988-B6EE-A74275D202A6}"/>
              </a:ext>
            </a:extLst>
          </p:cNvPr>
          <p:cNvSpPr/>
          <p:nvPr/>
        </p:nvSpPr>
        <p:spPr>
          <a:xfrm>
            <a:off x="6746490" y="2028981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DE0FFB1-5322-47C1-98A2-A9DD0AE57D48}"/>
              </a:ext>
            </a:extLst>
          </p:cNvPr>
          <p:cNvSpPr/>
          <p:nvPr/>
        </p:nvSpPr>
        <p:spPr>
          <a:xfrm>
            <a:off x="3723639" y="2962081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D4CB3B-9CD1-4F86-B77A-70E976CDA3EE}"/>
              </a:ext>
            </a:extLst>
          </p:cNvPr>
          <p:cNvSpPr/>
          <p:nvPr/>
        </p:nvSpPr>
        <p:spPr>
          <a:xfrm>
            <a:off x="5098402" y="3707129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y3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1610198-C513-4EAD-A11C-27CBBAECD3D5}"/>
              </a:ext>
            </a:extLst>
          </p:cNvPr>
          <p:cNvSpPr/>
          <p:nvPr/>
        </p:nvSpPr>
        <p:spPr>
          <a:xfrm>
            <a:off x="2352039" y="3690819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3E9A7DD-D5D3-4110-B0EB-7B5A917743B9}"/>
              </a:ext>
            </a:extLst>
          </p:cNvPr>
          <p:cNvSpPr/>
          <p:nvPr/>
        </p:nvSpPr>
        <p:spPr>
          <a:xfrm>
            <a:off x="3723639" y="4465667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y4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EC7E5CE-82A1-4D5A-B1B0-1F2CDE2A88B5}"/>
              </a:ext>
            </a:extLst>
          </p:cNvPr>
          <p:cNvCxnSpPr/>
          <p:nvPr/>
        </p:nvCxnSpPr>
        <p:spPr>
          <a:xfrm flipV="1">
            <a:off x="3209365" y="3256674"/>
            <a:ext cx="647820" cy="457200"/>
          </a:xfrm>
          <a:prstGeom prst="straightConnector1">
            <a:avLst/>
          </a:prstGeom>
          <a:ln w="76200">
            <a:solidFill>
              <a:srgbClr val="F6924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7BDDDB7-1285-4104-8FF5-56312375E3D2}"/>
              </a:ext>
            </a:extLst>
          </p:cNvPr>
          <p:cNvCxnSpPr/>
          <p:nvPr/>
        </p:nvCxnSpPr>
        <p:spPr>
          <a:xfrm flipV="1">
            <a:off x="5136382" y="4256516"/>
            <a:ext cx="647820" cy="457200"/>
          </a:xfrm>
          <a:prstGeom prst="straightConnector1">
            <a:avLst/>
          </a:prstGeom>
          <a:ln w="76200">
            <a:solidFill>
              <a:srgbClr val="F6924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3CB8AE1-B095-4521-9EDF-81B3086BB44A}"/>
              </a:ext>
            </a:extLst>
          </p:cNvPr>
          <p:cNvCxnSpPr>
            <a:cxnSpLocks/>
          </p:cNvCxnSpPr>
          <p:nvPr/>
        </p:nvCxnSpPr>
        <p:spPr>
          <a:xfrm>
            <a:off x="5067672" y="3157743"/>
            <a:ext cx="716530" cy="541022"/>
          </a:xfrm>
          <a:prstGeom prst="straightConnector1">
            <a:avLst/>
          </a:prstGeom>
          <a:ln w="76200">
            <a:solidFill>
              <a:srgbClr val="F6924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5294479-4F2D-4EEC-A5F3-F765078E105A}"/>
              </a:ext>
            </a:extLst>
          </p:cNvPr>
          <p:cNvCxnSpPr>
            <a:cxnSpLocks/>
          </p:cNvCxnSpPr>
          <p:nvPr/>
        </p:nvCxnSpPr>
        <p:spPr>
          <a:xfrm>
            <a:off x="3012671" y="4156764"/>
            <a:ext cx="716530" cy="541022"/>
          </a:xfrm>
          <a:prstGeom prst="straightConnector1">
            <a:avLst/>
          </a:prstGeom>
          <a:ln w="76200">
            <a:solidFill>
              <a:srgbClr val="F6924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2D80D31-3A54-4B07-B367-5696CBF2247C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3761264" y="3920255"/>
            <a:ext cx="1337138" cy="15474"/>
          </a:xfrm>
          <a:prstGeom prst="straightConnector1">
            <a:avLst/>
          </a:prstGeom>
          <a:ln w="76200">
            <a:solidFill>
              <a:srgbClr val="F6924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E0F15B1-18B4-4826-AF82-8074E6A09FDB}"/>
              </a:ext>
            </a:extLst>
          </p:cNvPr>
          <p:cNvCxnSpPr>
            <a:cxnSpLocks/>
            <a:stCxn id="65" idx="2"/>
            <a:endCxn id="68" idx="0"/>
          </p:cNvCxnSpPr>
          <p:nvPr/>
        </p:nvCxnSpPr>
        <p:spPr>
          <a:xfrm>
            <a:off x="4409439" y="3419281"/>
            <a:ext cx="0" cy="1046386"/>
          </a:xfrm>
          <a:prstGeom prst="straightConnector1">
            <a:avLst/>
          </a:prstGeom>
          <a:ln w="76200">
            <a:solidFill>
              <a:srgbClr val="F6924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41CABBE-DBA2-47F9-A4DB-2A909E65F20D}"/>
              </a:ext>
            </a:extLst>
          </p:cNvPr>
          <p:cNvSpPr txBox="1"/>
          <p:nvPr/>
        </p:nvSpPr>
        <p:spPr>
          <a:xfrm>
            <a:off x="1259631" y="2571750"/>
            <a:ext cx="1805775" cy="37033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Factor Analysis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77221E-20A8-423E-886C-CFA965325F54}"/>
              </a:ext>
            </a:extLst>
          </p:cNvPr>
          <p:cNvSpPr txBox="1"/>
          <p:nvPr/>
        </p:nvSpPr>
        <p:spPr>
          <a:xfrm>
            <a:off x="6167011" y="2709315"/>
            <a:ext cx="2290834" cy="37033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Principal Component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0DE308-6FEE-4E92-89C6-3950AEAEE984}"/>
              </a:ext>
            </a:extLst>
          </p:cNvPr>
          <p:cNvSpPr txBox="1"/>
          <p:nvPr/>
        </p:nvSpPr>
        <p:spPr>
          <a:xfrm>
            <a:off x="5373258" y="4694267"/>
            <a:ext cx="2290834" cy="37033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Network Analysis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45EF1C-82E8-444A-A922-F9803C50F5FE}"/>
              </a:ext>
            </a:extLst>
          </p:cNvPr>
          <p:cNvSpPr txBox="1"/>
          <p:nvPr/>
        </p:nvSpPr>
        <p:spPr>
          <a:xfrm>
            <a:off x="541732" y="242310"/>
            <a:ext cx="1760620" cy="68855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r>
              <a:rPr lang="pt-BR" sz="180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Características</a:t>
            </a:r>
          </a:p>
          <a:p>
            <a:r>
              <a:rPr lang="pt-BR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psicológicas</a:t>
            </a:r>
            <a:endParaRPr lang="pt-BR" sz="180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C135B5-0C09-4BB5-B78C-E05102BB1ADE}"/>
              </a:ext>
            </a:extLst>
          </p:cNvPr>
          <p:cNvSpPr txBox="1"/>
          <p:nvPr/>
        </p:nvSpPr>
        <p:spPr>
          <a:xfrm>
            <a:off x="4440934" y="313374"/>
            <a:ext cx="2029067" cy="68855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r>
              <a:rPr lang="pt-BR" sz="180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Nível socioecon.</a:t>
            </a:r>
          </a:p>
          <a:p>
            <a:r>
              <a:rPr lang="pt-BR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Qualidade serviço</a:t>
            </a:r>
            <a:endParaRPr lang="pt-BR" sz="180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A2D037-76F2-4F0F-8F11-F0E22B52D86F}"/>
              </a:ext>
            </a:extLst>
          </p:cNvPr>
          <p:cNvSpPr txBox="1"/>
          <p:nvPr/>
        </p:nvSpPr>
        <p:spPr>
          <a:xfrm>
            <a:off x="6649558" y="3738723"/>
            <a:ext cx="2029067" cy="68855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r>
              <a:rPr lang="pt-BR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Sintomas em </a:t>
            </a:r>
            <a:br>
              <a:rPr lang="pt-BR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</a:br>
            <a:r>
              <a:rPr lang="pt-BR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saúde mental</a:t>
            </a:r>
          </a:p>
        </p:txBody>
      </p:sp>
    </p:spTree>
    <p:extLst>
      <p:ext uri="{BB962C8B-B14F-4D97-AF65-F5344CB8AC3E}">
        <p14:creationId xmlns:p14="http://schemas.microsoft.com/office/powerpoint/2010/main" val="319373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5" grpId="0" animBg="1"/>
      <p:bldP spid="3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5665-1313-4AC3-8A02-C3C95EA3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(3) Escolha do método de extração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91F77-5D6F-4827-93D0-E7438015F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 algn="just">
              <a:buFont typeface="Wingdings" panose="05000000000000000000" pitchFamily="2" charset="2"/>
              <a:buChar char="q"/>
            </a:pPr>
            <a:r>
              <a:rPr lang="pt-BR" sz="2400" noProof="0" dirty="0"/>
              <a:t>Existem diferentes </a:t>
            </a:r>
            <a:r>
              <a:rPr lang="pt-BR" sz="2400" noProof="0" dirty="0" err="1"/>
              <a:t>algorithms</a:t>
            </a:r>
            <a:r>
              <a:rPr lang="pt-BR" sz="2400" noProof="0" dirty="0"/>
              <a:t> que visam isso, incluindo a Máxima Verossimilhança (ML), Máxima Verossimilhança Robusta (RML), Mínimos Quadrado Ponderados (WLS), Mínimos Quadrados Não Ponderados (ULS), WLSMV (mínimos quadrados ponderados robusto)</a:t>
            </a:r>
          </a:p>
          <a:p>
            <a:pPr marL="514350" indent="-514350" algn="just">
              <a:buFont typeface="Wingdings" panose="05000000000000000000" pitchFamily="2" charset="2"/>
              <a:buChar char="q"/>
            </a:pPr>
            <a:r>
              <a:rPr lang="pt-BR" sz="2400" noProof="0" dirty="0"/>
              <a:t>Esta decisão é bastante atrelada a espaços de massa (VAD) ou de densidade (VAC)</a:t>
            </a:r>
          </a:p>
          <a:p>
            <a:pPr marL="514350" indent="-514350" algn="just">
              <a:buFont typeface="Wingdings" panose="05000000000000000000" pitchFamily="2" charset="2"/>
              <a:buChar char="q"/>
            </a:pPr>
            <a:r>
              <a:rPr lang="pt-BR" sz="2400" noProof="0" dirty="0"/>
              <a:t>Variáveis de escalas </a:t>
            </a:r>
            <a:r>
              <a:rPr lang="pt-BR" sz="2400" noProof="0" dirty="0" err="1"/>
              <a:t>likert</a:t>
            </a:r>
            <a:r>
              <a:rPr lang="pt-BR" sz="2400" noProof="0" dirty="0"/>
              <a:t> são mais adequadamente tratadas em espaços discretos</a:t>
            </a:r>
            <a:endParaRPr lang="pt-BR" sz="2600" noProof="0" dirty="0"/>
          </a:p>
        </p:txBody>
      </p:sp>
    </p:spTree>
    <p:extLst>
      <p:ext uri="{BB962C8B-B14F-4D97-AF65-F5344CB8AC3E}">
        <p14:creationId xmlns:p14="http://schemas.microsoft.com/office/powerpoint/2010/main" val="33530580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5665-1313-4AC3-8A02-C3C95EA3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(4) Quantos fatores reter?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91F77-5D6F-4827-93D0-E7438015F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747864"/>
          </a:xfrm>
        </p:spPr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pt-BR" noProof="0" dirty="0"/>
              <a:t>Diferentes técnicas são possíveis e a maioria é calcada em autovalores e autovetores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pt-BR" noProof="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9D5B63-3D5B-42BA-AD92-52BA7F552DD6}"/>
              </a:ext>
            </a:extLst>
          </p:cNvPr>
          <p:cNvCxnSpPr>
            <a:cxnSpLocks/>
          </p:cNvCxnSpPr>
          <p:nvPr/>
        </p:nvCxnSpPr>
        <p:spPr>
          <a:xfrm>
            <a:off x="2267744" y="4668366"/>
            <a:ext cx="4752528" cy="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AB25B9-F38C-47ED-AA48-445D72E2FE7D}"/>
              </a:ext>
            </a:extLst>
          </p:cNvPr>
          <p:cNvCxnSpPr>
            <a:cxnSpLocks/>
          </p:cNvCxnSpPr>
          <p:nvPr/>
        </p:nvCxnSpPr>
        <p:spPr>
          <a:xfrm flipV="1">
            <a:off x="2483768" y="2067694"/>
            <a:ext cx="0" cy="2744688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5C3894-4B43-4122-8B5A-F0F8E7A05665}"/>
              </a:ext>
            </a:extLst>
          </p:cNvPr>
          <p:cNvCxnSpPr/>
          <p:nvPr/>
        </p:nvCxnSpPr>
        <p:spPr>
          <a:xfrm>
            <a:off x="2843808" y="4524350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592422-B6B3-4A0A-908D-1CD285F4A94B}"/>
              </a:ext>
            </a:extLst>
          </p:cNvPr>
          <p:cNvCxnSpPr/>
          <p:nvPr/>
        </p:nvCxnSpPr>
        <p:spPr>
          <a:xfrm>
            <a:off x="3203848" y="4524350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2E816E-518C-4747-9B9D-D272DBD34B2F}"/>
              </a:ext>
            </a:extLst>
          </p:cNvPr>
          <p:cNvCxnSpPr/>
          <p:nvPr/>
        </p:nvCxnSpPr>
        <p:spPr>
          <a:xfrm>
            <a:off x="3563888" y="4524350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E8FBD7-3BED-466B-80B2-79C94AB4E4F3}"/>
              </a:ext>
            </a:extLst>
          </p:cNvPr>
          <p:cNvCxnSpPr/>
          <p:nvPr/>
        </p:nvCxnSpPr>
        <p:spPr>
          <a:xfrm>
            <a:off x="3923928" y="4524350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EDD2BF-58EF-402D-BF3A-A7DA159E167A}"/>
              </a:ext>
            </a:extLst>
          </p:cNvPr>
          <p:cNvCxnSpPr/>
          <p:nvPr/>
        </p:nvCxnSpPr>
        <p:spPr>
          <a:xfrm>
            <a:off x="4283968" y="4524350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428D8C-9246-48FA-BB66-F8F615DE3E18}"/>
              </a:ext>
            </a:extLst>
          </p:cNvPr>
          <p:cNvCxnSpPr/>
          <p:nvPr/>
        </p:nvCxnSpPr>
        <p:spPr>
          <a:xfrm>
            <a:off x="4644008" y="4524350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8E5EFD-C7D3-47D5-B746-333AA8C0587E}"/>
              </a:ext>
            </a:extLst>
          </p:cNvPr>
          <p:cNvCxnSpPr/>
          <p:nvPr/>
        </p:nvCxnSpPr>
        <p:spPr>
          <a:xfrm>
            <a:off x="5004048" y="4524350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82CEE6-CD3D-453F-A942-E149F3C4A2F4}"/>
              </a:ext>
            </a:extLst>
          </p:cNvPr>
          <p:cNvCxnSpPr/>
          <p:nvPr/>
        </p:nvCxnSpPr>
        <p:spPr>
          <a:xfrm>
            <a:off x="5364088" y="4524350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EC3137-CA91-447E-9CF0-60FCCBE327A0}"/>
              </a:ext>
            </a:extLst>
          </p:cNvPr>
          <p:cNvCxnSpPr/>
          <p:nvPr/>
        </p:nvCxnSpPr>
        <p:spPr>
          <a:xfrm>
            <a:off x="5724128" y="4524350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215B222-66E9-4FF6-B835-6D02C94C522D}"/>
              </a:ext>
            </a:extLst>
          </p:cNvPr>
          <p:cNvCxnSpPr/>
          <p:nvPr/>
        </p:nvCxnSpPr>
        <p:spPr>
          <a:xfrm>
            <a:off x="6084168" y="4524350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BD2231-BA6A-4AC6-A517-0E42E8818F3D}"/>
              </a:ext>
            </a:extLst>
          </p:cNvPr>
          <p:cNvCxnSpPr/>
          <p:nvPr/>
        </p:nvCxnSpPr>
        <p:spPr>
          <a:xfrm>
            <a:off x="6444208" y="4524350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C515BC0-29F5-42DA-B12E-B0F29B238331}"/>
              </a:ext>
            </a:extLst>
          </p:cNvPr>
          <p:cNvSpPr txBox="1"/>
          <p:nvPr/>
        </p:nvSpPr>
        <p:spPr>
          <a:xfrm>
            <a:off x="2689448" y="4812382"/>
            <a:ext cx="3898769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77500" lnSpcReduction="20000"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1       2     3     4     5     6    7     8     9     10    11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06C23FC-3B11-4EC0-A09A-DE931CBA05CB}"/>
              </a:ext>
            </a:extLst>
          </p:cNvPr>
          <p:cNvSpPr/>
          <p:nvPr/>
        </p:nvSpPr>
        <p:spPr>
          <a:xfrm>
            <a:off x="2689447" y="2499743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F1A54AC-E6A4-4395-8A10-132B84D656C9}"/>
              </a:ext>
            </a:extLst>
          </p:cNvPr>
          <p:cNvSpPr/>
          <p:nvPr/>
        </p:nvSpPr>
        <p:spPr>
          <a:xfrm>
            <a:off x="3100912" y="4003495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8AE457F-CDA5-41EF-B6C2-379A23DA18AD}"/>
              </a:ext>
            </a:extLst>
          </p:cNvPr>
          <p:cNvSpPr/>
          <p:nvPr/>
        </p:nvSpPr>
        <p:spPr>
          <a:xfrm>
            <a:off x="3459920" y="4142636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3C736C8-F485-4324-9DC2-236B4D713179}"/>
              </a:ext>
            </a:extLst>
          </p:cNvPr>
          <p:cNvSpPr/>
          <p:nvPr/>
        </p:nvSpPr>
        <p:spPr>
          <a:xfrm>
            <a:off x="3798687" y="4220732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7878564-C540-452B-9877-212A0CAAD1F9}"/>
              </a:ext>
            </a:extLst>
          </p:cNvPr>
          <p:cNvSpPr/>
          <p:nvPr/>
        </p:nvSpPr>
        <p:spPr>
          <a:xfrm>
            <a:off x="4170786" y="4270482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7E6FF1F-8FCF-400E-85A5-084157569910}"/>
              </a:ext>
            </a:extLst>
          </p:cNvPr>
          <p:cNvSpPr/>
          <p:nvPr/>
        </p:nvSpPr>
        <p:spPr>
          <a:xfrm>
            <a:off x="4534201" y="4264502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3A60CD9-1E63-45E7-A651-459245101B36}"/>
              </a:ext>
            </a:extLst>
          </p:cNvPr>
          <p:cNvSpPr/>
          <p:nvPr/>
        </p:nvSpPr>
        <p:spPr>
          <a:xfrm>
            <a:off x="4906300" y="4260289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7CD04CB-DF89-4FE7-8A48-DCC565539735}"/>
              </a:ext>
            </a:extLst>
          </p:cNvPr>
          <p:cNvSpPr/>
          <p:nvPr/>
        </p:nvSpPr>
        <p:spPr>
          <a:xfrm>
            <a:off x="5256341" y="4273392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2B25486-AEF9-4EDA-A3A0-82CDDD863851}"/>
              </a:ext>
            </a:extLst>
          </p:cNvPr>
          <p:cNvSpPr/>
          <p:nvPr/>
        </p:nvSpPr>
        <p:spPr>
          <a:xfrm>
            <a:off x="5615349" y="4289529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1D26140-6B2B-4CDB-A938-9FA6F68C8578}"/>
              </a:ext>
            </a:extLst>
          </p:cNvPr>
          <p:cNvSpPr/>
          <p:nvPr/>
        </p:nvSpPr>
        <p:spPr>
          <a:xfrm>
            <a:off x="5978764" y="4299956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A036688-15BE-4943-A6C4-E4DD983FAB6D}"/>
              </a:ext>
            </a:extLst>
          </p:cNvPr>
          <p:cNvSpPr/>
          <p:nvPr/>
        </p:nvSpPr>
        <p:spPr>
          <a:xfrm>
            <a:off x="6371865" y="4292328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2E3E7D1-7B84-447E-B3E7-E575215B6D07}"/>
              </a:ext>
            </a:extLst>
          </p:cNvPr>
          <p:cNvSpPr/>
          <p:nvPr/>
        </p:nvSpPr>
        <p:spPr>
          <a:xfrm>
            <a:off x="2778284" y="2697063"/>
            <a:ext cx="3797643" cy="1746895"/>
          </a:xfrm>
          <a:custGeom>
            <a:avLst/>
            <a:gdLst>
              <a:gd name="connsiteX0" fmla="*/ 0 w 3797643"/>
              <a:gd name="connsiteY0" fmla="*/ 0 h 1746895"/>
              <a:gd name="connsiteX1" fmla="*/ 354227 w 3797643"/>
              <a:gd name="connsiteY1" fmla="*/ 1342767 h 1746895"/>
              <a:gd name="connsiteX2" fmla="*/ 1631092 w 3797643"/>
              <a:gd name="connsiteY2" fmla="*/ 1688756 h 1746895"/>
              <a:gd name="connsiteX3" fmla="*/ 3797643 w 3797643"/>
              <a:gd name="connsiteY3" fmla="*/ 1746421 h 1746895"/>
              <a:gd name="connsiteX4" fmla="*/ 3797643 w 3797643"/>
              <a:gd name="connsiteY4" fmla="*/ 1746421 h 1746895"/>
              <a:gd name="connsiteX5" fmla="*/ 3797643 w 3797643"/>
              <a:gd name="connsiteY5" fmla="*/ 1746421 h 174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7643" h="1746895">
                <a:moveTo>
                  <a:pt x="0" y="0"/>
                </a:moveTo>
                <a:cubicBezTo>
                  <a:pt x="41189" y="530654"/>
                  <a:pt x="82378" y="1061308"/>
                  <a:pt x="354227" y="1342767"/>
                </a:cubicBezTo>
                <a:cubicBezTo>
                  <a:pt x="626076" y="1624226"/>
                  <a:pt x="1057189" y="1621480"/>
                  <a:pt x="1631092" y="1688756"/>
                </a:cubicBezTo>
                <a:cubicBezTo>
                  <a:pt x="2204995" y="1756032"/>
                  <a:pt x="3797643" y="1746421"/>
                  <a:pt x="3797643" y="1746421"/>
                </a:cubicBezTo>
                <a:lnTo>
                  <a:pt x="3797643" y="1746421"/>
                </a:lnTo>
                <a:lnTo>
                  <a:pt x="3797643" y="1746421"/>
                </a:lnTo>
              </a:path>
            </a:pathLst>
          </a:cu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978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5665-1313-4AC3-8A02-C3C95EA3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Gráfico de Escarpa (Sedimentação)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9D5B63-3D5B-42BA-AD92-52BA7F552DD6}"/>
              </a:ext>
            </a:extLst>
          </p:cNvPr>
          <p:cNvCxnSpPr>
            <a:cxnSpLocks/>
          </p:cNvCxnSpPr>
          <p:nvPr/>
        </p:nvCxnSpPr>
        <p:spPr>
          <a:xfrm>
            <a:off x="1979712" y="4227934"/>
            <a:ext cx="5616624" cy="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AB25B9-F38C-47ED-AA48-445D72E2FE7D}"/>
              </a:ext>
            </a:extLst>
          </p:cNvPr>
          <p:cNvCxnSpPr>
            <a:cxnSpLocks/>
          </p:cNvCxnSpPr>
          <p:nvPr/>
        </p:nvCxnSpPr>
        <p:spPr>
          <a:xfrm flipV="1">
            <a:off x="2195736" y="1203598"/>
            <a:ext cx="0" cy="3168352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5C3894-4B43-4122-8B5A-F0F8E7A05665}"/>
              </a:ext>
            </a:extLst>
          </p:cNvPr>
          <p:cNvCxnSpPr/>
          <p:nvPr/>
        </p:nvCxnSpPr>
        <p:spPr>
          <a:xfrm>
            <a:off x="255577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592422-B6B3-4A0A-908D-1CD285F4A94B}"/>
              </a:ext>
            </a:extLst>
          </p:cNvPr>
          <p:cNvCxnSpPr/>
          <p:nvPr/>
        </p:nvCxnSpPr>
        <p:spPr>
          <a:xfrm>
            <a:off x="291581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2E816E-518C-4747-9B9D-D272DBD34B2F}"/>
              </a:ext>
            </a:extLst>
          </p:cNvPr>
          <p:cNvCxnSpPr/>
          <p:nvPr/>
        </p:nvCxnSpPr>
        <p:spPr>
          <a:xfrm>
            <a:off x="327585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E8FBD7-3BED-466B-80B2-79C94AB4E4F3}"/>
              </a:ext>
            </a:extLst>
          </p:cNvPr>
          <p:cNvCxnSpPr/>
          <p:nvPr/>
        </p:nvCxnSpPr>
        <p:spPr>
          <a:xfrm>
            <a:off x="363589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EDD2BF-58EF-402D-BF3A-A7DA159E167A}"/>
              </a:ext>
            </a:extLst>
          </p:cNvPr>
          <p:cNvCxnSpPr/>
          <p:nvPr/>
        </p:nvCxnSpPr>
        <p:spPr>
          <a:xfrm>
            <a:off x="399593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428D8C-9246-48FA-BB66-F8F615DE3E18}"/>
              </a:ext>
            </a:extLst>
          </p:cNvPr>
          <p:cNvCxnSpPr/>
          <p:nvPr/>
        </p:nvCxnSpPr>
        <p:spPr>
          <a:xfrm>
            <a:off x="435597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8E5EFD-C7D3-47D5-B746-333AA8C0587E}"/>
              </a:ext>
            </a:extLst>
          </p:cNvPr>
          <p:cNvCxnSpPr/>
          <p:nvPr/>
        </p:nvCxnSpPr>
        <p:spPr>
          <a:xfrm>
            <a:off x="471601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82CEE6-CD3D-453F-A942-E149F3C4A2F4}"/>
              </a:ext>
            </a:extLst>
          </p:cNvPr>
          <p:cNvCxnSpPr/>
          <p:nvPr/>
        </p:nvCxnSpPr>
        <p:spPr>
          <a:xfrm>
            <a:off x="507605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EC3137-CA91-447E-9CF0-60FCCBE327A0}"/>
              </a:ext>
            </a:extLst>
          </p:cNvPr>
          <p:cNvCxnSpPr/>
          <p:nvPr/>
        </p:nvCxnSpPr>
        <p:spPr>
          <a:xfrm>
            <a:off x="543609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215B222-66E9-4FF6-B835-6D02C94C522D}"/>
              </a:ext>
            </a:extLst>
          </p:cNvPr>
          <p:cNvCxnSpPr/>
          <p:nvPr/>
        </p:nvCxnSpPr>
        <p:spPr>
          <a:xfrm>
            <a:off x="579613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BD2231-BA6A-4AC6-A517-0E42E8818F3D}"/>
              </a:ext>
            </a:extLst>
          </p:cNvPr>
          <p:cNvCxnSpPr/>
          <p:nvPr/>
        </p:nvCxnSpPr>
        <p:spPr>
          <a:xfrm>
            <a:off x="615617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C515BC0-29F5-42DA-B12E-B0F29B238331}"/>
              </a:ext>
            </a:extLst>
          </p:cNvPr>
          <p:cNvSpPr txBox="1"/>
          <p:nvPr/>
        </p:nvSpPr>
        <p:spPr>
          <a:xfrm>
            <a:off x="2401415" y="4371950"/>
            <a:ext cx="4978885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1       2     3     4     5     6    7     8     9     10    11      12      13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06C23FC-3B11-4EC0-A09A-DE931CBA05CB}"/>
              </a:ext>
            </a:extLst>
          </p:cNvPr>
          <p:cNvSpPr/>
          <p:nvPr/>
        </p:nvSpPr>
        <p:spPr>
          <a:xfrm>
            <a:off x="2377069" y="1670235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F1A54AC-E6A4-4395-8A10-132B84D656C9}"/>
              </a:ext>
            </a:extLst>
          </p:cNvPr>
          <p:cNvSpPr/>
          <p:nvPr/>
        </p:nvSpPr>
        <p:spPr>
          <a:xfrm>
            <a:off x="2812880" y="3398413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8AE457F-CDA5-41EF-B6C2-379A23DA18AD}"/>
              </a:ext>
            </a:extLst>
          </p:cNvPr>
          <p:cNvSpPr/>
          <p:nvPr/>
        </p:nvSpPr>
        <p:spPr>
          <a:xfrm>
            <a:off x="3162673" y="3651870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3C736C8-F485-4324-9DC2-236B4D713179}"/>
              </a:ext>
            </a:extLst>
          </p:cNvPr>
          <p:cNvSpPr/>
          <p:nvPr/>
        </p:nvSpPr>
        <p:spPr>
          <a:xfrm>
            <a:off x="3519339" y="3767140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7878564-C540-452B-9877-212A0CAAD1F9}"/>
              </a:ext>
            </a:extLst>
          </p:cNvPr>
          <p:cNvSpPr/>
          <p:nvPr/>
        </p:nvSpPr>
        <p:spPr>
          <a:xfrm>
            <a:off x="3882754" y="3795900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7E6FF1F-8FCF-400E-85A5-084157569910}"/>
              </a:ext>
            </a:extLst>
          </p:cNvPr>
          <p:cNvSpPr/>
          <p:nvPr/>
        </p:nvSpPr>
        <p:spPr>
          <a:xfrm>
            <a:off x="4246169" y="3824070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3A60CD9-1E63-45E7-A651-459245101B36}"/>
              </a:ext>
            </a:extLst>
          </p:cNvPr>
          <p:cNvSpPr/>
          <p:nvPr/>
        </p:nvSpPr>
        <p:spPr>
          <a:xfrm>
            <a:off x="4618268" y="3819857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7CD04CB-DF89-4FE7-8A48-DCC565539735}"/>
              </a:ext>
            </a:extLst>
          </p:cNvPr>
          <p:cNvSpPr/>
          <p:nvPr/>
        </p:nvSpPr>
        <p:spPr>
          <a:xfrm>
            <a:off x="4968309" y="3832960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2B25486-AEF9-4EDA-A3A0-82CDDD863851}"/>
              </a:ext>
            </a:extLst>
          </p:cNvPr>
          <p:cNvSpPr/>
          <p:nvPr/>
        </p:nvSpPr>
        <p:spPr>
          <a:xfrm>
            <a:off x="5327317" y="3849097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1D26140-6B2B-4CDB-A938-9FA6F68C8578}"/>
              </a:ext>
            </a:extLst>
          </p:cNvPr>
          <p:cNvSpPr/>
          <p:nvPr/>
        </p:nvSpPr>
        <p:spPr>
          <a:xfrm>
            <a:off x="5690732" y="3859524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A036688-15BE-4943-A6C4-E4DD983FAB6D}"/>
              </a:ext>
            </a:extLst>
          </p:cNvPr>
          <p:cNvSpPr/>
          <p:nvPr/>
        </p:nvSpPr>
        <p:spPr>
          <a:xfrm>
            <a:off x="6083833" y="3851896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2E3E7D1-7B84-447E-B3E7-E575215B6D07}"/>
              </a:ext>
            </a:extLst>
          </p:cNvPr>
          <p:cNvSpPr/>
          <p:nvPr/>
        </p:nvSpPr>
        <p:spPr>
          <a:xfrm>
            <a:off x="2490252" y="1869825"/>
            <a:ext cx="4818050" cy="2142085"/>
          </a:xfrm>
          <a:custGeom>
            <a:avLst/>
            <a:gdLst>
              <a:gd name="connsiteX0" fmla="*/ 0 w 3797643"/>
              <a:gd name="connsiteY0" fmla="*/ 0 h 1746895"/>
              <a:gd name="connsiteX1" fmla="*/ 354227 w 3797643"/>
              <a:gd name="connsiteY1" fmla="*/ 1342767 h 1746895"/>
              <a:gd name="connsiteX2" fmla="*/ 1631092 w 3797643"/>
              <a:gd name="connsiteY2" fmla="*/ 1688756 h 1746895"/>
              <a:gd name="connsiteX3" fmla="*/ 3797643 w 3797643"/>
              <a:gd name="connsiteY3" fmla="*/ 1746421 h 1746895"/>
              <a:gd name="connsiteX4" fmla="*/ 3797643 w 3797643"/>
              <a:gd name="connsiteY4" fmla="*/ 1746421 h 1746895"/>
              <a:gd name="connsiteX5" fmla="*/ 3797643 w 3797643"/>
              <a:gd name="connsiteY5" fmla="*/ 1746421 h 174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7643" h="1746895">
                <a:moveTo>
                  <a:pt x="0" y="0"/>
                </a:moveTo>
                <a:cubicBezTo>
                  <a:pt x="41189" y="530654"/>
                  <a:pt x="82378" y="1061308"/>
                  <a:pt x="354227" y="1342767"/>
                </a:cubicBezTo>
                <a:cubicBezTo>
                  <a:pt x="626076" y="1624226"/>
                  <a:pt x="1057189" y="1621480"/>
                  <a:pt x="1631092" y="1688756"/>
                </a:cubicBezTo>
                <a:cubicBezTo>
                  <a:pt x="2204995" y="1756032"/>
                  <a:pt x="3797643" y="1746421"/>
                  <a:pt x="3797643" y="1746421"/>
                </a:cubicBezTo>
                <a:lnTo>
                  <a:pt x="3797643" y="1746421"/>
                </a:lnTo>
                <a:lnTo>
                  <a:pt x="3797643" y="1746421"/>
                </a:lnTo>
              </a:path>
            </a:pathLst>
          </a:cu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9351FD5-747D-41B9-AEFF-F7C31E7FFCC0}"/>
              </a:ext>
            </a:extLst>
          </p:cNvPr>
          <p:cNvSpPr/>
          <p:nvPr/>
        </p:nvSpPr>
        <p:spPr>
          <a:xfrm>
            <a:off x="6484183" y="3868535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7FA4D46-8F9D-424F-AECB-4600B6AE48EE}"/>
              </a:ext>
            </a:extLst>
          </p:cNvPr>
          <p:cNvSpPr/>
          <p:nvPr/>
        </p:nvSpPr>
        <p:spPr>
          <a:xfrm>
            <a:off x="6877284" y="3860907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6150EEA-A9A1-4D0A-BA2A-866C5D0B1D05}"/>
              </a:ext>
            </a:extLst>
          </p:cNvPr>
          <p:cNvCxnSpPr/>
          <p:nvPr/>
        </p:nvCxnSpPr>
        <p:spPr>
          <a:xfrm>
            <a:off x="6588224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9CCFBD-9B34-4262-8C76-171D494689C6}"/>
              </a:ext>
            </a:extLst>
          </p:cNvPr>
          <p:cNvCxnSpPr/>
          <p:nvPr/>
        </p:nvCxnSpPr>
        <p:spPr>
          <a:xfrm>
            <a:off x="6948264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F39A396-E89E-4577-A088-A627515D20D5}"/>
              </a:ext>
            </a:extLst>
          </p:cNvPr>
          <p:cNvSpPr txBox="1"/>
          <p:nvPr/>
        </p:nvSpPr>
        <p:spPr>
          <a:xfrm rot="16200000">
            <a:off x="609931" y="2442746"/>
            <a:ext cx="1504446" cy="5008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Autovalor</a:t>
            </a:r>
            <a:endParaRPr lang="pt-BR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9F910E-F03E-43CB-829A-9CB1E9A5CDDB}"/>
              </a:ext>
            </a:extLst>
          </p:cNvPr>
          <p:cNvSpPr txBox="1"/>
          <p:nvPr/>
        </p:nvSpPr>
        <p:spPr>
          <a:xfrm>
            <a:off x="4250955" y="4629158"/>
            <a:ext cx="1187355" cy="3978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rmAutofit lnSpcReduction="10000"/>
          </a:bodyPr>
          <a:lstStyle/>
          <a:p>
            <a:pPr algn="ctr"/>
            <a:r>
              <a:rPr lang="en-US" sz="22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Fator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9558B9-D997-4AA2-A47D-7EA70C655AAB}"/>
              </a:ext>
            </a:extLst>
          </p:cNvPr>
          <p:cNvCxnSpPr>
            <a:cxnSpLocks/>
          </p:cNvCxnSpPr>
          <p:nvPr/>
        </p:nvCxnSpPr>
        <p:spPr>
          <a:xfrm rot="5400000">
            <a:off x="2195736" y="3758453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E67EB6-76C0-4564-8DBE-1FBFE731EE19}"/>
              </a:ext>
            </a:extLst>
          </p:cNvPr>
          <p:cNvCxnSpPr>
            <a:cxnSpLocks/>
          </p:cNvCxnSpPr>
          <p:nvPr/>
        </p:nvCxnSpPr>
        <p:spPr>
          <a:xfrm rot="5400000">
            <a:off x="2195736" y="3470407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FEACBB6-CF1C-4C27-A243-15DB3BE51827}"/>
              </a:ext>
            </a:extLst>
          </p:cNvPr>
          <p:cNvCxnSpPr>
            <a:cxnSpLocks/>
          </p:cNvCxnSpPr>
          <p:nvPr/>
        </p:nvCxnSpPr>
        <p:spPr>
          <a:xfrm rot="5400000">
            <a:off x="2182022" y="3182362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909470-12D7-4268-8691-93CCD6BE9783}"/>
              </a:ext>
            </a:extLst>
          </p:cNvPr>
          <p:cNvCxnSpPr>
            <a:cxnSpLocks/>
          </p:cNvCxnSpPr>
          <p:nvPr/>
        </p:nvCxnSpPr>
        <p:spPr>
          <a:xfrm rot="5400000">
            <a:off x="2182022" y="2894316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936BFE-202F-4E66-AFCC-C450AB3FD9AA}"/>
              </a:ext>
            </a:extLst>
          </p:cNvPr>
          <p:cNvCxnSpPr>
            <a:cxnSpLocks/>
          </p:cNvCxnSpPr>
          <p:nvPr/>
        </p:nvCxnSpPr>
        <p:spPr>
          <a:xfrm rot="5400000">
            <a:off x="2182022" y="2606339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CD3480-84B5-4FD6-8194-661E999C2318}"/>
              </a:ext>
            </a:extLst>
          </p:cNvPr>
          <p:cNvCxnSpPr>
            <a:cxnSpLocks/>
          </p:cNvCxnSpPr>
          <p:nvPr/>
        </p:nvCxnSpPr>
        <p:spPr>
          <a:xfrm rot="5400000">
            <a:off x="2182022" y="2318293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F7F5096-2192-4F4C-A1BA-B4EC91869633}"/>
              </a:ext>
            </a:extLst>
          </p:cNvPr>
          <p:cNvCxnSpPr>
            <a:cxnSpLocks/>
          </p:cNvCxnSpPr>
          <p:nvPr/>
        </p:nvCxnSpPr>
        <p:spPr>
          <a:xfrm rot="5400000">
            <a:off x="2195736" y="1958253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B6D2465-7461-4DEC-83EE-B0A3EFCE4B24}"/>
              </a:ext>
            </a:extLst>
          </p:cNvPr>
          <p:cNvCxnSpPr>
            <a:cxnSpLocks/>
          </p:cNvCxnSpPr>
          <p:nvPr/>
        </p:nvCxnSpPr>
        <p:spPr>
          <a:xfrm rot="5400000">
            <a:off x="2195736" y="1670221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6A74D4B-1440-4FB4-BAA5-EDA3360CC603}"/>
              </a:ext>
            </a:extLst>
          </p:cNvPr>
          <p:cNvSpPr txBox="1"/>
          <p:nvPr/>
        </p:nvSpPr>
        <p:spPr>
          <a:xfrm>
            <a:off x="1692179" y="3794116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0F4BED-5222-4605-9043-CC836E37015F}"/>
              </a:ext>
            </a:extLst>
          </p:cNvPr>
          <p:cNvSpPr txBox="1"/>
          <p:nvPr/>
        </p:nvSpPr>
        <p:spPr>
          <a:xfrm>
            <a:off x="1681334" y="3476207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2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EB230F-9FC7-4324-98D8-167E5920F1D1}"/>
              </a:ext>
            </a:extLst>
          </p:cNvPr>
          <p:cNvSpPr txBox="1"/>
          <p:nvPr/>
        </p:nvSpPr>
        <p:spPr>
          <a:xfrm>
            <a:off x="1675405" y="3183507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3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141C44-8EF2-441D-8D7D-EB36A3056970}"/>
              </a:ext>
            </a:extLst>
          </p:cNvPr>
          <p:cNvSpPr txBox="1"/>
          <p:nvPr/>
        </p:nvSpPr>
        <p:spPr>
          <a:xfrm>
            <a:off x="1681334" y="2865598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4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9C87300-29CD-4C0B-8E86-664B25C9123A}"/>
              </a:ext>
            </a:extLst>
          </p:cNvPr>
          <p:cNvSpPr txBox="1"/>
          <p:nvPr/>
        </p:nvSpPr>
        <p:spPr>
          <a:xfrm>
            <a:off x="1692179" y="2566596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5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2F8B19-8340-46E5-96AA-EE4330CF81AF}"/>
              </a:ext>
            </a:extLst>
          </p:cNvPr>
          <p:cNvSpPr txBox="1"/>
          <p:nvPr/>
        </p:nvSpPr>
        <p:spPr>
          <a:xfrm>
            <a:off x="1712539" y="2286500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6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6A27C2F-0376-4441-94F1-9525D9A9A3A6}"/>
              </a:ext>
            </a:extLst>
          </p:cNvPr>
          <p:cNvSpPr txBox="1"/>
          <p:nvPr/>
        </p:nvSpPr>
        <p:spPr>
          <a:xfrm>
            <a:off x="1732981" y="1978793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7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82D0E5-E41A-4E00-AD6B-3E7AA09C72C1}"/>
              </a:ext>
            </a:extLst>
          </p:cNvPr>
          <p:cNvSpPr txBox="1"/>
          <p:nvPr/>
        </p:nvSpPr>
        <p:spPr>
          <a:xfrm>
            <a:off x="1753341" y="1698697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8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3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D1D0CF9-8D89-4271-AAFA-4A9AEB0E2C2F}"/>
              </a:ext>
            </a:extLst>
          </p:cNvPr>
          <p:cNvCxnSpPr>
            <a:cxnSpLocks/>
          </p:cNvCxnSpPr>
          <p:nvPr/>
        </p:nvCxnSpPr>
        <p:spPr>
          <a:xfrm>
            <a:off x="1619672" y="3902469"/>
            <a:ext cx="604867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F385665-1313-4AC3-8A02-C3C95EA3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Gráfico de Escarpa – Regra 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9D5B63-3D5B-42BA-AD92-52BA7F552DD6}"/>
              </a:ext>
            </a:extLst>
          </p:cNvPr>
          <p:cNvCxnSpPr>
            <a:cxnSpLocks/>
          </p:cNvCxnSpPr>
          <p:nvPr/>
        </p:nvCxnSpPr>
        <p:spPr>
          <a:xfrm>
            <a:off x="1979712" y="4227934"/>
            <a:ext cx="5616624" cy="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AB25B9-F38C-47ED-AA48-445D72E2FE7D}"/>
              </a:ext>
            </a:extLst>
          </p:cNvPr>
          <p:cNvCxnSpPr>
            <a:cxnSpLocks/>
          </p:cNvCxnSpPr>
          <p:nvPr/>
        </p:nvCxnSpPr>
        <p:spPr>
          <a:xfrm flipV="1">
            <a:off x="2195736" y="1203598"/>
            <a:ext cx="0" cy="3168352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5C3894-4B43-4122-8B5A-F0F8E7A05665}"/>
              </a:ext>
            </a:extLst>
          </p:cNvPr>
          <p:cNvCxnSpPr/>
          <p:nvPr/>
        </p:nvCxnSpPr>
        <p:spPr>
          <a:xfrm>
            <a:off x="255577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592422-B6B3-4A0A-908D-1CD285F4A94B}"/>
              </a:ext>
            </a:extLst>
          </p:cNvPr>
          <p:cNvCxnSpPr/>
          <p:nvPr/>
        </p:nvCxnSpPr>
        <p:spPr>
          <a:xfrm>
            <a:off x="291581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2E816E-518C-4747-9B9D-D272DBD34B2F}"/>
              </a:ext>
            </a:extLst>
          </p:cNvPr>
          <p:cNvCxnSpPr/>
          <p:nvPr/>
        </p:nvCxnSpPr>
        <p:spPr>
          <a:xfrm>
            <a:off x="327585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E8FBD7-3BED-466B-80B2-79C94AB4E4F3}"/>
              </a:ext>
            </a:extLst>
          </p:cNvPr>
          <p:cNvCxnSpPr/>
          <p:nvPr/>
        </p:nvCxnSpPr>
        <p:spPr>
          <a:xfrm>
            <a:off x="363589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EDD2BF-58EF-402D-BF3A-A7DA159E167A}"/>
              </a:ext>
            </a:extLst>
          </p:cNvPr>
          <p:cNvCxnSpPr/>
          <p:nvPr/>
        </p:nvCxnSpPr>
        <p:spPr>
          <a:xfrm>
            <a:off x="399593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428D8C-9246-48FA-BB66-F8F615DE3E18}"/>
              </a:ext>
            </a:extLst>
          </p:cNvPr>
          <p:cNvCxnSpPr/>
          <p:nvPr/>
        </p:nvCxnSpPr>
        <p:spPr>
          <a:xfrm>
            <a:off x="435597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8E5EFD-C7D3-47D5-B746-333AA8C0587E}"/>
              </a:ext>
            </a:extLst>
          </p:cNvPr>
          <p:cNvCxnSpPr/>
          <p:nvPr/>
        </p:nvCxnSpPr>
        <p:spPr>
          <a:xfrm>
            <a:off x="471601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82CEE6-CD3D-453F-A942-E149F3C4A2F4}"/>
              </a:ext>
            </a:extLst>
          </p:cNvPr>
          <p:cNvCxnSpPr/>
          <p:nvPr/>
        </p:nvCxnSpPr>
        <p:spPr>
          <a:xfrm>
            <a:off x="507605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EC3137-CA91-447E-9CF0-60FCCBE327A0}"/>
              </a:ext>
            </a:extLst>
          </p:cNvPr>
          <p:cNvCxnSpPr/>
          <p:nvPr/>
        </p:nvCxnSpPr>
        <p:spPr>
          <a:xfrm>
            <a:off x="543609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215B222-66E9-4FF6-B835-6D02C94C522D}"/>
              </a:ext>
            </a:extLst>
          </p:cNvPr>
          <p:cNvCxnSpPr/>
          <p:nvPr/>
        </p:nvCxnSpPr>
        <p:spPr>
          <a:xfrm>
            <a:off x="579613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BD2231-BA6A-4AC6-A517-0E42E8818F3D}"/>
              </a:ext>
            </a:extLst>
          </p:cNvPr>
          <p:cNvCxnSpPr/>
          <p:nvPr/>
        </p:nvCxnSpPr>
        <p:spPr>
          <a:xfrm>
            <a:off x="615617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C515BC0-29F5-42DA-B12E-B0F29B238331}"/>
              </a:ext>
            </a:extLst>
          </p:cNvPr>
          <p:cNvSpPr txBox="1"/>
          <p:nvPr/>
        </p:nvSpPr>
        <p:spPr>
          <a:xfrm>
            <a:off x="2401415" y="4371950"/>
            <a:ext cx="4978885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1       2     3     4     5     6    7     8     9     10    11      12      13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06C23FC-3B11-4EC0-A09A-DE931CBA05CB}"/>
              </a:ext>
            </a:extLst>
          </p:cNvPr>
          <p:cNvSpPr/>
          <p:nvPr/>
        </p:nvSpPr>
        <p:spPr>
          <a:xfrm>
            <a:off x="2377069" y="1670235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F1A54AC-E6A4-4395-8A10-132B84D656C9}"/>
              </a:ext>
            </a:extLst>
          </p:cNvPr>
          <p:cNvSpPr/>
          <p:nvPr/>
        </p:nvSpPr>
        <p:spPr>
          <a:xfrm>
            <a:off x="2812880" y="3398413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8AE457F-CDA5-41EF-B6C2-379A23DA18AD}"/>
              </a:ext>
            </a:extLst>
          </p:cNvPr>
          <p:cNvSpPr/>
          <p:nvPr/>
        </p:nvSpPr>
        <p:spPr>
          <a:xfrm>
            <a:off x="3162673" y="3651870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3C736C8-F485-4324-9DC2-236B4D713179}"/>
              </a:ext>
            </a:extLst>
          </p:cNvPr>
          <p:cNvSpPr/>
          <p:nvPr/>
        </p:nvSpPr>
        <p:spPr>
          <a:xfrm>
            <a:off x="3519339" y="3767140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7878564-C540-452B-9877-212A0CAAD1F9}"/>
              </a:ext>
            </a:extLst>
          </p:cNvPr>
          <p:cNvSpPr/>
          <p:nvPr/>
        </p:nvSpPr>
        <p:spPr>
          <a:xfrm>
            <a:off x="3882754" y="3795900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7E6FF1F-8FCF-400E-85A5-084157569910}"/>
              </a:ext>
            </a:extLst>
          </p:cNvPr>
          <p:cNvSpPr/>
          <p:nvPr/>
        </p:nvSpPr>
        <p:spPr>
          <a:xfrm>
            <a:off x="4246169" y="3824070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3A60CD9-1E63-45E7-A651-459245101B36}"/>
              </a:ext>
            </a:extLst>
          </p:cNvPr>
          <p:cNvSpPr/>
          <p:nvPr/>
        </p:nvSpPr>
        <p:spPr>
          <a:xfrm>
            <a:off x="4618268" y="3819857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7CD04CB-DF89-4FE7-8A48-DCC565539735}"/>
              </a:ext>
            </a:extLst>
          </p:cNvPr>
          <p:cNvSpPr/>
          <p:nvPr/>
        </p:nvSpPr>
        <p:spPr>
          <a:xfrm>
            <a:off x="4968309" y="3832960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2B25486-AEF9-4EDA-A3A0-82CDDD863851}"/>
              </a:ext>
            </a:extLst>
          </p:cNvPr>
          <p:cNvSpPr/>
          <p:nvPr/>
        </p:nvSpPr>
        <p:spPr>
          <a:xfrm>
            <a:off x="5327317" y="3849097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1D26140-6B2B-4CDB-A938-9FA6F68C8578}"/>
              </a:ext>
            </a:extLst>
          </p:cNvPr>
          <p:cNvSpPr/>
          <p:nvPr/>
        </p:nvSpPr>
        <p:spPr>
          <a:xfrm>
            <a:off x="5690732" y="3859524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A036688-15BE-4943-A6C4-E4DD983FAB6D}"/>
              </a:ext>
            </a:extLst>
          </p:cNvPr>
          <p:cNvSpPr/>
          <p:nvPr/>
        </p:nvSpPr>
        <p:spPr>
          <a:xfrm>
            <a:off x="6083833" y="3851896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2E3E7D1-7B84-447E-B3E7-E575215B6D07}"/>
              </a:ext>
            </a:extLst>
          </p:cNvPr>
          <p:cNvSpPr/>
          <p:nvPr/>
        </p:nvSpPr>
        <p:spPr>
          <a:xfrm>
            <a:off x="2490252" y="1869825"/>
            <a:ext cx="4818050" cy="2142085"/>
          </a:xfrm>
          <a:custGeom>
            <a:avLst/>
            <a:gdLst>
              <a:gd name="connsiteX0" fmla="*/ 0 w 3797643"/>
              <a:gd name="connsiteY0" fmla="*/ 0 h 1746895"/>
              <a:gd name="connsiteX1" fmla="*/ 354227 w 3797643"/>
              <a:gd name="connsiteY1" fmla="*/ 1342767 h 1746895"/>
              <a:gd name="connsiteX2" fmla="*/ 1631092 w 3797643"/>
              <a:gd name="connsiteY2" fmla="*/ 1688756 h 1746895"/>
              <a:gd name="connsiteX3" fmla="*/ 3797643 w 3797643"/>
              <a:gd name="connsiteY3" fmla="*/ 1746421 h 1746895"/>
              <a:gd name="connsiteX4" fmla="*/ 3797643 w 3797643"/>
              <a:gd name="connsiteY4" fmla="*/ 1746421 h 1746895"/>
              <a:gd name="connsiteX5" fmla="*/ 3797643 w 3797643"/>
              <a:gd name="connsiteY5" fmla="*/ 1746421 h 174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7643" h="1746895">
                <a:moveTo>
                  <a:pt x="0" y="0"/>
                </a:moveTo>
                <a:cubicBezTo>
                  <a:pt x="41189" y="530654"/>
                  <a:pt x="82378" y="1061308"/>
                  <a:pt x="354227" y="1342767"/>
                </a:cubicBezTo>
                <a:cubicBezTo>
                  <a:pt x="626076" y="1624226"/>
                  <a:pt x="1057189" y="1621480"/>
                  <a:pt x="1631092" y="1688756"/>
                </a:cubicBezTo>
                <a:cubicBezTo>
                  <a:pt x="2204995" y="1756032"/>
                  <a:pt x="3797643" y="1746421"/>
                  <a:pt x="3797643" y="1746421"/>
                </a:cubicBezTo>
                <a:lnTo>
                  <a:pt x="3797643" y="1746421"/>
                </a:lnTo>
                <a:lnTo>
                  <a:pt x="3797643" y="1746421"/>
                </a:lnTo>
              </a:path>
            </a:pathLst>
          </a:cu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9351FD5-747D-41B9-AEFF-F7C31E7FFCC0}"/>
              </a:ext>
            </a:extLst>
          </p:cNvPr>
          <p:cNvSpPr/>
          <p:nvPr/>
        </p:nvSpPr>
        <p:spPr>
          <a:xfrm>
            <a:off x="6484183" y="3868535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7FA4D46-8F9D-424F-AECB-4600B6AE48EE}"/>
              </a:ext>
            </a:extLst>
          </p:cNvPr>
          <p:cNvSpPr/>
          <p:nvPr/>
        </p:nvSpPr>
        <p:spPr>
          <a:xfrm>
            <a:off x="6877284" y="3860907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6150EEA-A9A1-4D0A-BA2A-866C5D0B1D05}"/>
              </a:ext>
            </a:extLst>
          </p:cNvPr>
          <p:cNvCxnSpPr/>
          <p:nvPr/>
        </p:nvCxnSpPr>
        <p:spPr>
          <a:xfrm>
            <a:off x="6588224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9CCFBD-9B34-4262-8C76-171D494689C6}"/>
              </a:ext>
            </a:extLst>
          </p:cNvPr>
          <p:cNvCxnSpPr/>
          <p:nvPr/>
        </p:nvCxnSpPr>
        <p:spPr>
          <a:xfrm>
            <a:off x="6948264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F39A396-E89E-4577-A088-A627515D20D5}"/>
              </a:ext>
            </a:extLst>
          </p:cNvPr>
          <p:cNvSpPr txBox="1"/>
          <p:nvPr/>
        </p:nvSpPr>
        <p:spPr>
          <a:xfrm rot="16200000">
            <a:off x="609931" y="2442746"/>
            <a:ext cx="1504446" cy="5008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Autovalor</a:t>
            </a:r>
            <a:endParaRPr lang="pt-BR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9F910E-F03E-43CB-829A-9CB1E9A5CDDB}"/>
              </a:ext>
            </a:extLst>
          </p:cNvPr>
          <p:cNvSpPr txBox="1"/>
          <p:nvPr/>
        </p:nvSpPr>
        <p:spPr>
          <a:xfrm>
            <a:off x="4250955" y="4629158"/>
            <a:ext cx="1187355" cy="3978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rmAutofit lnSpcReduction="10000"/>
          </a:bodyPr>
          <a:lstStyle/>
          <a:p>
            <a:pPr algn="ctr"/>
            <a:r>
              <a:rPr lang="en-US" sz="22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Fator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9558B9-D997-4AA2-A47D-7EA70C655AAB}"/>
              </a:ext>
            </a:extLst>
          </p:cNvPr>
          <p:cNvCxnSpPr>
            <a:cxnSpLocks/>
          </p:cNvCxnSpPr>
          <p:nvPr/>
        </p:nvCxnSpPr>
        <p:spPr>
          <a:xfrm rot="5400000">
            <a:off x="2195736" y="3758453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E67EB6-76C0-4564-8DBE-1FBFE731EE19}"/>
              </a:ext>
            </a:extLst>
          </p:cNvPr>
          <p:cNvCxnSpPr>
            <a:cxnSpLocks/>
          </p:cNvCxnSpPr>
          <p:nvPr/>
        </p:nvCxnSpPr>
        <p:spPr>
          <a:xfrm rot="5400000">
            <a:off x="2195736" y="3470407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FEACBB6-CF1C-4C27-A243-15DB3BE51827}"/>
              </a:ext>
            </a:extLst>
          </p:cNvPr>
          <p:cNvCxnSpPr>
            <a:cxnSpLocks/>
          </p:cNvCxnSpPr>
          <p:nvPr/>
        </p:nvCxnSpPr>
        <p:spPr>
          <a:xfrm rot="5400000">
            <a:off x="2182022" y="3182362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909470-12D7-4268-8691-93CCD6BE9783}"/>
              </a:ext>
            </a:extLst>
          </p:cNvPr>
          <p:cNvCxnSpPr>
            <a:cxnSpLocks/>
          </p:cNvCxnSpPr>
          <p:nvPr/>
        </p:nvCxnSpPr>
        <p:spPr>
          <a:xfrm rot="5400000">
            <a:off x="2182022" y="2894316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936BFE-202F-4E66-AFCC-C450AB3FD9AA}"/>
              </a:ext>
            </a:extLst>
          </p:cNvPr>
          <p:cNvCxnSpPr>
            <a:cxnSpLocks/>
          </p:cNvCxnSpPr>
          <p:nvPr/>
        </p:nvCxnSpPr>
        <p:spPr>
          <a:xfrm rot="5400000">
            <a:off x="2182022" y="2606339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CD3480-84B5-4FD6-8194-661E999C2318}"/>
              </a:ext>
            </a:extLst>
          </p:cNvPr>
          <p:cNvCxnSpPr>
            <a:cxnSpLocks/>
          </p:cNvCxnSpPr>
          <p:nvPr/>
        </p:nvCxnSpPr>
        <p:spPr>
          <a:xfrm rot="5400000">
            <a:off x="2182022" y="2318293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F7F5096-2192-4F4C-A1BA-B4EC91869633}"/>
              </a:ext>
            </a:extLst>
          </p:cNvPr>
          <p:cNvCxnSpPr>
            <a:cxnSpLocks/>
          </p:cNvCxnSpPr>
          <p:nvPr/>
        </p:nvCxnSpPr>
        <p:spPr>
          <a:xfrm rot="5400000">
            <a:off x="2195736" y="1958253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B6D2465-7461-4DEC-83EE-B0A3EFCE4B24}"/>
              </a:ext>
            </a:extLst>
          </p:cNvPr>
          <p:cNvCxnSpPr>
            <a:cxnSpLocks/>
          </p:cNvCxnSpPr>
          <p:nvPr/>
        </p:nvCxnSpPr>
        <p:spPr>
          <a:xfrm rot="5400000">
            <a:off x="2195736" y="1670221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6A74D4B-1440-4FB4-BAA5-EDA3360CC603}"/>
              </a:ext>
            </a:extLst>
          </p:cNvPr>
          <p:cNvSpPr txBox="1"/>
          <p:nvPr/>
        </p:nvSpPr>
        <p:spPr>
          <a:xfrm>
            <a:off x="1692179" y="3794116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0F4BED-5222-4605-9043-CC836E37015F}"/>
              </a:ext>
            </a:extLst>
          </p:cNvPr>
          <p:cNvSpPr txBox="1"/>
          <p:nvPr/>
        </p:nvSpPr>
        <p:spPr>
          <a:xfrm>
            <a:off x="1681334" y="3476207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2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EB230F-9FC7-4324-98D8-167E5920F1D1}"/>
              </a:ext>
            </a:extLst>
          </p:cNvPr>
          <p:cNvSpPr txBox="1"/>
          <p:nvPr/>
        </p:nvSpPr>
        <p:spPr>
          <a:xfrm>
            <a:off x="1675405" y="3183507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3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141C44-8EF2-441D-8D7D-EB36A3056970}"/>
              </a:ext>
            </a:extLst>
          </p:cNvPr>
          <p:cNvSpPr txBox="1"/>
          <p:nvPr/>
        </p:nvSpPr>
        <p:spPr>
          <a:xfrm>
            <a:off x="1681334" y="2865598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4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9C87300-29CD-4C0B-8E86-664B25C9123A}"/>
              </a:ext>
            </a:extLst>
          </p:cNvPr>
          <p:cNvSpPr txBox="1"/>
          <p:nvPr/>
        </p:nvSpPr>
        <p:spPr>
          <a:xfrm>
            <a:off x="1692179" y="2566596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5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2F8B19-8340-46E5-96AA-EE4330CF81AF}"/>
              </a:ext>
            </a:extLst>
          </p:cNvPr>
          <p:cNvSpPr txBox="1"/>
          <p:nvPr/>
        </p:nvSpPr>
        <p:spPr>
          <a:xfrm>
            <a:off x="1712539" y="2286500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6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6A27C2F-0376-4441-94F1-9525D9A9A3A6}"/>
              </a:ext>
            </a:extLst>
          </p:cNvPr>
          <p:cNvSpPr txBox="1"/>
          <p:nvPr/>
        </p:nvSpPr>
        <p:spPr>
          <a:xfrm>
            <a:off x="1732981" y="1978793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7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82D0E5-E41A-4E00-AD6B-3E7AA09C72C1}"/>
              </a:ext>
            </a:extLst>
          </p:cNvPr>
          <p:cNvSpPr txBox="1"/>
          <p:nvPr/>
        </p:nvSpPr>
        <p:spPr>
          <a:xfrm>
            <a:off x="1753341" y="1698697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8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56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D1D0CF9-8D89-4271-AAFA-4A9AEB0E2C2F}"/>
              </a:ext>
            </a:extLst>
          </p:cNvPr>
          <p:cNvCxnSpPr>
            <a:cxnSpLocks/>
          </p:cNvCxnSpPr>
          <p:nvPr/>
        </p:nvCxnSpPr>
        <p:spPr>
          <a:xfrm flipV="1">
            <a:off x="2959086" y="2787775"/>
            <a:ext cx="859170" cy="102865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F385665-1313-4AC3-8A02-C3C95EA3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Gráfico de Escarpa – Regra 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9D5B63-3D5B-42BA-AD92-52BA7F552DD6}"/>
              </a:ext>
            </a:extLst>
          </p:cNvPr>
          <p:cNvCxnSpPr>
            <a:cxnSpLocks/>
          </p:cNvCxnSpPr>
          <p:nvPr/>
        </p:nvCxnSpPr>
        <p:spPr>
          <a:xfrm>
            <a:off x="1979712" y="4227934"/>
            <a:ext cx="5616624" cy="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AB25B9-F38C-47ED-AA48-445D72E2FE7D}"/>
              </a:ext>
            </a:extLst>
          </p:cNvPr>
          <p:cNvCxnSpPr>
            <a:cxnSpLocks/>
          </p:cNvCxnSpPr>
          <p:nvPr/>
        </p:nvCxnSpPr>
        <p:spPr>
          <a:xfrm flipV="1">
            <a:off x="2195736" y="1203598"/>
            <a:ext cx="0" cy="3168352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5C3894-4B43-4122-8B5A-F0F8E7A05665}"/>
              </a:ext>
            </a:extLst>
          </p:cNvPr>
          <p:cNvCxnSpPr/>
          <p:nvPr/>
        </p:nvCxnSpPr>
        <p:spPr>
          <a:xfrm>
            <a:off x="255577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592422-B6B3-4A0A-908D-1CD285F4A94B}"/>
              </a:ext>
            </a:extLst>
          </p:cNvPr>
          <p:cNvCxnSpPr/>
          <p:nvPr/>
        </p:nvCxnSpPr>
        <p:spPr>
          <a:xfrm>
            <a:off x="291581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2E816E-518C-4747-9B9D-D272DBD34B2F}"/>
              </a:ext>
            </a:extLst>
          </p:cNvPr>
          <p:cNvCxnSpPr/>
          <p:nvPr/>
        </p:nvCxnSpPr>
        <p:spPr>
          <a:xfrm>
            <a:off x="327585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E8FBD7-3BED-466B-80B2-79C94AB4E4F3}"/>
              </a:ext>
            </a:extLst>
          </p:cNvPr>
          <p:cNvCxnSpPr/>
          <p:nvPr/>
        </p:nvCxnSpPr>
        <p:spPr>
          <a:xfrm>
            <a:off x="363589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EDD2BF-58EF-402D-BF3A-A7DA159E167A}"/>
              </a:ext>
            </a:extLst>
          </p:cNvPr>
          <p:cNvCxnSpPr/>
          <p:nvPr/>
        </p:nvCxnSpPr>
        <p:spPr>
          <a:xfrm>
            <a:off x="399593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428D8C-9246-48FA-BB66-F8F615DE3E18}"/>
              </a:ext>
            </a:extLst>
          </p:cNvPr>
          <p:cNvCxnSpPr/>
          <p:nvPr/>
        </p:nvCxnSpPr>
        <p:spPr>
          <a:xfrm>
            <a:off x="435597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8E5EFD-C7D3-47D5-B746-333AA8C0587E}"/>
              </a:ext>
            </a:extLst>
          </p:cNvPr>
          <p:cNvCxnSpPr/>
          <p:nvPr/>
        </p:nvCxnSpPr>
        <p:spPr>
          <a:xfrm>
            <a:off x="471601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82CEE6-CD3D-453F-A942-E149F3C4A2F4}"/>
              </a:ext>
            </a:extLst>
          </p:cNvPr>
          <p:cNvCxnSpPr/>
          <p:nvPr/>
        </p:nvCxnSpPr>
        <p:spPr>
          <a:xfrm>
            <a:off x="507605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EC3137-CA91-447E-9CF0-60FCCBE327A0}"/>
              </a:ext>
            </a:extLst>
          </p:cNvPr>
          <p:cNvCxnSpPr/>
          <p:nvPr/>
        </p:nvCxnSpPr>
        <p:spPr>
          <a:xfrm>
            <a:off x="543609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215B222-66E9-4FF6-B835-6D02C94C522D}"/>
              </a:ext>
            </a:extLst>
          </p:cNvPr>
          <p:cNvCxnSpPr/>
          <p:nvPr/>
        </p:nvCxnSpPr>
        <p:spPr>
          <a:xfrm>
            <a:off x="579613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BD2231-BA6A-4AC6-A517-0E42E8818F3D}"/>
              </a:ext>
            </a:extLst>
          </p:cNvPr>
          <p:cNvCxnSpPr/>
          <p:nvPr/>
        </p:nvCxnSpPr>
        <p:spPr>
          <a:xfrm>
            <a:off x="615617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C515BC0-29F5-42DA-B12E-B0F29B238331}"/>
              </a:ext>
            </a:extLst>
          </p:cNvPr>
          <p:cNvSpPr txBox="1"/>
          <p:nvPr/>
        </p:nvSpPr>
        <p:spPr>
          <a:xfrm>
            <a:off x="2401415" y="4371950"/>
            <a:ext cx="4978885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1       2     3     4     5     6    7     8     9     10    11      12      13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06C23FC-3B11-4EC0-A09A-DE931CBA05CB}"/>
              </a:ext>
            </a:extLst>
          </p:cNvPr>
          <p:cNvSpPr/>
          <p:nvPr/>
        </p:nvSpPr>
        <p:spPr>
          <a:xfrm>
            <a:off x="2377069" y="1670235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F1A54AC-E6A4-4395-8A10-132B84D656C9}"/>
              </a:ext>
            </a:extLst>
          </p:cNvPr>
          <p:cNvSpPr/>
          <p:nvPr/>
        </p:nvSpPr>
        <p:spPr>
          <a:xfrm>
            <a:off x="2812880" y="3398413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8AE457F-CDA5-41EF-B6C2-379A23DA18AD}"/>
              </a:ext>
            </a:extLst>
          </p:cNvPr>
          <p:cNvSpPr/>
          <p:nvPr/>
        </p:nvSpPr>
        <p:spPr>
          <a:xfrm>
            <a:off x="3162673" y="3651870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3C736C8-F485-4324-9DC2-236B4D713179}"/>
              </a:ext>
            </a:extLst>
          </p:cNvPr>
          <p:cNvSpPr/>
          <p:nvPr/>
        </p:nvSpPr>
        <p:spPr>
          <a:xfrm>
            <a:off x="3519339" y="3767140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7878564-C540-452B-9877-212A0CAAD1F9}"/>
              </a:ext>
            </a:extLst>
          </p:cNvPr>
          <p:cNvSpPr/>
          <p:nvPr/>
        </p:nvSpPr>
        <p:spPr>
          <a:xfrm>
            <a:off x="3882754" y="3795900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7E6FF1F-8FCF-400E-85A5-084157569910}"/>
              </a:ext>
            </a:extLst>
          </p:cNvPr>
          <p:cNvSpPr/>
          <p:nvPr/>
        </p:nvSpPr>
        <p:spPr>
          <a:xfrm>
            <a:off x="4246169" y="3824070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3A60CD9-1E63-45E7-A651-459245101B36}"/>
              </a:ext>
            </a:extLst>
          </p:cNvPr>
          <p:cNvSpPr/>
          <p:nvPr/>
        </p:nvSpPr>
        <p:spPr>
          <a:xfrm>
            <a:off x="4618268" y="3819857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7CD04CB-DF89-4FE7-8A48-DCC565539735}"/>
              </a:ext>
            </a:extLst>
          </p:cNvPr>
          <p:cNvSpPr/>
          <p:nvPr/>
        </p:nvSpPr>
        <p:spPr>
          <a:xfrm>
            <a:off x="4968309" y="3832960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2B25486-AEF9-4EDA-A3A0-82CDDD863851}"/>
              </a:ext>
            </a:extLst>
          </p:cNvPr>
          <p:cNvSpPr/>
          <p:nvPr/>
        </p:nvSpPr>
        <p:spPr>
          <a:xfrm>
            <a:off x="5327317" y="3849097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1D26140-6B2B-4CDB-A938-9FA6F68C8578}"/>
              </a:ext>
            </a:extLst>
          </p:cNvPr>
          <p:cNvSpPr/>
          <p:nvPr/>
        </p:nvSpPr>
        <p:spPr>
          <a:xfrm>
            <a:off x="5690732" y="3859524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A036688-15BE-4943-A6C4-E4DD983FAB6D}"/>
              </a:ext>
            </a:extLst>
          </p:cNvPr>
          <p:cNvSpPr/>
          <p:nvPr/>
        </p:nvSpPr>
        <p:spPr>
          <a:xfrm>
            <a:off x="6083833" y="3851896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2E3E7D1-7B84-447E-B3E7-E575215B6D07}"/>
              </a:ext>
            </a:extLst>
          </p:cNvPr>
          <p:cNvSpPr/>
          <p:nvPr/>
        </p:nvSpPr>
        <p:spPr>
          <a:xfrm>
            <a:off x="2490252" y="1869825"/>
            <a:ext cx="4818050" cy="2142085"/>
          </a:xfrm>
          <a:custGeom>
            <a:avLst/>
            <a:gdLst>
              <a:gd name="connsiteX0" fmla="*/ 0 w 3797643"/>
              <a:gd name="connsiteY0" fmla="*/ 0 h 1746895"/>
              <a:gd name="connsiteX1" fmla="*/ 354227 w 3797643"/>
              <a:gd name="connsiteY1" fmla="*/ 1342767 h 1746895"/>
              <a:gd name="connsiteX2" fmla="*/ 1631092 w 3797643"/>
              <a:gd name="connsiteY2" fmla="*/ 1688756 h 1746895"/>
              <a:gd name="connsiteX3" fmla="*/ 3797643 w 3797643"/>
              <a:gd name="connsiteY3" fmla="*/ 1746421 h 1746895"/>
              <a:gd name="connsiteX4" fmla="*/ 3797643 w 3797643"/>
              <a:gd name="connsiteY4" fmla="*/ 1746421 h 1746895"/>
              <a:gd name="connsiteX5" fmla="*/ 3797643 w 3797643"/>
              <a:gd name="connsiteY5" fmla="*/ 1746421 h 174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7643" h="1746895">
                <a:moveTo>
                  <a:pt x="0" y="0"/>
                </a:moveTo>
                <a:cubicBezTo>
                  <a:pt x="41189" y="530654"/>
                  <a:pt x="82378" y="1061308"/>
                  <a:pt x="354227" y="1342767"/>
                </a:cubicBezTo>
                <a:cubicBezTo>
                  <a:pt x="626076" y="1624226"/>
                  <a:pt x="1057189" y="1621480"/>
                  <a:pt x="1631092" y="1688756"/>
                </a:cubicBezTo>
                <a:cubicBezTo>
                  <a:pt x="2204995" y="1756032"/>
                  <a:pt x="3797643" y="1746421"/>
                  <a:pt x="3797643" y="1746421"/>
                </a:cubicBezTo>
                <a:lnTo>
                  <a:pt x="3797643" y="1746421"/>
                </a:lnTo>
                <a:lnTo>
                  <a:pt x="3797643" y="1746421"/>
                </a:lnTo>
              </a:path>
            </a:pathLst>
          </a:cu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9351FD5-747D-41B9-AEFF-F7C31E7FFCC0}"/>
              </a:ext>
            </a:extLst>
          </p:cNvPr>
          <p:cNvSpPr/>
          <p:nvPr/>
        </p:nvSpPr>
        <p:spPr>
          <a:xfrm>
            <a:off x="6484183" y="3868535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7FA4D46-8F9D-424F-AECB-4600B6AE48EE}"/>
              </a:ext>
            </a:extLst>
          </p:cNvPr>
          <p:cNvSpPr/>
          <p:nvPr/>
        </p:nvSpPr>
        <p:spPr>
          <a:xfrm>
            <a:off x="6877284" y="3860907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6150EEA-A9A1-4D0A-BA2A-866C5D0B1D05}"/>
              </a:ext>
            </a:extLst>
          </p:cNvPr>
          <p:cNvCxnSpPr/>
          <p:nvPr/>
        </p:nvCxnSpPr>
        <p:spPr>
          <a:xfrm>
            <a:off x="6588224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9CCFBD-9B34-4262-8C76-171D494689C6}"/>
              </a:ext>
            </a:extLst>
          </p:cNvPr>
          <p:cNvCxnSpPr/>
          <p:nvPr/>
        </p:nvCxnSpPr>
        <p:spPr>
          <a:xfrm>
            <a:off x="6948264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F39A396-E89E-4577-A088-A627515D20D5}"/>
              </a:ext>
            </a:extLst>
          </p:cNvPr>
          <p:cNvSpPr txBox="1"/>
          <p:nvPr/>
        </p:nvSpPr>
        <p:spPr>
          <a:xfrm rot="16200000">
            <a:off x="609931" y="2442746"/>
            <a:ext cx="1504446" cy="50080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Autovalor</a:t>
            </a:r>
            <a:endParaRPr lang="pt-BR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9F910E-F03E-43CB-829A-9CB1E9A5CDDB}"/>
              </a:ext>
            </a:extLst>
          </p:cNvPr>
          <p:cNvSpPr txBox="1"/>
          <p:nvPr/>
        </p:nvSpPr>
        <p:spPr>
          <a:xfrm>
            <a:off x="4250955" y="4629158"/>
            <a:ext cx="1187355" cy="397844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vert="horz" wrap="none" lIns="91440" tIns="45720" rIns="91440" bIns="45720" rtlCol="0">
            <a:normAutofit lnSpcReduction="10000"/>
          </a:bodyPr>
          <a:lstStyle/>
          <a:p>
            <a:pPr algn="ctr"/>
            <a:r>
              <a:rPr lang="en-US" sz="22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Fator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9558B9-D997-4AA2-A47D-7EA70C655AAB}"/>
              </a:ext>
            </a:extLst>
          </p:cNvPr>
          <p:cNvCxnSpPr>
            <a:cxnSpLocks/>
          </p:cNvCxnSpPr>
          <p:nvPr/>
        </p:nvCxnSpPr>
        <p:spPr>
          <a:xfrm rot="5400000">
            <a:off x="2195736" y="3758453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E67EB6-76C0-4564-8DBE-1FBFE731EE19}"/>
              </a:ext>
            </a:extLst>
          </p:cNvPr>
          <p:cNvCxnSpPr>
            <a:cxnSpLocks/>
          </p:cNvCxnSpPr>
          <p:nvPr/>
        </p:nvCxnSpPr>
        <p:spPr>
          <a:xfrm rot="5400000">
            <a:off x="2195736" y="3470407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FEACBB6-CF1C-4C27-A243-15DB3BE51827}"/>
              </a:ext>
            </a:extLst>
          </p:cNvPr>
          <p:cNvCxnSpPr>
            <a:cxnSpLocks/>
          </p:cNvCxnSpPr>
          <p:nvPr/>
        </p:nvCxnSpPr>
        <p:spPr>
          <a:xfrm rot="5400000">
            <a:off x="2182022" y="3182362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909470-12D7-4268-8691-93CCD6BE9783}"/>
              </a:ext>
            </a:extLst>
          </p:cNvPr>
          <p:cNvCxnSpPr>
            <a:cxnSpLocks/>
          </p:cNvCxnSpPr>
          <p:nvPr/>
        </p:nvCxnSpPr>
        <p:spPr>
          <a:xfrm rot="5400000">
            <a:off x="2182022" y="2894316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936BFE-202F-4E66-AFCC-C450AB3FD9AA}"/>
              </a:ext>
            </a:extLst>
          </p:cNvPr>
          <p:cNvCxnSpPr>
            <a:cxnSpLocks/>
          </p:cNvCxnSpPr>
          <p:nvPr/>
        </p:nvCxnSpPr>
        <p:spPr>
          <a:xfrm rot="5400000">
            <a:off x="2182022" y="2606339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CD3480-84B5-4FD6-8194-661E999C2318}"/>
              </a:ext>
            </a:extLst>
          </p:cNvPr>
          <p:cNvCxnSpPr>
            <a:cxnSpLocks/>
          </p:cNvCxnSpPr>
          <p:nvPr/>
        </p:nvCxnSpPr>
        <p:spPr>
          <a:xfrm rot="5400000">
            <a:off x="2182022" y="2318293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F7F5096-2192-4F4C-A1BA-B4EC91869633}"/>
              </a:ext>
            </a:extLst>
          </p:cNvPr>
          <p:cNvCxnSpPr>
            <a:cxnSpLocks/>
          </p:cNvCxnSpPr>
          <p:nvPr/>
        </p:nvCxnSpPr>
        <p:spPr>
          <a:xfrm rot="5400000">
            <a:off x="2195736" y="1958253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B6D2465-7461-4DEC-83EE-B0A3EFCE4B24}"/>
              </a:ext>
            </a:extLst>
          </p:cNvPr>
          <p:cNvCxnSpPr>
            <a:cxnSpLocks/>
          </p:cNvCxnSpPr>
          <p:nvPr/>
        </p:nvCxnSpPr>
        <p:spPr>
          <a:xfrm rot="5400000">
            <a:off x="2195736" y="1670221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6A74D4B-1440-4FB4-BAA5-EDA3360CC603}"/>
              </a:ext>
            </a:extLst>
          </p:cNvPr>
          <p:cNvSpPr txBox="1"/>
          <p:nvPr/>
        </p:nvSpPr>
        <p:spPr>
          <a:xfrm>
            <a:off x="1692179" y="3794116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0F4BED-5222-4605-9043-CC836E37015F}"/>
              </a:ext>
            </a:extLst>
          </p:cNvPr>
          <p:cNvSpPr txBox="1"/>
          <p:nvPr/>
        </p:nvSpPr>
        <p:spPr>
          <a:xfrm>
            <a:off x="1681334" y="3476207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2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EB230F-9FC7-4324-98D8-167E5920F1D1}"/>
              </a:ext>
            </a:extLst>
          </p:cNvPr>
          <p:cNvSpPr txBox="1"/>
          <p:nvPr/>
        </p:nvSpPr>
        <p:spPr>
          <a:xfrm>
            <a:off x="1675405" y="3183507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3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141C44-8EF2-441D-8D7D-EB36A3056970}"/>
              </a:ext>
            </a:extLst>
          </p:cNvPr>
          <p:cNvSpPr txBox="1"/>
          <p:nvPr/>
        </p:nvSpPr>
        <p:spPr>
          <a:xfrm>
            <a:off x="1681334" y="2865598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4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9C87300-29CD-4C0B-8E86-664B25C9123A}"/>
              </a:ext>
            </a:extLst>
          </p:cNvPr>
          <p:cNvSpPr txBox="1"/>
          <p:nvPr/>
        </p:nvSpPr>
        <p:spPr>
          <a:xfrm>
            <a:off x="1692179" y="2566596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5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2F8B19-8340-46E5-96AA-EE4330CF81AF}"/>
              </a:ext>
            </a:extLst>
          </p:cNvPr>
          <p:cNvSpPr txBox="1"/>
          <p:nvPr/>
        </p:nvSpPr>
        <p:spPr>
          <a:xfrm>
            <a:off x="1712539" y="2286500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6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6A27C2F-0376-4441-94F1-9525D9A9A3A6}"/>
              </a:ext>
            </a:extLst>
          </p:cNvPr>
          <p:cNvSpPr txBox="1"/>
          <p:nvPr/>
        </p:nvSpPr>
        <p:spPr>
          <a:xfrm>
            <a:off x="1732981" y="1978793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7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82D0E5-E41A-4E00-AD6B-3E7AA09C72C1}"/>
              </a:ext>
            </a:extLst>
          </p:cNvPr>
          <p:cNvSpPr txBox="1"/>
          <p:nvPr/>
        </p:nvSpPr>
        <p:spPr>
          <a:xfrm>
            <a:off x="1753341" y="1698697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8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F14B9A-9833-4F88-BF39-55F03165FA47}"/>
              </a:ext>
            </a:extLst>
          </p:cNvPr>
          <p:cNvSpPr txBox="1"/>
          <p:nvPr/>
        </p:nvSpPr>
        <p:spPr>
          <a:xfrm>
            <a:off x="3540355" y="2421768"/>
            <a:ext cx="1085555" cy="349055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Cotovelo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4510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5665-1313-4AC3-8A02-C3C95EA3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Gráfico de Escarpa – Regra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9D5B63-3D5B-42BA-AD92-52BA7F552DD6}"/>
              </a:ext>
            </a:extLst>
          </p:cNvPr>
          <p:cNvCxnSpPr>
            <a:cxnSpLocks/>
          </p:cNvCxnSpPr>
          <p:nvPr/>
        </p:nvCxnSpPr>
        <p:spPr>
          <a:xfrm>
            <a:off x="1979712" y="4337375"/>
            <a:ext cx="5616624" cy="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AB25B9-F38C-47ED-AA48-445D72E2FE7D}"/>
              </a:ext>
            </a:extLst>
          </p:cNvPr>
          <p:cNvCxnSpPr>
            <a:cxnSpLocks/>
          </p:cNvCxnSpPr>
          <p:nvPr/>
        </p:nvCxnSpPr>
        <p:spPr>
          <a:xfrm flipV="1">
            <a:off x="2195736" y="1313039"/>
            <a:ext cx="0" cy="3168352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5C3894-4B43-4122-8B5A-F0F8E7A05665}"/>
              </a:ext>
            </a:extLst>
          </p:cNvPr>
          <p:cNvCxnSpPr/>
          <p:nvPr/>
        </p:nvCxnSpPr>
        <p:spPr>
          <a:xfrm>
            <a:off x="2555776" y="4193359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592422-B6B3-4A0A-908D-1CD285F4A94B}"/>
              </a:ext>
            </a:extLst>
          </p:cNvPr>
          <p:cNvCxnSpPr/>
          <p:nvPr/>
        </p:nvCxnSpPr>
        <p:spPr>
          <a:xfrm>
            <a:off x="2915816" y="4193359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2E816E-518C-4747-9B9D-D272DBD34B2F}"/>
              </a:ext>
            </a:extLst>
          </p:cNvPr>
          <p:cNvCxnSpPr/>
          <p:nvPr/>
        </p:nvCxnSpPr>
        <p:spPr>
          <a:xfrm>
            <a:off x="3275856" y="4193359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E8FBD7-3BED-466B-80B2-79C94AB4E4F3}"/>
              </a:ext>
            </a:extLst>
          </p:cNvPr>
          <p:cNvCxnSpPr/>
          <p:nvPr/>
        </p:nvCxnSpPr>
        <p:spPr>
          <a:xfrm>
            <a:off x="3635896" y="4193359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EDD2BF-58EF-402D-BF3A-A7DA159E167A}"/>
              </a:ext>
            </a:extLst>
          </p:cNvPr>
          <p:cNvCxnSpPr/>
          <p:nvPr/>
        </p:nvCxnSpPr>
        <p:spPr>
          <a:xfrm>
            <a:off x="3995936" y="4193359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428D8C-9246-48FA-BB66-F8F615DE3E18}"/>
              </a:ext>
            </a:extLst>
          </p:cNvPr>
          <p:cNvCxnSpPr/>
          <p:nvPr/>
        </p:nvCxnSpPr>
        <p:spPr>
          <a:xfrm>
            <a:off x="4355976" y="4193359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8E5EFD-C7D3-47D5-B746-333AA8C0587E}"/>
              </a:ext>
            </a:extLst>
          </p:cNvPr>
          <p:cNvCxnSpPr/>
          <p:nvPr/>
        </p:nvCxnSpPr>
        <p:spPr>
          <a:xfrm>
            <a:off x="4716016" y="4193359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82CEE6-CD3D-453F-A942-E149F3C4A2F4}"/>
              </a:ext>
            </a:extLst>
          </p:cNvPr>
          <p:cNvCxnSpPr/>
          <p:nvPr/>
        </p:nvCxnSpPr>
        <p:spPr>
          <a:xfrm>
            <a:off x="5076056" y="4193359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EC3137-CA91-447E-9CF0-60FCCBE327A0}"/>
              </a:ext>
            </a:extLst>
          </p:cNvPr>
          <p:cNvCxnSpPr/>
          <p:nvPr/>
        </p:nvCxnSpPr>
        <p:spPr>
          <a:xfrm>
            <a:off x="5436096" y="4193359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215B222-66E9-4FF6-B835-6D02C94C522D}"/>
              </a:ext>
            </a:extLst>
          </p:cNvPr>
          <p:cNvCxnSpPr/>
          <p:nvPr/>
        </p:nvCxnSpPr>
        <p:spPr>
          <a:xfrm>
            <a:off x="5796136" y="4193359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BD2231-BA6A-4AC6-A517-0E42E8818F3D}"/>
              </a:ext>
            </a:extLst>
          </p:cNvPr>
          <p:cNvCxnSpPr/>
          <p:nvPr/>
        </p:nvCxnSpPr>
        <p:spPr>
          <a:xfrm>
            <a:off x="6156176" y="4193359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C515BC0-29F5-42DA-B12E-B0F29B238331}"/>
              </a:ext>
            </a:extLst>
          </p:cNvPr>
          <p:cNvSpPr txBox="1"/>
          <p:nvPr/>
        </p:nvSpPr>
        <p:spPr>
          <a:xfrm>
            <a:off x="2401415" y="4481391"/>
            <a:ext cx="4978885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1       2     3     4     5     6    7     8     9     10    11      12      13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06C23FC-3B11-4EC0-A09A-DE931CBA05CB}"/>
              </a:ext>
            </a:extLst>
          </p:cNvPr>
          <p:cNvSpPr/>
          <p:nvPr/>
        </p:nvSpPr>
        <p:spPr>
          <a:xfrm>
            <a:off x="2377069" y="1779676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F1A54AC-E6A4-4395-8A10-132B84D656C9}"/>
              </a:ext>
            </a:extLst>
          </p:cNvPr>
          <p:cNvSpPr/>
          <p:nvPr/>
        </p:nvSpPr>
        <p:spPr>
          <a:xfrm>
            <a:off x="2812880" y="3507854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8AE457F-CDA5-41EF-B6C2-379A23DA18AD}"/>
              </a:ext>
            </a:extLst>
          </p:cNvPr>
          <p:cNvSpPr/>
          <p:nvPr/>
        </p:nvSpPr>
        <p:spPr>
          <a:xfrm>
            <a:off x="3162673" y="3761311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3C736C8-F485-4324-9DC2-236B4D713179}"/>
              </a:ext>
            </a:extLst>
          </p:cNvPr>
          <p:cNvSpPr/>
          <p:nvPr/>
        </p:nvSpPr>
        <p:spPr>
          <a:xfrm>
            <a:off x="3519339" y="3876581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7878564-C540-452B-9877-212A0CAAD1F9}"/>
              </a:ext>
            </a:extLst>
          </p:cNvPr>
          <p:cNvSpPr/>
          <p:nvPr/>
        </p:nvSpPr>
        <p:spPr>
          <a:xfrm>
            <a:off x="3882754" y="3905341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7E6FF1F-8FCF-400E-85A5-084157569910}"/>
              </a:ext>
            </a:extLst>
          </p:cNvPr>
          <p:cNvSpPr/>
          <p:nvPr/>
        </p:nvSpPr>
        <p:spPr>
          <a:xfrm>
            <a:off x="4246169" y="3933511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3A60CD9-1E63-45E7-A651-459245101B36}"/>
              </a:ext>
            </a:extLst>
          </p:cNvPr>
          <p:cNvSpPr/>
          <p:nvPr/>
        </p:nvSpPr>
        <p:spPr>
          <a:xfrm>
            <a:off x="4618268" y="3929298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7CD04CB-DF89-4FE7-8A48-DCC565539735}"/>
              </a:ext>
            </a:extLst>
          </p:cNvPr>
          <p:cNvSpPr/>
          <p:nvPr/>
        </p:nvSpPr>
        <p:spPr>
          <a:xfrm>
            <a:off x="4968309" y="3942401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2B25486-AEF9-4EDA-A3A0-82CDDD863851}"/>
              </a:ext>
            </a:extLst>
          </p:cNvPr>
          <p:cNvSpPr/>
          <p:nvPr/>
        </p:nvSpPr>
        <p:spPr>
          <a:xfrm>
            <a:off x="5327317" y="3958538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1D26140-6B2B-4CDB-A938-9FA6F68C8578}"/>
              </a:ext>
            </a:extLst>
          </p:cNvPr>
          <p:cNvSpPr/>
          <p:nvPr/>
        </p:nvSpPr>
        <p:spPr>
          <a:xfrm>
            <a:off x="5690732" y="3968965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A036688-15BE-4943-A6C4-E4DD983FAB6D}"/>
              </a:ext>
            </a:extLst>
          </p:cNvPr>
          <p:cNvSpPr/>
          <p:nvPr/>
        </p:nvSpPr>
        <p:spPr>
          <a:xfrm>
            <a:off x="6083833" y="3961337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2E3E7D1-7B84-447E-B3E7-E575215B6D07}"/>
              </a:ext>
            </a:extLst>
          </p:cNvPr>
          <p:cNvSpPr/>
          <p:nvPr/>
        </p:nvSpPr>
        <p:spPr>
          <a:xfrm>
            <a:off x="2490252" y="1979266"/>
            <a:ext cx="4818050" cy="2142085"/>
          </a:xfrm>
          <a:custGeom>
            <a:avLst/>
            <a:gdLst>
              <a:gd name="connsiteX0" fmla="*/ 0 w 3797643"/>
              <a:gd name="connsiteY0" fmla="*/ 0 h 1746895"/>
              <a:gd name="connsiteX1" fmla="*/ 354227 w 3797643"/>
              <a:gd name="connsiteY1" fmla="*/ 1342767 h 1746895"/>
              <a:gd name="connsiteX2" fmla="*/ 1631092 w 3797643"/>
              <a:gd name="connsiteY2" fmla="*/ 1688756 h 1746895"/>
              <a:gd name="connsiteX3" fmla="*/ 3797643 w 3797643"/>
              <a:gd name="connsiteY3" fmla="*/ 1746421 h 1746895"/>
              <a:gd name="connsiteX4" fmla="*/ 3797643 w 3797643"/>
              <a:gd name="connsiteY4" fmla="*/ 1746421 h 1746895"/>
              <a:gd name="connsiteX5" fmla="*/ 3797643 w 3797643"/>
              <a:gd name="connsiteY5" fmla="*/ 1746421 h 174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7643" h="1746895">
                <a:moveTo>
                  <a:pt x="0" y="0"/>
                </a:moveTo>
                <a:cubicBezTo>
                  <a:pt x="41189" y="530654"/>
                  <a:pt x="82378" y="1061308"/>
                  <a:pt x="354227" y="1342767"/>
                </a:cubicBezTo>
                <a:cubicBezTo>
                  <a:pt x="626076" y="1624226"/>
                  <a:pt x="1057189" y="1621480"/>
                  <a:pt x="1631092" y="1688756"/>
                </a:cubicBezTo>
                <a:cubicBezTo>
                  <a:pt x="2204995" y="1756032"/>
                  <a:pt x="3797643" y="1746421"/>
                  <a:pt x="3797643" y="1746421"/>
                </a:cubicBezTo>
                <a:lnTo>
                  <a:pt x="3797643" y="1746421"/>
                </a:lnTo>
                <a:lnTo>
                  <a:pt x="3797643" y="1746421"/>
                </a:lnTo>
              </a:path>
            </a:pathLst>
          </a:cu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9351FD5-747D-41B9-AEFF-F7C31E7FFCC0}"/>
              </a:ext>
            </a:extLst>
          </p:cNvPr>
          <p:cNvSpPr/>
          <p:nvPr/>
        </p:nvSpPr>
        <p:spPr>
          <a:xfrm>
            <a:off x="6484183" y="3977976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7FA4D46-8F9D-424F-AECB-4600B6AE48EE}"/>
              </a:ext>
            </a:extLst>
          </p:cNvPr>
          <p:cNvSpPr/>
          <p:nvPr/>
        </p:nvSpPr>
        <p:spPr>
          <a:xfrm>
            <a:off x="6877284" y="3970348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6150EEA-A9A1-4D0A-BA2A-866C5D0B1D05}"/>
              </a:ext>
            </a:extLst>
          </p:cNvPr>
          <p:cNvCxnSpPr/>
          <p:nvPr/>
        </p:nvCxnSpPr>
        <p:spPr>
          <a:xfrm>
            <a:off x="6588224" y="4193359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9CCFBD-9B34-4262-8C76-171D494689C6}"/>
              </a:ext>
            </a:extLst>
          </p:cNvPr>
          <p:cNvCxnSpPr/>
          <p:nvPr/>
        </p:nvCxnSpPr>
        <p:spPr>
          <a:xfrm>
            <a:off x="6948264" y="4193359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F39A396-E89E-4577-A088-A627515D20D5}"/>
              </a:ext>
            </a:extLst>
          </p:cNvPr>
          <p:cNvSpPr txBox="1"/>
          <p:nvPr/>
        </p:nvSpPr>
        <p:spPr>
          <a:xfrm rot="16200000">
            <a:off x="609931" y="2552187"/>
            <a:ext cx="1504446" cy="50080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Autovalor</a:t>
            </a:r>
            <a:endParaRPr lang="pt-BR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9F910E-F03E-43CB-829A-9CB1E9A5CDDB}"/>
              </a:ext>
            </a:extLst>
          </p:cNvPr>
          <p:cNvSpPr txBox="1"/>
          <p:nvPr/>
        </p:nvSpPr>
        <p:spPr>
          <a:xfrm>
            <a:off x="4250955" y="4738599"/>
            <a:ext cx="1187355" cy="397844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vert="horz" wrap="none" lIns="91440" tIns="45720" rIns="91440" bIns="45720" rtlCol="0">
            <a:normAutofit lnSpcReduction="10000"/>
          </a:bodyPr>
          <a:lstStyle/>
          <a:p>
            <a:pPr algn="ctr"/>
            <a:r>
              <a:rPr lang="en-US" sz="22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Fator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9558B9-D997-4AA2-A47D-7EA70C655AAB}"/>
              </a:ext>
            </a:extLst>
          </p:cNvPr>
          <p:cNvCxnSpPr>
            <a:cxnSpLocks/>
          </p:cNvCxnSpPr>
          <p:nvPr/>
        </p:nvCxnSpPr>
        <p:spPr>
          <a:xfrm rot="5400000">
            <a:off x="2195736" y="3867894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E67EB6-76C0-4564-8DBE-1FBFE731EE19}"/>
              </a:ext>
            </a:extLst>
          </p:cNvPr>
          <p:cNvCxnSpPr>
            <a:cxnSpLocks/>
          </p:cNvCxnSpPr>
          <p:nvPr/>
        </p:nvCxnSpPr>
        <p:spPr>
          <a:xfrm rot="5400000">
            <a:off x="2195736" y="357984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FEACBB6-CF1C-4C27-A243-15DB3BE51827}"/>
              </a:ext>
            </a:extLst>
          </p:cNvPr>
          <p:cNvCxnSpPr>
            <a:cxnSpLocks/>
          </p:cNvCxnSpPr>
          <p:nvPr/>
        </p:nvCxnSpPr>
        <p:spPr>
          <a:xfrm rot="5400000">
            <a:off x="2182022" y="3291803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909470-12D7-4268-8691-93CCD6BE9783}"/>
              </a:ext>
            </a:extLst>
          </p:cNvPr>
          <p:cNvCxnSpPr>
            <a:cxnSpLocks/>
          </p:cNvCxnSpPr>
          <p:nvPr/>
        </p:nvCxnSpPr>
        <p:spPr>
          <a:xfrm rot="5400000">
            <a:off x="2182022" y="3003757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936BFE-202F-4E66-AFCC-C450AB3FD9AA}"/>
              </a:ext>
            </a:extLst>
          </p:cNvPr>
          <p:cNvCxnSpPr>
            <a:cxnSpLocks/>
          </p:cNvCxnSpPr>
          <p:nvPr/>
        </p:nvCxnSpPr>
        <p:spPr>
          <a:xfrm rot="5400000">
            <a:off x="2182022" y="2715780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CD3480-84B5-4FD6-8194-661E999C2318}"/>
              </a:ext>
            </a:extLst>
          </p:cNvPr>
          <p:cNvCxnSpPr>
            <a:cxnSpLocks/>
          </p:cNvCxnSpPr>
          <p:nvPr/>
        </p:nvCxnSpPr>
        <p:spPr>
          <a:xfrm rot="5400000">
            <a:off x="2182022" y="2427734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F7F5096-2192-4F4C-A1BA-B4EC91869633}"/>
              </a:ext>
            </a:extLst>
          </p:cNvPr>
          <p:cNvCxnSpPr>
            <a:cxnSpLocks/>
          </p:cNvCxnSpPr>
          <p:nvPr/>
        </p:nvCxnSpPr>
        <p:spPr>
          <a:xfrm rot="5400000">
            <a:off x="2195736" y="2067694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B6D2465-7461-4DEC-83EE-B0A3EFCE4B24}"/>
              </a:ext>
            </a:extLst>
          </p:cNvPr>
          <p:cNvCxnSpPr>
            <a:cxnSpLocks/>
          </p:cNvCxnSpPr>
          <p:nvPr/>
        </p:nvCxnSpPr>
        <p:spPr>
          <a:xfrm rot="5400000">
            <a:off x="2195736" y="1779662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6A74D4B-1440-4FB4-BAA5-EDA3360CC603}"/>
              </a:ext>
            </a:extLst>
          </p:cNvPr>
          <p:cNvSpPr txBox="1"/>
          <p:nvPr/>
        </p:nvSpPr>
        <p:spPr>
          <a:xfrm>
            <a:off x="1692179" y="3903557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0F4BED-5222-4605-9043-CC836E37015F}"/>
              </a:ext>
            </a:extLst>
          </p:cNvPr>
          <p:cNvSpPr txBox="1"/>
          <p:nvPr/>
        </p:nvSpPr>
        <p:spPr>
          <a:xfrm>
            <a:off x="1681334" y="3585648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2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EB230F-9FC7-4324-98D8-167E5920F1D1}"/>
              </a:ext>
            </a:extLst>
          </p:cNvPr>
          <p:cNvSpPr txBox="1"/>
          <p:nvPr/>
        </p:nvSpPr>
        <p:spPr>
          <a:xfrm>
            <a:off x="1675405" y="3292948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3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141C44-8EF2-441D-8D7D-EB36A3056970}"/>
              </a:ext>
            </a:extLst>
          </p:cNvPr>
          <p:cNvSpPr txBox="1"/>
          <p:nvPr/>
        </p:nvSpPr>
        <p:spPr>
          <a:xfrm>
            <a:off x="1681334" y="2975039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4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9C87300-29CD-4C0B-8E86-664B25C9123A}"/>
              </a:ext>
            </a:extLst>
          </p:cNvPr>
          <p:cNvSpPr txBox="1"/>
          <p:nvPr/>
        </p:nvSpPr>
        <p:spPr>
          <a:xfrm>
            <a:off x="1692179" y="2676037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5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2F8B19-8340-46E5-96AA-EE4330CF81AF}"/>
              </a:ext>
            </a:extLst>
          </p:cNvPr>
          <p:cNvSpPr txBox="1"/>
          <p:nvPr/>
        </p:nvSpPr>
        <p:spPr>
          <a:xfrm>
            <a:off x="1712539" y="2395941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6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6A27C2F-0376-4441-94F1-9525D9A9A3A6}"/>
              </a:ext>
            </a:extLst>
          </p:cNvPr>
          <p:cNvSpPr txBox="1"/>
          <p:nvPr/>
        </p:nvSpPr>
        <p:spPr>
          <a:xfrm>
            <a:off x="1732981" y="2088234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7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82D0E5-E41A-4E00-AD6B-3E7AA09C72C1}"/>
              </a:ext>
            </a:extLst>
          </p:cNvPr>
          <p:cNvSpPr txBox="1"/>
          <p:nvPr/>
        </p:nvSpPr>
        <p:spPr>
          <a:xfrm>
            <a:off x="1753341" y="1808138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8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EEB6FA2B-527E-416B-B1CA-3A393F4B1637}"/>
              </a:ext>
            </a:extLst>
          </p:cNvPr>
          <p:cNvSpPr/>
          <p:nvPr/>
        </p:nvSpPr>
        <p:spPr>
          <a:xfrm>
            <a:off x="2350101" y="2092145"/>
            <a:ext cx="4818050" cy="2142085"/>
          </a:xfrm>
          <a:custGeom>
            <a:avLst/>
            <a:gdLst>
              <a:gd name="connsiteX0" fmla="*/ 0 w 3797643"/>
              <a:gd name="connsiteY0" fmla="*/ 0 h 1746895"/>
              <a:gd name="connsiteX1" fmla="*/ 354227 w 3797643"/>
              <a:gd name="connsiteY1" fmla="*/ 1342767 h 1746895"/>
              <a:gd name="connsiteX2" fmla="*/ 1631092 w 3797643"/>
              <a:gd name="connsiteY2" fmla="*/ 1688756 h 1746895"/>
              <a:gd name="connsiteX3" fmla="*/ 3797643 w 3797643"/>
              <a:gd name="connsiteY3" fmla="*/ 1746421 h 1746895"/>
              <a:gd name="connsiteX4" fmla="*/ 3797643 w 3797643"/>
              <a:gd name="connsiteY4" fmla="*/ 1746421 h 1746895"/>
              <a:gd name="connsiteX5" fmla="*/ 3797643 w 3797643"/>
              <a:gd name="connsiteY5" fmla="*/ 1746421 h 174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7643" h="1746895">
                <a:moveTo>
                  <a:pt x="0" y="0"/>
                </a:moveTo>
                <a:cubicBezTo>
                  <a:pt x="41189" y="530654"/>
                  <a:pt x="82378" y="1061308"/>
                  <a:pt x="354227" y="1342767"/>
                </a:cubicBezTo>
                <a:cubicBezTo>
                  <a:pt x="626076" y="1624226"/>
                  <a:pt x="1057189" y="1621480"/>
                  <a:pt x="1631092" y="1688756"/>
                </a:cubicBezTo>
                <a:cubicBezTo>
                  <a:pt x="2204995" y="1756032"/>
                  <a:pt x="3797643" y="1746421"/>
                  <a:pt x="3797643" y="1746421"/>
                </a:cubicBezTo>
                <a:lnTo>
                  <a:pt x="3797643" y="1746421"/>
                </a:lnTo>
                <a:lnTo>
                  <a:pt x="3797643" y="1746421"/>
                </a:lnTo>
              </a:path>
            </a:pathLst>
          </a:cu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B00A896-A6D1-4B00-9357-CA118BD019C6}"/>
              </a:ext>
            </a:extLst>
          </p:cNvPr>
          <p:cNvSpPr/>
          <p:nvPr/>
        </p:nvSpPr>
        <p:spPr>
          <a:xfrm>
            <a:off x="2480402" y="2012790"/>
            <a:ext cx="4818050" cy="2142085"/>
          </a:xfrm>
          <a:custGeom>
            <a:avLst/>
            <a:gdLst>
              <a:gd name="connsiteX0" fmla="*/ 0 w 3797643"/>
              <a:gd name="connsiteY0" fmla="*/ 0 h 1746895"/>
              <a:gd name="connsiteX1" fmla="*/ 354227 w 3797643"/>
              <a:gd name="connsiteY1" fmla="*/ 1342767 h 1746895"/>
              <a:gd name="connsiteX2" fmla="*/ 1631092 w 3797643"/>
              <a:gd name="connsiteY2" fmla="*/ 1688756 h 1746895"/>
              <a:gd name="connsiteX3" fmla="*/ 3797643 w 3797643"/>
              <a:gd name="connsiteY3" fmla="*/ 1746421 h 1746895"/>
              <a:gd name="connsiteX4" fmla="*/ 3797643 w 3797643"/>
              <a:gd name="connsiteY4" fmla="*/ 1746421 h 1746895"/>
              <a:gd name="connsiteX5" fmla="*/ 3797643 w 3797643"/>
              <a:gd name="connsiteY5" fmla="*/ 1746421 h 174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7643" h="1746895">
                <a:moveTo>
                  <a:pt x="0" y="0"/>
                </a:moveTo>
                <a:cubicBezTo>
                  <a:pt x="41189" y="530654"/>
                  <a:pt x="82378" y="1061308"/>
                  <a:pt x="354227" y="1342767"/>
                </a:cubicBezTo>
                <a:cubicBezTo>
                  <a:pt x="626076" y="1624226"/>
                  <a:pt x="1057189" y="1621480"/>
                  <a:pt x="1631092" y="1688756"/>
                </a:cubicBezTo>
                <a:cubicBezTo>
                  <a:pt x="2204995" y="1756032"/>
                  <a:pt x="3797643" y="1746421"/>
                  <a:pt x="3797643" y="1746421"/>
                </a:cubicBezTo>
                <a:lnTo>
                  <a:pt x="3797643" y="1746421"/>
                </a:lnTo>
                <a:lnTo>
                  <a:pt x="3797643" y="1746421"/>
                </a:lnTo>
              </a:path>
            </a:pathLst>
          </a:cu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835A250-48FB-4098-8BD0-B10AC510E2B7}"/>
              </a:ext>
            </a:extLst>
          </p:cNvPr>
          <p:cNvSpPr/>
          <p:nvPr/>
        </p:nvSpPr>
        <p:spPr>
          <a:xfrm>
            <a:off x="2644616" y="1984792"/>
            <a:ext cx="4818050" cy="2142085"/>
          </a:xfrm>
          <a:custGeom>
            <a:avLst/>
            <a:gdLst>
              <a:gd name="connsiteX0" fmla="*/ 0 w 3797643"/>
              <a:gd name="connsiteY0" fmla="*/ 0 h 1746895"/>
              <a:gd name="connsiteX1" fmla="*/ 354227 w 3797643"/>
              <a:gd name="connsiteY1" fmla="*/ 1342767 h 1746895"/>
              <a:gd name="connsiteX2" fmla="*/ 1631092 w 3797643"/>
              <a:gd name="connsiteY2" fmla="*/ 1688756 h 1746895"/>
              <a:gd name="connsiteX3" fmla="*/ 3797643 w 3797643"/>
              <a:gd name="connsiteY3" fmla="*/ 1746421 h 1746895"/>
              <a:gd name="connsiteX4" fmla="*/ 3797643 w 3797643"/>
              <a:gd name="connsiteY4" fmla="*/ 1746421 h 1746895"/>
              <a:gd name="connsiteX5" fmla="*/ 3797643 w 3797643"/>
              <a:gd name="connsiteY5" fmla="*/ 1746421 h 174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7643" h="1746895">
                <a:moveTo>
                  <a:pt x="0" y="0"/>
                </a:moveTo>
                <a:cubicBezTo>
                  <a:pt x="41189" y="530654"/>
                  <a:pt x="82378" y="1061308"/>
                  <a:pt x="354227" y="1342767"/>
                </a:cubicBezTo>
                <a:cubicBezTo>
                  <a:pt x="626076" y="1624226"/>
                  <a:pt x="1057189" y="1621480"/>
                  <a:pt x="1631092" y="1688756"/>
                </a:cubicBezTo>
                <a:cubicBezTo>
                  <a:pt x="2204995" y="1756032"/>
                  <a:pt x="3797643" y="1746421"/>
                  <a:pt x="3797643" y="1746421"/>
                </a:cubicBezTo>
                <a:lnTo>
                  <a:pt x="3797643" y="1746421"/>
                </a:lnTo>
                <a:lnTo>
                  <a:pt x="3797643" y="1746421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D543EC-E85F-45AE-AC41-76D634C9358E}"/>
              </a:ext>
            </a:extLst>
          </p:cNvPr>
          <p:cNvCxnSpPr>
            <a:cxnSpLocks/>
          </p:cNvCxnSpPr>
          <p:nvPr/>
        </p:nvCxnSpPr>
        <p:spPr>
          <a:xfrm flipV="1">
            <a:off x="2716617" y="1923678"/>
            <a:ext cx="919279" cy="6171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7DB2BC-0EC0-4765-9751-F0A4CC5CF0CE}"/>
              </a:ext>
            </a:extLst>
          </p:cNvPr>
          <p:cNvSpPr txBox="1"/>
          <p:nvPr/>
        </p:nvSpPr>
        <p:spPr>
          <a:xfrm>
            <a:off x="3635895" y="1692331"/>
            <a:ext cx="1332405" cy="39981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rgbClr val="FF0000"/>
                </a:solidFill>
                <a:latin typeface="Prototype" pitchFamily="2" charset="0"/>
                <a:cs typeface="Prototype" pitchFamily="2" charset="0"/>
              </a:rPr>
              <a:t>Simulação</a:t>
            </a:r>
            <a:r>
              <a:rPr lang="en-US" sz="1800" dirty="0">
                <a:solidFill>
                  <a:srgbClr val="FF0000"/>
                </a:solidFill>
                <a:latin typeface="Prototype" pitchFamily="2" charset="0"/>
                <a:cs typeface="Prototype" pitchFamily="2" charset="0"/>
              </a:rPr>
              <a:t> 1</a:t>
            </a:r>
            <a:endParaRPr lang="pt-BR" sz="1800" dirty="0">
              <a:solidFill>
                <a:srgbClr val="FF0000"/>
              </a:solidFill>
              <a:latin typeface="Prototype" pitchFamily="2" charset="0"/>
              <a:cs typeface="Prototype" pitchFamily="2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B32C96C-9D2F-4671-86BC-6344FD1A08E4}"/>
              </a:ext>
            </a:extLst>
          </p:cNvPr>
          <p:cNvCxnSpPr>
            <a:cxnSpLocks/>
          </p:cNvCxnSpPr>
          <p:nvPr/>
        </p:nvCxnSpPr>
        <p:spPr>
          <a:xfrm flipV="1">
            <a:off x="2626095" y="2488816"/>
            <a:ext cx="919279" cy="617129"/>
          </a:xfrm>
          <a:prstGeom prst="straightConnector1">
            <a:avLst/>
          </a:prstGeom>
          <a:ln>
            <a:solidFill>
              <a:srgbClr val="FF780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A2C79D9-0277-40C0-8A48-E03B04270424}"/>
              </a:ext>
            </a:extLst>
          </p:cNvPr>
          <p:cNvSpPr txBox="1"/>
          <p:nvPr/>
        </p:nvSpPr>
        <p:spPr>
          <a:xfrm>
            <a:off x="3545373" y="2257469"/>
            <a:ext cx="1332405" cy="39981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rgbClr val="FF780B"/>
                </a:solidFill>
                <a:latin typeface="Prototype" pitchFamily="2" charset="0"/>
                <a:cs typeface="Prototype" pitchFamily="2" charset="0"/>
              </a:rPr>
              <a:t>Simulação</a:t>
            </a:r>
            <a:r>
              <a:rPr lang="en-US" sz="1800" dirty="0">
                <a:solidFill>
                  <a:srgbClr val="FF780B"/>
                </a:solidFill>
                <a:latin typeface="Prototype" pitchFamily="2" charset="0"/>
                <a:cs typeface="Prototype" pitchFamily="2" charset="0"/>
              </a:rPr>
              <a:t> 2</a:t>
            </a:r>
            <a:endParaRPr lang="pt-BR" sz="1800" dirty="0">
              <a:solidFill>
                <a:srgbClr val="FF780B"/>
              </a:solidFill>
              <a:latin typeface="Prototype" pitchFamily="2" charset="0"/>
              <a:cs typeface="Prototype" pitchFamily="2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FBBAA80-3852-4745-B184-9A16DDE4B42E}"/>
              </a:ext>
            </a:extLst>
          </p:cNvPr>
          <p:cNvCxnSpPr>
            <a:cxnSpLocks/>
          </p:cNvCxnSpPr>
          <p:nvPr/>
        </p:nvCxnSpPr>
        <p:spPr>
          <a:xfrm flipV="1">
            <a:off x="2929398" y="3218758"/>
            <a:ext cx="919279" cy="61712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F887E29-3CB5-410F-8D39-4AFC3DF43DEB}"/>
              </a:ext>
            </a:extLst>
          </p:cNvPr>
          <p:cNvSpPr txBox="1"/>
          <p:nvPr/>
        </p:nvSpPr>
        <p:spPr>
          <a:xfrm>
            <a:off x="3848676" y="2987411"/>
            <a:ext cx="1332405" cy="39981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Prototype" pitchFamily="2" charset="0"/>
                <a:cs typeface="Prototype" pitchFamily="2" charset="0"/>
              </a:rPr>
              <a:t>Simulação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Prototype" pitchFamily="2" charset="0"/>
                <a:cs typeface="Prototype" pitchFamily="2" charset="0"/>
              </a:rPr>
              <a:t> 3</a:t>
            </a:r>
            <a:endParaRPr lang="pt-BR" sz="1800" dirty="0">
              <a:solidFill>
                <a:schemeClr val="bg1">
                  <a:lumMod val="50000"/>
                </a:schemeClr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4742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E97C-CD9C-4768-8FE0-C146CFA2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Aspectos teóricos – Regra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72085-F5E9-45C0-8702-BC7D7643F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noProof="0" dirty="0"/>
              <a:t>Quando alguém faz um instrumento, existe uma teoria por detrás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noProof="0" dirty="0"/>
              <a:t>O termo teoria apresenta irregularidades entre acadêmicos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noProof="0" dirty="0"/>
              <a:t>Melhor evidência empírica (Best </a:t>
            </a:r>
            <a:r>
              <a:rPr lang="pt-BR" noProof="0" dirty="0" err="1"/>
              <a:t>evidence</a:t>
            </a:r>
            <a:r>
              <a:rPr lang="pt-BR" noProof="0" dirty="0"/>
              <a:t> </a:t>
            </a:r>
            <a:r>
              <a:rPr lang="pt-BR" noProof="0" dirty="0" err="1"/>
              <a:t>principle</a:t>
            </a:r>
            <a:r>
              <a:rPr lang="pt-BR" noProof="0" dirty="0"/>
              <a:t>)</a:t>
            </a:r>
          </a:p>
          <a:p>
            <a:pPr marL="0" indent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894398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5665-1313-4AC3-8A02-C3C95EA3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(4) Qual rotação (para interpretar)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91F77-5D6F-4827-93D0-E7438015F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pt-BR" sz="2400" noProof="0" dirty="0"/>
              <a:t>Os resultados estão sempre em um espaço multidimensional (lembre-se que estamos lidando com análise multivariada)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pt-BR" sz="2400" noProof="0" dirty="0"/>
              <a:t>A rotação não vai alterar substancialmente os valores estimados, mas vai permitir uma melhor interpretação dos achados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pt-BR" sz="2400" noProof="0" dirty="0"/>
              <a:t>Isso só vale para soluções com dois ou mais fatores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pt-BR" sz="2400" noProof="0" dirty="0"/>
              <a:t>Permite correlacionar ou forçar ortogonalidade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pt-BR" sz="2400" noProof="0" dirty="0"/>
              <a:t>Cargas fatoriais </a:t>
            </a:r>
            <a:r>
              <a:rPr lang="pt-BR" sz="2400" noProof="0" dirty="0">
                <a:solidFill>
                  <a:srgbClr val="FF0000"/>
                </a:solidFill>
              </a:rPr>
              <a:t>≥ 0.3</a:t>
            </a:r>
            <a:r>
              <a:rPr lang="pt-BR" sz="2400" noProof="0" dirty="0"/>
              <a:t>, com pelo menos </a:t>
            </a:r>
            <a:r>
              <a:rPr lang="pt-BR" sz="2400" noProof="0" dirty="0">
                <a:solidFill>
                  <a:srgbClr val="FF0000"/>
                </a:solidFill>
              </a:rPr>
              <a:t>3 indicadores </a:t>
            </a:r>
            <a:r>
              <a:rPr lang="pt-BR" sz="2400" noProof="0" dirty="0"/>
              <a:t>por fator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694687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5665-1313-4AC3-8A02-C3C95EA3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(4) Interpretação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91F77-5D6F-4827-93D0-E7438015F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pt-BR" sz="2400" noProof="0" dirty="0"/>
              <a:t>Lembre-se que a rotação irá auxiliar na interpretação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pt-BR" sz="2400" noProof="0" dirty="0"/>
              <a:t>Cargas fatoriais </a:t>
            </a:r>
            <a:r>
              <a:rPr lang="pt-BR" sz="2400" noProof="0" dirty="0">
                <a:solidFill>
                  <a:srgbClr val="FF0000"/>
                </a:solidFill>
              </a:rPr>
              <a:t>≥ 0.3</a:t>
            </a:r>
            <a:r>
              <a:rPr lang="pt-BR" sz="2400" noProof="0" dirty="0"/>
              <a:t>, com pelo menos </a:t>
            </a:r>
            <a:r>
              <a:rPr lang="pt-BR" sz="2400" noProof="0" dirty="0">
                <a:solidFill>
                  <a:srgbClr val="FF0000"/>
                </a:solidFill>
              </a:rPr>
              <a:t>3 indicadores </a:t>
            </a:r>
            <a:r>
              <a:rPr lang="pt-BR" sz="2400" noProof="0" dirty="0"/>
              <a:t>por fator são necessários para discriminação e identificação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pt-BR" sz="2400" noProof="0" dirty="0"/>
              <a:t>Em EFA, com alguma frequência se utiliza a proporção da variância explicada (apesar de ser pouco </a:t>
            </a:r>
            <a:r>
              <a:rPr lang="pt-BR" sz="2400" noProof="0" dirty="0" err="1"/>
              <a:t>informative</a:t>
            </a:r>
            <a:r>
              <a:rPr lang="pt-BR" sz="2400" noProof="0" dirty="0"/>
              <a:t>)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48218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A688C5A-B631-4D75-AC16-4E1C26B5D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843558"/>
            <a:ext cx="7992888" cy="1584176"/>
          </a:xfrm>
        </p:spPr>
        <p:txBody>
          <a:bodyPr/>
          <a:lstStyle/>
          <a:p>
            <a:r>
              <a:rPr lang="pt-BR" noProof="0" dirty="0"/>
              <a:t>(MEU) DESAFIO</a:t>
            </a:r>
          </a:p>
        </p:txBody>
      </p:sp>
    </p:spTree>
    <p:extLst>
      <p:ext uri="{BB962C8B-B14F-4D97-AF65-F5344CB8AC3E}">
        <p14:creationId xmlns:p14="http://schemas.microsoft.com/office/powerpoint/2010/main" val="17174916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F0E35BA-03D1-4917-9545-108D43E15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699542"/>
            <a:ext cx="7992888" cy="1584176"/>
          </a:xfrm>
        </p:spPr>
        <p:txBody>
          <a:bodyPr/>
          <a:lstStyle/>
          <a:p>
            <a:r>
              <a:rPr lang="pt-BR" noProof="0" dirty="0"/>
              <a:t>O processo é iterativo!</a:t>
            </a:r>
          </a:p>
        </p:txBody>
      </p:sp>
    </p:spTree>
    <p:extLst>
      <p:ext uri="{BB962C8B-B14F-4D97-AF65-F5344CB8AC3E}">
        <p14:creationId xmlns:p14="http://schemas.microsoft.com/office/powerpoint/2010/main" val="13407900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tângulo 4">
            <a:extLst>
              <a:ext uri="{FF2B5EF4-FFF2-40B4-BE49-F238E27FC236}">
                <a16:creationId xmlns:a16="http://schemas.microsoft.com/office/drawing/2014/main" id="{2BDB6A3F-5E98-4E08-B739-C3415828497E}"/>
              </a:ext>
            </a:extLst>
          </p:cNvPr>
          <p:cNvSpPr/>
          <p:nvPr/>
        </p:nvSpPr>
        <p:spPr>
          <a:xfrm>
            <a:off x="1371600" y="751216"/>
            <a:ext cx="6457950" cy="124941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pt-BR" sz="975">
                <a:solidFill>
                  <a:schemeClr val="tx1"/>
                </a:solidFill>
              </a:rPr>
              <a:t>Teórico</a:t>
            </a:r>
            <a:endParaRPr lang="pt-BR" sz="975" dirty="0">
              <a:solidFill>
                <a:schemeClr val="tx1"/>
              </a:solidFill>
            </a:endParaRPr>
          </a:p>
        </p:txBody>
      </p:sp>
      <p:sp>
        <p:nvSpPr>
          <p:cNvPr id="34" name="Retângulo 4">
            <a:extLst>
              <a:ext uri="{FF2B5EF4-FFF2-40B4-BE49-F238E27FC236}">
                <a16:creationId xmlns:a16="http://schemas.microsoft.com/office/drawing/2014/main" id="{90F373E6-05B5-4E5F-A9FB-007A3B5DAEE4}"/>
              </a:ext>
            </a:extLst>
          </p:cNvPr>
          <p:cNvSpPr/>
          <p:nvPr/>
        </p:nvSpPr>
        <p:spPr>
          <a:xfrm>
            <a:off x="1371600" y="1200150"/>
            <a:ext cx="6457950" cy="342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975">
                <a:solidFill>
                  <a:schemeClr val="tx1"/>
                </a:solidFill>
              </a:rPr>
              <a:t>Preliminares</a:t>
            </a:r>
            <a:endParaRPr lang="pt-BR" sz="975" dirty="0">
              <a:solidFill>
                <a:schemeClr val="tx1"/>
              </a:solidFill>
            </a:endParaRPr>
          </a:p>
        </p:txBody>
      </p:sp>
      <p:sp>
        <p:nvSpPr>
          <p:cNvPr id="74" name="Retângulo 4">
            <a:extLst>
              <a:ext uri="{FF2B5EF4-FFF2-40B4-BE49-F238E27FC236}">
                <a16:creationId xmlns:a16="http://schemas.microsoft.com/office/drawing/2014/main" id="{54454B61-3E7D-47B4-A566-D3DB71B8CBC1}"/>
              </a:ext>
            </a:extLst>
          </p:cNvPr>
          <p:cNvSpPr/>
          <p:nvPr/>
        </p:nvSpPr>
        <p:spPr>
          <a:xfrm>
            <a:off x="1371600" y="2038205"/>
            <a:ext cx="6457950" cy="23284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pt-BR" sz="975">
                <a:solidFill>
                  <a:schemeClr val="tx1"/>
                </a:solidFill>
              </a:rPr>
              <a:t>(Mais) Data driven</a:t>
            </a:r>
            <a:endParaRPr lang="pt-BR" sz="975" dirty="0">
              <a:solidFill>
                <a:schemeClr val="tx1"/>
              </a:solidFill>
            </a:endParaRPr>
          </a:p>
        </p:txBody>
      </p:sp>
      <p:sp>
        <p:nvSpPr>
          <p:cNvPr id="32" name="Retângulo 4">
            <a:extLst>
              <a:ext uri="{FF2B5EF4-FFF2-40B4-BE49-F238E27FC236}">
                <a16:creationId xmlns:a16="http://schemas.microsoft.com/office/drawing/2014/main" id="{0C5FF856-4DC6-4271-8017-C661960AFA4C}"/>
              </a:ext>
            </a:extLst>
          </p:cNvPr>
          <p:cNvSpPr/>
          <p:nvPr/>
        </p:nvSpPr>
        <p:spPr>
          <a:xfrm>
            <a:off x="3012771" y="1257300"/>
            <a:ext cx="1053487" cy="24219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75">
                <a:solidFill>
                  <a:schemeClr val="tx1"/>
                </a:solidFill>
              </a:rPr>
              <a:t>KMO</a:t>
            </a:r>
            <a:endParaRPr lang="pt-BR" sz="975" dirty="0">
              <a:solidFill>
                <a:schemeClr val="tx1"/>
              </a:solidFill>
            </a:endParaRPr>
          </a:p>
        </p:txBody>
      </p:sp>
      <p:sp>
        <p:nvSpPr>
          <p:cNvPr id="31" name="Retângulo 4">
            <a:extLst>
              <a:ext uri="{FF2B5EF4-FFF2-40B4-BE49-F238E27FC236}">
                <a16:creationId xmlns:a16="http://schemas.microsoft.com/office/drawing/2014/main" id="{CF6BF783-994A-4120-91EF-9F5D088F55BA}"/>
              </a:ext>
            </a:extLst>
          </p:cNvPr>
          <p:cNvSpPr/>
          <p:nvPr/>
        </p:nvSpPr>
        <p:spPr>
          <a:xfrm>
            <a:off x="4118414" y="1257300"/>
            <a:ext cx="1053487" cy="24219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75">
                <a:solidFill>
                  <a:schemeClr val="tx1"/>
                </a:solidFill>
              </a:rPr>
              <a:t>Bartlett</a:t>
            </a:r>
            <a:endParaRPr lang="pt-BR" sz="975" dirty="0">
              <a:solidFill>
                <a:schemeClr val="tx1"/>
              </a:solidFill>
            </a:endParaRPr>
          </a:p>
        </p:txBody>
      </p:sp>
      <p:sp>
        <p:nvSpPr>
          <p:cNvPr id="33" name="Retângulo 4">
            <a:extLst>
              <a:ext uri="{FF2B5EF4-FFF2-40B4-BE49-F238E27FC236}">
                <a16:creationId xmlns:a16="http://schemas.microsoft.com/office/drawing/2014/main" id="{F9C1E420-C422-464E-801E-C077ECD50E80}"/>
              </a:ext>
            </a:extLst>
          </p:cNvPr>
          <p:cNvSpPr/>
          <p:nvPr/>
        </p:nvSpPr>
        <p:spPr>
          <a:xfrm>
            <a:off x="3012770" y="843654"/>
            <a:ext cx="2159130" cy="24219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75">
                <a:solidFill>
                  <a:sysClr val="windowText" lastClr="000000"/>
                </a:solidFill>
              </a:rPr>
              <a:t>Quais variáveis?</a:t>
            </a:r>
            <a:endParaRPr lang="pt-BR" sz="975" dirty="0">
              <a:solidFill>
                <a:sysClr val="windowText" lastClr="000000"/>
              </a:solidFill>
            </a:endParaRPr>
          </a:p>
        </p:txBody>
      </p:sp>
      <p:sp>
        <p:nvSpPr>
          <p:cNvPr id="36" name="Retângulo 4">
            <a:extLst>
              <a:ext uri="{FF2B5EF4-FFF2-40B4-BE49-F238E27FC236}">
                <a16:creationId xmlns:a16="http://schemas.microsoft.com/office/drawing/2014/main" id="{0D209192-F060-4310-8DDE-5F442B3E7756}"/>
              </a:ext>
            </a:extLst>
          </p:cNvPr>
          <p:cNvSpPr/>
          <p:nvPr/>
        </p:nvSpPr>
        <p:spPr>
          <a:xfrm>
            <a:off x="3012770" y="1611668"/>
            <a:ext cx="2159129" cy="299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75"/>
              <a:t>Escolha do método estatístico para extração</a:t>
            </a:r>
            <a:endParaRPr lang="pt-BR" sz="975" dirty="0"/>
          </a:p>
        </p:txBody>
      </p:sp>
      <p:sp>
        <p:nvSpPr>
          <p:cNvPr id="37" name="Retângulo 4">
            <a:extLst>
              <a:ext uri="{FF2B5EF4-FFF2-40B4-BE49-F238E27FC236}">
                <a16:creationId xmlns:a16="http://schemas.microsoft.com/office/drawing/2014/main" id="{35F8DEBB-0732-4096-A786-D0923E317B8F}"/>
              </a:ext>
            </a:extLst>
          </p:cNvPr>
          <p:cNvSpPr/>
          <p:nvPr/>
        </p:nvSpPr>
        <p:spPr>
          <a:xfrm>
            <a:off x="5313361" y="1789936"/>
            <a:ext cx="971550" cy="1912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75"/>
              <a:t>Contínua</a:t>
            </a:r>
            <a:endParaRPr lang="pt-BR" sz="975" dirty="0"/>
          </a:p>
        </p:txBody>
      </p:sp>
      <p:sp>
        <p:nvSpPr>
          <p:cNvPr id="38" name="Retângulo 4">
            <a:extLst>
              <a:ext uri="{FF2B5EF4-FFF2-40B4-BE49-F238E27FC236}">
                <a16:creationId xmlns:a16="http://schemas.microsoft.com/office/drawing/2014/main" id="{7485455F-351F-4E6C-AD7D-E5F1AB5A26BA}"/>
              </a:ext>
            </a:extLst>
          </p:cNvPr>
          <p:cNvSpPr/>
          <p:nvPr/>
        </p:nvSpPr>
        <p:spPr>
          <a:xfrm>
            <a:off x="5311097" y="1561092"/>
            <a:ext cx="971550" cy="1912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75"/>
              <a:t>Discreta</a:t>
            </a:r>
            <a:endParaRPr lang="pt-BR" sz="975" dirty="0"/>
          </a:p>
        </p:txBody>
      </p:sp>
      <p:sp>
        <p:nvSpPr>
          <p:cNvPr id="56" name="Retângulo 4">
            <a:extLst>
              <a:ext uri="{FF2B5EF4-FFF2-40B4-BE49-F238E27FC236}">
                <a16:creationId xmlns:a16="http://schemas.microsoft.com/office/drawing/2014/main" id="{07B5A6A5-5EA0-43A6-BCA3-819E3C125810}"/>
              </a:ext>
            </a:extLst>
          </p:cNvPr>
          <p:cNvSpPr/>
          <p:nvPr/>
        </p:nvSpPr>
        <p:spPr>
          <a:xfrm>
            <a:off x="3021091" y="2085244"/>
            <a:ext cx="2154758" cy="299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75"/>
              <a:t>Determinação do número de fatores a reter</a:t>
            </a:r>
            <a:endParaRPr lang="pt-BR" sz="975" dirty="0"/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427E8F67-1F02-4570-8F27-6C3E3249D956}"/>
              </a:ext>
            </a:extLst>
          </p:cNvPr>
          <p:cNvSpPr/>
          <p:nvPr/>
        </p:nvSpPr>
        <p:spPr>
          <a:xfrm>
            <a:off x="3141901" y="2417006"/>
            <a:ext cx="971550" cy="1957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75">
                <a:solidFill>
                  <a:schemeClr val="tx1"/>
                </a:solidFill>
              </a:rPr>
              <a:t>Teóricas</a:t>
            </a:r>
            <a:endParaRPr lang="pt-BR" sz="975" dirty="0">
              <a:solidFill>
                <a:schemeClr val="tx1"/>
              </a:solidFill>
            </a:endParaRPr>
          </a:p>
        </p:txBody>
      </p:sp>
      <p:sp>
        <p:nvSpPr>
          <p:cNvPr id="58" name="Retângulo 4">
            <a:extLst>
              <a:ext uri="{FF2B5EF4-FFF2-40B4-BE49-F238E27FC236}">
                <a16:creationId xmlns:a16="http://schemas.microsoft.com/office/drawing/2014/main" id="{313727C2-12B5-4350-8EB2-97BAD431C56F}"/>
              </a:ext>
            </a:extLst>
          </p:cNvPr>
          <p:cNvSpPr/>
          <p:nvPr/>
        </p:nvSpPr>
        <p:spPr>
          <a:xfrm>
            <a:off x="4143375" y="2417006"/>
            <a:ext cx="971550" cy="1957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75">
                <a:solidFill>
                  <a:schemeClr val="tx1"/>
                </a:solidFill>
              </a:rPr>
              <a:t>Analíticas</a:t>
            </a:r>
            <a:endParaRPr lang="pt-BR" sz="975" dirty="0">
              <a:solidFill>
                <a:schemeClr val="tx1"/>
              </a:solidFill>
            </a:endParaRPr>
          </a:p>
        </p:txBody>
      </p:sp>
      <p:sp>
        <p:nvSpPr>
          <p:cNvPr id="59" name="Retângulo 4">
            <a:extLst>
              <a:ext uri="{FF2B5EF4-FFF2-40B4-BE49-F238E27FC236}">
                <a16:creationId xmlns:a16="http://schemas.microsoft.com/office/drawing/2014/main" id="{796AAB5A-1FCB-4CD1-BD2A-124FB51831A4}"/>
              </a:ext>
            </a:extLst>
          </p:cNvPr>
          <p:cNvSpPr/>
          <p:nvPr/>
        </p:nvSpPr>
        <p:spPr>
          <a:xfrm>
            <a:off x="5469345" y="2080326"/>
            <a:ext cx="971550" cy="299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75"/>
              <a:t>Parcimônia</a:t>
            </a:r>
            <a:endParaRPr lang="pt-BR" sz="975" dirty="0"/>
          </a:p>
        </p:txBody>
      </p:sp>
      <p:sp>
        <p:nvSpPr>
          <p:cNvPr id="60" name="Retângulo 4">
            <a:extLst>
              <a:ext uri="{FF2B5EF4-FFF2-40B4-BE49-F238E27FC236}">
                <a16:creationId xmlns:a16="http://schemas.microsoft.com/office/drawing/2014/main" id="{F09E5B63-0E3F-48F1-80DF-B66340C3B211}"/>
              </a:ext>
            </a:extLst>
          </p:cNvPr>
          <p:cNvSpPr/>
          <p:nvPr/>
        </p:nvSpPr>
        <p:spPr>
          <a:xfrm>
            <a:off x="6509002" y="2202426"/>
            <a:ext cx="971550" cy="22761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75"/>
              <a:t>Underfactoring</a:t>
            </a:r>
            <a:endParaRPr lang="pt-BR" sz="975" dirty="0"/>
          </a:p>
        </p:txBody>
      </p:sp>
      <p:sp>
        <p:nvSpPr>
          <p:cNvPr id="61" name="Retângulo 4">
            <a:extLst>
              <a:ext uri="{FF2B5EF4-FFF2-40B4-BE49-F238E27FC236}">
                <a16:creationId xmlns:a16="http://schemas.microsoft.com/office/drawing/2014/main" id="{0A3BBD58-C3BE-4C03-9707-9D4FFD343CEF}"/>
              </a:ext>
            </a:extLst>
          </p:cNvPr>
          <p:cNvSpPr/>
          <p:nvPr/>
        </p:nvSpPr>
        <p:spPr>
          <a:xfrm>
            <a:off x="6509002" y="1967057"/>
            <a:ext cx="971550" cy="22761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75"/>
              <a:t>Overfactoring</a:t>
            </a:r>
            <a:endParaRPr lang="pt-BR" sz="975" dirty="0"/>
          </a:p>
        </p:txBody>
      </p:sp>
      <p:sp>
        <p:nvSpPr>
          <p:cNvPr id="62" name="Retângulo 4">
            <a:extLst>
              <a:ext uri="{FF2B5EF4-FFF2-40B4-BE49-F238E27FC236}">
                <a16:creationId xmlns:a16="http://schemas.microsoft.com/office/drawing/2014/main" id="{007F493D-3534-4033-83EE-13E9FCA22CEE}"/>
              </a:ext>
            </a:extLst>
          </p:cNvPr>
          <p:cNvSpPr/>
          <p:nvPr/>
        </p:nvSpPr>
        <p:spPr>
          <a:xfrm>
            <a:off x="5279714" y="2462966"/>
            <a:ext cx="1160368" cy="1796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75">
                <a:solidFill>
                  <a:schemeClr val="tx1"/>
                </a:solidFill>
              </a:rPr>
              <a:t>Kayser (eig&gt;1)</a:t>
            </a:r>
            <a:endParaRPr lang="pt-BR" sz="975" dirty="0">
              <a:solidFill>
                <a:schemeClr val="tx1"/>
              </a:solidFill>
            </a:endParaRPr>
          </a:p>
        </p:txBody>
      </p:sp>
      <p:sp>
        <p:nvSpPr>
          <p:cNvPr id="63" name="Retângulo 4">
            <a:extLst>
              <a:ext uri="{FF2B5EF4-FFF2-40B4-BE49-F238E27FC236}">
                <a16:creationId xmlns:a16="http://schemas.microsoft.com/office/drawing/2014/main" id="{E9E8EF1A-7E3A-422B-927E-1C781052A277}"/>
              </a:ext>
            </a:extLst>
          </p:cNvPr>
          <p:cNvSpPr/>
          <p:nvPr/>
        </p:nvSpPr>
        <p:spPr>
          <a:xfrm>
            <a:off x="5279712" y="2881501"/>
            <a:ext cx="1160368" cy="1796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97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pt-BR" sz="975">
                <a:solidFill>
                  <a:schemeClr val="tx1"/>
                </a:solidFill>
              </a:rPr>
              <a:t>Autovalor</a:t>
            </a:r>
            <a:endParaRPr lang="pt-BR" sz="975" dirty="0">
              <a:solidFill>
                <a:schemeClr val="tx1"/>
              </a:solidFill>
            </a:endParaRPr>
          </a:p>
        </p:txBody>
      </p:sp>
      <p:sp>
        <p:nvSpPr>
          <p:cNvPr id="64" name="Retângulo 4">
            <a:extLst>
              <a:ext uri="{FF2B5EF4-FFF2-40B4-BE49-F238E27FC236}">
                <a16:creationId xmlns:a16="http://schemas.microsoft.com/office/drawing/2014/main" id="{3AB68E68-DAD3-441A-958A-38A42665F27C}"/>
              </a:ext>
            </a:extLst>
          </p:cNvPr>
          <p:cNvSpPr/>
          <p:nvPr/>
        </p:nvSpPr>
        <p:spPr>
          <a:xfrm>
            <a:off x="5279712" y="2672164"/>
            <a:ext cx="1160368" cy="1796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Elbow</a:t>
            </a:r>
            <a:endParaRPr lang="pt-BR" sz="975" dirty="0">
              <a:solidFill>
                <a:schemeClr val="tx1"/>
              </a:solidFill>
            </a:endParaRPr>
          </a:p>
        </p:txBody>
      </p:sp>
      <p:sp>
        <p:nvSpPr>
          <p:cNvPr id="65" name="Retângulo 4">
            <a:extLst>
              <a:ext uri="{FF2B5EF4-FFF2-40B4-BE49-F238E27FC236}">
                <a16:creationId xmlns:a16="http://schemas.microsoft.com/office/drawing/2014/main" id="{BB22E9DC-F866-4642-B947-8A82F74FB3DE}"/>
              </a:ext>
            </a:extLst>
          </p:cNvPr>
          <p:cNvSpPr/>
          <p:nvPr/>
        </p:nvSpPr>
        <p:spPr>
          <a:xfrm>
            <a:off x="5279712" y="3097939"/>
            <a:ext cx="1160368" cy="1796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 paralela</a:t>
            </a:r>
            <a:endParaRPr lang="pt-BR" sz="975" dirty="0">
              <a:solidFill>
                <a:schemeClr val="tx1"/>
              </a:solidFill>
            </a:endParaRPr>
          </a:p>
        </p:txBody>
      </p:sp>
      <p:sp>
        <p:nvSpPr>
          <p:cNvPr id="66" name="Retângulo 4">
            <a:extLst>
              <a:ext uri="{FF2B5EF4-FFF2-40B4-BE49-F238E27FC236}">
                <a16:creationId xmlns:a16="http://schemas.microsoft.com/office/drawing/2014/main" id="{894765C7-A65A-4757-A3BF-92DAA5900663}"/>
              </a:ext>
            </a:extLst>
          </p:cNvPr>
          <p:cNvSpPr/>
          <p:nvPr/>
        </p:nvSpPr>
        <p:spPr>
          <a:xfrm>
            <a:off x="3021091" y="2672396"/>
            <a:ext cx="2154758" cy="299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75"/>
              <a:t>Qual rotação</a:t>
            </a:r>
            <a:endParaRPr lang="pt-BR" sz="975" dirty="0"/>
          </a:p>
        </p:txBody>
      </p:sp>
      <p:sp>
        <p:nvSpPr>
          <p:cNvPr id="67" name="Retângulo 4">
            <a:extLst>
              <a:ext uri="{FF2B5EF4-FFF2-40B4-BE49-F238E27FC236}">
                <a16:creationId xmlns:a16="http://schemas.microsoft.com/office/drawing/2014/main" id="{11E6136A-451B-4311-A8E9-F17B0F119009}"/>
              </a:ext>
            </a:extLst>
          </p:cNvPr>
          <p:cNvSpPr/>
          <p:nvPr/>
        </p:nvSpPr>
        <p:spPr>
          <a:xfrm>
            <a:off x="4192347" y="3340138"/>
            <a:ext cx="971550" cy="16388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75">
                <a:solidFill>
                  <a:schemeClr val="tx1"/>
                </a:solidFill>
              </a:rPr>
              <a:t>Ortogonal</a:t>
            </a:r>
            <a:endParaRPr lang="pt-BR" sz="975" dirty="0">
              <a:solidFill>
                <a:schemeClr val="tx1"/>
              </a:solidFill>
            </a:endParaRPr>
          </a:p>
        </p:txBody>
      </p:sp>
      <p:sp>
        <p:nvSpPr>
          <p:cNvPr id="68" name="Retângulo 4">
            <a:extLst>
              <a:ext uri="{FF2B5EF4-FFF2-40B4-BE49-F238E27FC236}">
                <a16:creationId xmlns:a16="http://schemas.microsoft.com/office/drawing/2014/main" id="{1534216A-76D7-45DE-B2CD-34F287E86166}"/>
              </a:ext>
            </a:extLst>
          </p:cNvPr>
          <p:cNvSpPr/>
          <p:nvPr/>
        </p:nvSpPr>
        <p:spPr>
          <a:xfrm>
            <a:off x="4187429" y="3548255"/>
            <a:ext cx="971550" cy="16388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75">
                <a:solidFill>
                  <a:schemeClr val="tx1"/>
                </a:solidFill>
              </a:rPr>
              <a:t>Oblíqua</a:t>
            </a:r>
            <a:endParaRPr lang="pt-BR" sz="975" dirty="0">
              <a:solidFill>
                <a:schemeClr val="tx1"/>
              </a:solidFill>
            </a:endParaRPr>
          </a:p>
        </p:txBody>
      </p:sp>
      <p:sp>
        <p:nvSpPr>
          <p:cNvPr id="69" name="Retângulo 4">
            <a:extLst>
              <a:ext uri="{FF2B5EF4-FFF2-40B4-BE49-F238E27FC236}">
                <a16:creationId xmlns:a16="http://schemas.microsoft.com/office/drawing/2014/main" id="{3B835D6A-3C84-45C0-B897-5B309EACEAE6}"/>
              </a:ext>
            </a:extLst>
          </p:cNvPr>
          <p:cNvSpPr/>
          <p:nvPr/>
        </p:nvSpPr>
        <p:spPr>
          <a:xfrm>
            <a:off x="3127896" y="3311926"/>
            <a:ext cx="971550" cy="24013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75"/>
              <a:t>2 ou mais</a:t>
            </a:r>
            <a:endParaRPr lang="pt-BR" sz="975" dirty="0"/>
          </a:p>
        </p:txBody>
      </p:sp>
      <p:sp>
        <p:nvSpPr>
          <p:cNvPr id="70" name="Retângulo 4">
            <a:extLst>
              <a:ext uri="{FF2B5EF4-FFF2-40B4-BE49-F238E27FC236}">
                <a16:creationId xmlns:a16="http://schemas.microsoft.com/office/drawing/2014/main" id="{E6C92E89-BCE1-48F7-B871-1D214E13A8FA}"/>
              </a:ext>
            </a:extLst>
          </p:cNvPr>
          <p:cNvSpPr/>
          <p:nvPr/>
        </p:nvSpPr>
        <p:spPr>
          <a:xfrm>
            <a:off x="3120783" y="3028800"/>
            <a:ext cx="971550" cy="24013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75"/>
              <a:t>1 fator</a:t>
            </a:r>
            <a:endParaRPr lang="pt-BR" sz="975" dirty="0"/>
          </a:p>
        </p:txBody>
      </p:sp>
      <p:sp>
        <p:nvSpPr>
          <p:cNvPr id="72" name="Retângulo 4">
            <a:extLst>
              <a:ext uri="{FF2B5EF4-FFF2-40B4-BE49-F238E27FC236}">
                <a16:creationId xmlns:a16="http://schemas.microsoft.com/office/drawing/2014/main" id="{29CB55CE-7711-484A-9439-97AF1D9C442E}"/>
              </a:ext>
            </a:extLst>
          </p:cNvPr>
          <p:cNvSpPr/>
          <p:nvPr/>
        </p:nvSpPr>
        <p:spPr>
          <a:xfrm>
            <a:off x="4136542" y="3041322"/>
            <a:ext cx="971550" cy="24013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75"/>
              <a:t>Não existe</a:t>
            </a:r>
            <a:endParaRPr lang="pt-BR" sz="975" dirty="0"/>
          </a:p>
        </p:txBody>
      </p:sp>
      <p:sp>
        <p:nvSpPr>
          <p:cNvPr id="73" name="Retângulo 4">
            <a:extLst>
              <a:ext uri="{FF2B5EF4-FFF2-40B4-BE49-F238E27FC236}">
                <a16:creationId xmlns:a16="http://schemas.microsoft.com/office/drawing/2014/main" id="{BB38B854-E5C8-42BC-A0EA-4F375E7EFDC7}"/>
              </a:ext>
            </a:extLst>
          </p:cNvPr>
          <p:cNvSpPr/>
          <p:nvPr/>
        </p:nvSpPr>
        <p:spPr>
          <a:xfrm>
            <a:off x="3027812" y="3813264"/>
            <a:ext cx="2154758" cy="21496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75"/>
              <a:t>Diagnóstico</a:t>
            </a:r>
            <a:endParaRPr lang="pt-BR" sz="975" dirty="0"/>
          </a:p>
        </p:txBody>
      </p:sp>
      <p:sp>
        <p:nvSpPr>
          <p:cNvPr id="75" name="Retângulo 4">
            <a:extLst>
              <a:ext uri="{FF2B5EF4-FFF2-40B4-BE49-F238E27FC236}">
                <a16:creationId xmlns:a16="http://schemas.microsoft.com/office/drawing/2014/main" id="{D89506F7-B5C4-4F6C-9401-AB2813936612}"/>
              </a:ext>
            </a:extLst>
          </p:cNvPr>
          <p:cNvSpPr/>
          <p:nvPr/>
        </p:nvSpPr>
        <p:spPr>
          <a:xfrm>
            <a:off x="2500853" y="4104136"/>
            <a:ext cx="971550" cy="171023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75"/>
              <a:t>Ajustes gerais</a:t>
            </a:r>
            <a:endParaRPr lang="pt-BR" sz="975" dirty="0"/>
          </a:p>
        </p:txBody>
      </p:sp>
      <p:sp>
        <p:nvSpPr>
          <p:cNvPr id="76" name="Retângulo 4">
            <a:extLst>
              <a:ext uri="{FF2B5EF4-FFF2-40B4-BE49-F238E27FC236}">
                <a16:creationId xmlns:a16="http://schemas.microsoft.com/office/drawing/2014/main" id="{E2EEC3DD-F323-4B4A-9E19-7FF7EA3B1461}"/>
              </a:ext>
            </a:extLst>
          </p:cNvPr>
          <p:cNvSpPr/>
          <p:nvPr/>
        </p:nvSpPr>
        <p:spPr>
          <a:xfrm>
            <a:off x="4514850" y="4104136"/>
            <a:ext cx="971550" cy="171023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975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975">
                <a:latin typeface="Calibri" panose="020F0502020204030204" pitchFamily="34" charset="0"/>
                <a:cs typeface="Calibri" panose="020F0502020204030204" pitchFamily="34" charset="0"/>
              </a:rPr>
              <a:t> itens</a:t>
            </a:r>
            <a:endParaRPr lang="pt-BR" sz="975" dirty="0"/>
          </a:p>
        </p:txBody>
      </p:sp>
      <p:sp>
        <p:nvSpPr>
          <p:cNvPr id="77" name="Retângulo 4">
            <a:extLst>
              <a:ext uri="{FF2B5EF4-FFF2-40B4-BE49-F238E27FC236}">
                <a16:creationId xmlns:a16="http://schemas.microsoft.com/office/drawing/2014/main" id="{09D02E98-2AA1-48CE-9B90-16DD3753F0D8}"/>
              </a:ext>
            </a:extLst>
          </p:cNvPr>
          <p:cNvSpPr/>
          <p:nvPr/>
        </p:nvSpPr>
        <p:spPr>
          <a:xfrm>
            <a:off x="3515489" y="4101146"/>
            <a:ext cx="971550" cy="171023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5">
                <a:latin typeface="Calibri" panose="020F0502020204030204" pitchFamily="34" charset="0"/>
                <a:cs typeface="Calibri" panose="020F0502020204030204" pitchFamily="34" charset="0"/>
              </a:rPr>
              <a:t># itens</a:t>
            </a:r>
            <a:endParaRPr lang="pt-BR" sz="975" dirty="0"/>
          </a:p>
        </p:txBody>
      </p:sp>
      <p:sp>
        <p:nvSpPr>
          <p:cNvPr id="79" name="Retângulo 4">
            <a:extLst>
              <a:ext uri="{FF2B5EF4-FFF2-40B4-BE49-F238E27FC236}">
                <a16:creationId xmlns:a16="http://schemas.microsoft.com/office/drawing/2014/main" id="{CF0060E2-C968-4AD1-B4CE-6F58748058D1}"/>
              </a:ext>
            </a:extLst>
          </p:cNvPr>
          <p:cNvSpPr/>
          <p:nvPr/>
        </p:nvSpPr>
        <p:spPr>
          <a:xfrm>
            <a:off x="3021090" y="4467628"/>
            <a:ext cx="2130611" cy="34173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5">
                <a:latin typeface="Arial" panose="020B0604020202020204" pitchFamily="34" charset="0"/>
                <a:cs typeface="Arial" panose="020B0604020202020204" pitchFamily="34" charset="0"/>
              </a:rPr>
              <a:t>Comparação de modelos</a:t>
            </a:r>
            <a:endParaRPr lang="pt-BR" sz="975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93AD361-CC0C-4999-A92F-A8FA5AD30A89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5151700" y="2532289"/>
            <a:ext cx="1992050" cy="2106207"/>
          </a:xfrm>
          <a:prstGeom prst="bentConnector2">
            <a:avLst/>
          </a:prstGeom>
          <a:noFill/>
          <a:ln w="25400" cap="flat">
            <a:solidFill>
              <a:srgbClr val="0F6FC6"/>
            </a:solidFill>
            <a:prstDash val="solid"/>
            <a:bevel/>
            <a:tailEnd type="triangle"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6756B27C-8EBC-487B-974B-DE871315DFDF}"/>
              </a:ext>
            </a:extLst>
          </p:cNvPr>
          <p:cNvSpPr/>
          <p:nvPr/>
        </p:nvSpPr>
        <p:spPr>
          <a:xfrm rot="11423650" flipH="1">
            <a:off x="2453960" y="4102517"/>
            <a:ext cx="617220" cy="276997"/>
          </a:xfrm>
          <a:prstGeom prst="curvedRightArrow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685800" latinLnBrk="1" hangingPunct="0"/>
            <a:endParaRPr lang="pt-BR" sz="1350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6CEFBBA3-5FE3-4763-804E-C0D4F3F5F026}"/>
              </a:ext>
            </a:extLst>
          </p:cNvPr>
          <p:cNvSpPr/>
          <p:nvPr/>
        </p:nvSpPr>
        <p:spPr>
          <a:xfrm>
            <a:off x="5247509" y="2395396"/>
            <a:ext cx="97245" cy="943688"/>
          </a:xfrm>
          <a:prstGeom prst="leftBracket">
            <a:avLst/>
          </a:prstGeom>
          <a:noFill/>
          <a:ln w="25400" cap="flat">
            <a:solidFill>
              <a:schemeClr val="accent6">
                <a:lumMod val="75000"/>
              </a:schemeClr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79" tIns="34289" rIns="68579" bIns="34289" numCol="1" spcCol="38100" rtlCol="0" anchor="t">
            <a:noAutofit/>
          </a:bodyPr>
          <a:lstStyle/>
          <a:p>
            <a:pPr defTabSz="685800" latinLnBrk="1" hangingPunct="0"/>
            <a:endParaRPr lang="pt-BR" sz="1350">
              <a:solidFill>
                <a:srgbClr val="000000"/>
              </a:solidFill>
            </a:endParaRP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093C5E3F-BE03-4B3A-B671-FF1AD3967DBE}"/>
              </a:ext>
            </a:extLst>
          </p:cNvPr>
          <p:cNvSpPr/>
          <p:nvPr/>
        </p:nvSpPr>
        <p:spPr>
          <a:xfrm>
            <a:off x="5200650" y="1520190"/>
            <a:ext cx="97245" cy="480060"/>
          </a:xfrm>
          <a:prstGeom prst="leftBrace">
            <a:avLst/>
          </a:prstGeom>
          <a:noFill/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79" tIns="34289" rIns="68579" bIns="34289" numCol="1" spcCol="38100" rtlCol="0" anchor="t">
            <a:noAutofit/>
          </a:bodyPr>
          <a:lstStyle/>
          <a:p>
            <a:pPr defTabSz="685800" latinLnBrk="1" hangingPunct="0"/>
            <a:endParaRPr lang="pt-BR" sz="1350">
              <a:solidFill>
                <a:srgbClr val="000000"/>
              </a:solidFill>
            </a:endParaRPr>
          </a:p>
        </p:txBody>
      </p:sp>
      <p:sp>
        <p:nvSpPr>
          <p:cNvPr id="2" name="Left Bracket 1">
            <a:extLst>
              <a:ext uri="{FF2B5EF4-FFF2-40B4-BE49-F238E27FC236}">
                <a16:creationId xmlns:a16="http://schemas.microsoft.com/office/drawing/2014/main" id="{38918B38-03CD-4318-B663-549BA5886D3B}"/>
              </a:ext>
            </a:extLst>
          </p:cNvPr>
          <p:cNvSpPr/>
          <p:nvPr/>
        </p:nvSpPr>
        <p:spPr>
          <a:xfrm>
            <a:off x="4131354" y="3314724"/>
            <a:ext cx="60994" cy="409454"/>
          </a:xfrm>
          <a:prstGeom prst="leftBracket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79" tIns="34289" rIns="68579" bIns="34289" numCol="1" spcCol="38100" rtlCol="0" anchor="t">
            <a:noAutofit/>
          </a:bodyPr>
          <a:lstStyle/>
          <a:p>
            <a:pPr defTabSz="685800" latinLnBrk="1" hangingPunct="0"/>
            <a:endParaRPr lang="pt-BR" sz="135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077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34" grpId="0" animBg="1"/>
      <p:bldP spid="74" grpId="0" animBg="1"/>
      <p:bldP spid="32" grpId="0" animBg="1"/>
      <p:bldP spid="31" grpId="0" animBg="1"/>
      <p:bldP spid="33" grpId="0" animBg="1"/>
      <p:bldP spid="36" grpId="0" animBg="1"/>
      <p:bldP spid="37" grpId="0" animBg="1"/>
      <p:bldP spid="38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2" grpId="0" animBg="1"/>
      <p:bldP spid="73" grpId="0" animBg="1"/>
      <p:bldP spid="75" grpId="0" animBg="1"/>
      <p:bldP spid="76" grpId="0" animBg="1"/>
      <p:bldP spid="77" grpId="0" animBg="1"/>
      <p:bldP spid="79" grpId="0" animBg="1"/>
      <p:bldP spid="16" grpId="0" animBg="1"/>
      <p:bldP spid="17" grpId="0" animBg="1"/>
      <p:bldP spid="35" grpId="0" animBg="1"/>
      <p:bldP spid="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A391027-10B3-4BE9-AE7C-D7AB4815A9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/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135313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y even pay to take a math class in college when you can learn excel from  an Indian on YouTube? - 9GAG">
            <a:extLst>
              <a:ext uri="{FF2B5EF4-FFF2-40B4-BE49-F238E27FC236}">
                <a16:creationId xmlns:a16="http://schemas.microsoft.com/office/drawing/2014/main" id="{C6F37384-2D5E-4628-8398-C8B33E80E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1470"/>
            <a:ext cx="5112568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24772D-21CE-4114-9D7F-AF4EFC6FEAA7}"/>
              </a:ext>
            </a:extLst>
          </p:cNvPr>
          <p:cNvCxnSpPr>
            <a:cxnSpLocks/>
          </p:cNvCxnSpPr>
          <p:nvPr/>
        </p:nvCxnSpPr>
        <p:spPr>
          <a:xfrm flipV="1">
            <a:off x="2059459" y="627534"/>
            <a:ext cx="0" cy="352839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B1F477C-6BEE-4499-964A-0EFF1EAF50E4}"/>
              </a:ext>
            </a:extLst>
          </p:cNvPr>
          <p:cNvSpPr txBox="1"/>
          <p:nvPr/>
        </p:nvSpPr>
        <p:spPr>
          <a:xfrm rot="16200000">
            <a:off x="899592" y="2103698"/>
            <a:ext cx="2016224" cy="57606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Problem solving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BEAB17-3383-4371-9E17-349C446B3EB1}"/>
              </a:ext>
            </a:extLst>
          </p:cNvPr>
          <p:cNvCxnSpPr>
            <a:cxnSpLocks/>
          </p:cNvCxnSpPr>
          <p:nvPr/>
        </p:nvCxnSpPr>
        <p:spPr>
          <a:xfrm flipV="1">
            <a:off x="1547664" y="662701"/>
            <a:ext cx="0" cy="352839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D36649-9039-4399-AFFB-207A4675F767}"/>
              </a:ext>
            </a:extLst>
          </p:cNvPr>
          <p:cNvSpPr txBox="1"/>
          <p:nvPr/>
        </p:nvSpPr>
        <p:spPr>
          <a:xfrm rot="16200000">
            <a:off x="387797" y="2138865"/>
            <a:ext cx="2016224" cy="57606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Prob. Understanding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98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23DA8A5-B27C-4D74-BB78-2F1BFAE27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44" y="1275606"/>
            <a:ext cx="7992888" cy="1584176"/>
          </a:xfrm>
        </p:spPr>
        <p:txBody>
          <a:bodyPr/>
          <a:lstStyle/>
          <a:p>
            <a:r>
              <a:rPr lang="pt-BR" sz="8800" noProof="0" dirty="0"/>
              <a:t>Evidências de validade</a:t>
            </a:r>
          </a:p>
        </p:txBody>
      </p:sp>
    </p:spTree>
    <p:extLst>
      <p:ext uri="{BB962C8B-B14F-4D97-AF65-F5344CB8AC3E}">
        <p14:creationId xmlns:p14="http://schemas.microsoft.com/office/powerpoint/2010/main" val="822526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BF33F7-365F-48F9-AEAF-A0238DB80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683" y="27809"/>
            <a:ext cx="4439578" cy="49825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7913A3-18F0-48D7-86D2-0AB6ED9C7F28}"/>
              </a:ext>
            </a:extLst>
          </p:cNvPr>
          <p:cNvSpPr/>
          <p:nvPr/>
        </p:nvSpPr>
        <p:spPr>
          <a:xfrm>
            <a:off x="3167612" y="1430111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0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26DE9E-178A-4103-A4ED-3175874F40D7}"/>
              </a:ext>
            </a:extLst>
          </p:cNvPr>
          <p:cNvSpPr/>
          <p:nvPr/>
        </p:nvSpPr>
        <p:spPr>
          <a:xfrm>
            <a:off x="3994629" y="1430111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1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27B65C-BD95-401B-862D-CD90023CF3F6}"/>
              </a:ext>
            </a:extLst>
          </p:cNvPr>
          <p:cNvSpPr/>
          <p:nvPr/>
        </p:nvSpPr>
        <p:spPr>
          <a:xfrm>
            <a:off x="4914529" y="1415535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2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F3733D-38A8-4936-BB8E-2145AB4DF711}"/>
              </a:ext>
            </a:extLst>
          </p:cNvPr>
          <p:cNvSpPr/>
          <p:nvPr/>
        </p:nvSpPr>
        <p:spPr>
          <a:xfrm>
            <a:off x="5694811" y="1415511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3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8A3842-66A2-41FA-BB87-C8C3D4486AB0}"/>
              </a:ext>
            </a:extLst>
          </p:cNvPr>
          <p:cNvSpPr/>
          <p:nvPr/>
        </p:nvSpPr>
        <p:spPr>
          <a:xfrm>
            <a:off x="3167612" y="1843352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0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DC0945-E763-4B14-8C8B-744E7B5E38F7}"/>
              </a:ext>
            </a:extLst>
          </p:cNvPr>
          <p:cNvSpPr/>
          <p:nvPr/>
        </p:nvSpPr>
        <p:spPr>
          <a:xfrm>
            <a:off x="3994629" y="1843352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1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D274D5-246E-4C30-B1CE-203B67D30D87}"/>
              </a:ext>
            </a:extLst>
          </p:cNvPr>
          <p:cNvSpPr/>
          <p:nvPr/>
        </p:nvSpPr>
        <p:spPr>
          <a:xfrm>
            <a:off x="4914529" y="1828776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2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C366C5-BE27-41B5-9B35-3F983AFFF333}"/>
              </a:ext>
            </a:extLst>
          </p:cNvPr>
          <p:cNvSpPr/>
          <p:nvPr/>
        </p:nvSpPr>
        <p:spPr>
          <a:xfrm>
            <a:off x="5694811" y="1828752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3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034B87-3579-41E2-8F2D-E6618388D341}"/>
              </a:ext>
            </a:extLst>
          </p:cNvPr>
          <p:cNvSpPr/>
          <p:nvPr/>
        </p:nvSpPr>
        <p:spPr>
          <a:xfrm>
            <a:off x="3171518" y="4583776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0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09A197-1ADA-42BB-8292-BD7F065DC58E}"/>
              </a:ext>
            </a:extLst>
          </p:cNvPr>
          <p:cNvSpPr/>
          <p:nvPr/>
        </p:nvSpPr>
        <p:spPr>
          <a:xfrm>
            <a:off x="3998535" y="4583776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1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4CEE54-1117-4519-BFF4-CEF57C094153}"/>
              </a:ext>
            </a:extLst>
          </p:cNvPr>
          <p:cNvSpPr/>
          <p:nvPr/>
        </p:nvSpPr>
        <p:spPr>
          <a:xfrm>
            <a:off x="4918435" y="4569200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2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1B07E9-48BA-4597-B4A5-DF975BCFDB5D}"/>
              </a:ext>
            </a:extLst>
          </p:cNvPr>
          <p:cNvSpPr/>
          <p:nvPr/>
        </p:nvSpPr>
        <p:spPr>
          <a:xfrm>
            <a:off x="5698717" y="4569176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3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1CDE5F9-8BE4-47C3-986E-9A33E8EFE6B2}"/>
              </a:ext>
            </a:extLst>
          </p:cNvPr>
          <p:cNvCxnSpPr/>
          <p:nvPr/>
        </p:nvCxnSpPr>
        <p:spPr>
          <a:xfrm>
            <a:off x="4139952" y="195486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33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600EA-7496-40F8-99C8-82ABBB9EC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26081"/>
            <a:ext cx="8579296" cy="857250"/>
          </a:xfrm>
        </p:spPr>
        <p:txBody>
          <a:bodyPr/>
          <a:lstStyle/>
          <a:p>
            <a:r>
              <a:rPr lang="pt-BR" noProof="0" dirty="0"/>
              <a:t>Em vez de tipos, fontes de evidência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C670C-D718-4F96-A898-7AC6B0AA3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256" y="1549028"/>
            <a:ext cx="5657850" cy="267890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A27543D-0A93-415E-A989-C4971916CA32}"/>
              </a:ext>
            </a:extLst>
          </p:cNvPr>
          <p:cNvSpPr/>
          <p:nvPr/>
        </p:nvSpPr>
        <p:spPr>
          <a:xfrm>
            <a:off x="1475656" y="2545580"/>
            <a:ext cx="1143000" cy="551807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l" rtl="0" latinLnBrk="1" hangingPunct="0"/>
            <a:r>
              <a:rPr lang="pt-BR" sz="1050">
                <a:solidFill>
                  <a:srgbClr val="000000"/>
                </a:solidFill>
              </a:rPr>
              <a:t>“validade de conteúdo”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BDC943-516B-4D31-AB0C-7A57E00BAF23}"/>
              </a:ext>
            </a:extLst>
          </p:cNvPr>
          <p:cNvSpPr/>
          <p:nvPr/>
        </p:nvSpPr>
        <p:spPr>
          <a:xfrm>
            <a:off x="5161831" y="1391911"/>
            <a:ext cx="1143000" cy="551807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ctr" rtl="0" latinLnBrk="1" hangingPunct="0"/>
            <a:r>
              <a:rPr lang="pt-BR" sz="1050">
                <a:solidFill>
                  <a:srgbClr val="000000"/>
                </a:solidFill>
              </a:rPr>
              <a:t>“validade de critério”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5EDE48-4F3C-495C-9B82-6570FDB7961A}"/>
              </a:ext>
            </a:extLst>
          </p:cNvPr>
          <p:cNvSpPr/>
          <p:nvPr/>
        </p:nvSpPr>
        <p:spPr>
          <a:xfrm>
            <a:off x="2747244" y="1856031"/>
            <a:ext cx="1371600" cy="779023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l" rtl="0" latinLnBrk="1" hangingPunct="0"/>
            <a:r>
              <a:rPr lang="pt-BR" sz="1050">
                <a:solidFill>
                  <a:srgbClr val="000000"/>
                </a:solidFill>
              </a:rPr>
              <a:t>“validade de </a:t>
            </a:r>
            <a:br>
              <a:rPr lang="pt-BR" sz="1050">
                <a:solidFill>
                  <a:srgbClr val="000000"/>
                </a:solidFill>
              </a:rPr>
            </a:br>
            <a:r>
              <a:rPr lang="pt-BR" sz="1050">
                <a:solidFill>
                  <a:srgbClr val="000000"/>
                </a:solidFill>
              </a:rPr>
              <a:t>construto” e </a:t>
            </a:r>
            <a:br>
              <a:rPr lang="pt-BR" sz="1050">
                <a:solidFill>
                  <a:srgbClr val="000000"/>
                </a:solidFill>
              </a:rPr>
            </a:br>
            <a:r>
              <a:rPr lang="pt-BR" sz="1050">
                <a:solidFill>
                  <a:srgbClr val="000000"/>
                </a:solidFill>
              </a:rPr>
              <a:t>“fidedignidade”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146D762-E6F5-48B0-9FA2-5EFBFFB54211}"/>
              </a:ext>
            </a:extLst>
          </p:cNvPr>
          <p:cNvSpPr txBox="1">
            <a:spLocks/>
          </p:cNvSpPr>
          <p:nvPr/>
        </p:nvSpPr>
        <p:spPr>
          <a:xfrm>
            <a:off x="733425" y="4536514"/>
            <a:ext cx="7677150" cy="43046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NewsGoth B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NewsGoth B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NewsGoth B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NewsGoth B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NewsGoth B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/>
              <a:t>Anunciação, L., &amp; Portugal, A. C. (2020). A Case </a:t>
            </a:r>
            <a:r>
              <a:rPr lang="pt-BR" sz="1100" dirty="0" err="1"/>
              <a:t>Study</a:t>
            </a:r>
            <a:r>
              <a:rPr lang="pt-BR" sz="1100" dirty="0"/>
              <a:t> </a:t>
            </a:r>
            <a:r>
              <a:rPr lang="pt-BR" sz="1100" dirty="0" err="1"/>
              <a:t>on</a:t>
            </a:r>
            <a:r>
              <a:rPr lang="pt-BR" sz="1100" dirty="0"/>
              <a:t> </a:t>
            </a:r>
            <a:r>
              <a:rPr lang="pt-BR" sz="1100" dirty="0" err="1"/>
              <a:t>Strengthening</a:t>
            </a:r>
            <a:r>
              <a:rPr lang="pt-BR" sz="1100" dirty="0"/>
              <a:t> </a:t>
            </a:r>
            <a:r>
              <a:rPr lang="pt-BR" sz="1100" dirty="0" err="1"/>
              <a:t>the</a:t>
            </a:r>
            <a:r>
              <a:rPr lang="pt-BR" sz="1100" dirty="0"/>
              <a:t> Link </a:t>
            </a:r>
            <a:r>
              <a:rPr lang="pt-BR" sz="1100" dirty="0" err="1"/>
              <a:t>Between</a:t>
            </a:r>
            <a:r>
              <a:rPr lang="pt-BR" sz="1100" dirty="0"/>
              <a:t> </a:t>
            </a:r>
            <a:r>
              <a:rPr lang="pt-BR" sz="1100" dirty="0" err="1"/>
              <a:t>Psychometrics</a:t>
            </a:r>
            <a:r>
              <a:rPr lang="pt-BR" sz="1100" dirty="0"/>
              <a:t>, Assessment, </a:t>
            </a:r>
            <a:r>
              <a:rPr lang="pt-BR" sz="1100" dirty="0" err="1"/>
              <a:t>and</a:t>
            </a:r>
            <a:r>
              <a:rPr lang="pt-BR" sz="1100" dirty="0"/>
              <a:t> </a:t>
            </a:r>
            <a:r>
              <a:rPr lang="pt-BR" sz="1100" dirty="0" err="1"/>
              <a:t>Intervention</a:t>
            </a:r>
            <a:r>
              <a:rPr lang="pt-BR" sz="1100" dirty="0"/>
              <a:t> in </a:t>
            </a:r>
            <a:r>
              <a:rPr lang="pt-BR" sz="1100" dirty="0" err="1"/>
              <a:t>Autism</a:t>
            </a:r>
            <a:r>
              <a:rPr lang="pt-BR" sz="1100" dirty="0"/>
              <a:t> Spectrum </a:t>
            </a:r>
            <a:r>
              <a:rPr lang="pt-BR" sz="1100" dirty="0" err="1"/>
              <a:t>Disorder</a:t>
            </a:r>
            <a:r>
              <a:rPr lang="pt-BR" sz="1100" dirty="0"/>
              <a:t> (ASD). In </a:t>
            </a:r>
            <a:r>
              <a:rPr lang="pt-BR" sz="1100" dirty="0" err="1"/>
              <a:t>Advances</a:t>
            </a:r>
            <a:r>
              <a:rPr lang="pt-BR" sz="1100" dirty="0"/>
              <a:t> in </a:t>
            </a:r>
            <a:r>
              <a:rPr lang="pt-BR" sz="1100" dirty="0" err="1"/>
              <a:t>Early</a:t>
            </a:r>
            <a:r>
              <a:rPr lang="pt-BR" sz="1100" dirty="0"/>
              <a:t> </a:t>
            </a:r>
            <a:r>
              <a:rPr lang="pt-BR" sz="1100" dirty="0" err="1"/>
              <a:t>Childhood</a:t>
            </a:r>
            <a:r>
              <a:rPr lang="pt-BR" sz="1100" dirty="0"/>
              <a:t> </a:t>
            </a:r>
            <a:r>
              <a:rPr lang="pt-BR" sz="1100" dirty="0" err="1"/>
              <a:t>and</a:t>
            </a:r>
            <a:r>
              <a:rPr lang="pt-BR" sz="1100" dirty="0"/>
              <a:t> K-12 </a:t>
            </a:r>
            <a:r>
              <a:rPr lang="pt-BR" sz="1100" dirty="0" err="1"/>
              <a:t>Education</a:t>
            </a:r>
            <a:r>
              <a:rPr lang="pt-BR" sz="1100" dirty="0"/>
              <a:t> (pp. 154–171). IGI Global. https://doi.org/10.4018/978-1-7998-1431-3.ch008</a:t>
            </a:r>
          </a:p>
        </p:txBody>
      </p:sp>
    </p:spTree>
    <p:extLst>
      <p:ext uri="{BB962C8B-B14F-4D97-AF65-F5344CB8AC3E}">
        <p14:creationId xmlns:p14="http://schemas.microsoft.com/office/powerpoint/2010/main" val="196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>
          <a:defRPr sz="1800" dirty="0" smtClean="0">
            <a:solidFill>
              <a:schemeClr val="tx1"/>
            </a:solidFill>
            <a:latin typeface="Prototype" pitchFamily="2" charset="0"/>
            <a:cs typeface="Prototype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119126</TotalTime>
  <Words>1710</Words>
  <Application>Microsoft Office PowerPoint</Application>
  <PresentationFormat>On-screen Show (16:9)</PresentationFormat>
  <Paragraphs>429</Paragraphs>
  <Slides>52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Calibri</vt:lpstr>
      <vt:lpstr>Cambria Math</vt:lpstr>
      <vt:lpstr>Constantia</vt:lpstr>
      <vt:lpstr>NewsGoth BT</vt:lpstr>
      <vt:lpstr>Prototype</vt:lpstr>
      <vt:lpstr>Wingdings</vt:lpstr>
      <vt:lpstr>Tema do Office</vt:lpstr>
      <vt:lpstr>PSICOMETRIA APLICADA  (4 ENCONTROS)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Em vez de tipos, fontes de evidência</vt:lpstr>
      <vt:lpstr>Em vez de tipos, fontes de evidência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Identificação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Factor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(1) Quais itens?</vt:lpstr>
      <vt:lpstr>(2) Análise fatorial mesmo?</vt:lpstr>
      <vt:lpstr>PowerPoint Presentation</vt:lpstr>
      <vt:lpstr>PowerPoint Presentation</vt:lpstr>
      <vt:lpstr>(3) Escolha do método de extração</vt:lpstr>
      <vt:lpstr>(4) Quantos fatores reter?</vt:lpstr>
      <vt:lpstr>Gráfico de Escarpa (Sedimentação)</vt:lpstr>
      <vt:lpstr>Gráfico de Escarpa – Regra 1</vt:lpstr>
      <vt:lpstr>Gráfico de Escarpa – Regra 2</vt:lpstr>
      <vt:lpstr>Gráfico de Escarpa – Regra 3</vt:lpstr>
      <vt:lpstr>Aspectos teóricos – Regra 4</vt:lpstr>
      <vt:lpstr>(4) Qual rotação (para interpretar)</vt:lpstr>
      <vt:lpstr>(4) Interpretação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Luis Anunciacao</cp:lastModifiedBy>
  <cp:revision>686</cp:revision>
  <cp:lastPrinted>2019-10-31T20:19:35Z</cp:lastPrinted>
  <dcterms:modified xsi:type="dcterms:W3CDTF">2021-04-29T21:06:36Z</dcterms:modified>
</cp:coreProperties>
</file>