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353" r:id="rId3"/>
    <p:sldId id="515" r:id="rId4"/>
    <p:sldId id="584" r:id="rId5"/>
    <p:sldId id="588" r:id="rId6"/>
    <p:sldId id="552" r:id="rId7"/>
    <p:sldId id="560" r:id="rId8"/>
    <p:sldId id="567" r:id="rId9"/>
    <p:sldId id="568" r:id="rId10"/>
    <p:sldId id="574" r:id="rId11"/>
    <p:sldId id="562" r:id="rId12"/>
    <p:sldId id="569" r:id="rId13"/>
    <p:sldId id="570" r:id="rId14"/>
    <p:sldId id="590" r:id="rId15"/>
    <p:sldId id="591" r:id="rId16"/>
    <p:sldId id="592" r:id="rId17"/>
    <p:sldId id="593" r:id="rId18"/>
    <p:sldId id="594" r:id="rId19"/>
    <p:sldId id="595" r:id="rId20"/>
    <p:sldId id="596" r:id="rId21"/>
    <p:sldId id="587" r:id="rId22"/>
    <p:sldId id="571" r:id="rId23"/>
    <p:sldId id="597" r:id="rId24"/>
    <p:sldId id="598" r:id="rId25"/>
    <p:sldId id="599" r:id="rId26"/>
    <p:sldId id="600" r:id="rId27"/>
    <p:sldId id="601" r:id="rId28"/>
    <p:sldId id="602" r:id="rId29"/>
    <p:sldId id="605" r:id="rId30"/>
    <p:sldId id="603" r:id="rId31"/>
    <p:sldId id="604" r:id="rId32"/>
    <p:sldId id="589" r:id="rId33"/>
    <p:sldId id="606" r:id="rId34"/>
    <p:sldId id="572" r:id="rId35"/>
    <p:sldId id="577" r:id="rId36"/>
    <p:sldId id="578" r:id="rId37"/>
    <p:sldId id="582" r:id="rId38"/>
    <p:sldId id="573" r:id="rId39"/>
    <p:sldId id="309" r:id="rId40"/>
    <p:sldId id="310" r:id="rId41"/>
    <p:sldId id="312" r:id="rId42"/>
    <p:sldId id="319" r:id="rId43"/>
    <p:sldId id="575" r:id="rId44"/>
    <p:sldId id="545" r:id="rId45"/>
    <p:sldId id="585" r:id="rId46"/>
    <p:sldId id="586" r:id="rId47"/>
    <p:sldId id="583" r:id="rId48"/>
    <p:sldId id="556" r:id="rId49"/>
    <p:sldId id="554" r:id="rId50"/>
    <p:sldId id="555" r:id="rId51"/>
    <p:sldId id="579" r:id="rId52"/>
    <p:sldId id="557" r:id="rId53"/>
    <p:sldId id="558" r:id="rId54"/>
    <p:sldId id="580" r:id="rId55"/>
    <p:sldId id="581" r:id="rId56"/>
    <p:sldId id="513" r:id="rId57"/>
    <p:sldId id="514" r:id="rId58"/>
    <p:sldId id="517" r:id="rId59"/>
    <p:sldId id="518" r:id="rId60"/>
    <p:sldId id="530" r:id="rId61"/>
    <p:sldId id="532" r:id="rId6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is Anunciacao" initials="LA" lastIdx="1" clrIdx="0">
    <p:extLst>
      <p:ext uri="{19B8F6BF-5375-455C-9EA6-DF929625EA0E}">
        <p15:presenceInfo xmlns:p15="http://schemas.microsoft.com/office/powerpoint/2012/main" userId="a1a4c8ff4cec4e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0B"/>
    <a:srgbClr val="F6924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4" autoAdjust="0"/>
    <p:restoredTop sz="96374" autoAdjust="0"/>
  </p:normalViewPr>
  <p:slideViewPr>
    <p:cSldViewPr>
      <p:cViewPr varScale="1">
        <p:scale>
          <a:sx n="116" d="100"/>
          <a:sy n="116" d="100"/>
        </p:scale>
        <p:origin x="120" y="5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98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014"/>
    </p:cViewPr>
  </p:sorterViewPr>
  <p:notesViewPr>
    <p:cSldViewPr>
      <p:cViewPr varScale="1">
        <p:scale>
          <a:sx n="84" d="100"/>
          <a:sy n="84" d="100"/>
        </p:scale>
        <p:origin x="295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37E8-67AA-47AC-A10C-5D7B12DA7DC7}" type="datetimeFigureOut">
              <a:rPr lang="pt-BR" smtClean="0"/>
              <a:pPr/>
              <a:t>28/04/2021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D32B4B-31DA-4A37-8D07-40F7B5A13B1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002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D32B4B-31DA-4A37-8D07-40F7B5A13B16}" type="slidenum">
              <a:rPr lang="pt-BR" smtClean="0"/>
              <a:pPr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8770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83568" y="1131590"/>
            <a:ext cx="7772400" cy="1440160"/>
          </a:xfrm>
        </p:spPr>
        <p:txBody>
          <a:bodyPr>
            <a:noAutofit/>
          </a:bodyPr>
          <a:lstStyle>
            <a:lvl1pPr>
              <a:defRPr sz="48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INTRODUÇÃO AO R E </a:t>
            </a:r>
            <a:br>
              <a:rPr lang="pt-BR" dirty="0"/>
            </a:br>
            <a:r>
              <a:rPr lang="pt-BR" dirty="0"/>
              <a:t>ESTATÍSTICA BÁSICA: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499742"/>
            <a:ext cx="6400800" cy="720080"/>
          </a:xfrm>
        </p:spPr>
        <p:txBody>
          <a:bodyPr>
            <a:noAutofit/>
          </a:bodyPr>
          <a:lstStyle>
            <a:lvl1pPr marL="0" indent="0" algn="ctr">
              <a:buNone/>
              <a:defRPr sz="480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/>
              <a:t>AULA 1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2411760" y="4155927"/>
            <a:ext cx="4320480" cy="360039"/>
          </a:xfrm>
        </p:spPr>
        <p:txBody>
          <a:bodyPr>
            <a:noAutofit/>
          </a:bodyPr>
          <a:lstStyle>
            <a:lvl1pPr algn="ctr">
              <a:defRPr sz="1800">
                <a:latin typeface="Prototype" pitchFamily="2" charset="0"/>
                <a:cs typeface="Prototype" pitchFamily="2" charset="0"/>
              </a:defRPr>
            </a:lvl1pPr>
          </a:lstStyle>
          <a:p>
            <a:pPr lvl="0"/>
            <a:r>
              <a:rPr lang="pt-BR" dirty="0"/>
              <a:t>LUIS ANUNCIAÇÃO (PUC-RIO)</a:t>
            </a:r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4515966"/>
            <a:ext cx="2880320" cy="288032"/>
          </a:xfrm>
        </p:spPr>
        <p:txBody>
          <a:bodyPr>
            <a:noAutofit/>
          </a:bodyPr>
          <a:lstStyle>
            <a:lvl1pPr algn="ctr">
              <a:defRPr sz="1800"/>
            </a:lvl1pPr>
          </a:lstStyle>
          <a:p>
            <a:pPr lvl="0"/>
            <a:r>
              <a:rPr lang="pt-BR" dirty="0"/>
              <a:t>anovabr.com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000">
                <a:latin typeface="Prototype" pitchFamily="2" charset="0"/>
                <a:cs typeface="Prototype" pitchFamily="2" charset="0"/>
              </a:defRPr>
            </a:lvl1pPr>
          </a:lstStyle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57200" y="1200150"/>
            <a:ext cx="8229600" cy="3747864"/>
          </a:xfrm>
        </p:spPr>
        <p:txBody>
          <a:bodyPr>
            <a:normAutofit/>
          </a:bodyPr>
          <a:lstStyle>
            <a:lvl1pPr>
              <a:buNone/>
              <a:defRPr sz="2800">
                <a:latin typeface="NewsGoth BT" pitchFamily="34" charset="0"/>
              </a:defRPr>
            </a:lvl1pPr>
            <a:lvl2pPr>
              <a:defRPr>
                <a:latin typeface="NewsGoth BT" pitchFamily="34" charset="0"/>
              </a:defRPr>
            </a:lvl2pPr>
            <a:lvl3pPr>
              <a:defRPr>
                <a:latin typeface="NewsGoth BT" pitchFamily="34" charset="0"/>
              </a:defRPr>
            </a:lvl3pPr>
            <a:lvl4pPr>
              <a:defRPr>
                <a:latin typeface="NewsGoth BT" pitchFamily="34" charset="0"/>
              </a:defRPr>
            </a:lvl4pPr>
            <a:lvl5pPr>
              <a:buNone/>
              <a:defRPr>
                <a:latin typeface="NewsGoth BT" pitchFamily="34" charset="0"/>
              </a:defRPr>
            </a:lvl5pPr>
          </a:lstStyle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  <p:pic>
        <p:nvPicPr>
          <p:cNvPr id="1026" name="Picture 2" descr="D:\Desktop\SERVIÇOS\ANOVA\anov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4731990"/>
            <a:ext cx="299740" cy="28803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39552" y="1635646"/>
            <a:ext cx="7992888" cy="1584176"/>
          </a:xfrm>
        </p:spPr>
        <p:txBody>
          <a:bodyPr>
            <a:noAutofit/>
          </a:bodyPr>
          <a:lstStyle>
            <a:lvl1pPr marL="0" indent="0" algn="ctr">
              <a:buNone/>
              <a:defRPr sz="11500" b="0">
                <a:solidFill>
                  <a:srgbClr val="FFCC00"/>
                </a:solidFill>
                <a:latin typeface="Prototype" pitchFamily="2" charset="0"/>
                <a:cs typeface="Prototype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REVISÃO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770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ESTRUTURA DE AULAS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747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1. (O CURSO)</a:t>
            </a:r>
          </a:p>
          <a:p>
            <a:pPr lvl="0"/>
            <a:r>
              <a:rPr lang="pt-BR" dirty="0"/>
              <a:t>2. Agenda – Objetivos</a:t>
            </a:r>
          </a:p>
          <a:p>
            <a:pPr lvl="0"/>
            <a:r>
              <a:rPr lang="pt-BR" dirty="0"/>
              <a:t>3. Noções para aplicação</a:t>
            </a:r>
          </a:p>
          <a:p>
            <a:pPr lvl="0"/>
            <a:r>
              <a:rPr lang="pt-BR" dirty="0"/>
              <a:t>4. </a:t>
            </a:r>
            <a:r>
              <a:rPr lang="pt-BR" dirty="0" err="1"/>
              <a:t>Lab</a:t>
            </a:r>
            <a:endParaRPr lang="pt-BR" dirty="0"/>
          </a:p>
          <a:p>
            <a:pPr lvl="0"/>
            <a:r>
              <a:rPr lang="pt-BR" dirty="0"/>
              <a:t>5. Revisão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Prototype" pitchFamily="2" charset="0"/>
          <a:ea typeface="+mj-ea"/>
          <a:cs typeface="Prototype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NewsGoth B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0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0.png"/><Relationship Id="rId12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7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26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12" Type="http://schemas.openxmlformats.org/officeDocument/2006/relationships/image" Target="../media/image3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7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14.png"/><Relationship Id="rId9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90.png"/><Relationship Id="rId18" Type="http://schemas.openxmlformats.org/officeDocument/2006/relationships/image" Target="../media/image440.png"/><Relationship Id="rId3" Type="http://schemas.openxmlformats.org/officeDocument/2006/relationships/image" Target="../media/image60.png"/><Relationship Id="rId7" Type="http://schemas.openxmlformats.org/officeDocument/2006/relationships/image" Target="../media/image330.png"/><Relationship Id="rId12" Type="http://schemas.openxmlformats.org/officeDocument/2006/relationships/image" Target="../media/image380.png"/><Relationship Id="rId17" Type="http://schemas.openxmlformats.org/officeDocument/2006/relationships/image" Target="../media/image430.png"/><Relationship Id="rId2" Type="http://schemas.openxmlformats.org/officeDocument/2006/relationships/image" Target="../media/image140.png"/><Relationship Id="rId16" Type="http://schemas.openxmlformats.org/officeDocument/2006/relationships/image" Target="../media/image42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image" Target="../media/image370.png"/><Relationship Id="rId5" Type="http://schemas.openxmlformats.org/officeDocument/2006/relationships/image" Target="../media/image311.png"/><Relationship Id="rId15" Type="http://schemas.openxmlformats.org/officeDocument/2006/relationships/image" Target="../media/image410.png"/><Relationship Id="rId10" Type="http://schemas.openxmlformats.org/officeDocument/2006/relationships/image" Target="../media/image360.png"/><Relationship Id="rId19" Type="http://schemas.openxmlformats.org/officeDocument/2006/relationships/image" Target="../media/image450.png"/><Relationship Id="rId4" Type="http://schemas.openxmlformats.org/officeDocument/2006/relationships/image" Target="../media/image300.png"/><Relationship Id="rId9" Type="http://schemas.openxmlformats.org/officeDocument/2006/relationships/image" Target="../media/image350.png"/><Relationship Id="rId14" Type="http://schemas.openxmlformats.org/officeDocument/2006/relationships/image" Target="../media/image40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55526"/>
            <a:ext cx="7772400" cy="1440160"/>
          </a:xfrm>
        </p:spPr>
        <p:txBody>
          <a:bodyPr/>
          <a:lstStyle/>
          <a:p>
            <a:r>
              <a:rPr lang="pt-BR" noProof="0" dirty="0"/>
              <a:t>PSICOMETRIA APLICADA </a:t>
            </a:r>
            <a:br>
              <a:rPr lang="pt-BR" noProof="0" dirty="0"/>
            </a:br>
            <a:r>
              <a:rPr lang="pt-BR" noProof="0" dirty="0"/>
              <a:t>(4 ENCONTROS)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2355726"/>
            <a:ext cx="7272808" cy="1440160"/>
          </a:xfrm>
        </p:spPr>
        <p:txBody>
          <a:bodyPr anchor="ctr"/>
          <a:lstStyle/>
          <a:p>
            <a:r>
              <a:rPr lang="pt-BR" noProof="0" dirty="0"/>
              <a:t>AULA 3 – </a:t>
            </a:r>
            <a:r>
              <a:rPr lang="pt-BR" dirty="0"/>
              <a:t>Análise Fatorial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pt-BR" noProof="0" dirty="0"/>
              <a:t>LUIS ANUNCIAÇÃO (PUC-RIO)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sz="quarter" idx="11"/>
          </p:nvPr>
        </p:nvSpPr>
        <p:spPr>
          <a:xfrm>
            <a:off x="3131840" y="4515966"/>
            <a:ext cx="2880320" cy="360040"/>
          </a:xfrm>
        </p:spPr>
        <p:txBody>
          <a:bodyPr>
            <a:normAutofit lnSpcReduction="10000"/>
          </a:bodyPr>
          <a:lstStyle/>
          <a:p>
            <a:r>
              <a:rPr lang="pt-BR" noProof="0" dirty="0"/>
              <a:t>2021</a:t>
            </a:r>
          </a:p>
        </p:txBody>
      </p:sp>
      <p:pic>
        <p:nvPicPr>
          <p:cNvPr id="2050" name="Picture 2" descr="Facebook">
            <a:extLst>
              <a:ext uri="{FF2B5EF4-FFF2-40B4-BE49-F238E27FC236}">
                <a16:creationId xmlns:a16="http://schemas.microsoft.com/office/drawing/2014/main" id="{61B5D8EB-5712-4640-8CD5-08713D98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334" y="4253359"/>
            <a:ext cx="1101062" cy="8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ila Press | Criação de Logo e Papelaria (6 itens) Para Educação &amp; ...">
            <a:extLst>
              <a:ext uri="{FF2B5EF4-FFF2-40B4-BE49-F238E27FC236}">
                <a16:creationId xmlns:a16="http://schemas.microsoft.com/office/drawing/2014/main" id="{0160CFC1-85D8-44D7-8956-8C7ABA95A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6" t="72679" r="16736" b="10690"/>
          <a:stretch/>
        </p:blipFill>
        <p:spPr bwMode="auto">
          <a:xfrm>
            <a:off x="7236296" y="3778212"/>
            <a:ext cx="172819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NOVA - Página inicial | Facebook">
            <a:extLst>
              <a:ext uri="{FF2B5EF4-FFF2-40B4-BE49-F238E27FC236}">
                <a16:creationId xmlns:a16="http://schemas.microsoft.com/office/drawing/2014/main" id="{50B79573-FE7E-4C8F-8B7F-3D084687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380444"/>
            <a:ext cx="677614" cy="63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ão começou com um estrondo">
            <a:extLst>
              <a:ext uri="{FF2B5EF4-FFF2-40B4-BE49-F238E27FC236}">
                <a16:creationId xmlns:a16="http://schemas.microsoft.com/office/drawing/2014/main" id="{057F3170-70AF-4921-9DED-AE2BA2F4F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7654"/>
            <a:ext cx="2626099" cy="2067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F79B949-5399-4551-B1D8-F9B02DE5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974" y="896345"/>
            <a:ext cx="3152414" cy="353799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86AB56-A0B7-48B1-AAC6-460809967288}"/>
              </a:ext>
            </a:extLst>
          </p:cNvPr>
          <p:cNvCxnSpPr>
            <a:cxnSpLocks/>
          </p:cNvCxnSpPr>
          <p:nvPr/>
        </p:nvCxnSpPr>
        <p:spPr>
          <a:xfrm>
            <a:off x="4295949" y="857539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F0D14C-FC85-4952-A7DA-40700A9A3C08}"/>
              </a:ext>
            </a:extLst>
          </p:cNvPr>
          <p:cNvSpPr txBox="1"/>
          <p:nvPr/>
        </p:nvSpPr>
        <p:spPr>
          <a:xfrm>
            <a:off x="3851920" y="195486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D8FC9-A8F1-4810-89FA-22AB7792A9B4}"/>
              </a:ext>
            </a:extLst>
          </p:cNvPr>
          <p:cNvSpPr txBox="1"/>
          <p:nvPr/>
        </p:nvSpPr>
        <p:spPr>
          <a:xfrm>
            <a:off x="4511973" y="808640"/>
            <a:ext cx="2652315" cy="648071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5662B7-EBF5-4D8A-A07A-538732C74422}"/>
              </a:ext>
            </a:extLst>
          </p:cNvPr>
          <p:cNvSpPr txBox="1"/>
          <p:nvPr/>
        </p:nvSpPr>
        <p:spPr>
          <a:xfrm>
            <a:off x="3820820" y="4420778"/>
            <a:ext cx="342845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/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408361F-AB7A-4E92-9682-64612EE70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150" y="2140786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0B572D-B8ED-4148-800D-BA6124F75B31}"/>
              </a:ext>
            </a:extLst>
          </p:cNvPr>
          <p:cNvCxnSpPr>
            <a:cxnSpLocks/>
          </p:cNvCxnSpPr>
          <p:nvPr/>
        </p:nvCxnSpPr>
        <p:spPr>
          <a:xfrm>
            <a:off x="3303462" y="2536832"/>
            <a:ext cx="78455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A20FF4-DD60-4224-9746-8A3B781054C4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86624AAB-A676-4F0E-9FF2-D0450662C076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B9173000-4B56-4063-9376-D15431A0C991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481CBA-5A5B-4B27-B6FF-37DE5750290A}"/>
              </a:ext>
            </a:extLst>
          </p:cNvPr>
          <p:cNvSpPr txBox="1"/>
          <p:nvPr/>
        </p:nvSpPr>
        <p:spPr>
          <a:xfrm>
            <a:off x="1368773" y="1454153"/>
            <a:ext cx="1296144" cy="46696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Ansiedade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9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/>
      <p:bldP spid="9" grpId="0" animBg="1"/>
      <p:bldP spid="12" grpId="0" animBg="1"/>
      <p:bldP spid="13" grpId="0" animBg="1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334851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344446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344446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1379939-688A-49A3-A8E5-97B3772028E5}"/>
              </a:ext>
            </a:extLst>
          </p:cNvPr>
          <p:cNvSpPr txBox="1"/>
          <p:nvPr/>
        </p:nvSpPr>
        <p:spPr>
          <a:xfrm>
            <a:off x="3303702" y="1121089"/>
            <a:ext cx="1540912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F73DA9-98F7-4BDD-AD67-7D4050A6C49B}"/>
              </a:ext>
            </a:extLst>
          </p:cNvPr>
          <p:cNvSpPr txBox="1"/>
          <p:nvPr/>
        </p:nvSpPr>
        <p:spPr>
          <a:xfrm>
            <a:off x="7373715" y="350438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residual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5D6704-9977-4D69-B1F2-4B862FCDBD41}"/>
              </a:ext>
            </a:extLst>
          </p:cNvPr>
          <p:cNvSpPr txBox="1"/>
          <p:nvPr/>
        </p:nvSpPr>
        <p:spPr>
          <a:xfrm rot="19031829">
            <a:off x="22500" y="1603863"/>
            <a:ext cx="169111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fatorial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340488-128A-4CEC-B36D-77A1E29579F7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A5AA159-B8E2-4084-9D11-223E17AEA5EE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4D2CE0D-3688-4E1C-9F74-0E41F4CD5A17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42944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21" grpId="0"/>
      <p:bldP spid="31" grpId="0"/>
      <p:bldP spid="25" grpId="0" animBg="1"/>
      <p:bldP spid="2" grpId="0"/>
      <p:bldP spid="27" grpId="0" animBg="1"/>
      <p:bldP spid="28" grpId="0"/>
      <p:bldP spid="35" grpId="0"/>
      <p:bldP spid="36" grpId="0"/>
      <p:bldP spid="37" grpId="0"/>
      <p:bldP spid="23" grpId="0"/>
      <p:bldP spid="26" grpId="0"/>
      <p:bldP spid="32" grpId="0"/>
      <p:bldP spid="33" grpId="0" animBg="1"/>
      <p:bldP spid="34" grpId="0" animBg="1"/>
      <p:bldP spid="38" grpId="0"/>
      <p:bldP spid="41" grpId="0"/>
      <p:bldP spid="42" grpId="0"/>
      <p:bldP spid="43" grpId="0"/>
      <p:bldP spid="44" grpId="0" animBg="1"/>
      <p:bldP spid="45" grpId="0" animBg="1"/>
      <p:bldP spid="4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647724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1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DA1A1DBC-B6A1-4DCE-A31F-DEE5BCD99166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C45367C-0DA5-47AB-8DB9-AC89FAD84348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53BA81-CC1B-4E2E-A635-B0FEDC5E035E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256381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1" grpId="0" animBg="1"/>
      <p:bldP spid="43" grpId="0" animBg="1"/>
      <p:bldP spid="4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23374" y="3448433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576519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3" y="101840"/>
                <a:ext cx="2023452" cy="1008112"/>
              </a:xfrm>
              <a:prstGeom prst="rect">
                <a:avLst/>
              </a:prstGeom>
              <a:blipFill>
                <a:blip r:embed="rId12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/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sz="27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sz="27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sz="2700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700" b="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Variância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explicada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pelo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fator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 (</a:t>
                </a:r>
                <a:r>
                  <a:rPr lang="en-US" dirty="0" err="1">
                    <a:latin typeface="Prototype" pitchFamily="2" charset="0"/>
                    <a:cs typeface="Prototype" pitchFamily="2" charset="0"/>
                  </a:rPr>
                  <a:t>latente</a:t>
                </a:r>
                <a:r>
                  <a:rPr lang="en-US" dirty="0">
                    <a:latin typeface="Prototype" pitchFamily="2" charset="0"/>
                    <a:cs typeface="Prototype" pitchFamily="2" charset="0"/>
                  </a:rPr>
                  <a:t>):</a:t>
                </a:r>
                <a:br>
                  <a:rPr lang="en-US" dirty="0">
                    <a:latin typeface="Prototype" pitchFamily="2" charset="0"/>
                    <a:cs typeface="Prototype" pitchFamily="2" charset="0"/>
                  </a:rPr>
                </a:br>
                <a:br>
                  <a:rPr lang="en-US" sz="1800" b="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Sup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  <m:sup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700" i="1"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𝐿𝑎𝑡𝑒𝑛𝑡𝑒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𝑡𝑜𝑡𝑎𝑙</m:t>
                          </m:r>
                        </m:den>
                      </m:f>
                    </m:oMath>
                  </m:oMathPara>
                </a14:m>
                <a:endParaRPr lang="pt-BR" sz="27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8255C-7289-4F59-8A16-B5381594F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969" y="111115"/>
                <a:ext cx="2755945" cy="1278764"/>
              </a:xfrm>
              <a:prstGeom prst="rect">
                <a:avLst/>
              </a:prstGeom>
              <a:blipFill>
                <a:blip r:embed="rId1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B4806C0B-9C30-4A91-83BE-BA27BE91C17C}"/>
              </a:ext>
            </a:extLst>
          </p:cNvPr>
          <p:cNvSpPr txBox="1"/>
          <p:nvPr/>
        </p:nvSpPr>
        <p:spPr>
          <a:xfrm>
            <a:off x="627243" y="3865942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Diferente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,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eu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tenho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escala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básica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aqui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1A5597-0E6A-48D9-A964-635135C44ED8}"/>
              </a:ext>
            </a:extLst>
          </p:cNvPr>
          <p:cNvSpPr txBox="1"/>
          <p:nvPr/>
        </p:nvSpPr>
        <p:spPr>
          <a:xfrm>
            <a:off x="693638" y="4426026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Será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necessário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media e 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676DA1-2F2A-4B2C-A93B-B5E9F9F7EF72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D59925-4137-437E-BEE1-2C6774A04AB8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39DD418-D4BE-4119-A7FB-7BDA5E76EADA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363314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1" grpId="0"/>
      <p:bldP spid="43" grpId="0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CE1A5597-0E6A-48D9-A964-635135C44ED8}"/>
              </a:ext>
            </a:extLst>
          </p:cNvPr>
          <p:cNvSpPr txBox="1"/>
          <p:nvPr/>
        </p:nvSpPr>
        <p:spPr>
          <a:xfrm>
            <a:off x="767305" y="3651870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Será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necessário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media e 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C151B-4E6E-42D7-8417-9C4A0126CAF0}"/>
              </a:ext>
            </a:extLst>
          </p:cNvPr>
          <p:cNvSpPr/>
          <p:nvPr/>
        </p:nvSpPr>
        <p:spPr>
          <a:xfrm>
            <a:off x="112390" y="2273393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B5368C-878E-4C2A-9B4A-2379325C782D}"/>
                  </a:ext>
                </a:extLst>
              </p:cNvPr>
              <p:cNvSpPr txBox="1"/>
              <p:nvPr/>
            </p:nvSpPr>
            <p:spPr>
              <a:xfrm>
                <a:off x="732069" y="4163855"/>
                <a:ext cx="3528540" cy="560084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Autofit/>
              </a:bodyPr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É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necessário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fixar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alguns</a:t>
                </a:r>
                <a:r>
                  <a:rPr lang="en-US" sz="1600" dirty="0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 </a:t>
                </a:r>
                <a:r>
                  <a:rPr lang="en-US" sz="1600" dirty="0" err="1">
                    <a:solidFill>
                      <a:schemeClr val="tx1"/>
                    </a:solidFill>
                    <a:latin typeface="Prototype" pitchFamily="2" charset="0"/>
                    <a:cs typeface="Prototype" pitchFamily="2" charset="0"/>
                  </a:rPr>
                  <a:t>parâmetros</a:t>
                </a:r>
                <a:endParaRPr lang="en-US" sz="16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 algn="ctr"/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(</a:t>
                </a:r>
                <a:r>
                  <a:rPr lang="en-US" sz="1600" dirty="0" err="1">
                    <a:latin typeface="Prototype" pitchFamily="2" charset="0"/>
                    <a:cs typeface="Prototype" pitchFamily="2" charset="0"/>
                  </a:rPr>
                  <a:t>ou</a:t>
                </a:r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Prototype" pitchFamily="2" charset="0"/>
                      </a:rPr>
                      <m:t>𝜆</m:t>
                    </m:r>
                  </m:oMath>
                </a14:m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para 1 </a:t>
                </a:r>
                <a:r>
                  <a:rPr lang="en-US" sz="1600" dirty="0" err="1">
                    <a:latin typeface="Prototype" pitchFamily="2" charset="0"/>
                    <a:cs typeface="Prototype" pitchFamily="2" charset="0"/>
                  </a:rPr>
                  <a:t>ou</a:t>
                </a:r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Prototype" pitchFamily="2" charset="0"/>
                      </a:rPr>
                      <m:t>𝜓</m:t>
                    </m:r>
                  </m:oMath>
                </a14:m>
                <a:r>
                  <a:rPr lang="en-US" sz="1600" dirty="0">
                    <a:latin typeface="Prototype" pitchFamily="2" charset="0"/>
                    <a:cs typeface="Prototype" pitchFamily="2" charset="0"/>
                  </a:rPr>
                  <a:t> para 1)</a:t>
                </a:r>
                <a:endParaRPr lang="pt-BR" sz="16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0B5368C-878E-4C2A-9B4A-2379325C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69" y="4163855"/>
                <a:ext cx="3528540" cy="560084"/>
              </a:xfrm>
              <a:prstGeom prst="rect">
                <a:avLst/>
              </a:prstGeom>
              <a:blipFill>
                <a:blip r:embed="rId13"/>
                <a:stretch>
                  <a:fillRect l="-691" t="-3261" r="-864" b="-17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B90613-7F5E-46CC-AD60-7EE6F4FDE146}"/>
              </a:ext>
            </a:extLst>
          </p:cNvPr>
          <p:cNvSpPr/>
          <p:nvPr/>
        </p:nvSpPr>
        <p:spPr>
          <a:xfrm>
            <a:off x="3972991" y="1183760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521407-2D65-4E7E-B654-74AEF9206861}"/>
              </a:ext>
            </a:extLst>
          </p:cNvPr>
          <p:cNvSpPr txBox="1"/>
          <p:nvPr/>
        </p:nvSpPr>
        <p:spPr>
          <a:xfrm>
            <a:off x="893551" y="4670764"/>
            <a:ext cx="3528540" cy="560084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Vou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amostra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grande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para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isso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049B8D-FE6B-433E-97B7-88FBCCBAB3CF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E7D193-98E0-4685-B127-CF34E808B3F4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BFE5EE-1712-4530-A75D-71A6536436A5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53755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10" grpId="0" animBg="1"/>
      <p:bldP spid="10" grpId="1" animBg="1"/>
      <p:bldP spid="44" grpId="0"/>
      <p:bldP spid="45" grpId="0" animBg="1"/>
      <p:bldP spid="46" grpId="0"/>
      <p:bldP spid="47" grpId="0" animBg="1"/>
      <p:bldP spid="4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6566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8679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415723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9007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6795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6976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394941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29821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7144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224386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214202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692032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432812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2179742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931521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2036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67937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69203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7376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2277763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757276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/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𝜂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N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𝜖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~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𝑁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Prototype" pitchFamily="2" charset="0"/>
                                </a:rPr>
                                <m:t>11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𝑉𝑎𝑟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)=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rototype" pitchFamily="2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rototype" pitchFamily="2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27D54-C594-4EEB-9498-11331BACE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548" y="51470"/>
                <a:ext cx="2620728" cy="16362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C151B-4E6E-42D7-8417-9C4A0126CAF0}"/>
              </a:ext>
            </a:extLst>
          </p:cNvPr>
          <p:cNvSpPr/>
          <p:nvPr/>
        </p:nvSpPr>
        <p:spPr>
          <a:xfrm>
            <a:off x="112390" y="2273393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3B90613-7F5E-46CC-AD60-7EE6F4FDE146}"/>
              </a:ext>
            </a:extLst>
          </p:cNvPr>
          <p:cNvSpPr/>
          <p:nvPr/>
        </p:nvSpPr>
        <p:spPr>
          <a:xfrm>
            <a:off x="3972991" y="1183760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8" name="Double Bracket 7">
            <a:extLst>
              <a:ext uri="{FF2B5EF4-FFF2-40B4-BE49-F238E27FC236}">
                <a16:creationId xmlns:a16="http://schemas.microsoft.com/office/drawing/2014/main" id="{3BA9D49E-9A2F-4CDF-81B8-D9E3BF2B56C0}"/>
              </a:ext>
            </a:extLst>
          </p:cNvPr>
          <p:cNvSpPr/>
          <p:nvPr/>
        </p:nvSpPr>
        <p:spPr>
          <a:xfrm>
            <a:off x="633448" y="3383333"/>
            <a:ext cx="3205268" cy="1056067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534BDD-8AE8-48DF-B555-0B27292B453F}"/>
              </a:ext>
            </a:extLst>
          </p:cNvPr>
          <p:cNvSpPr txBox="1"/>
          <p:nvPr/>
        </p:nvSpPr>
        <p:spPr>
          <a:xfrm>
            <a:off x="689684" y="3510807"/>
            <a:ext cx="3076373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VAC latent</a:t>
            </a:r>
          </a:p>
          <a:p>
            <a:pPr algn="ctr"/>
            <a:r>
              <a:rPr lang="en-US" dirty="0" err="1">
                <a:latin typeface="Prototype" pitchFamily="2" charset="0"/>
                <a:cs typeface="Prototype" pitchFamily="2" charset="0"/>
              </a:rPr>
              <a:t>pelo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modelo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covariância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8C1FA-E23D-4973-921F-82C00946CB8B}"/>
              </a:ext>
            </a:extLst>
          </p:cNvPr>
          <p:cNvSpPr txBox="1"/>
          <p:nvPr/>
        </p:nvSpPr>
        <p:spPr>
          <a:xfrm>
            <a:off x="570194" y="4439400"/>
            <a:ext cx="3596807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Essa é a principal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ideia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do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</a:b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do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fator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comum</a:t>
            </a:r>
            <a:r>
              <a:rPr lang="en-US" sz="1800" dirty="0">
                <a:solidFill>
                  <a:schemeClr val="tx1"/>
                </a:solidFill>
                <a:highlight>
                  <a:srgbClr val="FFFF00"/>
                </a:highlight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highlight>
                <a:srgbClr val="FFFF00"/>
              </a:highlight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E033E1-8251-4B66-AC99-74417C7B607F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7ECD95A-2DB4-46EE-A946-2D0CDD75C47D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D13D812-5AB4-4BA1-BF0A-20DC5EA7B380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113829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 animBg="1"/>
      <p:bldP spid="10" grpId="1" animBg="1"/>
      <p:bldP spid="45" grpId="0" animBg="1"/>
      <p:bldP spid="42" grpId="0" animBg="1"/>
      <p:bldP spid="47" grpId="0" animBg="1"/>
      <p:bldP spid="4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188691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726610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145260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310785"/>
            <a:ext cx="1491375" cy="98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251681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462921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01074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495806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274550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274550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292704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1893234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30944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309447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1819405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1819405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180922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1809221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28705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287051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02783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027831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177476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1774761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526540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526540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1798629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27439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28705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287051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13774" y="332711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692095" y="187278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728633" y="3352295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B8C1FA-E23D-4973-921F-82C00946CB8B}"/>
              </a:ext>
            </a:extLst>
          </p:cNvPr>
          <p:cNvSpPr txBox="1"/>
          <p:nvPr/>
        </p:nvSpPr>
        <p:spPr>
          <a:xfrm>
            <a:off x="234808" y="3217943"/>
            <a:ext cx="4245213" cy="1451497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Após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matriz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var/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dos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itens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, se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parea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com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.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>
                <a:latin typeface="Prototype" pitchFamily="2" charset="0"/>
                <a:cs typeface="Prototype" pitchFamily="2" charset="0"/>
              </a:rPr>
              <a:t>Se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reproduzirem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>
                <a:latin typeface="Prototype" pitchFamily="2" charset="0"/>
                <a:cs typeface="Prototype" pitchFamily="2" charset="0"/>
              </a:rPr>
              <a:t>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matriz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de var/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covar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dos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itens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,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dados </a:t>
            </a:r>
            <a:br>
              <a:rPr lang="en-US" dirty="0">
                <a:latin typeface="Prototype" pitchFamily="2" charset="0"/>
                <a:cs typeface="Prototype" pitchFamily="2" charset="0"/>
              </a:rPr>
            </a:br>
            <a:r>
              <a:rPr lang="en-US" dirty="0" err="1">
                <a:latin typeface="Prototype" pitchFamily="2" charset="0"/>
                <a:cs typeface="Prototype" pitchFamily="2" charset="0"/>
              </a:rPr>
              <a:t>foram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explicados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541A01-62DD-4D8A-ADEE-50021D2A4467}"/>
              </a:ext>
            </a:extLst>
          </p:cNvPr>
          <p:cNvSpPr txBox="1"/>
          <p:nvPr/>
        </p:nvSpPr>
        <p:spPr>
          <a:xfrm>
            <a:off x="4659802" y="4129872"/>
            <a:ext cx="3232072" cy="93955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Para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identificar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o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, 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vou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precisar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ao</a:t>
            </a:r>
            <a:b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menos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3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observadas</a:t>
            </a:r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2254DC-61C3-42A8-A66E-3199B9D49175}"/>
              </a:ext>
            </a:extLst>
          </p:cNvPr>
          <p:cNvSpPr/>
          <p:nvPr/>
        </p:nvSpPr>
        <p:spPr>
          <a:xfrm>
            <a:off x="5084717" y="195486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098C59-AEDB-46BF-B6B4-EB98496640F6}"/>
              </a:ext>
            </a:extLst>
          </p:cNvPr>
          <p:cNvSpPr/>
          <p:nvPr/>
        </p:nvSpPr>
        <p:spPr>
          <a:xfrm>
            <a:off x="5094312" y="1592437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2D7F15-6C55-44E4-A898-975F51E6F22D}"/>
              </a:ext>
            </a:extLst>
          </p:cNvPr>
          <p:cNvSpPr/>
          <p:nvPr/>
        </p:nvSpPr>
        <p:spPr>
          <a:xfrm>
            <a:off x="5094312" y="297844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383757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15DF-272D-46BC-ABBC-7487811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Identificação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E9B1D-4BE2-4202-9D16-937671F9C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Após</a:t>
            </a:r>
            <a:r>
              <a:rPr lang="en-US" dirty="0"/>
              <a:t> </a:t>
            </a:r>
            <a:r>
              <a:rPr lang="en-US" dirty="0" err="1"/>
              <a:t>escalonar</a:t>
            </a:r>
            <a:r>
              <a:rPr lang="en-US" dirty="0"/>
              <a:t>,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assegurar</a:t>
            </a:r>
            <a:r>
              <a:rPr lang="en-US" dirty="0"/>
              <a:t> que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graus</a:t>
            </a:r>
            <a:r>
              <a:rPr lang="en-US" dirty="0"/>
              <a:t> de Liberdade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serão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!</a:t>
            </a:r>
          </a:p>
          <a:p>
            <a:r>
              <a:rPr lang="en-US" dirty="0"/>
              <a:t>DF = a – b</a:t>
            </a:r>
          </a:p>
          <a:p>
            <a:r>
              <a:rPr lang="en-US" dirty="0"/>
              <a:t>a 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observações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 = p(p+1)/2</a:t>
            </a:r>
          </a:p>
          <a:p>
            <a:r>
              <a:rPr lang="en-US" dirty="0"/>
              <a:t>b: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que se </a:t>
            </a:r>
            <a:r>
              <a:rPr lang="en-US" dirty="0" err="1"/>
              <a:t>deseja</a:t>
            </a:r>
            <a:r>
              <a:rPr lang="en-US" dirty="0"/>
              <a:t> </a:t>
            </a:r>
            <a:r>
              <a:rPr lang="en-US" dirty="0" err="1"/>
              <a:t>estimar</a:t>
            </a:r>
            <a:r>
              <a:rPr lang="en-US" dirty="0"/>
              <a:t> (</a:t>
            </a:r>
            <a:r>
              <a:rPr lang="en-US" dirty="0" err="1"/>
              <a:t>não</a:t>
            </a:r>
            <a:r>
              <a:rPr lang="en-US" dirty="0"/>
              <a:t> se </a:t>
            </a:r>
            <a:r>
              <a:rPr lang="en-US" dirty="0" err="1"/>
              <a:t>conta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fixados</a:t>
            </a:r>
            <a:r>
              <a:rPr lang="en-US" dirty="0"/>
              <a:t>)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8179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15255" y="1398157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560295" y="936076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509080" y="2354726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</p:cNvCxnSpPr>
          <p:nvPr/>
        </p:nvCxnSpPr>
        <p:spPr>
          <a:xfrm>
            <a:off x="3509080" y="2520251"/>
            <a:ext cx="1491375" cy="983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14447" y="461147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58217" y="672387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67467" y="2220208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402939" y="3705272"/>
            <a:ext cx="68679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12515" y="484016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515" y="484016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43655" y="50217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378" y="2199426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551266" y="2102700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49180" y="518913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180" y="518913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36559" y="2028871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559" y="2028871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09311" y="2018687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1" y="2018687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909310" y="3496517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310" y="3496517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/>
              <p:nvPr/>
            </p:nvSpPr>
            <p:spPr>
              <a:xfrm>
                <a:off x="3807773" y="123729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A5729A-4197-444D-826D-FEA50E0F1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773" y="1237297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/>
              <p:nvPr/>
            </p:nvSpPr>
            <p:spPr>
              <a:xfrm>
                <a:off x="4003799" y="198422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7CD363A-F555-4FC7-84F2-4D3D50979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799" y="1984227"/>
                <a:ext cx="672248" cy="4073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/>
              <p:nvPr/>
            </p:nvSpPr>
            <p:spPr>
              <a:xfrm>
                <a:off x="4108545" y="273600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BF88129-4E65-4985-A64E-B68446D2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545" y="2736006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53040" y="200809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76382" y="3483861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71752" y="349651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13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1752" y="3496517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E8FD5-2CE0-44FA-BC11-F9F03AA60B97}"/>
              </a:ext>
            </a:extLst>
          </p:cNvPr>
          <p:cNvSpPr txBox="1"/>
          <p:nvPr/>
        </p:nvSpPr>
        <p:spPr>
          <a:xfrm>
            <a:off x="395535" y="3856994"/>
            <a:ext cx="4084485" cy="7309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Quantos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parâmetros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estimar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neste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modelo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?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2D9D550B-BCE5-46F8-9E03-C0CD553D5033}"/>
              </a:ext>
            </a:extLst>
          </p:cNvPr>
          <p:cNvSpPr/>
          <p:nvPr/>
        </p:nvSpPr>
        <p:spPr>
          <a:xfrm>
            <a:off x="3972991" y="1079707"/>
            <a:ext cx="317012" cy="5536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pt-BR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BFB8F9-4A12-441E-984D-A88796FF26F2}"/>
              </a:ext>
            </a:extLst>
          </p:cNvPr>
          <p:cNvSpPr/>
          <p:nvPr/>
        </p:nvSpPr>
        <p:spPr>
          <a:xfrm rot="2209009">
            <a:off x="8218716" y="250793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296309F6-D261-4D11-AFCD-00E2109B020B}"/>
              </a:ext>
            </a:extLst>
          </p:cNvPr>
          <p:cNvSpPr/>
          <p:nvPr/>
        </p:nvSpPr>
        <p:spPr>
          <a:xfrm rot="2209009">
            <a:off x="8218714" y="1747454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EEC8F2AC-D623-4DA3-B490-477DE7BA25A6}"/>
              </a:ext>
            </a:extLst>
          </p:cNvPr>
          <p:cNvSpPr/>
          <p:nvPr/>
        </p:nvSpPr>
        <p:spPr>
          <a:xfrm rot="2209009">
            <a:off x="8244491" y="3174882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D3CCC621-CB59-407B-B853-79C64AC755B3}"/>
              </a:ext>
            </a:extLst>
          </p:cNvPr>
          <p:cNvSpPr/>
          <p:nvPr/>
        </p:nvSpPr>
        <p:spPr>
          <a:xfrm rot="2209009">
            <a:off x="3886508" y="2539619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E05D54F6-14F3-4376-B29C-D9B623281654}"/>
              </a:ext>
            </a:extLst>
          </p:cNvPr>
          <p:cNvSpPr/>
          <p:nvPr/>
        </p:nvSpPr>
        <p:spPr>
          <a:xfrm rot="2209009">
            <a:off x="3803350" y="1890825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9871877C-423D-4B68-A80C-DA389D43741E}"/>
              </a:ext>
            </a:extLst>
          </p:cNvPr>
          <p:cNvSpPr/>
          <p:nvPr/>
        </p:nvSpPr>
        <p:spPr>
          <a:xfrm rot="5400000">
            <a:off x="-2369" y="1838811"/>
            <a:ext cx="475290" cy="236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A7B8C6-7C8F-4D11-B5A4-82AD8C9F2A5A}"/>
              </a:ext>
            </a:extLst>
          </p:cNvPr>
          <p:cNvSpPr/>
          <p:nvPr/>
        </p:nvSpPr>
        <p:spPr>
          <a:xfrm>
            <a:off x="5084717" y="404952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8F83F9-2EF1-40B2-86B5-58F26FDCEA54}"/>
              </a:ext>
            </a:extLst>
          </p:cNvPr>
          <p:cNvSpPr/>
          <p:nvPr/>
        </p:nvSpPr>
        <p:spPr>
          <a:xfrm>
            <a:off x="5094312" y="1801903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0435A-D22A-47C6-91D3-0C8505A655C2}"/>
              </a:ext>
            </a:extLst>
          </p:cNvPr>
          <p:cNvSpPr/>
          <p:nvPr/>
        </p:nvSpPr>
        <p:spPr>
          <a:xfrm>
            <a:off x="5094312" y="3187908"/>
            <a:ext cx="228600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</p:spTree>
    <p:extLst>
      <p:ext uri="{BB962C8B-B14F-4D97-AF65-F5344CB8AC3E}">
        <p14:creationId xmlns:p14="http://schemas.microsoft.com/office/powerpoint/2010/main" val="82070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9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1C62D-0B62-42D5-89E3-66664AD8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774EB9-21D6-40A7-97D6-A4CA69AC4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49"/>
            <a:ext cx="8229600" cy="3737371"/>
          </a:xfrm>
        </p:spPr>
        <p:txBody>
          <a:bodyPr>
            <a:normAutofit/>
          </a:bodyPr>
          <a:lstStyle/>
          <a:p>
            <a:pPr marL="0" indent="0"/>
            <a:r>
              <a:rPr lang="pt-BR" noProof="0" dirty="0"/>
              <a:t>1º momento: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Avaliação da estrutura interna de um instrumento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Notações e panorama geral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 necessidade da análise fatorial</a:t>
            </a:r>
            <a:endParaRPr lang="pt-BR" noProof="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noProof="0" dirty="0"/>
              <a:t>Condições pragmáticas</a:t>
            </a:r>
          </a:p>
          <a:p>
            <a:pPr marL="0" indent="0"/>
            <a:r>
              <a:rPr lang="pt-BR" noProof="0" dirty="0"/>
              <a:t>2º momento:</a:t>
            </a:r>
          </a:p>
          <a:p>
            <a:pPr marL="457200" indent="-457200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noProof="0" dirty="0"/>
              <a:t>Laboratório </a:t>
            </a:r>
          </a:p>
        </p:txBody>
      </p:sp>
    </p:spTree>
    <p:extLst>
      <p:ext uri="{BB962C8B-B14F-4D97-AF65-F5344CB8AC3E}">
        <p14:creationId xmlns:p14="http://schemas.microsoft.com/office/powerpoint/2010/main" val="167928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15DF-272D-46BC-ABBC-7487811C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Notação</a:t>
            </a:r>
            <a:r>
              <a:rPr lang="en-US" dirty="0"/>
              <a:t> </a:t>
            </a:r>
            <a:r>
              <a:rPr lang="en-US" dirty="0" err="1"/>
              <a:t>matricial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E9B1D-4BE2-4202-9D16-937671F9C5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6E9B1D-4BE2-4202-9D16-937671F9C5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72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985257" y="267494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4887830" y="102969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4898587" y="753658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4890262" y="1402096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95BF80-852C-461B-892B-C700BB47F792}"/>
              </a:ext>
            </a:extLst>
          </p:cNvPr>
          <p:cNvSpPr txBox="1"/>
          <p:nvPr/>
        </p:nvSpPr>
        <p:spPr>
          <a:xfrm>
            <a:off x="7623697" y="1282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A7EE635-5086-4BAA-B976-952F101DD1DE}"/>
              </a:ext>
            </a:extLst>
          </p:cNvPr>
          <p:cNvCxnSpPr>
            <a:cxnSpLocks/>
          </p:cNvCxnSpPr>
          <p:nvPr/>
        </p:nvCxnSpPr>
        <p:spPr>
          <a:xfrm flipH="1">
            <a:off x="7367467" y="3395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F6779C9-B875-4B0D-8AE5-64671EB3CCB5}"/>
              </a:ext>
            </a:extLst>
          </p:cNvPr>
          <p:cNvCxnSpPr>
            <a:cxnSpLocks/>
          </p:cNvCxnSpPr>
          <p:nvPr/>
        </p:nvCxnSpPr>
        <p:spPr>
          <a:xfrm flipH="1">
            <a:off x="7387419" y="1019559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36B2C2-5F72-4A95-97A2-F60013D5EB72}"/>
              </a:ext>
            </a:extLst>
          </p:cNvPr>
          <p:cNvCxnSpPr>
            <a:cxnSpLocks/>
          </p:cNvCxnSpPr>
          <p:nvPr/>
        </p:nvCxnSpPr>
        <p:spPr>
          <a:xfrm flipH="1">
            <a:off x="7359142" y="1680381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/>
              <p:nvPr/>
            </p:nvSpPr>
            <p:spPr>
              <a:xfrm>
                <a:off x="7921765" y="1511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0D2744-AC2C-4384-917D-DFEA6518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765" y="151131"/>
                <a:ext cx="619925" cy="417509"/>
              </a:xfrm>
              <a:prstGeom prst="rect">
                <a:avLst/>
              </a:prstGeom>
              <a:blipFill>
                <a:blip r:embed="rId2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F9C52649-E49C-4574-BCCC-42153F843979}"/>
              </a:ext>
            </a:extLst>
          </p:cNvPr>
          <p:cNvSpPr/>
          <p:nvPr/>
        </p:nvSpPr>
        <p:spPr>
          <a:xfrm flipH="1">
            <a:off x="8152905" y="1692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/>
              <p:nvPr/>
            </p:nvSpPr>
            <p:spPr>
              <a:xfrm>
                <a:off x="32603" y="728707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D72B24-B1F3-468B-99F3-9EEC419F7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" y="728707"/>
                <a:ext cx="672248" cy="407325"/>
              </a:xfrm>
              <a:prstGeom prst="rect">
                <a:avLst/>
              </a:prstGeom>
              <a:blipFill>
                <a:blip r:embed="rId3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c 26">
            <a:extLst>
              <a:ext uri="{FF2B5EF4-FFF2-40B4-BE49-F238E27FC236}">
                <a16:creationId xmlns:a16="http://schemas.microsoft.com/office/drawing/2014/main" id="{5FFEBA54-FCDF-4347-B9AC-D9802D7B2EDC}"/>
              </a:ext>
            </a:extLst>
          </p:cNvPr>
          <p:cNvSpPr/>
          <p:nvPr/>
        </p:nvSpPr>
        <p:spPr>
          <a:xfrm>
            <a:off x="641247" y="631981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/>
              <p:nvPr/>
            </p:nvSpPr>
            <p:spPr>
              <a:xfrm>
                <a:off x="8458430" y="1860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343BAFC-CE6A-431F-806C-8A76867C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430" y="186028"/>
                <a:ext cx="672248" cy="407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/>
              <p:nvPr/>
            </p:nvSpPr>
            <p:spPr>
              <a:xfrm>
                <a:off x="8456511" y="82822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E86D81-F688-413B-8998-11F40CB30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511" y="828222"/>
                <a:ext cx="672248" cy="407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/>
              <p:nvPr/>
            </p:nvSpPr>
            <p:spPr>
              <a:xfrm>
                <a:off x="7929263" y="818038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B5D9E4-AA9A-4D1A-BBEA-311E770B8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263" y="818038"/>
                <a:ext cx="619925" cy="417509"/>
              </a:xfrm>
              <a:prstGeom prst="rect">
                <a:avLst/>
              </a:prstGeom>
              <a:blipFill>
                <a:blip r:embed="rId6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/>
              <p:nvPr/>
            </p:nvSpPr>
            <p:spPr>
              <a:xfrm>
                <a:off x="7865513" y="1471626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15D60AB-A16F-49BE-8902-CC013FFC1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513" y="1471626"/>
                <a:ext cx="619925" cy="417509"/>
              </a:xfrm>
              <a:prstGeom prst="rect">
                <a:avLst/>
              </a:prstGeom>
              <a:blipFill>
                <a:blip r:embed="rId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rc 32">
            <a:extLst>
              <a:ext uri="{FF2B5EF4-FFF2-40B4-BE49-F238E27FC236}">
                <a16:creationId xmlns:a16="http://schemas.microsoft.com/office/drawing/2014/main" id="{B32D3829-1E76-4522-A33E-80933C95EEE3}"/>
              </a:ext>
            </a:extLst>
          </p:cNvPr>
          <p:cNvSpPr/>
          <p:nvPr/>
        </p:nvSpPr>
        <p:spPr>
          <a:xfrm flipH="1">
            <a:off x="8172992" y="80744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9113D450-D5DC-431F-98D7-A2387F463486}"/>
              </a:ext>
            </a:extLst>
          </p:cNvPr>
          <p:cNvSpPr/>
          <p:nvPr/>
        </p:nvSpPr>
        <p:spPr>
          <a:xfrm flipH="1">
            <a:off x="8132585" y="145897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/>
              <p:nvPr/>
            </p:nvSpPr>
            <p:spPr>
              <a:xfrm>
                <a:off x="8427955" y="147162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462A95A-B56B-45FD-A97A-34E581AD1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955" y="1471626"/>
                <a:ext cx="672248" cy="4073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A1DC7A9-3C77-4080-ADB6-2355E42F63D7}"/>
              </a:ext>
            </a:extLst>
          </p:cNvPr>
          <p:cNvSpPr txBox="1"/>
          <p:nvPr/>
        </p:nvSpPr>
        <p:spPr>
          <a:xfrm>
            <a:off x="7723024" y="2092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0EC6BEB-2B3B-4CBB-91EF-12EF3425AC24}"/>
              </a:ext>
            </a:extLst>
          </p:cNvPr>
          <p:cNvSpPr txBox="1"/>
          <p:nvPr/>
        </p:nvSpPr>
        <p:spPr>
          <a:xfrm>
            <a:off x="7712047" y="881599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978E38-4474-4A9E-9635-05B2D884F431}"/>
              </a:ext>
            </a:extLst>
          </p:cNvPr>
          <p:cNvSpPr txBox="1"/>
          <p:nvPr/>
        </p:nvSpPr>
        <p:spPr>
          <a:xfrm>
            <a:off x="7684836" y="1536870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F53B2E-DDFC-4DEE-9DA1-EFB201001CC3}"/>
              </a:ext>
            </a:extLst>
          </p:cNvPr>
          <p:cNvSpPr/>
          <p:nvPr/>
        </p:nvSpPr>
        <p:spPr>
          <a:xfrm>
            <a:off x="4874723" y="2040769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2691A93-7E23-43CC-BC7F-5F079870A197}"/>
              </a:ext>
            </a:extLst>
          </p:cNvPr>
          <p:cNvSpPr/>
          <p:nvPr/>
        </p:nvSpPr>
        <p:spPr>
          <a:xfrm>
            <a:off x="4885480" y="2691458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y5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CEBD1F-AE30-483D-A53C-0D61DC495C4E}"/>
              </a:ext>
            </a:extLst>
          </p:cNvPr>
          <p:cNvSpPr/>
          <p:nvPr/>
        </p:nvSpPr>
        <p:spPr>
          <a:xfrm>
            <a:off x="4877155" y="3291830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5D0364-1FB3-4EFB-86E6-1468A67D20DA}"/>
              </a:ext>
            </a:extLst>
          </p:cNvPr>
          <p:cNvSpPr txBox="1"/>
          <p:nvPr/>
        </p:nvSpPr>
        <p:spPr>
          <a:xfrm>
            <a:off x="7610590" y="206606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BDB59D7-DF08-485B-BC5C-56DEDA531445}"/>
              </a:ext>
            </a:extLst>
          </p:cNvPr>
          <p:cNvCxnSpPr>
            <a:cxnSpLocks/>
          </p:cNvCxnSpPr>
          <p:nvPr/>
        </p:nvCxnSpPr>
        <p:spPr>
          <a:xfrm flipH="1">
            <a:off x="7354360" y="2277302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3656DF3-DCA9-47DD-97C2-06C48C54ABF5}"/>
              </a:ext>
            </a:extLst>
          </p:cNvPr>
          <p:cNvCxnSpPr>
            <a:cxnSpLocks/>
          </p:cNvCxnSpPr>
          <p:nvPr/>
        </p:nvCxnSpPr>
        <p:spPr>
          <a:xfrm flipH="1">
            <a:off x="7374312" y="2957359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A82A7C0-D8BE-49C2-A10C-53397546AA3D}"/>
              </a:ext>
            </a:extLst>
          </p:cNvPr>
          <p:cNvCxnSpPr>
            <a:cxnSpLocks/>
          </p:cNvCxnSpPr>
          <p:nvPr/>
        </p:nvCxnSpPr>
        <p:spPr>
          <a:xfrm flipH="1">
            <a:off x="7346035" y="3570115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9BC0F8-A284-477F-A2A9-3E9126845B67}"/>
                  </a:ext>
                </a:extLst>
              </p:cNvPr>
              <p:cNvSpPr txBox="1"/>
              <p:nvPr/>
            </p:nvSpPr>
            <p:spPr>
              <a:xfrm>
                <a:off x="7908658" y="2088931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1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E9BC0F8-A284-477F-A2A9-3E9126845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8658" y="2088931"/>
                <a:ext cx="619925" cy="417509"/>
              </a:xfrm>
              <a:prstGeom prst="rect">
                <a:avLst/>
              </a:prstGeom>
              <a:blipFill>
                <a:blip r:embed="rId9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c 49">
            <a:extLst>
              <a:ext uri="{FF2B5EF4-FFF2-40B4-BE49-F238E27FC236}">
                <a16:creationId xmlns:a16="http://schemas.microsoft.com/office/drawing/2014/main" id="{70AFC0B5-8DC8-4F38-A74E-3B0AFA37FD69}"/>
              </a:ext>
            </a:extLst>
          </p:cNvPr>
          <p:cNvSpPr/>
          <p:nvPr/>
        </p:nvSpPr>
        <p:spPr>
          <a:xfrm flipH="1">
            <a:off x="8139798" y="2107085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8A9668-672B-4826-83F9-491C3783381A}"/>
                  </a:ext>
                </a:extLst>
              </p:cNvPr>
              <p:cNvSpPr txBox="1"/>
              <p:nvPr/>
            </p:nvSpPr>
            <p:spPr>
              <a:xfrm>
                <a:off x="8445323" y="2123828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28A9668-672B-4826-83F9-491C37833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323" y="2123828"/>
                <a:ext cx="672248" cy="4073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16BAA5-4AAC-4659-A5E1-153BCA494654}"/>
                  </a:ext>
                </a:extLst>
              </p:cNvPr>
              <p:cNvSpPr txBox="1"/>
              <p:nvPr/>
            </p:nvSpPr>
            <p:spPr>
              <a:xfrm>
                <a:off x="8443404" y="2766022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416BAA5-4AAC-4659-A5E1-153BCA494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04" y="2766022"/>
                <a:ext cx="672248" cy="407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FD68F7-0DB7-4BFE-BB0D-3CE43B103152}"/>
                  </a:ext>
                </a:extLst>
              </p:cNvPr>
              <p:cNvSpPr txBox="1"/>
              <p:nvPr/>
            </p:nvSpPr>
            <p:spPr>
              <a:xfrm>
                <a:off x="7916156" y="2755838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2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AFD68F7-0DB7-4BFE-BB0D-3CE43B103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6156" y="2755838"/>
                <a:ext cx="619925" cy="417509"/>
              </a:xfrm>
              <a:prstGeom prst="rect">
                <a:avLst/>
              </a:prstGeom>
              <a:blipFill>
                <a:blip r:embed="rId12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F122BF-110E-41E3-B5B8-34E2382772A0}"/>
                  </a:ext>
                </a:extLst>
              </p:cNvPr>
              <p:cNvSpPr txBox="1"/>
              <p:nvPr/>
            </p:nvSpPr>
            <p:spPr>
              <a:xfrm>
                <a:off x="7852406" y="3361360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F122BF-110E-41E3-B5B8-34E238277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406" y="3361360"/>
                <a:ext cx="619925" cy="417509"/>
              </a:xfrm>
              <a:prstGeom prst="rect">
                <a:avLst/>
              </a:prstGeom>
              <a:blipFill>
                <a:blip r:embed="rId13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Arc 54">
            <a:extLst>
              <a:ext uri="{FF2B5EF4-FFF2-40B4-BE49-F238E27FC236}">
                <a16:creationId xmlns:a16="http://schemas.microsoft.com/office/drawing/2014/main" id="{61706D6F-814E-4FEF-B288-9C8007C6BD1F}"/>
              </a:ext>
            </a:extLst>
          </p:cNvPr>
          <p:cNvSpPr/>
          <p:nvPr/>
        </p:nvSpPr>
        <p:spPr>
          <a:xfrm flipH="1">
            <a:off x="8159885" y="2745246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B6409489-4937-4A8E-8ABD-097E0981D061}"/>
              </a:ext>
            </a:extLst>
          </p:cNvPr>
          <p:cNvSpPr/>
          <p:nvPr/>
        </p:nvSpPr>
        <p:spPr>
          <a:xfrm flipH="1">
            <a:off x="8119478" y="3348704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FFBF26-9F1E-44FE-9C86-FCC1BE5FFEC9}"/>
                  </a:ext>
                </a:extLst>
              </p:cNvPr>
              <p:cNvSpPr txBox="1"/>
              <p:nvPr/>
            </p:nvSpPr>
            <p:spPr>
              <a:xfrm>
                <a:off x="8414848" y="3361360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FFBF26-9F1E-44FE-9C86-FCC1BE5F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4848" y="3361360"/>
                <a:ext cx="672248" cy="40732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E688D04D-AABB-49E7-905C-99BFE468BEED}"/>
              </a:ext>
            </a:extLst>
          </p:cNvPr>
          <p:cNvSpPr txBox="1"/>
          <p:nvPr/>
        </p:nvSpPr>
        <p:spPr>
          <a:xfrm>
            <a:off x="7709917" y="2147092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4B49B6-FA38-4B36-B2D3-3E360F41D25C}"/>
              </a:ext>
            </a:extLst>
          </p:cNvPr>
          <p:cNvSpPr txBox="1"/>
          <p:nvPr/>
        </p:nvSpPr>
        <p:spPr>
          <a:xfrm>
            <a:off x="7698940" y="2819399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324237-01B3-4545-9CD3-F84D732D2F92}"/>
              </a:ext>
            </a:extLst>
          </p:cNvPr>
          <p:cNvSpPr txBox="1"/>
          <p:nvPr/>
        </p:nvSpPr>
        <p:spPr>
          <a:xfrm>
            <a:off x="7671729" y="3426604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FC1CFBF-FC63-48C9-B62B-4952144247C0}"/>
              </a:ext>
            </a:extLst>
          </p:cNvPr>
          <p:cNvSpPr/>
          <p:nvPr/>
        </p:nvSpPr>
        <p:spPr>
          <a:xfrm>
            <a:off x="4918539" y="3891836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y7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3B1AB70-EDFF-499A-A25C-BAD30E5108F6}"/>
              </a:ext>
            </a:extLst>
          </p:cNvPr>
          <p:cNvCxnSpPr>
            <a:cxnSpLocks/>
          </p:cNvCxnSpPr>
          <p:nvPr/>
        </p:nvCxnSpPr>
        <p:spPr>
          <a:xfrm flipH="1">
            <a:off x="7387419" y="4170121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6EF086-D89E-42D8-993F-FCA9EC499AB2}"/>
                  </a:ext>
                </a:extLst>
              </p:cNvPr>
              <p:cNvSpPr txBox="1"/>
              <p:nvPr/>
            </p:nvSpPr>
            <p:spPr>
              <a:xfrm>
                <a:off x="7893790" y="3961366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86EF086-D89E-42D8-993F-FCA9EC499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3790" y="3961366"/>
                <a:ext cx="619925" cy="417509"/>
              </a:xfrm>
              <a:prstGeom prst="rect">
                <a:avLst/>
              </a:prstGeom>
              <a:blipFill>
                <a:blip r:embed="rId15"/>
                <a:stretch>
                  <a:fillRect t="-8824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Arc 63">
            <a:extLst>
              <a:ext uri="{FF2B5EF4-FFF2-40B4-BE49-F238E27FC236}">
                <a16:creationId xmlns:a16="http://schemas.microsoft.com/office/drawing/2014/main" id="{BE18A590-D669-4526-8D7A-2322B87F94BC}"/>
              </a:ext>
            </a:extLst>
          </p:cNvPr>
          <p:cNvSpPr/>
          <p:nvPr/>
        </p:nvSpPr>
        <p:spPr>
          <a:xfrm flipH="1">
            <a:off x="8160862" y="3948710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7FA97B-E4E2-41F0-ACA9-4ECC9AB31121}"/>
                  </a:ext>
                </a:extLst>
              </p:cNvPr>
              <p:cNvSpPr txBox="1"/>
              <p:nvPr/>
            </p:nvSpPr>
            <p:spPr>
              <a:xfrm>
                <a:off x="8456232" y="3961366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67FA97B-E4E2-41F0-ACA9-4ECC9AB31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232" y="3961366"/>
                <a:ext cx="672248" cy="40732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A5001403-879E-4A83-A33A-E985B1BF3FB6}"/>
              </a:ext>
            </a:extLst>
          </p:cNvPr>
          <p:cNvSpPr txBox="1"/>
          <p:nvPr/>
        </p:nvSpPr>
        <p:spPr>
          <a:xfrm>
            <a:off x="7713113" y="4026610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B4F3F8F-DD69-420D-B4AC-A67C791861EA}"/>
              </a:ext>
            </a:extLst>
          </p:cNvPr>
          <p:cNvSpPr/>
          <p:nvPr/>
        </p:nvSpPr>
        <p:spPr>
          <a:xfrm>
            <a:off x="1005857" y="1664858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η2</a:t>
            </a:r>
            <a:endParaRPr lang="pt-BR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B8DBE85-9D49-4291-A5F0-59F52117EC3E}"/>
              </a:ext>
            </a:extLst>
          </p:cNvPr>
          <p:cNvSpPr/>
          <p:nvPr/>
        </p:nvSpPr>
        <p:spPr>
          <a:xfrm>
            <a:off x="4952150" y="4485814"/>
            <a:ext cx="2468880" cy="5740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y8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F7BEE4F-BF36-4D3F-AC1F-F28D1F10D355}"/>
              </a:ext>
            </a:extLst>
          </p:cNvPr>
          <p:cNvCxnSpPr>
            <a:cxnSpLocks/>
          </p:cNvCxnSpPr>
          <p:nvPr/>
        </p:nvCxnSpPr>
        <p:spPr>
          <a:xfrm flipH="1">
            <a:off x="7421030" y="4764099"/>
            <a:ext cx="7315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DDE08F-BEC2-4BD9-A3A8-D72FEDE0C7A7}"/>
                  </a:ext>
                </a:extLst>
              </p:cNvPr>
              <p:cNvSpPr txBox="1"/>
              <p:nvPr/>
            </p:nvSpPr>
            <p:spPr>
              <a:xfrm>
                <a:off x="7927401" y="4555344"/>
                <a:ext cx="619925" cy="417509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pt-BR" sz="1800" dirty="0"/>
                  <a:t>3</a:t>
                </a: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FDDE08F-BEC2-4BD9-A3A8-D72FEDE0C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401" y="4555344"/>
                <a:ext cx="619925" cy="417509"/>
              </a:xfrm>
              <a:prstGeom prst="rect">
                <a:avLst/>
              </a:prstGeom>
              <a:blipFill>
                <a:blip r:embed="rId17"/>
                <a:stretch>
                  <a:fillRect t="-7246" b="-10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AAFF436A-CACD-4F8D-8058-FA543A5B5868}"/>
              </a:ext>
            </a:extLst>
          </p:cNvPr>
          <p:cNvSpPr/>
          <p:nvPr/>
        </p:nvSpPr>
        <p:spPr>
          <a:xfrm flipH="1">
            <a:off x="8194473" y="4542688"/>
            <a:ext cx="360041" cy="373133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5469FF-0EAF-44CE-846F-BF022DE56978}"/>
                  </a:ext>
                </a:extLst>
              </p:cNvPr>
              <p:cNvSpPr txBox="1"/>
              <p:nvPr/>
            </p:nvSpPr>
            <p:spPr>
              <a:xfrm>
                <a:off x="8489843" y="4555344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𝜃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12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75469FF-0EAF-44CE-846F-BF022DE5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9843" y="4555344"/>
                <a:ext cx="672248" cy="40732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EFFF5790-7DEF-4D77-B0F7-1ECC85B31686}"/>
              </a:ext>
            </a:extLst>
          </p:cNvPr>
          <p:cNvSpPr txBox="1"/>
          <p:nvPr/>
        </p:nvSpPr>
        <p:spPr>
          <a:xfrm>
            <a:off x="7746724" y="4620588"/>
            <a:ext cx="216024" cy="31716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9784B5B-4033-49FB-8E3E-9A89B60FE3BF}"/>
              </a:ext>
            </a:extLst>
          </p:cNvPr>
          <p:cNvSpPr/>
          <p:nvPr/>
        </p:nvSpPr>
        <p:spPr>
          <a:xfrm>
            <a:off x="934745" y="3896564"/>
            <a:ext cx="2664296" cy="12575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 (</a:t>
            </a:r>
            <a:r>
              <a:rPr lang="pt-BR" dirty="0" err="1"/>
              <a:t>true</a:t>
            </a:r>
            <a:r>
              <a:rPr lang="pt-BR" dirty="0"/>
              <a:t>)</a:t>
            </a:r>
          </a:p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η8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4E9846-0D93-4F6D-AEF5-B56AC9A1BD60}"/>
                  </a:ext>
                </a:extLst>
              </p:cNvPr>
              <p:cNvSpPr txBox="1"/>
              <p:nvPr/>
            </p:nvSpPr>
            <p:spPr>
              <a:xfrm>
                <a:off x="-36512" y="2164425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11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54E9846-0D93-4F6D-AEF5-B56AC9A1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164425"/>
                <a:ext cx="672248" cy="40732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c 79">
            <a:extLst>
              <a:ext uri="{FF2B5EF4-FFF2-40B4-BE49-F238E27FC236}">
                <a16:creationId xmlns:a16="http://schemas.microsoft.com/office/drawing/2014/main" id="{DE700E10-3B48-4E43-AFF9-B85FFF40FB6B}"/>
              </a:ext>
            </a:extLst>
          </p:cNvPr>
          <p:cNvSpPr/>
          <p:nvPr/>
        </p:nvSpPr>
        <p:spPr>
          <a:xfrm>
            <a:off x="572132" y="2067699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602248-8DF1-47C4-9572-2083D2EFF543}"/>
                  </a:ext>
                </a:extLst>
              </p:cNvPr>
              <p:cNvSpPr txBox="1"/>
              <p:nvPr/>
            </p:nvSpPr>
            <p:spPr>
              <a:xfrm>
                <a:off x="-14317" y="4416925"/>
                <a:ext cx="672248" cy="407325"/>
              </a:xfrm>
              <a:prstGeom prst="rect">
                <a:avLst/>
              </a:prstGeom>
            </p:spPr>
            <p:txBody>
              <a:bodyPr vert="horz" wrap="none" lIns="0" tIns="0" rIns="0" bIns="0" rtlCol="0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81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C602248-8DF1-47C4-9572-2083D2EFF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317" y="4416925"/>
                <a:ext cx="672248" cy="407325"/>
              </a:xfrm>
              <a:prstGeom prst="rect">
                <a:avLst/>
              </a:prstGeom>
              <a:blipFill>
                <a:blip r:embed="rId20"/>
                <a:stretch>
                  <a:fillRect t="-1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Arc 81">
            <a:extLst>
              <a:ext uri="{FF2B5EF4-FFF2-40B4-BE49-F238E27FC236}">
                <a16:creationId xmlns:a16="http://schemas.microsoft.com/office/drawing/2014/main" id="{484CC32B-8A4E-4D31-8D48-E47428835D79}"/>
              </a:ext>
            </a:extLst>
          </p:cNvPr>
          <p:cNvSpPr/>
          <p:nvPr/>
        </p:nvSpPr>
        <p:spPr>
          <a:xfrm>
            <a:off x="594327" y="4320199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5594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275606"/>
            <a:ext cx="7992888" cy="1584176"/>
          </a:xfrm>
        </p:spPr>
        <p:txBody>
          <a:bodyPr/>
          <a:lstStyle/>
          <a:p>
            <a:r>
              <a:rPr lang="en-US" sz="9600" dirty="0" err="1"/>
              <a:t>Decisões</a:t>
            </a:r>
            <a:r>
              <a:rPr lang="en-US" sz="9600" dirty="0"/>
              <a:t> </a:t>
            </a:r>
            <a:r>
              <a:rPr lang="en-US" sz="9600" dirty="0" err="1"/>
              <a:t>pragmáticas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099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devo </a:t>
            </a:r>
            <a:r>
              <a:rPr lang="en-US" dirty="0" err="1"/>
              <a:t>incluir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análise</a:t>
            </a:r>
            <a:r>
              <a:rPr lang="en-US" dirty="0"/>
              <a:t>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Por via de </a:t>
            </a:r>
            <a:r>
              <a:rPr lang="en-US" dirty="0" err="1"/>
              <a:t>regra</a:t>
            </a:r>
            <a:r>
              <a:rPr lang="en-US" dirty="0"/>
              <a:t>,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de um </a:t>
            </a:r>
            <a:r>
              <a:rPr lang="en-US" dirty="0" err="1"/>
              <a:t>mesmo</a:t>
            </a:r>
            <a:r>
              <a:rPr lang="en-US" dirty="0"/>
              <a:t> </a:t>
            </a:r>
            <a:r>
              <a:rPr lang="en-US" dirty="0" err="1"/>
              <a:t>instrumento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ser </a:t>
            </a:r>
            <a:r>
              <a:rPr lang="en-US" dirty="0" err="1"/>
              <a:t>inserido</a:t>
            </a:r>
            <a:r>
              <a:rPr lang="en-US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364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</a:t>
            </a:r>
            <a:r>
              <a:rPr lang="en-US" dirty="0" err="1"/>
              <a:t>Análise</a:t>
            </a:r>
            <a:r>
              <a:rPr lang="en-US" dirty="0"/>
              <a:t> </a:t>
            </a:r>
            <a:r>
              <a:rPr lang="en-US" dirty="0" err="1"/>
              <a:t>fatorial</a:t>
            </a:r>
            <a:r>
              <a:rPr lang="en-US" dirty="0"/>
              <a:t> </a:t>
            </a:r>
            <a:r>
              <a:rPr lang="en-US" dirty="0" err="1"/>
              <a:t>mesmo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Apesar</a:t>
            </a:r>
            <a:r>
              <a:rPr lang="en-US" dirty="0"/>
              <a:t> da AF ser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que visa </a:t>
            </a:r>
            <a:r>
              <a:rPr lang="en-US" dirty="0" err="1"/>
              <a:t>buscar</a:t>
            </a:r>
            <a:r>
              <a:rPr lang="en-US" dirty="0"/>
              <a:t> o </a:t>
            </a:r>
            <a:r>
              <a:rPr lang="en-US" dirty="0" err="1"/>
              <a:t>número</a:t>
            </a:r>
            <a:r>
              <a:rPr lang="en-US" dirty="0"/>
              <a:t> e a </a:t>
            </a:r>
            <a:r>
              <a:rPr lang="en-US" dirty="0" err="1"/>
              <a:t>natureza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latentes</a:t>
            </a:r>
            <a:r>
              <a:rPr lang="en-US" dirty="0"/>
              <a:t> que </a:t>
            </a:r>
            <a:r>
              <a:rPr lang="en-US" dirty="0" err="1"/>
              <a:t>explicam</a:t>
            </a:r>
            <a:r>
              <a:rPr lang="en-US" dirty="0"/>
              <a:t> a </a:t>
            </a:r>
            <a:r>
              <a:rPr lang="en-US" dirty="0" err="1"/>
              <a:t>variabilidade</a:t>
            </a:r>
            <a:r>
              <a:rPr lang="en-US" dirty="0"/>
              <a:t> das </a:t>
            </a:r>
            <a:r>
              <a:rPr lang="en-US" dirty="0" err="1"/>
              <a:t>variáveis</a:t>
            </a:r>
            <a:r>
              <a:rPr lang="en-US" dirty="0"/>
              <a:t> </a:t>
            </a:r>
            <a:r>
              <a:rPr lang="en-US" dirty="0" err="1"/>
              <a:t>observadas</a:t>
            </a:r>
            <a:r>
              <a:rPr lang="en-US" dirty="0"/>
              <a:t>, </a:t>
            </a: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outras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multivariadas</a:t>
            </a:r>
            <a:r>
              <a:rPr lang="en-US" dirty="0"/>
              <a:t> com </a:t>
            </a:r>
            <a:r>
              <a:rPr lang="en-US" dirty="0" err="1"/>
              <a:t>propostas</a:t>
            </a:r>
            <a:r>
              <a:rPr lang="en-US" dirty="0"/>
              <a:t> </a:t>
            </a:r>
            <a:r>
              <a:rPr lang="en-US" dirty="0" err="1"/>
              <a:t>também</a:t>
            </a:r>
            <a:r>
              <a:rPr lang="en-US" dirty="0"/>
              <a:t> </a:t>
            </a:r>
            <a:r>
              <a:rPr lang="en-US" dirty="0" err="1"/>
              <a:t>verossímeis</a:t>
            </a:r>
            <a:endParaRPr lang="en-US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, </a:t>
            </a:r>
            <a:r>
              <a:rPr lang="en-US" dirty="0" err="1"/>
              <a:t>verificar</a:t>
            </a:r>
            <a:r>
              <a:rPr lang="en-US" dirty="0"/>
              <a:t> a </a:t>
            </a:r>
            <a:r>
              <a:rPr lang="en-US" dirty="0" err="1"/>
              <a:t>viabilidade</a:t>
            </a:r>
            <a:r>
              <a:rPr lang="en-US" dirty="0"/>
              <a:t> (KMO e Bartlett)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8677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7B99F05-4D7C-4B89-825C-9044B64A8ACB}"/>
              </a:ext>
            </a:extLst>
          </p:cNvPr>
          <p:cNvSpPr/>
          <p:nvPr/>
        </p:nvSpPr>
        <p:spPr>
          <a:xfrm>
            <a:off x="683820" y="827550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0E3580C-B37E-4058-AEDE-EE0ADA200258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2051755" y="446174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DCA3E6-0263-4959-A8B9-7884862F0B7B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2117195" y="1056150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B757249-26B0-4EBE-91CC-C725BDA90C62}"/>
              </a:ext>
            </a:extLst>
          </p:cNvPr>
          <p:cNvCxnSpPr>
            <a:cxnSpLocks/>
          </p:cNvCxnSpPr>
          <p:nvPr/>
        </p:nvCxnSpPr>
        <p:spPr>
          <a:xfrm>
            <a:off x="2133790" y="1525699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A4B65EB-29A4-4371-B1DF-18DA9036D7F2}"/>
              </a:ext>
            </a:extLst>
          </p:cNvPr>
          <p:cNvSpPr/>
          <p:nvPr/>
        </p:nvSpPr>
        <p:spPr>
          <a:xfrm>
            <a:off x="2858546" y="827550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C37EE0-3354-4776-8497-20EBF4E790BB}"/>
              </a:ext>
            </a:extLst>
          </p:cNvPr>
          <p:cNvSpPr/>
          <p:nvPr/>
        </p:nvSpPr>
        <p:spPr>
          <a:xfrm>
            <a:off x="2850850" y="1437526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084E53-7634-4CC4-998A-D391707CB181}"/>
              </a:ext>
            </a:extLst>
          </p:cNvPr>
          <p:cNvSpPr/>
          <p:nvPr/>
        </p:nvSpPr>
        <p:spPr>
          <a:xfrm>
            <a:off x="2850850" y="21757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33D09EE-209A-470C-B1A4-8FE1EC8C52B7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1968838" y="1666126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2B2992AE-0A5E-40E6-BA81-5DB55992295A}"/>
              </a:ext>
            </a:extLst>
          </p:cNvPr>
          <p:cNvSpPr/>
          <p:nvPr/>
        </p:nvSpPr>
        <p:spPr>
          <a:xfrm>
            <a:off x="2847475" y="2022233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FFD2D25-B288-44BC-9CAC-B4052B108D20}"/>
              </a:ext>
            </a:extLst>
          </p:cNvPr>
          <p:cNvSpPr/>
          <p:nvPr/>
        </p:nvSpPr>
        <p:spPr>
          <a:xfrm>
            <a:off x="4716016" y="702381"/>
            <a:ext cx="1371600" cy="1005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alibri" panose="020F0502020204030204" pitchFamily="34" charset="0"/>
                <a:cs typeface="Calibri" panose="020F0502020204030204" pitchFamily="34" charset="0"/>
              </a:rPr>
              <a:t>η1</a:t>
            </a:r>
            <a:endParaRPr lang="pt-BR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961A645-7C99-480B-980C-C9BA121207D2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83951" y="321005"/>
            <a:ext cx="799095" cy="6885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DA7755-979A-4CA4-A35C-E91C8A95986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49391" y="930981"/>
            <a:ext cx="741351" cy="2748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321F9D3-0B87-4A01-B96F-6B0A33826EF3}"/>
              </a:ext>
            </a:extLst>
          </p:cNvPr>
          <p:cNvCxnSpPr>
            <a:cxnSpLocks/>
          </p:cNvCxnSpPr>
          <p:nvPr/>
        </p:nvCxnSpPr>
        <p:spPr>
          <a:xfrm rot="10800000">
            <a:off x="6164596" y="1419015"/>
            <a:ext cx="708159" cy="18252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CC69C6F-E645-4697-A153-D51AF026DE76}"/>
              </a:ext>
            </a:extLst>
          </p:cNvPr>
          <p:cNvSpPr/>
          <p:nvPr/>
        </p:nvSpPr>
        <p:spPr>
          <a:xfrm>
            <a:off x="6890742" y="7023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AF89988-67AB-4307-BCA9-AD0CE8C92FD0}"/>
              </a:ext>
            </a:extLst>
          </p:cNvPr>
          <p:cNvSpPr/>
          <p:nvPr/>
        </p:nvSpPr>
        <p:spPr>
          <a:xfrm>
            <a:off x="6883046" y="131235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737C6CE-3F14-4781-AF79-106F9BA448F2}"/>
              </a:ext>
            </a:extLst>
          </p:cNvPr>
          <p:cNvSpPr/>
          <p:nvPr/>
        </p:nvSpPr>
        <p:spPr>
          <a:xfrm>
            <a:off x="6883046" y="92405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4E3C718-15A0-4DAD-AF90-536CC74A408C}"/>
              </a:ext>
            </a:extLst>
          </p:cNvPr>
          <p:cNvCxnSpPr>
            <a:cxnSpLocks/>
          </p:cNvCxnSpPr>
          <p:nvPr/>
        </p:nvCxnSpPr>
        <p:spPr>
          <a:xfrm rot="10800000">
            <a:off x="6001034" y="1540957"/>
            <a:ext cx="878637" cy="5847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809727A-0A15-4988-B6EE-A74275D202A6}"/>
              </a:ext>
            </a:extLst>
          </p:cNvPr>
          <p:cNvSpPr/>
          <p:nvPr/>
        </p:nvSpPr>
        <p:spPr>
          <a:xfrm>
            <a:off x="6879671" y="1897064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E0FFB1-5322-47C1-98A2-A9DD0AE57D48}"/>
              </a:ext>
            </a:extLst>
          </p:cNvPr>
          <p:cNvSpPr/>
          <p:nvPr/>
        </p:nvSpPr>
        <p:spPr>
          <a:xfrm>
            <a:off x="3723639" y="2962081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y2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D4CB3B-9CD1-4F86-B77A-70E976CDA3EE}"/>
              </a:ext>
            </a:extLst>
          </p:cNvPr>
          <p:cNvSpPr/>
          <p:nvPr/>
        </p:nvSpPr>
        <p:spPr>
          <a:xfrm>
            <a:off x="5098402" y="370712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1610198-C513-4EAD-A11C-27CBBAECD3D5}"/>
              </a:ext>
            </a:extLst>
          </p:cNvPr>
          <p:cNvSpPr/>
          <p:nvPr/>
        </p:nvSpPr>
        <p:spPr>
          <a:xfrm>
            <a:off x="2352039" y="3690819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3E9A7DD-D5D3-4110-B0EB-7B5A917743B9}"/>
              </a:ext>
            </a:extLst>
          </p:cNvPr>
          <p:cNvSpPr/>
          <p:nvPr/>
        </p:nvSpPr>
        <p:spPr>
          <a:xfrm>
            <a:off x="3723639" y="4465667"/>
            <a:ext cx="1371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y4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EC7E5CE-82A1-4D5A-B1B0-1F2CDE2A88B5}"/>
              </a:ext>
            </a:extLst>
          </p:cNvPr>
          <p:cNvCxnSpPr/>
          <p:nvPr/>
        </p:nvCxnSpPr>
        <p:spPr>
          <a:xfrm flipV="1">
            <a:off x="3209365" y="3256674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7BDDDB7-1285-4104-8FF5-56312375E3D2}"/>
              </a:ext>
            </a:extLst>
          </p:cNvPr>
          <p:cNvCxnSpPr/>
          <p:nvPr/>
        </p:nvCxnSpPr>
        <p:spPr>
          <a:xfrm flipV="1">
            <a:off x="5136382" y="4256516"/>
            <a:ext cx="647820" cy="457200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3CB8AE1-B095-4521-9EDF-81B3086BB44A}"/>
              </a:ext>
            </a:extLst>
          </p:cNvPr>
          <p:cNvCxnSpPr>
            <a:cxnSpLocks/>
          </p:cNvCxnSpPr>
          <p:nvPr/>
        </p:nvCxnSpPr>
        <p:spPr>
          <a:xfrm>
            <a:off x="5067672" y="3157743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5294479-4F2D-4EEC-A5F3-F765078E105A}"/>
              </a:ext>
            </a:extLst>
          </p:cNvPr>
          <p:cNvCxnSpPr>
            <a:cxnSpLocks/>
          </p:cNvCxnSpPr>
          <p:nvPr/>
        </p:nvCxnSpPr>
        <p:spPr>
          <a:xfrm>
            <a:off x="3012671" y="4156764"/>
            <a:ext cx="716530" cy="541022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D80D31-3A54-4B07-B367-5696CBF2247C}"/>
              </a:ext>
            </a:extLst>
          </p:cNvPr>
          <p:cNvCxnSpPr>
            <a:cxnSpLocks/>
            <a:endCxn id="66" idx="1"/>
          </p:cNvCxnSpPr>
          <p:nvPr/>
        </p:nvCxnSpPr>
        <p:spPr>
          <a:xfrm>
            <a:off x="3761264" y="3920255"/>
            <a:ext cx="1337138" cy="15474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E0F15B1-18B4-4826-AF82-8074E6A09FDB}"/>
              </a:ext>
            </a:extLst>
          </p:cNvPr>
          <p:cNvCxnSpPr>
            <a:cxnSpLocks/>
            <a:stCxn id="65" idx="2"/>
            <a:endCxn id="68" idx="0"/>
          </p:cNvCxnSpPr>
          <p:nvPr/>
        </p:nvCxnSpPr>
        <p:spPr>
          <a:xfrm>
            <a:off x="4409439" y="3419281"/>
            <a:ext cx="0" cy="1046386"/>
          </a:xfrm>
          <a:prstGeom prst="straightConnector1">
            <a:avLst/>
          </a:prstGeom>
          <a:ln w="76200">
            <a:solidFill>
              <a:srgbClr val="F6924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41CABBE-DBA2-47F9-A4DB-2A909E65F20D}"/>
              </a:ext>
            </a:extLst>
          </p:cNvPr>
          <p:cNvSpPr txBox="1"/>
          <p:nvPr/>
        </p:nvSpPr>
        <p:spPr>
          <a:xfrm>
            <a:off x="1259631" y="2571750"/>
            <a:ext cx="1805775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Factor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77221E-20A8-423E-886C-CFA965325F54}"/>
              </a:ext>
            </a:extLst>
          </p:cNvPr>
          <p:cNvSpPr txBox="1"/>
          <p:nvPr/>
        </p:nvSpPr>
        <p:spPr>
          <a:xfrm>
            <a:off x="6300192" y="2577398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Principal Component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DE308-6FEE-4E92-89C6-3950AEAEE984}"/>
              </a:ext>
            </a:extLst>
          </p:cNvPr>
          <p:cNvSpPr txBox="1"/>
          <p:nvPr/>
        </p:nvSpPr>
        <p:spPr>
          <a:xfrm>
            <a:off x="5373258" y="4694267"/>
            <a:ext cx="2290834" cy="37033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Network Analysis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38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método</a:t>
            </a:r>
            <a:r>
              <a:rPr lang="en-US" dirty="0"/>
              <a:t> de </a:t>
            </a:r>
            <a:r>
              <a:rPr lang="en-US" dirty="0" err="1"/>
              <a:t>extração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dirty="0" err="1"/>
              <a:t>Existem</a:t>
            </a:r>
            <a:r>
              <a:rPr lang="en-US" dirty="0"/>
              <a:t> </a:t>
            </a:r>
            <a:r>
              <a:rPr lang="en-US" dirty="0" err="1"/>
              <a:t>diferentes</a:t>
            </a:r>
            <a:r>
              <a:rPr lang="en-US" dirty="0"/>
              <a:t> algorithms que </a:t>
            </a:r>
            <a:r>
              <a:rPr lang="en-US" dirty="0" err="1"/>
              <a:t>visam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, </a:t>
            </a:r>
            <a:r>
              <a:rPr lang="en-US" dirty="0" err="1"/>
              <a:t>incluindo</a:t>
            </a:r>
            <a:r>
              <a:rPr lang="en-US" dirty="0"/>
              <a:t> a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Verossimilhança</a:t>
            </a:r>
            <a:r>
              <a:rPr lang="en-US" dirty="0"/>
              <a:t> (ML), </a:t>
            </a:r>
            <a:r>
              <a:rPr lang="en-US" dirty="0" err="1"/>
              <a:t>Máxima</a:t>
            </a:r>
            <a:r>
              <a:rPr lang="en-US" dirty="0"/>
              <a:t> </a:t>
            </a:r>
            <a:r>
              <a:rPr lang="en-US" dirty="0" err="1"/>
              <a:t>Verossimilhança</a:t>
            </a:r>
            <a:r>
              <a:rPr lang="en-US" dirty="0"/>
              <a:t> Robusta (RML), </a:t>
            </a:r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Quadrado</a:t>
            </a:r>
            <a:r>
              <a:rPr lang="en-US" dirty="0"/>
              <a:t> </a:t>
            </a:r>
            <a:r>
              <a:rPr lang="en-US" dirty="0" err="1"/>
              <a:t>Ponderados</a:t>
            </a:r>
            <a:r>
              <a:rPr lang="en-US" dirty="0"/>
              <a:t> (WLS), </a:t>
            </a:r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Quadrados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Ponderados</a:t>
            </a:r>
            <a:r>
              <a:rPr lang="en-US" dirty="0"/>
              <a:t> (ULS), WLSMV (</a:t>
            </a:r>
            <a:r>
              <a:rPr lang="en-US" dirty="0" err="1"/>
              <a:t>mínimos</a:t>
            </a:r>
            <a:r>
              <a:rPr lang="en-US" dirty="0"/>
              <a:t> </a:t>
            </a:r>
            <a:r>
              <a:rPr lang="en-US" dirty="0" err="1"/>
              <a:t>quadrados</a:t>
            </a:r>
            <a:r>
              <a:rPr lang="en-US" dirty="0"/>
              <a:t> </a:t>
            </a:r>
            <a:r>
              <a:rPr lang="en-US" dirty="0" err="1"/>
              <a:t>ponderados</a:t>
            </a:r>
            <a:r>
              <a:rPr lang="en-US" dirty="0"/>
              <a:t> </a:t>
            </a:r>
            <a:r>
              <a:rPr lang="en-US" dirty="0" err="1"/>
              <a:t>robusto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305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</a:t>
            </a:r>
            <a:r>
              <a:rPr lang="en-US" dirty="0" err="1"/>
              <a:t>Quantos</a:t>
            </a:r>
            <a:r>
              <a:rPr lang="en-US" dirty="0"/>
              <a:t> </a:t>
            </a:r>
            <a:r>
              <a:rPr lang="en-US" dirty="0" err="1"/>
              <a:t>fatores</a:t>
            </a:r>
            <a:r>
              <a:rPr lang="en-US" dirty="0"/>
              <a:t> </a:t>
            </a:r>
            <a:r>
              <a:rPr lang="en-US" dirty="0" err="1"/>
              <a:t>reter</a:t>
            </a:r>
            <a:r>
              <a:rPr lang="en-US" dirty="0"/>
              <a:t>?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747864"/>
          </a:xfrm>
        </p:spPr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dirty="0" err="1"/>
              <a:t>Diferentes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possíveis</a:t>
            </a:r>
            <a:r>
              <a:rPr lang="en-US" dirty="0"/>
              <a:t> e a </a:t>
            </a:r>
            <a:r>
              <a:rPr lang="en-US" dirty="0" err="1"/>
              <a:t>maioria</a:t>
            </a:r>
            <a:r>
              <a:rPr lang="en-US" dirty="0"/>
              <a:t> é </a:t>
            </a:r>
            <a:r>
              <a:rPr lang="en-US" dirty="0" err="1"/>
              <a:t>calcada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autovalores</a:t>
            </a:r>
            <a:r>
              <a:rPr lang="en-US" dirty="0"/>
              <a:t> e </a:t>
            </a:r>
            <a:r>
              <a:rPr lang="en-US" dirty="0" err="1"/>
              <a:t>autovetores</a:t>
            </a:r>
            <a:endParaRPr lang="en-US" dirty="0"/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2267744" y="4668366"/>
            <a:ext cx="4752528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483768" y="2067694"/>
            <a:ext cx="0" cy="2744688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8438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320384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56388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92392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428396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6440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500404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36408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72412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608416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444208" y="452435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689448" y="4812382"/>
            <a:ext cx="3898769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7500" lnSpcReduction="20000"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689447" y="249974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3100912" y="400349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459920" y="414263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798687" y="422073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4170786" y="427048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534201" y="426450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906300" y="4260289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5256341" y="4273392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615349" y="4289529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978764" y="429995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371865" y="429232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778284" y="2697063"/>
            <a:ext cx="3797643" cy="174689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97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Escarpa</a:t>
            </a:r>
            <a:r>
              <a:rPr lang="en-US" dirty="0"/>
              <a:t> (</a:t>
            </a:r>
            <a:r>
              <a:rPr lang="en-US" dirty="0" err="1"/>
              <a:t>Sedimentação</a:t>
            </a:r>
            <a:r>
              <a:rPr lang="en-US" dirty="0"/>
              <a:t>)</a:t>
            </a: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3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1D0CF9-8D89-4271-AAFA-4A9AEB0E2C2F}"/>
              </a:ext>
            </a:extLst>
          </p:cNvPr>
          <p:cNvCxnSpPr>
            <a:cxnSpLocks/>
          </p:cNvCxnSpPr>
          <p:nvPr/>
        </p:nvCxnSpPr>
        <p:spPr>
          <a:xfrm>
            <a:off x="1619672" y="3902469"/>
            <a:ext cx="6048672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Escarpa</a:t>
            </a:r>
            <a:r>
              <a:rPr lang="en-US" dirty="0"/>
              <a:t> – </a:t>
            </a:r>
            <a:r>
              <a:rPr lang="en-US" dirty="0" err="1"/>
              <a:t>Regra</a:t>
            </a:r>
            <a:r>
              <a:rPr lang="en-US" dirty="0"/>
              <a:t> 1</a:t>
            </a: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5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B38DE95-6E88-4473-9465-4AF5EC4C34A2}"/>
              </a:ext>
            </a:extLst>
          </p:cNvPr>
          <p:cNvSpPr/>
          <p:nvPr/>
        </p:nvSpPr>
        <p:spPr>
          <a:xfrm>
            <a:off x="1331640" y="699542"/>
            <a:ext cx="4608512" cy="34563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6CCC8-C74B-48EA-936A-A67C4650D73F}"/>
              </a:ext>
            </a:extLst>
          </p:cNvPr>
          <p:cNvSpPr txBox="1"/>
          <p:nvPr/>
        </p:nvSpPr>
        <p:spPr>
          <a:xfrm>
            <a:off x="2114634" y="2493725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multivariada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66379-D968-4278-819B-DFE0506C4494}"/>
              </a:ext>
            </a:extLst>
          </p:cNvPr>
          <p:cNvSpPr txBox="1"/>
          <p:nvPr/>
        </p:nvSpPr>
        <p:spPr>
          <a:xfrm>
            <a:off x="1439652" y="2058327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endParaRPr lang="en-US" sz="32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7A5629-61F1-4C62-ADB5-BAEE3457F32B}"/>
              </a:ext>
            </a:extLst>
          </p:cNvPr>
          <p:cNvSpPr/>
          <p:nvPr/>
        </p:nvSpPr>
        <p:spPr>
          <a:xfrm>
            <a:off x="2771800" y="1419622"/>
            <a:ext cx="4608512" cy="3456384"/>
          </a:xfrm>
          <a:prstGeom prst="rect">
            <a:avLst/>
          </a:prstGeom>
          <a:solidFill>
            <a:schemeClr val="bg1">
              <a:lumMod val="95000"/>
              <a:alpha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1BAB2-9B22-4F5F-B933-AEA6AFEC60A6}"/>
              </a:ext>
            </a:extLst>
          </p:cNvPr>
          <p:cNvSpPr txBox="1"/>
          <p:nvPr/>
        </p:nvSpPr>
        <p:spPr>
          <a:xfrm>
            <a:off x="1349398" y="746398"/>
            <a:ext cx="3798666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dirty="0">
                <a:latin typeface="Prototype" pitchFamily="2" charset="0"/>
                <a:cs typeface="Prototype" pitchFamily="2" charset="0"/>
              </a:rPr>
              <a:t>Aspectos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analíticos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dirty="0" err="1">
                <a:latin typeface="Prototype" pitchFamily="2" charset="0"/>
                <a:cs typeface="Prototype" pitchFamily="2" charset="0"/>
              </a:rPr>
              <a:t>Estatística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e </a:t>
            </a:r>
            <a:br>
              <a:rPr lang="en-US" sz="2000" dirty="0">
                <a:latin typeface="Prototype" pitchFamily="2" charset="0"/>
                <a:cs typeface="Prototype" pitchFamily="2" charset="0"/>
              </a:rPr>
            </a:br>
            <a:r>
              <a:rPr lang="en-US" sz="2000" dirty="0" err="1">
                <a:latin typeface="Prototype" pitchFamily="2" charset="0"/>
                <a:cs typeface="Prototype" pitchFamily="2" charset="0"/>
              </a:rPr>
              <a:t>análise</a:t>
            </a:r>
            <a:r>
              <a:rPr lang="en-US" sz="2000" dirty="0">
                <a:latin typeface="Prototype" pitchFamily="2" charset="0"/>
                <a:cs typeface="Prototype" pitchFamily="2" charset="0"/>
              </a:rPr>
              <a:t> de dados</a:t>
            </a:r>
            <a:endParaRPr lang="pt-BR" sz="20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DADF0-FDEC-4F9E-B691-9565C569EE99}"/>
              </a:ext>
            </a:extLst>
          </p:cNvPr>
          <p:cNvSpPr txBox="1"/>
          <p:nvPr/>
        </p:nvSpPr>
        <p:spPr>
          <a:xfrm>
            <a:off x="2771800" y="1529248"/>
            <a:ext cx="4392488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Conceitos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aplicados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em</a:t>
            </a:r>
            <a:r>
              <a:rPr lang="en-US" sz="20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Psicometria</a:t>
            </a:r>
            <a:endParaRPr lang="pt-BR" sz="20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86DA4E26-AC35-43F1-A774-3A8895BE0A22}"/>
              </a:ext>
            </a:extLst>
          </p:cNvPr>
          <p:cNvSpPr/>
          <p:nvPr/>
        </p:nvSpPr>
        <p:spPr>
          <a:xfrm rot="2756508">
            <a:off x="5598728" y="758972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8B6D24D8-CC0F-474E-AF00-1D1304DACBA4}"/>
              </a:ext>
            </a:extLst>
          </p:cNvPr>
          <p:cNvSpPr/>
          <p:nvPr/>
        </p:nvSpPr>
        <p:spPr>
          <a:xfrm rot="12600000">
            <a:off x="1942522" y="1931253"/>
            <a:ext cx="1296144" cy="60121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49898C-896D-4203-A695-CAFF6FEBFB2A}"/>
              </a:ext>
            </a:extLst>
          </p:cNvPr>
          <p:cNvSpPr txBox="1"/>
          <p:nvPr/>
        </p:nvSpPr>
        <p:spPr>
          <a:xfrm>
            <a:off x="3635896" y="2420936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Fidedignidade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F0F30-2E53-4919-9710-BA569DFEB4CA}"/>
              </a:ext>
            </a:extLst>
          </p:cNvPr>
          <p:cNvSpPr txBox="1"/>
          <p:nvPr/>
        </p:nvSpPr>
        <p:spPr>
          <a:xfrm>
            <a:off x="3635896" y="2881926"/>
            <a:ext cx="3096344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Estrutura</a:t>
            </a:r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interna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905823-68D1-470F-BABD-3D1D24AA19B8}"/>
              </a:ext>
            </a:extLst>
          </p:cNvPr>
          <p:cNvSpPr txBox="1"/>
          <p:nvPr/>
        </p:nvSpPr>
        <p:spPr>
          <a:xfrm>
            <a:off x="3685355" y="3358211"/>
            <a:ext cx="3096344" cy="6503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Rede </a:t>
            </a:r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nomológica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37754-A513-4BE7-AEAD-A8220D287D5B}"/>
              </a:ext>
            </a:extLst>
          </p:cNvPr>
          <p:cNvSpPr txBox="1"/>
          <p:nvPr/>
        </p:nvSpPr>
        <p:spPr>
          <a:xfrm>
            <a:off x="3707904" y="3793609"/>
            <a:ext cx="3096344" cy="65034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95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1" grpId="0"/>
      <p:bldP spid="4" grpId="0" animBg="1"/>
      <p:bldP spid="5" grpId="0"/>
      <p:bldP spid="6" grpId="0"/>
      <p:bldP spid="2" grpId="0" animBg="1"/>
      <p:bldP spid="7" grpId="0" animBg="1"/>
      <p:bldP spid="8" grpId="0"/>
      <p:bldP spid="9" grpId="0"/>
      <p:bldP spid="10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D1D0CF9-8D89-4271-AAFA-4A9AEB0E2C2F}"/>
              </a:ext>
            </a:extLst>
          </p:cNvPr>
          <p:cNvCxnSpPr>
            <a:cxnSpLocks/>
          </p:cNvCxnSpPr>
          <p:nvPr/>
        </p:nvCxnSpPr>
        <p:spPr>
          <a:xfrm flipV="1">
            <a:off x="2959086" y="2787775"/>
            <a:ext cx="859170" cy="1028651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Escarpa</a:t>
            </a:r>
            <a:r>
              <a:rPr lang="en-US" dirty="0"/>
              <a:t> – </a:t>
            </a:r>
            <a:r>
              <a:rPr lang="en-US" dirty="0" err="1"/>
              <a:t>Regra</a:t>
            </a:r>
            <a:r>
              <a:rPr lang="en-US" dirty="0"/>
              <a:t> 2</a:t>
            </a: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227934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203598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371950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6702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398413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6518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76714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79590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82407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81985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832960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84909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85952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85189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86982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86853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86090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08391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442746"/>
            <a:ext cx="1504446" cy="50080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629158"/>
            <a:ext cx="1187355" cy="3978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7584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47040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1823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894316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60633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31829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95825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670221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79411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4762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18350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86559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566596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286500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1978793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69869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14B9A-9833-4F88-BF39-55F03165FA47}"/>
              </a:ext>
            </a:extLst>
          </p:cNvPr>
          <p:cNvSpPr txBox="1"/>
          <p:nvPr/>
        </p:nvSpPr>
        <p:spPr>
          <a:xfrm>
            <a:off x="3540355" y="2421768"/>
            <a:ext cx="1085555" cy="349055"/>
          </a:xfrm>
          <a:prstGeom prst="rect">
            <a:avLst/>
          </a:prstGeom>
        </p:spPr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Cotovelo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4510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Gráfico</a:t>
            </a:r>
            <a:r>
              <a:rPr lang="en-US" dirty="0"/>
              <a:t> de </a:t>
            </a:r>
            <a:r>
              <a:rPr lang="en-US" dirty="0" err="1"/>
              <a:t>Escarpa</a:t>
            </a:r>
            <a:r>
              <a:rPr lang="en-US" dirty="0"/>
              <a:t> – </a:t>
            </a:r>
            <a:r>
              <a:rPr lang="en-US" dirty="0" err="1"/>
              <a:t>Regra</a:t>
            </a:r>
            <a:r>
              <a:rPr lang="en-US" dirty="0"/>
              <a:t> 3</a:t>
            </a: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A9D5B63-3D5B-42BA-AD92-52BA7F552DD6}"/>
              </a:ext>
            </a:extLst>
          </p:cNvPr>
          <p:cNvCxnSpPr>
            <a:cxnSpLocks/>
          </p:cNvCxnSpPr>
          <p:nvPr/>
        </p:nvCxnSpPr>
        <p:spPr>
          <a:xfrm>
            <a:off x="1979712" y="4337375"/>
            <a:ext cx="5616624" cy="0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AB25B9-F38C-47ED-AA48-445D72E2FE7D}"/>
              </a:ext>
            </a:extLst>
          </p:cNvPr>
          <p:cNvCxnSpPr>
            <a:cxnSpLocks/>
          </p:cNvCxnSpPr>
          <p:nvPr/>
        </p:nvCxnSpPr>
        <p:spPr>
          <a:xfrm flipV="1">
            <a:off x="2195736" y="1313039"/>
            <a:ext cx="0" cy="3168352"/>
          </a:xfrm>
          <a:prstGeom prst="straightConnector1">
            <a:avLst/>
          </a:prstGeom>
          <a:ln w="762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5C3894-4B43-4122-8B5A-F0F8E7A05665}"/>
              </a:ext>
            </a:extLst>
          </p:cNvPr>
          <p:cNvCxnSpPr/>
          <p:nvPr/>
        </p:nvCxnSpPr>
        <p:spPr>
          <a:xfrm>
            <a:off x="25557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92422-B6B3-4A0A-908D-1CD285F4A94B}"/>
              </a:ext>
            </a:extLst>
          </p:cNvPr>
          <p:cNvCxnSpPr/>
          <p:nvPr/>
        </p:nvCxnSpPr>
        <p:spPr>
          <a:xfrm>
            <a:off x="291581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2E816E-518C-4747-9B9D-D272DBD34B2F}"/>
              </a:ext>
            </a:extLst>
          </p:cNvPr>
          <p:cNvCxnSpPr/>
          <p:nvPr/>
        </p:nvCxnSpPr>
        <p:spPr>
          <a:xfrm>
            <a:off x="327585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E8FBD7-3BED-466B-80B2-79C94AB4E4F3}"/>
              </a:ext>
            </a:extLst>
          </p:cNvPr>
          <p:cNvCxnSpPr/>
          <p:nvPr/>
        </p:nvCxnSpPr>
        <p:spPr>
          <a:xfrm>
            <a:off x="363589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DD2BF-58EF-402D-BF3A-A7DA159E167A}"/>
              </a:ext>
            </a:extLst>
          </p:cNvPr>
          <p:cNvCxnSpPr/>
          <p:nvPr/>
        </p:nvCxnSpPr>
        <p:spPr>
          <a:xfrm>
            <a:off x="399593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428D8C-9246-48FA-BB66-F8F615DE3E18}"/>
              </a:ext>
            </a:extLst>
          </p:cNvPr>
          <p:cNvCxnSpPr/>
          <p:nvPr/>
        </p:nvCxnSpPr>
        <p:spPr>
          <a:xfrm>
            <a:off x="43559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8E5EFD-C7D3-47D5-B746-333AA8C0587E}"/>
              </a:ext>
            </a:extLst>
          </p:cNvPr>
          <p:cNvCxnSpPr/>
          <p:nvPr/>
        </p:nvCxnSpPr>
        <p:spPr>
          <a:xfrm>
            <a:off x="471601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82CEE6-CD3D-453F-A942-E149F3C4A2F4}"/>
              </a:ext>
            </a:extLst>
          </p:cNvPr>
          <p:cNvCxnSpPr/>
          <p:nvPr/>
        </p:nvCxnSpPr>
        <p:spPr>
          <a:xfrm>
            <a:off x="507605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EC3137-CA91-447E-9CF0-60FCCBE327A0}"/>
              </a:ext>
            </a:extLst>
          </p:cNvPr>
          <p:cNvCxnSpPr/>
          <p:nvPr/>
        </p:nvCxnSpPr>
        <p:spPr>
          <a:xfrm>
            <a:off x="543609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15B222-66E9-4FF6-B835-6D02C94C522D}"/>
              </a:ext>
            </a:extLst>
          </p:cNvPr>
          <p:cNvCxnSpPr/>
          <p:nvPr/>
        </p:nvCxnSpPr>
        <p:spPr>
          <a:xfrm>
            <a:off x="579613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BD2231-BA6A-4AC6-A517-0E42E8818F3D}"/>
              </a:ext>
            </a:extLst>
          </p:cNvPr>
          <p:cNvCxnSpPr/>
          <p:nvPr/>
        </p:nvCxnSpPr>
        <p:spPr>
          <a:xfrm>
            <a:off x="6156176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515BC0-29F5-42DA-B12E-B0F29B238331}"/>
              </a:ext>
            </a:extLst>
          </p:cNvPr>
          <p:cNvSpPr txBox="1"/>
          <p:nvPr/>
        </p:nvSpPr>
        <p:spPr>
          <a:xfrm>
            <a:off x="2401415" y="4481391"/>
            <a:ext cx="4978885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1       2     3     4     5     6    7     8     9     10    11      12      13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6C23FC-3B11-4EC0-A09A-DE931CBA05CB}"/>
              </a:ext>
            </a:extLst>
          </p:cNvPr>
          <p:cNvSpPr/>
          <p:nvPr/>
        </p:nvSpPr>
        <p:spPr>
          <a:xfrm>
            <a:off x="2377069" y="177967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F1A54AC-E6A4-4395-8A10-132B84D656C9}"/>
              </a:ext>
            </a:extLst>
          </p:cNvPr>
          <p:cNvSpPr/>
          <p:nvPr/>
        </p:nvSpPr>
        <p:spPr>
          <a:xfrm>
            <a:off x="2812880" y="3507854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AE457F-CDA5-41EF-B6C2-379A23DA18AD}"/>
              </a:ext>
            </a:extLst>
          </p:cNvPr>
          <p:cNvSpPr/>
          <p:nvPr/>
        </p:nvSpPr>
        <p:spPr>
          <a:xfrm>
            <a:off x="3162673" y="376131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C736C8-F485-4324-9DC2-236B4D713179}"/>
              </a:ext>
            </a:extLst>
          </p:cNvPr>
          <p:cNvSpPr/>
          <p:nvPr/>
        </p:nvSpPr>
        <p:spPr>
          <a:xfrm>
            <a:off x="3519339" y="387658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7878564-C540-452B-9877-212A0CAAD1F9}"/>
              </a:ext>
            </a:extLst>
          </p:cNvPr>
          <p:cNvSpPr/>
          <p:nvPr/>
        </p:nvSpPr>
        <p:spPr>
          <a:xfrm>
            <a:off x="3882754" y="390534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E6FF1F-8FCF-400E-85A5-084157569910}"/>
              </a:ext>
            </a:extLst>
          </p:cNvPr>
          <p:cNvSpPr/>
          <p:nvPr/>
        </p:nvSpPr>
        <p:spPr>
          <a:xfrm>
            <a:off x="4246169" y="393351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3A60CD9-1E63-45E7-A651-459245101B36}"/>
              </a:ext>
            </a:extLst>
          </p:cNvPr>
          <p:cNvSpPr/>
          <p:nvPr/>
        </p:nvSpPr>
        <p:spPr>
          <a:xfrm>
            <a:off x="4618268" y="392929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7CD04CB-DF89-4FE7-8A48-DCC565539735}"/>
              </a:ext>
            </a:extLst>
          </p:cNvPr>
          <p:cNvSpPr/>
          <p:nvPr/>
        </p:nvSpPr>
        <p:spPr>
          <a:xfrm>
            <a:off x="4968309" y="3942401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2B25486-AEF9-4EDA-A3A0-82CDDD863851}"/>
              </a:ext>
            </a:extLst>
          </p:cNvPr>
          <p:cNvSpPr/>
          <p:nvPr/>
        </p:nvSpPr>
        <p:spPr>
          <a:xfrm>
            <a:off x="5327317" y="395853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D26140-6B2B-4CDB-A938-9FA6F68C8578}"/>
              </a:ext>
            </a:extLst>
          </p:cNvPr>
          <p:cNvSpPr/>
          <p:nvPr/>
        </p:nvSpPr>
        <p:spPr>
          <a:xfrm>
            <a:off x="5690732" y="3968965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A036688-15BE-4943-A6C4-E4DD983FAB6D}"/>
              </a:ext>
            </a:extLst>
          </p:cNvPr>
          <p:cNvSpPr/>
          <p:nvPr/>
        </p:nvSpPr>
        <p:spPr>
          <a:xfrm>
            <a:off x="6083833" y="3961337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2E3E7D1-7B84-447E-B3E7-E575215B6D07}"/>
              </a:ext>
            </a:extLst>
          </p:cNvPr>
          <p:cNvSpPr/>
          <p:nvPr/>
        </p:nvSpPr>
        <p:spPr>
          <a:xfrm>
            <a:off x="2490252" y="1979266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9351FD5-747D-41B9-AEFF-F7C31E7FFCC0}"/>
              </a:ext>
            </a:extLst>
          </p:cNvPr>
          <p:cNvSpPr/>
          <p:nvPr/>
        </p:nvSpPr>
        <p:spPr>
          <a:xfrm>
            <a:off x="6484183" y="3977976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7FA4D46-8F9D-424F-AECB-4600B6AE48EE}"/>
              </a:ext>
            </a:extLst>
          </p:cNvPr>
          <p:cNvSpPr/>
          <p:nvPr/>
        </p:nvSpPr>
        <p:spPr>
          <a:xfrm>
            <a:off x="6877284" y="3970348"/>
            <a:ext cx="226365" cy="216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6150EEA-A9A1-4D0A-BA2A-866C5D0B1D05}"/>
              </a:ext>
            </a:extLst>
          </p:cNvPr>
          <p:cNvCxnSpPr/>
          <p:nvPr/>
        </p:nvCxnSpPr>
        <p:spPr>
          <a:xfrm>
            <a:off x="6588224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B9CCFBD-9B34-4262-8C76-171D494689C6}"/>
              </a:ext>
            </a:extLst>
          </p:cNvPr>
          <p:cNvCxnSpPr/>
          <p:nvPr/>
        </p:nvCxnSpPr>
        <p:spPr>
          <a:xfrm>
            <a:off x="6948264" y="4193359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39A396-E89E-4577-A088-A627515D20D5}"/>
              </a:ext>
            </a:extLst>
          </p:cNvPr>
          <p:cNvSpPr txBox="1"/>
          <p:nvPr/>
        </p:nvSpPr>
        <p:spPr>
          <a:xfrm rot="16200000">
            <a:off x="609931" y="2552187"/>
            <a:ext cx="1504446" cy="50080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2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Autovalor</a:t>
            </a:r>
            <a:endParaRPr lang="pt-BR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9F910E-F03E-43CB-829A-9CB1E9A5CDDB}"/>
              </a:ext>
            </a:extLst>
          </p:cNvPr>
          <p:cNvSpPr txBox="1"/>
          <p:nvPr/>
        </p:nvSpPr>
        <p:spPr>
          <a:xfrm>
            <a:off x="4250955" y="4738599"/>
            <a:ext cx="1187355" cy="3978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vert="horz" wrap="none" lIns="91440" tIns="45720" rIns="91440" bIns="45720" rtlCol="0">
            <a:normAutofit lnSpcReduction="10000"/>
          </a:bodyPr>
          <a:lstStyle/>
          <a:p>
            <a:pPr algn="ctr"/>
            <a:r>
              <a:rPr lang="en-US" sz="22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9558B9-D997-4AA2-A47D-7EA70C655AAB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86789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E67EB6-76C0-4564-8DBE-1FBFE731EE19}"/>
              </a:ext>
            </a:extLst>
          </p:cNvPr>
          <p:cNvCxnSpPr>
            <a:cxnSpLocks/>
          </p:cNvCxnSpPr>
          <p:nvPr/>
        </p:nvCxnSpPr>
        <p:spPr>
          <a:xfrm rot="5400000">
            <a:off x="2195736" y="3579848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FEACBB6-CF1C-4C27-A243-15DB3BE51827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291803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909470-12D7-4268-8691-93CCD6BE9783}"/>
              </a:ext>
            </a:extLst>
          </p:cNvPr>
          <p:cNvCxnSpPr>
            <a:cxnSpLocks/>
          </p:cNvCxnSpPr>
          <p:nvPr/>
        </p:nvCxnSpPr>
        <p:spPr>
          <a:xfrm rot="5400000">
            <a:off x="2182022" y="3003757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D936BFE-202F-4E66-AFCC-C450AB3FD9AA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715780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CD3480-84B5-4FD6-8194-661E999C2318}"/>
              </a:ext>
            </a:extLst>
          </p:cNvPr>
          <p:cNvCxnSpPr>
            <a:cxnSpLocks/>
          </p:cNvCxnSpPr>
          <p:nvPr/>
        </p:nvCxnSpPr>
        <p:spPr>
          <a:xfrm rot="5400000">
            <a:off x="2182022" y="242773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F7F5096-2192-4F4C-A1BA-B4EC91869633}"/>
              </a:ext>
            </a:extLst>
          </p:cNvPr>
          <p:cNvCxnSpPr>
            <a:cxnSpLocks/>
          </p:cNvCxnSpPr>
          <p:nvPr/>
        </p:nvCxnSpPr>
        <p:spPr>
          <a:xfrm rot="5400000">
            <a:off x="2195736" y="2067694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6D2465-7461-4DEC-83EE-B0A3EFCE4B24}"/>
              </a:ext>
            </a:extLst>
          </p:cNvPr>
          <p:cNvCxnSpPr>
            <a:cxnSpLocks/>
          </p:cNvCxnSpPr>
          <p:nvPr/>
        </p:nvCxnSpPr>
        <p:spPr>
          <a:xfrm rot="5400000">
            <a:off x="2195736" y="1779662"/>
            <a:ext cx="0" cy="28803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6A74D4B-1440-4FB4-BAA5-EDA3360CC603}"/>
              </a:ext>
            </a:extLst>
          </p:cNvPr>
          <p:cNvSpPr txBox="1"/>
          <p:nvPr/>
        </p:nvSpPr>
        <p:spPr>
          <a:xfrm>
            <a:off x="1692179" y="390355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1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F4BED-5222-4605-9043-CC836E37015F}"/>
              </a:ext>
            </a:extLst>
          </p:cNvPr>
          <p:cNvSpPr txBox="1"/>
          <p:nvPr/>
        </p:nvSpPr>
        <p:spPr>
          <a:xfrm>
            <a:off x="1681334" y="358564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EB230F-9FC7-4324-98D8-167E5920F1D1}"/>
              </a:ext>
            </a:extLst>
          </p:cNvPr>
          <p:cNvSpPr txBox="1"/>
          <p:nvPr/>
        </p:nvSpPr>
        <p:spPr>
          <a:xfrm>
            <a:off x="1675405" y="329294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3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141C44-8EF2-441D-8D7D-EB36A3056970}"/>
              </a:ext>
            </a:extLst>
          </p:cNvPr>
          <p:cNvSpPr txBox="1"/>
          <p:nvPr/>
        </p:nvSpPr>
        <p:spPr>
          <a:xfrm>
            <a:off x="1681334" y="2975039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4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C87300-29CD-4C0B-8E86-664B25C9123A}"/>
              </a:ext>
            </a:extLst>
          </p:cNvPr>
          <p:cNvSpPr txBox="1"/>
          <p:nvPr/>
        </p:nvSpPr>
        <p:spPr>
          <a:xfrm>
            <a:off x="1692179" y="2676037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5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2F8B19-8340-46E5-96AA-EE4330CF81AF}"/>
              </a:ext>
            </a:extLst>
          </p:cNvPr>
          <p:cNvSpPr txBox="1"/>
          <p:nvPr/>
        </p:nvSpPr>
        <p:spPr>
          <a:xfrm>
            <a:off x="1712539" y="2395941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6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A27C2F-0376-4441-94F1-9525D9A9A3A6}"/>
              </a:ext>
            </a:extLst>
          </p:cNvPr>
          <p:cNvSpPr txBox="1"/>
          <p:nvPr/>
        </p:nvSpPr>
        <p:spPr>
          <a:xfrm>
            <a:off x="1732981" y="2088234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7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82D0E5-E41A-4E00-AD6B-3E7AA09C72C1}"/>
              </a:ext>
            </a:extLst>
          </p:cNvPr>
          <p:cNvSpPr txBox="1"/>
          <p:nvPr/>
        </p:nvSpPr>
        <p:spPr>
          <a:xfrm>
            <a:off x="1753341" y="1808138"/>
            <a:ext cx="226371" cy="267492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85000" lnSpcReduction="20000"/>
          </a:bodyPr>
          <a:lstStyle/>
          <a:p>
            <a:r>
              <a:rPr lang="en-US" sz="16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8</a:t>
            </a:r>
            <a:endParaRPr lang="pt-BR" sz="16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EB6FA2B-527E-416B-B1CA-3A393F4B1637}"/>
              </a:ext>
            </a:extLst>
          </p:cNvPr>
          <p:cNvSpPr/>
          <p:nvPr/>
        </p:nvSpPr>
        <p:spPr>
          <a:xfrm>
            <a:off x="2350101" y="2092145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B00A896-A6D1-4B00-9357-CA118BD019C6}"/>
              </a:ext>
            </a:extLst>
          </p:cNvPr>
          <p:cNvSpPr/>
          <p:nvPr/>
        </p:nvSpPr>
        <p:spPr>
          <a:xfrm>
            <a:off x="2480402" y="2012790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835A250-48FB-4098-8BD0-B10AC510E2B7}"/>
              </a:ext>
            </a:extLst>
          </p:cNvPr>
          <p:cNvSpPr/>
          <p:nvPr/>
        </p:nvSpPr>
        <p:spPr>
          <a:xfrm>
            <a:off x="2644616" y="1984792"/>
            <a:ext cx="4818050" cy="2142085"/>
          </a:xfrm>
          <a:custGeom>
            <a:avLst/>
            <a:gdLst>
              <a:gd name="connsiteX0" fmla="*/ 0 w 3797643"/>
              <a:gd name="connsiteY0" fmla="*/ 0 h 1746895"/>
              <a:gd name="connsiteX1" fmla="*/ 354227 w 3797643"/>
              <a:gd name="connsiteY1" fmla="*/ 1342767 h 1746895"/>
              <a:gd name="connsiteX2" fmla="*/ 1631092 w 3797643"/>
              <a:gd name="connsiteY2" fmla="*/ 1688756 h 1746895"/>
              <a:gd name="connsiteX3" fmla="*/ 3797643 w 3797643"/>
              <a:gd name="connsiteY3" fmla="*/ 1746421 h 1746895"/>
              <a:gd name="connsiteX4" fmla="*/ 3797643 w 3797643"/>
              <a:gd name="connsiteY4" fmla="*/ 1746421 h 1746895"/>
              <a:gd name="connsiteX5" fmla="*/ 3797643 w 3797643"/>
              <a:gd name="connsiteY5" fmla="*/ 1746421 h 17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97643" h="1746895">
                <a:moveTo>
                  <a:pt x="0" y="0"/>
                </a:moveTo>
                <a:cubicBezTo>
                  <a:pt x="41189" y="530654"/>
                  <a:pt x="82378" y="1061308"/>
                  <a:pt x="354227" y="1342767"/>
                </a:cubicBezTo>
                <a:cubicBezTo>
                  <a:pt x="626076" y="1624226"/>
                  <a:pt x="1057189" y="1621480"/>
                  <a:pt x="1631092" y="1688756"/>
                </a:cubicBezTo>
                <a:cubicBezTo>
                  <a:pt x="2204995" y="1756032"/>
                  <a:pt x="3797643" y="1746421"/>
                  <a:pt x="3797643" y="1746421"/>
                </a:cubicBezTo>
                <a:lnTo>
                  <a:pt x="3797643" y="1746421"/>
                </a:lnTo>
                <a:lnTo>
                  <a:pt x="3797643" y="1746421"/>
                </a:lnTo>
              </a:path>
            </a:pathLst>
          </a:custGeom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D543EC-E85F-45AE-AC41-76D634C9358E}"/>
              </a:ext>
            </a:extLst>
          </p:cNvPr>
          <p:cNvCxnSpPr>
            <a:cxnSpLocks/>
          </p:cNvCxnSpPr>
          <p:nvPr/>
        </p:nvCxnSpPr>
        <p:spPr>
          <a:xfrm flipV="1">
            <a:off x="2716617" y="1923678"/>
            <a:ext cx="919279" cy="617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7DB2BC-0EC0-4765-9751-F0A4CC5CF0CE}"/>
              </a:ext>
            </a:extLst>
          </p:cNvPr>
          <p:cNvSpPr txBox="1"/>
          <p:nvPr/>
        </p:nvSpPr>
        <p:spPr>
          <a:xfrm>
            <a:off x="3635895" y="1692331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rgbClr val="FF0000"/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rgbClr val="FF0000"/>
                </a:solidFill>
                <a:latin typeface="Prototype" pitchFamily="2" charset="0"/>
                <a:cs typeface="Prototype" pitchFamily="2" charset="0"/>
              </a:rPr>
              <a:t> 1</a:t>
            </a:r>
            <a:endParaRPr lang="pt-BR" sz="1800" dirty="0">
              <a:solidFill>
                <a:srgbClr val="FF0000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B32C96C-9D2F-4671-86BC-6344FD1A08E4}"/>
              </a:ext>
            </a:extLst>
          </p:cNvPr>
          <p:cNvCxnSpPr>
            <a:cxnSpLocks/>
          </p:cNvCxnSpPr>
          <p:nvPr/>
        </p:nvCxnSpPr>
        <p:spPr>
          <a:xfrm flipV="1">
            <a:off x="2626095" y="2488816"/>
            <a:ext cx="919279" cy="617129"/>
          </a:xfrm>
          <a:prstGeom prst="straightConnector1">
            <a:avLst/>
          </a:prstGeom>
          <a:ln>
            <a:solidFill>
              <a:srgbClr val="FF780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2C79D9-0277-40C0-8A48-E03B04270424}"/>
              </a:ext>
            </a:extLst>
          </p:cNvPr>
          <p:cNvSpPr txBox="1"/>
          <p:nvPr/>
        </p:nvSpPr>
        <p:spPr>
          <a:xfrm>
            <a:off x="3545373" y="2257469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rgbClr val="FF780B"/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rgbClr val="FF780B"/>
                </a:solidFill>
                <a:latin typeface="Prototype" pitchFamily="2" charset="0"/>
                <a:cs typeface="Prototype" pitchFamily="2" charset="0"/>
              </a:rPr>
              <a:t> 2</a:t>
            </a:r>
            <a:endParaRPr lang="pt-BR" sz="1800" dirty="0">
              <a:solidFill>
                <a:srgbClr val="FF780B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BBAA80-3852-4745-B184-9A16DDE4B42E}"/>
              </a:ext>
            </a:extLst>
          </p:cNvPr>
          <p:cNvCxnSpPr>
            <a:cxnSpLocks/>
          </p:cNvCxnSpPr>
          <p:nvPr/>
        </p:nvCxnSpPr>
        <p:spPr>
          <a:xfrm flipV="1">
            <a:off x="2929398" y="3218758"/>
            <a:ext cx="919279" cy="61712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F887E29-3CB5-410F-8D39-4AFC3DF43DEB}"/>
              </a:ext>
            </a:extLst>
          </p:cNvPr>
          <p:cNvSpPr txBox="1"/>
          <p:nvPr/>
        </p:nvSpPr>
        <p:spPr>
          <a:xfrm>
            <a:off x="3848676" y="2987411"/>
            <a:ext cx="1332405" cy="39981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bg1">
                    <a:lumMod val="50000"/>
                  </a:schemeClr>
                </a:solidFill>
                <a:latin typeface="Prototype" pitchFamily="2" charset="0"/>
                <a:cs typeface="Prototype" pitchFamily="2" charset="0"/>
              </a:rPr>
              <a:t>Simulação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Prototype" pitchFamily="2" charset="0"/>
                <a:cs typeface="Prototype" pitchFamily="2" charset="0"/>
              </a:rPr>
              <a:t> 3</a:t>
            </a:r>
            <a:endParaRPr lang="pt-BR" sz="1800" dirty="0">
              <a:solidFill>
                <a:schemeClr val="bg1">
                  <a:lumMod val="50000"/>
                </a:schemeClr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74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E97C-CD9C-4768-8FE0-C146CFA2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Aspectos </a:t>
            </a:r>
            <a:r>
              <a:rPr lang="en-US" dirty="0" err="1"/>
              <a:t>teóricos</a:t>
            </a:r>
            <a:r>
              <a:rPr lang="en-US" dirty="0"/>
              <a:t> – </a:t>
            </a:r>
            <a:r>
              <a:rPr lang="en-US" dirty="0" err="1"/>
              <a:t>Regra</a:t>
            </a:r>
            <a:r>
              <a:rPr lang="en-US" dirty="0"/>
              <a:t> 4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72085-F5E9-45C0-8702-BC7D7643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9439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5665-1313-4AC3-8A02-C3C95EA3F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Qual </a:t>
            </a:r>
            <a:r>
              <a:rPr lang="en-US" dirty="0" err="1"/>
              <a:t>rotação</a:t>
            </a:r>
            <a:r>
              <a:rPr lang="en-US" dirty="0"/>
              <a:t> (para </a:t>
            </a:r>
            <a:r>
              <a:rPr lang="en-US"/>
              <a:t>interpretar</a:t>
            </a:r>
            <a:r>
              <a:rPr lang="en-US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1F77-5D6F-4827-93D0-E7438015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resultados</a:t>
            </a:r>
            <a:r>
              <a:rPr lang="en-US" sz="2400" dirty="0"/>
              <a:t> </a:t>
            </a:r>
            <a:r>
              <a:rPr lang="en-US" sz="2400" dirty="0" err="1"/>
              <a:t>estão</a:t>
            </a:r>
            <a:r>
              <a:rPr lang="en-US" sz="2400" dirty="0"/>
              <a:t> </a:t>
            </a:r>
            <a:r>
              <a:rPr lang="en-US" sz="2400" dirty="0" err="1"/>
              <a:t>sempre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um </a:t>
            </a:r>
            <a:r>
              <a:rPr lang="en-US" sz="2400" dirty="0" err="1"/>
              <a:t>espaço</a:t>
            </a:r>
            <a:r>
              <a:rPr lang="en-US" sz="2400" dirty="0"/>
              <a:t> multidimensional (</a:t>
            </a:r>
            <a:r>
              <a:rPr lang="en-US" sz="2400" dirty="0" err="1"/>
              <a:t>lembre</a:t>
            </a:r>
            <a:r>
              <a:rPr lang="en-US" sz="2400" dirty="0"/>
              <a:t>-se que </a:t>
            </a:r>
            <a:r>
              <a:rPr lang="en-US" sz="2400" dirty="0" err="1"/>
              <a:t>estamos</a:t>
            </a:r>
            <a:r>
              <a:rPr lang="en-US" sz="2400" dirty="0"/>
              <a:t> </a:t>
            </a:r>
            <a:r>
              <a:rPr lang="en-US" sz="2400" dirty="0" err="1"/>
              <a:t>lidando</a:t>
            </a:r>
            <a:r>
              <a:rPr lang="en-US" sz="2400" dirty="0"/>
              <a:t> com </a:t>
            </a:r>
            <a:r>
              <a:rPr lang="en-US" sz="2400" dirty="0" err="1"/>
              <a:t>análise</a:t>
            </a:r>
            <a:r>
              <a:rPr lang="en-US" sz="2400" dirty="0"/>
              <a:t> </a:t>
            </a:r>
            <a:r>
              <a:rPr lang="en-US" sz="2400" dirty="0" err="1"/>
              <a:t>multivariada</a:t>
            </a:r>
            <a:r>
              <a:rPr lang="en-US" sz="2400" dirty="0"/>
              <a:t>)</a:t>
            </a:r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/>
              <a:t>A </a:t>
            </a:r>
            <a:r>
              <a:rPr lang="en-US" sz="2400" dirty="0" err="1"/>
              <a:t>rotação</a:t>
            </a:r>
            <a:r>
              <a:rPr lang="en-US" sz="2400" dirty="0"/>
              <a:t> </a:t>
            </a:r>
            <a:r>
              <a:rPr lang="en-US" sz="2400" dirty="0" err="1"/>
              <a:t>não</a:t>
            </a:r>
            <a:r>
              <a:rPr lang="en-US" sz="2400" dirty="0"/>
              <a:t>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alterar</a:t>
            </a:r>
            <a:r>
              <a:rPr lang="en-US" sz="2400" dirty="0"/>
              <a:t> </a:t>
            </a:r>
            <a:r>
              <a:rPr lang="en-US" sz="2400" dirty="0" err="1"/>
              <a:t>substancialmente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</a:t>
            </a:r>
            <a:r>
              <a:rPr lang="en-US" sz="2400" dirty="0" err="1"/>
              <a:t>valores</a:t>
            </a:r>
            <a:r>
              <a:rPr lang="en-US" sz="2400" dirty="0"/>
              <a:t> </a:t>
            </a:r>
            <a:r>
              <a:rPr lang="en-US" sz="2400" dirty="0" err="1"/>
              <a:t>estimados</a:t>
            </a:r>
            <a:r>
              <a:rPr lang="en-US" sz="2400" dirty="0"/>
              <a:t>, mas </a:t>
            </a:r>
            <a:r>
              <a:rPr lang="en-US" sz="2400" dirty="0" err="1"/>
              <a:t>vai</a:t>
            </a:r>
            <a:r>
              <a:rPr lang="en-US" sz="2400" dirty="0"/>
              <a:t> </a:t>
            </a:r>
            <a:r>
              <a:rPr lang="en-US" sz="2400" dirty="0" err="1"/>
              <a:t>permitir</a:t>
            </a:r>
            <a:r>
              <a:rPr lang="en-US" sz="2400" dirty="0"/>
              <a:t> </a:t>
            </a:r>
            <a:r>
              <a:rPr lang="en-US" sz="2400" dirty="0" err="1"/>
              <a:t>uma</a:t>
            </a:r>
            <a:r>
              <a:rPr lang="en-US" sz="2400" dirty="0"/>
              <a:t> </a:t>
            </a:r>
            <a:r>
              <a:rPr lang="en-US" sz="2400" dirty="0" err="1"/>
              <a:t>melhor</a:t>
            </a:r>
            <a:r>
              <a:rPr lang="en-US" sz="2400" dirty="0"/>
              <a:t> </a:t>
            </a:r>
            <a:r>
              <a:rPr lang="en-US" sz="2400" dirty="0" err="1"/>
              <a:t>interpretação</a:t>
            </a:r>
            <a:r>
              <a:rPr lang="en-US" sz="2400" dirty="0"/>
              <a:t> dos </a:t>
            </a:r>
            <a:r>
              <a:rPr lang="en-US" sz="2400" dirty="0" err="1"/>
              <a:t>achados</a:t>
            </a:r>
            <a:endParaRPr lang="en-US" sz="24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 err="1"/>
              <a:t>Isso</a:t>
            </a:r>
            <a:r>
              <a:rPr lang="en-US" sz="2400" dirty="0"/>
              <a:t> </a:t>
            </a:r>
            <a:r>
              <a:rPr lang="en-US" sz="2400" dirty="0" err="1"/>
              <a:t>só</a:t>
            </a:r>
            <a:r>
              <a:rPr lang="en-US" sz="2400" dirty="0"/>
              <a:t> vale para </a:t>
            </a:r>
            <a:r>
              <a:rPr lang="en-US" sz="2400" dirty="0" err="1"/>
              <a:t>soluções</a:t>
            </a:r>
            <a:r>
              <a:rPr lang="en-US" sz="2400" dirty="0"/>
              <a:t> com </a:t>
            </a:r>
            <a:r>
              <a:rPr lang="en-US" sz="2400" dirty="0" err="1"/>
              <a:t>dois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mais</a:t>
            </a:r>
            <a:r>
              <a:rPr lang="en-US" sz="2400" dirty="0"/>
              <a:t> </a:t>
            </a:r>
            <a:r>
              <a:rPr lang="en-US" sz="2400" dirty="0" err="1"/>
              <a:t>fatores</a:t>
            </a:r>
            <a:endParaRPr lang="en-US" sz="24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 err="1"/>
              <a:t>Permite</a:t>
            </a:r>
            <a:r>
              <a:rPr lang="en-US" sz="2400" dirty="0"/>
              <a:t> </a:t>
            </a:r>
            <a:r>
              <a:rPr lang="en-US" sz="2400" dirty="0" err="1"/>
              <a:t>correlacionar</a:t>
            </a:r>
            <a:r>
              <a:rPr lang="en-US" sz="2400" dirty="0"/>
              <a:t> </a:t>
            </a:r>
            <a:r>
              <a:rPr lang="en-US" sz="2400" dirty="0" err="1"/>
              <a:t>ou</a:t>
            </a:r>
            <a:r>
              <a:rPr lang="en-US" sz="2400" dirty="0"/>
              <a:t> </a:t>
            </a:r>
            <a:r>
              <a:rPr lang="en-US" sz="2400" dirty="0" err="1"/>
              <a:t>forçar</a:t>
            </a:r>
            <a:r>
              <a:rPr lang="en-US" sz="2400" dirty="0"/>
              <a:t> </a:t>
            </a:r>
            <a:r>
              <a:rPr lang="en-US" sz="2400" dirty="0" err="1"/>
              <a:t>ortogonalidade</a:t>
            </a:r>
            <a:endParaRPr lang="en-US" sz="2400" dirty="0"/>
          </a:p>
          <a:p>
            <a:pPr marL="514350" indent="-514350">
              <a:buFont typeface="Wingdings" panose="05000000000000000000" pitchFamily="2" charset="2"/>
              <a:buChar char="q"/>
            </a:pPr>
            <a:r>
              <a:rPr lang="en-US" sz="2400" dirty="0"/>
              <a:t>Cargas </a:t>
            </a:r>
            <a:r>
              <a:rPr lang="en-US" sz="2400" dirty="0" err="1"/>
              <a:t>fatoriais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≥ 0.3</a:t>
            </a:r>
            <a:r>
              <a:rPr lang="en-US" sz="2400" dirty="0"/>
              <a:t>, com </a:t>
            </a:r>
            <a:r>
              <a:rPr lang="en-US" sz="2400" dirty="0" err="1"/>
              <a:t>pelo</a:t>
            </a:r>
            <a:r>
              <a:rPr lang="en-US" sz="2400" dirty="0"/>
              <a:t> </a:t>
            </a:r>
            <a:r>
              <a:rPr lang="en-US" sz="2400" dirty="0" err="1"/>
              <a:t>menos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3 </a:t>
            </a:r>
            <a:r>
              <a:rPr lang="en-US" sz="2400" dirty="0" err="1">
                <a:solidFill>
                  <a:srgbClr val="FF0000"/>
                </a:solidFill>
              </a:rPr>
              <a:t>indicadores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por </a:t>
            </a:r>
            <a:r>
              <a:rPr lang="en-US" sz="2400" dirty="0" err="1"/>
              <a:t>fator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9468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C9D1F5-BF2F-45CE-9976-C730E0AE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14300"/>
            <a:ext cx="6419850" cy="49149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257E187-AB58-4114-B005-797913A009CF}"/>
              </a:ext>
            </a:extLst>
          </p:cNvPr>
          <p:cNvCxnSpPr/>
          <p:nvPr/>
        </p:nvCxnSpPr>
        <p:spPr>
          <a:xfrm>
            <a:off x="5652120" y="3075806"/>
            <a:ext cx="1584176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044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9AB00A1-2FA7-402B-B221-5D0E0667DDBB}"/>
              </a:ext>
            </a:extLst>
          </p:cNvPr>
          <p:cNvSpPr/>
          <p:nvPr/>
        </p:nvSpPr>
        <p:spPr>
          <a:xfrm>
            <a:off x="1064401" y="1593672"/>
            <a:ext cx="2664296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Uma pessoa mais ansiosa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B3C276-EEB3-4528-9369-E5E6437E47CC}"/>
              </a:ext>
            </a:extLst>
          </p:cNvPr>
          <p:cNvSpPr/>
          <p:nvPr/>
        </p:nvSpPr>
        <p:spPr>
          <a:xfrm>
            <a:off x="5108954" y="102969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“eu sinto dormência ou formigamento”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5ECF8E-87A3-4572-BD30-18E779A1950E}"/>
              </a:ext>
            </a:extLst>
          </p:cNvPr>
          <p:cNvSpPr/>
          <p:nvPr/>
        </p:nvSpPr>
        <p:spPr>
          <a:xfrm>
            <a:off x="5153677" y="1593672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“tenho medo do pior acontecer”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06E04B-50A4-4025-BE60-30891B7B48AC}"/>
              </a:ext>
            </a:extLst>
          </p:cNvPr>
          <p:cNvSpPr txBox="1"/>
          <p:nvPr/>
        </p:nvSpPr>
        <p:spPr>
          <a:xfrm>
            <a:off x="1892856" y="4186942"/>
            <a:ext cx="1058416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62086-924A-46AA-8D78-9A021A942944}"/>
              </a:ext>
            </a:extLst>
          </p:cNvPr>
          <p:cNvSpPr txBox="1"/>
          <p:nvPr/>
        </p:nvSpPr>
        <p:spPr>
          <a:xfrm>
            <a:off x="5796136" y="4698826"/>
            <a:ext cx="16561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Consequências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E8F659-2E8E-4E5A-97B7-1D6213425829}"/>
              </a:ext>
            </a:extLst>
          </p:cNvPr>
          <p:cNvSpPr/>
          <p:nvPr/>
        </p:nvSpPr>
        <p:spPr>
          <a:xfrm>
            <a:off x="5220072" y="3049971"/>
            <a:ext cx="2468880" cy="1554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Vai concordar mais fortemente com “me sinto aterrorizado”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F8F765-0E84-4F3B-A751-4B0AC423376B}"/>
              </a:ext>
            </a:extLst>
          </p:cNvPr>
          <p:cNvCxnSpPr>
            <a:cxnSpLocks/>
          </p:cNvCxnSpPr>
          <p:nvPr/>
        </p:nvCxnSpPr>
        <p:spPr>
          <a:xfrm flipV="1">
            <a:off x="3779912" y="1131591"/>
            <a:ext cx="1512168" cy="13681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2A11C8-7649-4435-922B-08759D08E2E2}"/>
              </a:ext>
            </a:extLst>
          </p:cNvPr>
          <p:cNvCxnSpPr>
            <a:cxnSpLocks/>
          </p:cNvCxnSpPr>
          <p:nvPr/>
        </p:nvCxnSpPr>
        <p:spPr>
          <a:xfrm flipV="1">
            <a:off x="3728697" y="2550241"/>
            <a:ext cx="1563383" cy="55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465E9A-2B83-4EDD-8B98-048095EC63A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728697" y="2715766"/>
            <a:ext cx="1491375" cy="111144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A09DFB-D98B-498D-BDF9-9D8EF5E67FE1}"/>
              </a:ext>
            </a:extLst>
          </p:cNvPr>
          <p:cNvSpPr txBox="1"/>
          <p:nvPr/>
        </p:nvSpPr>
        <p:spPr>
          <a:xfrm>
            <a:off x="2422064" y="4443958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E6EF63-6101-40DA-993A-2CF9F42003DF}"/>
              </a:ext>
            </a:extLst>
          </p:cNvPr>
          <p:cNvSpPr txBox="1"/>
          <p:nvPr/>
        </p:nvSpPr>
        <p:spPr>
          <a:xfrm>
            <a:off x="971600" y="1134075"/>
            <a:ext cx="2644784" cy="41750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Raramente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conhecido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/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A9A662-2663-4126-B4D5-21E3B7E766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84" y="364527"/>
                <a:ext cx="1254019" cy="8769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1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6" grpId="0" animBg="1"/>
      <p:bldP spid="13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3ACF-ABEB-46BE-BE3C-D6661348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Modelagem</a:t>
            </a:r>
            <a:r>
              <a:rPr lang="en-US" dirty="0"/>
              <a:t> da </a:t>
            </a:r>
            <a:r>
              <a:rPr lang="en-US" dirty="0" err="1"/>
              <a:t>fidedignidade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A25E17-F683-4176-A275-66E4763BB4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3580E7E-8267-42E4-85C5-3D79FCAF7161}"/>
              </a:ext>
            </a:extLst>
          </p:cNvPr>
          <p:cNvSpPr/>
          <p:nvPr/>
        </p:nvSpPr>
        <p:spPr>
          <a:xfrm>
            <a:off x="2123728" y="3074082"/>
            <a:ext cx="3456384" cy="11521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917E4-1B1D-42DE-B30E-3D3DE1853E23}"/>
              </a:ext>
            </a:extLst>
          </p:cNvPr>
          <p:cNvSpPr txBox="1"/>
          <p:nvPr/>
        </p:nvSpPr>
        <p:spPr>
          <a:xfrm>
            <a:off x="3203848" y="4226210"/>
            <a:ext cx="187220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Análogo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R2 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7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F9C0637-39A3-4799-91CF-419836B23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35646"/>
            <a:ext cx="8352928" cy="1584176"/>
          </a:xfrm>
        </p:spPr>
        <p:txBody>
          <a:bodyPr/>
          <a:lstStyle/>
          <a:p>
            <a:r>
              <a:rPr lang="en-US" sz="9600" dirty="0" err="1"/>
              <a:t>Delineamentos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6115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1CCE-BA97-4251-8E3C-6596C19D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Delineamentos</a:t>
            </a:r>
            <a:r>
              <a:rPr lang="en-US" dirty="0"/>
              <a:t> e </a:t>
            </a:r>
            <a:r>
              <a:rPr lang="en-US" dirty="0" err="1"/>
              <a:t>análises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86052BE-F002-4307-9B33-F98018D94C6C}"/>
              </a:ext>
            </a:extLst>
          </p:cNvPr>
          <p:cNvSpPr/>
          <p:nvPr/>
        </p:nvSpPr>
        <p:spPr>
          <a:xfrm>
            <a:off x="385071" y="2516348"/>
            <a:ext cx="1477648" cy="640080"/>
          </a:xfrm>
          <a:prstGeom prst="rect">
            <a:avLst/>
          </a:prstGeom>
          <a:solidFill>
            <a:srgbClr val="F4F4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tx1"/>
                </a:solidFill>
              </a:rPr>
              <a:t>Fidedignidade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67ED4C8-C379-4012-8DC7-FC41DAFCA353}"/>
              </a:ext>
            </a:extLst>
          </p:cNvPr>
          <p:cNvSpPr/>
          <p:nvPr/>
        </p:nvSpPr>
        <p:spPr>
          <a:xfrm>
            <a:off x="2151201" y="1445719"/>
            <a:ext cx="1371600" cy="64008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Estabilidade</a:t>
            </a:r>
          </a:p>
        </p:txBody>
      </p:sp>
      <p:sp>
        <p:nvSpPr>
          <p:cNvPr id="6" name="Retângulo 6">
            <a:extLst>
              <a:ext uri="{FF2B5EF4-FFF2-40B4-BE49-F238E27FC236}">
                <a16:creationId xmlns:a16="http://schemas.microsoft.com/office/drawing/2014/main" id="{AF986066-717A-4A45-A25E-88B8EEA7A74C}"/>
              </a:ext>
            </a:extLst>
          </p:cNvPr>
          <p:cNvSpPr/>
          <p:nvPr/>
        </p:nvSpPr>
        <p:spPr>
          <a:xfrm>
            <a:off x="2151201" y="3813055"/>
            <a:ext cx="1371600" cy="64008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Consistência</a:t>
            </a:r>
          </a:p>
        </p:txBody>
      </p:sp>
      <p:sp>
        <p:nvSpPr>
          <p:cNvPr id="7" name="CaixaDeTexto 7">
            <a:extLst>
              <a:ext uri="{FF2B5EF4-FFF2-40B4-BE49-F238E27FC236}">
                <a16:creationId xmlns:a16="http://schemas.microsoft.com/office/drawing/2014/main" id="{A4014C22-0EF1-4BBD-9562-EE2EA79D6789}"/>
              </a:ext>
            </a:extLst>
          </p:cNvPr>
          <p:cNvSpPr txBox="1"/>
          <p:nvPr/>
        </p:nvSpPr>
        <p:spPr>
          <a:xfrm>
            <a:off x="5381743" y="1585731"/>
            <a:ext cx="2945204" cy="94924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Obtido por duas formas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absolutamente comparáveis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(Chamada </a:t>
            </a:r>
            <a:r>
              <a:rPr lang="pt-BR" sz="14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tb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de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 equivalência)</a:t>
            </a:r>
          </a:p>
          <a:p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8" name="CaixaDeTexto 8">
            <a:extLst>
              <a:ext uri="{FF2B5EF4-FFF2-40B4-BE49-F238E27FC236}">
                <a16:creationId xmlns:a16="http://schemas.microsoft.com/office/drawing/2014/main" id="{AA1EAF81-B694-4D22-AEA5-68CF0D28EDFB}"/>
              </a:ext>
            </a:extLst>
          </p:cNvPr>
          <p:cNvSpPr txBox="1"/>
          <p:nvPr/>
        </p:nvSpPr>
        <p:spPr>
          <a:xfrm>
            <a:off x="5381743" y="1102129"/>
            <a:ext cx="3294713" cy="72008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 quanto o escore é </a:t>
            </a:r>
          </a:p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estável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ao longo do tempo?</a:t>
            </a:r>
          </a:p>
        </p:txBody>
      </p:sp>
      <p:sp>
        <p:nvSpPr>
          <p:cNvPr id="9" name="Retângulo 10">
            <a:extLst>
              <a:ext uri="{FF2B5EF4-FFF2-40B4-BE49-F238E27FC236}">
                <a16:creationId xmlns:a16="http://schemas.microsoft.com/office/drawing/2014/main" id="{DBEABB94-E0E0-4B50-BE3C-67F6B27925A7}"/>
              </a:ext>
            </a:extLst>
          </p:cNvPr>
          <p:cNvSpPr/>
          <p:nvPr/>
        </p:nvSpPr>
        <p:spPr>
          <a:xfrm>
            <a:off x="3931384" y="1184294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Teste Reteste</a:t>
            </a:r>
          </a:p>
        </p:txBody>
      </p:sp>
      <p:sp>
        <p:nvSpPr>
          <p:cNvPr id="10" name="Retângulo 13">
            <a:extLst>
              <a:ext uri="{FF2B5EF4-FFF2-40B4-BE49-F238E27FC236}">
                <a16:creationId xmlns:a16="http://schemas.microsoft.com/office/drawing/2014/main" id="{1338DC1B-DE95-4B3A-8452-AB4BF830350E}"/>
              </a:ext>
            </a:extLst>
          </p:cNvPr>
          <p:cNvSpPr/>
          <p:nvPr/>
        </p:nvSpPr>
        <p:spPr>
          <a:xfrm>
            <a:off x="3931384" y="1804752"/>
            <a:ext cx="1371600" cy="5486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Formas paralelas</a:t>
            </a:r>
          </a:p>
        </p:txBody>
      </p:sp>
      <p:sp>
        <p:nvSpPr>
          <p:cNvPr id="11" name="Retângulo 14">
            <a:extLst>
              <a:ext uri="{FF2B5EF4-FFF2-40B4-BE49-F238E27FC236}">
                <a16:creationId xmlns:a16="http://schemas.microsoft.com/office/drawing/2014/main" id="{79E7AF73-D64E-44E5-9D8F-9612FE61CD84}"/>
              </a:ext>
            </a:extLst>
          </p:cNvPr>
          <p:cNvSpPr/>
          <p:nvPr/>
        </p:nvSpPr>
        <p:spPr>
          <a:xfrm>
            <a:off x="3951927" y="2601235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 os itens / total</a:t>
            </a:r>
          </a:p>
        </p:txBody>
      </p:sp>
      <p:sp>
        <p:nvSpPr>
          <p:cNvPr id="12" name="Retângulo 15">
            <a:extLst>
              <a:ext uri="{FF2B5EF4-FFF2-40B4-BE49-F238E27FC236}">
                <a16:creationId xmlns:a16="http://schemas.microsoft.com/office/drawing/2014/main" id="{E0B020FA-D6ED-41BD-B1C8-D243EC72667B}"/>
              </a:ext>
            </a:extLst>
          </p:cNvPr>
          <p:cNvSpPr/>
          <p:nvPr/>
        </p:nvSpPr>
        <p:spPr>
          <a:xfrm>
            <a:off x="3942441" y="4398361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Entre/</a:t>
            </a:r>
            <a:r>
              <a:rPr lang="pt-BR" sz="1600" dirty="0" err="1"/>
              <a:t>Intra</a:t>
            </a:r>
            <a:r>
              <a:rPr lang="pt-BR" sz="1600" dirty="0"/>
              <a:t> avaliadores</a:t>
            </a:r>
          </a:p>
        </p:txBody>
      </p:sp>
      <p:sp>
        <p:nvSpPr>
          <p:cNvPr id="13" name="Retângulo 16">
            <a:extLst>
              <a:ext uri="{FF2B5EF4-FFF2-40B4-BE49-F238E27FC236}">
                <a16:creationId xmlns:a16="http://schemas.microsoft.com/office/drawing/2014/main" id="{46E077A1-5D79-46DB-96A0-E12420DC31C0}"/>
              </a:ext>
            </a:extLst>
          </p:cNvPr>
          <p:cNvSpPr/>
          <p:nvPr/>
        </p:nvSpPr>
        <p:spPr>
          <a:xfrm>
            <a:off x="3951927" y="3200277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Duas metades</a:t>
            </a:r>
          </a:p>
        </p:txBody>
      </p:sp>
      <p:sp>
        <p:nvSpPr>
          <p:cNvPr id="14" name="CaixaDeTexto 17">
            <a:extLst>
              <a:ext uri="{FF2B5EF4-FFF2-40B4-BE49-F238E27FC236}">
                <a16:creationId xmlns:a16="http://schemas.microsoft.com/office/drawing/2014/main" id="{D58E0A0A-D34C-4398-B9DC-EA6A450ECA60}"/>
              </a:ext>
            </a:extLst>
          </p:cNvPr>
          <p:cNvSpPr txBox="1"/>
          <p:nvPr/>
        </p:nvSpPr>
        <p:spPr>
          <a:xfrm>
            <a:off x="5342126" y="2573680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Todos os itens da mesma </a:t>
            </a:r>
          </a:p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dimensão</a:t>
            </a:r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709F1969-5910-4C1A-B2B9-75FFD642E857}"/>
              </a:ext>
            </a:extLst>
          </p:cNvPr>
          <p:cNvSpPr txBox="1"/>
          <p:nvPr/>
        </p:nvSpPr>
        <p:spPr>
          <a:xfrm>
            <a:off x="5332959" y="4330107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Diferentes avaliadores sobre</a:t>
            </a:r>
          </a:p>
          <a:p>
            <a:r>
              <a:rPr lang="pt-BR" sz="1400" dirty="0">
                <a:latin typeface="Prototype" pitchFamily="2" charset="0"/>
                <a:cs typeface="Prototype" pitchFamily="2" charset="0"/>
              </a:rPr>
              <a:t>como eles veem um fenômeno</a:t>
            </a:r>
            <a:br>
              <a:rPr lang="pt-BR" sz="1400" dirty="0"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latin typeface="Prototype" pitchFamily="2" charset="0"/>
                <a:cs typeface="Prototype" pitchFamily="2" charset="0"/>
              </a:rPr>
              <a:t>(As vezes vista como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concordância</a:t>
            </a:r>
            <a:r>
              <a:rPr lang="pt-BR" sz="1400" dirty="0">
                <a:latin typeface="Prototype" pitchFamily="2" charset="0"/>
                <a:cs typeface="Prototype" pitchFamily="2" charset="0"/>
              </a:rPr>
              <a:t>)</a:t>
            </a:r>
            <a:endParaRPr lang="pt-BR" sz="14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CaixaDeTexto 19">
            <a:extLst>
              <a:ext uri="{FF2B5EF4-FFF2-40B4-BE49-F238E27FC236}">
                <a16:creationId xmlns:a16="http://schemas.microsoft.com/office/drawing/2014/main" id="{403F5586-4163-4AEB-BB4C-400C8AAAA571}"/>
              </a:ext>
            </a:extLst>
          </p:cNvPr>
          <p:cNvSpPr txBox="1"/>
          <p:nvPr/>
        </p:nvSpPr>
        <p:spPr>
          <a:xfrm>
            <a:off x="5314041" y="3143432"/>
            <a:ext cx="3294713" cy="76502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Reflete a correlação entre duas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metades </a:t>
            </a:r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artificiais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do mesmo 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instrumento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2BE4AB-0DA2-4C19-9128-E5163B28E2A5}"/>
              </a:ext>
            </a:extLst>
          </p:cNvPr>
          <p:cNvGrpSpPr/>
          <p:nvPr/>
        </p:nvGrpSpPr>
        <p:grpSpPr>
          <a:xfrm>
            <a:off x="3556841" y="1063229"/>
            <a:ext cx="686927" cy="1411228"/>
            <a:chOff x="3813065" y="51470"/>
            <a:chExt cx="686927" cy="1738875"/>
          </a:xfrm>
        </p:grpSpPr>
        <p:sp>
          <p:nvSpPr>
            <p:cNvPr id="18" name="Left Bracket 17">
              <a:extLst>
                <a:ext uri="{FF2B5EF4-FFF2-40B4-BE49-F238E27FC236}">
                  <a16:creationId xmlns:a16="http://schemas.microsoft.com/office/drawing/2014/main" id="{2BE9DFD0-39CB-46C3-AAC5-D4259F4930AE}"/>
                </a:ext>
              </a:extLst>
            </p:cNvPr>
            <p:cNvSpPr/>
            <p:nvPr/>
          </p:nvSpPr>
          <p:spPr>
            <a:xfrm>
              <a:off x="4098098" y="51470"/>
              <a:ext cx="401894" cy="1738875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0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ED2C1EF-89C1-4B4E-9CD8-DB4112DAE09A}"/>
                </a:ext>
              </a:extLst>
            </p:cNvPr>
            <p:cNvCxnSpPr>
              <a:stCxn id="18" idx="1"/>
            </p:cNvCxnSpPr>
            <p:nvPr/>
          </p:nvCxnSpPr>
          <p:spPr>
            <a:xfrm flipH="1" flipV="1">
              <a:off x="3813065" y="917508"/>
              <a:ext cx="285033" cy="34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1C00CE06-ECA2-42AD-A870-A71803B7A575}"/>
              </a:ext>
            </a:extLst>
          </p:cNvPr>
          <p:cNvSpPr/>
          <p:nvPr/>
        </p:nvSpPr>
        <p:spPr>
          <a:xfrm>
            <a:off x="1999851" y="1323892"/>
            <a:ext cx="401894" cy="3333165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21" name="Retângulo 16">
            <a:extLst>
              <a:ext uri="{FF2B5EF4-FFF2-40B4-BE49-F238E27FC236}">
                <a16:creationId xmlns:a16="http://schemas.microsoft.com/office/drawing/2014/main" id="{5C0553B3-4D5A-4955-A871-9DDA7E15AB75}"/>
              </a:ext>
            </a:extLst>
          </p:cNvPr>
          <p:cNvSpPr/>
          <p:nvPr/>
        </p:nvSpPr>
        <p:spPr>
          <a:xfrm>
            <a:off x="3942441" y="3799319"/>
            <a:ext cx="1371600" cy="54864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Coef. gerais</a:t>
            </a:r>
          </a:p>
        </p:txBody>
      </p:sp>
      <p:sp>
        <p:nvSpPr>
          <p:cNvPr id="22" name="CaixaDeTexto 19">
            <a:extLst>
              <a:ext uri="{FF2B5EF4-FFF2-40B4-BE49-F238E27FC236}">
                <a16:creationId xmlns:a16="http://schemas.microsoft.com/office/drawing/2014/main" id="{3E0406C1-0806-4D85-91A1-C91C8D2839B7}"/>
              </a:ext>
            </a:extLst>
          </p:cNvPr>
          <p:cNvSpPr txBox="1"/>
          <p:nvPr/>
        </p:nvSpPr>
        <p:spPr>
          <a:xfrm>
            <a:off x="5282158" y="3780883"/>
            <a:ext cx="3294713" cy="704423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1400" dirty="0">
                <a:solidFill>
                  <a:srgbClr val="7030A0"/>
                </a:solidFill>
                <a:latin typeface="Prototype" pitchFamily="2" charset="0"/>
                <a:cs typeface="Prototype" pitchFamily="2" charset="0"/>
              </a:rPr>
              <a:t>Indicadores gerais </a:t>
            </a: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baseados na</a:t>
            </a:r>
            <a:b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pt-BR" sz="14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variância/correlação entre itens</a:t>
            </a:r>
          </a:p>
        </p:txBody>
      </p:sp>
      <p:sp>
        <p:nvSpPr>
          <p:cNvPr id="23" name="Left Bracket 22">
            <a:extLst>
              <a:ext uri="{FF2B5EF4-FFF2-40B4-BE49-F238E27FC236}">
                <a16:creationId xmlns:a16="http://schemas.microsoft.com/office/drawing/2014/main" id="{3A6B1AE3-431D-4CCD-8481-1B75E10B29A6}"/>
              </a:ext>
            </a:extLst>
          </p:cNvPr>
          <p:cNvSpPr/>
          <p:nvPr/>
        </p:nvSpPr>
        <p:spPr>
          <a:xfrm>
            <a:off x="3852929" y="2550833"/>
            <a:ext cx="401894" cy="2468880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1C7CCFE-C16C-450E-9E1F-5D98B215A6C0}"/>
              </a:ext>
            </a:extLst>
          </p:cNvPr>
          <p:cNvCxnSpPr/>
          <p:nvPr/>
        </p:nvCxnSpPr>
        <p:spPr>
          <a:xfrm flipH="1" flipV="1">
            <a:off x="3545941" y="4105749"/>
            <a:ext cx="285033" cy="3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4A8231-B6CE-4003-A44C-10FFA191566B}"/>
              </a:ext>
            </a:extLst>
          </p:cNvPr>
          <p:cNvSpPr txBox="1"/>
          <p:nvPr/>
        </p:nvSpPr>
        <p:spPr>
          <a:xfrm>
            <a:off x="581301" y="3140867"/>
            <a:ext cx="1121466" cy="3850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b="1" i="1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Precisão</a:t>
            </a:r>
            <a:endParaRPr lang="pt-BR" sz="1800" b="1" i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5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20" grpId="0" animBg="1"/>
      <p:bldP spid="21" grpId="0" animBg="1"/>
      <p:bldP spid="22" grpId="0"/>
      <p:bldP spid="23" grpId="0" animBg="1"/>
      <p:bldP spid="2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reteste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Tempo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23DA8A5-B27C-4D74-BB78-2F1BFAE27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544" y="1275606"/>
            <a:ext cx="7992888" cy="1584176"/>
          </a:xfrm>
        </p:spPr>
        <p:txBody>
          <a:bodyPr/>
          <a:lstStyle/>
          <a:p>
            <a:r>
              <a:rPr lang="en-US" sz="8800" dirty="0" err="1"/>
              <a:t>Evidências</a:t>
            </a:r>
            <a:r>
              <a:rPr lang="en-US" sz="8800" dirty="0"/>
              <a:t> de </a:t>
            </a:r>
            <a:r>
              <a:rPr lang="en-US" sz="8800" dirty="0" err="1"/>
              <a:t>validade</a:t>
            </a:r>
            <a:endParaRPr lang="pt-BR" sz="8800" dirty="0"/>
          </a:p>
        </p:txBody>
      </p:sp>
    </p:spTree>
    <p:extLst>
      <p:ext uri="{BB962C8B-B14F-4D97-AF65-F5344CB8AC3E}">
        <p14:creationId xmlns:p14="http://schemas.microsoft.com/office/powerpoint/2010/main" val="8225260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paralelas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Forma 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2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755576" y="1059582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Entre avaliadores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982615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969368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969368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982615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414663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Observador 1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E4478C5F-3A60-4026-A19F-205DD119A62C}"/>
              </a:ext>
            </a:extLst>
          </p:cNvPr>
          <p:cNvSpPr/>
          <p:nvPr/>
        </p:nvSpPr>
        <p:spPr>
          <a:xfrm>
            <a:off x="4211960" y="1059582"/>
            <a:ext cx="2808312" cy="3939902"/>
          </a:xfrm>
          <a:prstGeom prst="roundRect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106A0A7-E1E1-4A90-B56E-DB560F5FD117}"/>
              </a:ext>
            </a:extLst>
          </p:cNvPr>
          <p:cNvSpPr/>
          <p:nvPr/>
        </p:nvSpPr>
        <p:spPr>
          <a:xfrm>
            <a:off x="4438999" y="171130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C18A3FD-4AA9-483E-9DC5-06683A715ED8}"/>
              </a:ext>
            </a:extLst>
          </p:cNvPr>
          <p:cNvSpPr/>
          <p:nvPr/>
        </p:nvSpPr>
        <p:spPr>
          <a:xfrm>
            <a:off x="4425752" y="2355726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A381E52-B7E3-4DBF-A1A6-FD58076B9CEA}"/>
              </a:ext>
            </a:extLst>
          </p:cNvPr>
          <p:cNvSpPr/>
          <p:nvPr/>
        </p:nvSpPr>
        <p:spPr>
          <a:xfrm>
            <a:off x="4425752" y="365089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  <a:endParaRPr lang="pt-BR" b="1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B94B0003-D6EA-4E65-9752-C9855B1D1F93}"/>
              </a:ext>
            </a:extLst>
          </p:cNvPr>
          <p:cNvSpPr/>
          <p:nvPr/>
        </p:nvSpPr>
        <p:spPr>
          <a:xfrm>
            <a:off x="4438999" y="429532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Escore 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C2858E0-E5D8-4F20-B3E3-00331D15574F}"/>
              </a:ext>
            </a:extLst>
          </p:cNvPr>
          <p:cNvSpPr txBox="1"/>
          <p:nvPr/>
        </p:nvSpPr>
        <p:spPr>
          <a:xfrm>
            <a:off x="4871047" y="1131590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Observador </a:t>
            </a:r>
            <a:r>
              <a:rPr lang="pt-BR" sz="2800" b="1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2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9565A0D2-C5DE-49B0-BF24-E9B6D418D9C1}"/>
              </a:ext>
            </a:extLst>
          </p:cNvPr>
          <p:cNvSpPr/>
          <p:nvPr/>
        </p:nvSpPr>
        <p:spPr>
          <a:xfrm>
            <a:off x="982615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D545103-E3AC-4431-939D-BA25EDA46A2F}"/>
              </a:ext>
            </a:extLst>
          </p:cNvPr>
          <p:cNvSpPr/>
          <p:nvPr/>
        </p:nvSpPr>
        <p:spPr>
          <a:xfrm>
            <a:off x="4425752" y="2977691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Forma 1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A61EE4A-A5F6-4FE9-ACA3-9C0ACC2A5B77}"/>
              </a:ext>
            </a:extLst>
          </p:cNvPr>
          <p:cNvCxnSpPr/>
          <p:nvPr/>
        </p:nvCxnSpPr>
        <p:spPr>
          <a:xfrm>
            <a:off x="3635896" y="2961664"/>
            <a:ext cx="43204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645B4DC-2D06-4C6B-B1E1-5C76CC46F258}"/>
              </a:ext>
            </a:extLst>
          </p:cNvPr>
          <p:cNvSpPr txBox="1"/>
          <p:nvPr/>
        </p:nvSpPr>
        <p:spPr>
          <a:xfrm>
            <a:off x="7071257" y="2355726"/>
            <a:ext cx="813111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= 0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&gt; 0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E22661-0BC1-43F7-A4E6-D30C6CB80C62}"/>
              </a:ext>
            </a:extLst>
          </p:cNvPr>
          <p:cNvSpPr txBox="1"/>
          <p:nvPr/>
        </p:nvSpPr>
        <p:spPr>
          <a:xfrm>
            <a:off x="7873689" y="2355726"/>
            <a:ext cx="1090799" cy="146434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pt-BR" sz="2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Alta </a:t>
            </a:r>
          </a:p>
          <a:p>
            <a:r>
              <a:rPr lang="pt-BR" sz="2800" dirty="0">
                <a:latin typeface="Prototype" pitchFamily="2" charset="0"/>
                <a:cs typeface="Prototype" pitchFamily="2" charset="0"/>
              </a:rPr>
              <a:t>Baixa</a:t>
            </a:r>
            <a:endParaRPr lang="pt-BR" sz="2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44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061D08BE-9D3E-4750-95FB-5B6919B757E5}"/>
              </a:ext>
            </a:extLst>
          </p:cNvPr>
          <p:cNvSpPr/>
          <p:nvPr/>
        </p:nvSpPr>
        <p:spPr>
          <a:xfrm>
            <a:off x="395536" y="1063229"/>
            <a:ext cx="2808312" cy="3939902"/>
          </a:xfrm>
          <a:prstGeom prst="roundRect">
            <a:avLst/>
          </a:prstGeom>
          <a:solidFill>
            <a:srgbClr val="00B0F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A3A8F5-E233-4ABF-9096-2C2D79B04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Consistência interna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90BE33F-0DD3-47F3-9C98-E69F4540C90D}"/>
              </a:ext>
            </a:extLst>
          </p:cNvPr>
          <p:cNvSpPr/>
          <p:nvPr/>
        </p:nvSpPr>
        <p:spPr>
          <a:xfrm>
            <a:off x="622575" y="1714948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Construto X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414C080-3AD4-4B1E-AD5D-D9F37E103397}"/>
              </a:ext>
            </a:extLst>
          </p:cNvPr>
          <p:cNvSpPr/>
          <p:nvPr/>
        </p:nvSpPr>
        <p:spPr>
          <a:xfrm>
            <a:off x="609328" y="2359373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Instrumento A com 3 ou mais itens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1BD6D3-7849-467F-A2C9-0C5E094AE08B}"/>
              </a:ext>
            </a:extLst>
          </p:cNvPr>
          <p:cNvSpPr/>
          <p:nvPr/>
        </p:nvSpPr>
        <p:spPr>
          <a:xfrm>
            <a:off x="609328" y="3291830"/>
            <a:ext cx="2376264" cy="576064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Amostra </a:t>
            </a:r>
            <a:r>
              <a:rPr lang="pt-BR" b="1" i="1" dirty="0">
                <a:solidFill>
                  <a:schemeClr val="tx1"/>
                </a:solidFill>
              </a:rPr>
              <a:t>n</a:t>
            </a:r>
            <a:r>
              <a:rPr lang="pt-B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76B19E3-2448-4796-9862-D21BAE194379}"/>
              </a:ext>
            </a:extLst>
          </p:cNvPr>
          <p:cNvSpPr/>
          <p:nvPr/>
        </p:nvSpPr>
        <p:spPr>
          <a:xfrm>
            <a:off x="622575" y="4080271"/>
            <a:ext cx="2376264" cy="794763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Respostas dos itens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739A95-A280-44E0-AF00-FD5128BFA291}"/>
              </a:ext>
            </a:extLst>
          </p:cNvPr>
          <p:cNvSpPr txBox="1"/>
          <p:nvPr/>
        </p:nvSpPr>
        <p:spPr>
          <a:xfrm>
            <a:off x="1054623" y="1135237"/>
            <a:ext cx="1512168" cy="64807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pt-BR" sz="2800" b="1" dirty="0">
                <a:latin typeface="Prototype" pitchFamily="2" charset="0"/>
                <a:cs typeface="Prototype" pitchFamily="2" charset="0"/>
              </a:rPr>
              <a:t>Instrumento A</a:t>
            </a:r>
            <a:endParaRPr lang="pt-BR" sz="2800" b="1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79EFDDA1-51C1-439C-A49F-C1E9BF418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7864" y="1200150"/>
            <a:ext cx="5688632" cy="374786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</a:t>
            </a:r>
            <a:r>
              <a:rPr lang="pt-BR" b="1" dirty="0" err="1"/>
              <a:t>inter-item</a:t>
            </a:r>
            <a:endParaRPr lang="pt-BR" b="1" dirty="0"/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Valores entre .20 e .40 sugerem uma correlação adequada (</a:t>
            </a:r>
            <a:r>
              <a:rPr lang="pt-BR" dirty="0" err="1"/>
              <a:t>Piedmont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Correlação item-total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0.3 (</a:t>
            </a:r>
            <a:r>
              <a:rPr lang="pt-BR" dirty="0" err="1"/>
              <a:t>Nunnally</a:t>
            </a:r>
            <a:r>
              <a:rPr lang="pt-BR" dirty="0"/>
              <a:t> e Bernstein, 1994)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0.5 (</a:t>
            </a:r>
            <a:r>
              <a:rPr lang="pt-BR" dirty="0" err="1"/>
              <a:t>Hair</a:t>
            </a:r>
            <a:r>
              <a:rPr lang="pt-BR" dirty="0"/>
              <a:t>, 2014)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Duas metades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b="1" dirty="0"/>
              <a:t>Coef. Alfa de Cronbach (</a:t>
            </a:r>
            <a:r>
              <a:rPr lang="el-GR" b="1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t-BR" b="1" dirty="0"/>
              <a:t>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0.6 (Res. 09/2018)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0.7 (</a:t>
            </a:r>
            <a:r>
              <a:rPr lang="pt-BR" dirty="0" err="1"/>
              <a:t>Furr</a:t>
            </a:r>
            <a:r>
              <a:rPr lang="pt-BR" dirty="0"/>
              <a:t>, 2011)</a:t>
            </a:r>
          </a:p>
          <a:p>
            <a:pPr marL="857250" lvl="1" indent="-457200">
              <a:buFont typeface="Wingdings" panose="05000000000000000000" pitchFamily="2" charset="2"/>
              <a:buChar char="§"/>
            </a:pPr>
            <a:r>
              <a:rPr lang="pt-BR" dirty="0"/>
              <a:t>&gt; 0.9, Redundantes (</a:t>
            </a:r>
            <a:r>
              <a:rPr lang="pt-BR" dirty="0" err="1"/>
              <a:t>Streiner</a:t>
            </a:r>
            <a:r>
              <a:rPr lang="pt-BR" dirty="0"/>
              <a:t>, 2003)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0" indent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8075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40BD5-4C70-4489-A33A-139F25DE6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15966"/>
            <a:ext cx="8229600" cy="432048"/>
          </a:xfrm>
        </p:spPr>
        <p:txBody>
          <a:bodyPr/>
          <a:lstStyle/>
          <a:p>
            <a:r>
              <a:rPr lang="en-US" sz="1050" dirty="0"/>
              <a:t>Piedmont, R. L., &amp; Hyland, M. E. (1993). Inter-Item Correlation Frequency Distribution Analysis: A Method for Evaluating Scale Dimensionality. Educational and Psychological Measurement, 53(2), 369–378. https://doi.org/10.1177/0013164493053002006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AD137-4D7C-447C-BA1F-6893EDC6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5791"/>
            <a:ext cx="5930026" cy="412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91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/>
              <a:t>Coeficiente Alfa </a:t>
            </a:r>
            <a:r>
              <a:rPr lang="el-GR" sz="8800" noProof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45235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C565F52-8C0C-4850-80F8-37035234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89966"/>
            <a:ext cx="5782733" cy="416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2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31DC62-4BC7-4218-B340-86CD20D65B00}"/>
              </a:ext>
            </a:extLst>
          </p:cNvPr>
          <p:cNvCxnSpPr>
            <a:cxnSpLocks/>
          </p:cNvCxnSpPr>
          <p:nvPr/>
        </p:nvCxnSpPr>
        <p:spPr>
          <a:xfrm>
            <a:off x="107504" y="1779662"/>
            <a:ext cx="8858250" cy="0"/>
          </a:xfrm>
          <a:prstGeom prst="straightConnector1">
            <a:avLst/>
          </a:prstGeom>
          <a:noFill/>
          <a:ln w="762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A65DE-5C43-49A7-BBB4-C8FE2D205E48}"/>
              </a:ext>
            </a:extLst>
          </p:cNvPr>
          <p:cNvSpPr/>
          <p:nvPr/>
        </p:nvSpPr>
        <p:spPr>
          <a:xfrm>
            <a:off x="1033812" y="1594997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1905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24DAFB-680E-4DA9-A913-BDE7397DFB71}"/>
              </a:ext>
            </a:extLst>
          </p:cNvPr>
          <p:cNvSpPr/>
          <p:nvPr/>
        </p:nvSpPr>
        <p:spPr>
          <a:xfrm>
            <a:off x="541369" y="2139467"/>
            <a:ext cx="2011680" cy="9233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Binet-Simon de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Inteligência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CC42EA-B89F-4DD1-AADB-72E7D80E1847}"/>
              </a:ext>
            </a:extLst>
          </p:cNvPr>
          <p:cNvSpPr/>
          <p:nvPr/>
        </p:nvSpPr>
        <p:spPr>
          <a:xfrm>
            <a:off x="3197177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1916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41E339-71AC-45B2-82E1-1C6FA165F84A}"/>
              </a:ext>
            </a:extLst>
          </p:cNvPr>
          <p:cNvSpPr/>
          <p:nvPr/>
        </p:nvSpPr>
        <p:spPr>
          <a:xfrm>
            <a:off x="2767360" y="2108414"/>
            <a:ext cx="1920240" cy="1200327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Lewis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Terman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fez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sua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revisão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(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Escala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Stanford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Binet)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07ED6B-BA9A-4D7B-B7DF-0F68056BB12D}"/>
              </a:ext>
            </a:extLst>
          </p:cNvPr>
          <p:cNvSpPr/>
          <p:nvPr/>
        </p:nvSpPr>
        <p:spPr>
          <a:xfrm>
            <a:off x="2757835" y="3585124"/>
            <a:ext cx="19202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nascia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011143-944D-4786-85D5-F587A134BCAE}"/>
              </a:ext>
            </a:extLst>
          </p:cNvPr>
          <p:cNvSpPr/>
          <p:nvPr/>
        </p:nvSpPr>
        <p:spPr>
          <a:xfrm>
            <a:off x="5360542" y="1566596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1921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6EFDE2-BF71-4FA2-AA57-FE2AA1077386}"/>
              </a:ext>
            </a:extLst>
          </p:cNvPr>
          <p:cNvSpPr/>
          <p:nvPr/>
        </p:nvSpPr>
        <p:spPr>
          <a:xfrm>
            <a:off x="5060503" y="2046889"/>
            <a:ext cx="1828800" cy="147732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Cronbach fez o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teste,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tirou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200 e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foi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matriculao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em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uma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turma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b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especial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668202-6341-47A8-BCE2-98BBD28D9081}"/>
              </a:ext>
            </a:extLst>
          </p:cNvPr>
          <p:cNvSpPr/>
          <p:nvPr/>
        </p:nvSpPr>
        <p:spPr>
          <a:xfrm>
            <a:off x="7360792" y="1538021"/>
            <a:ext cx="990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2021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167532-79B5-4DE8-A93C-1E0FD92C22E4}"/>
              </a:ext>
            </a:extLst>
          </p:cNvPr>
          <p:cNvSpPr/>
          <p:nvPr/>
        </p:nvSpPr>
        <p:spPr>
          <a:xfrm>
            <a:off x="7060754" y="2054031"/>
            <a:ext cx="1828800" cy="146304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000000"/>
                </a:solidFill>
              </a:rPr>
              <a:t>Ainda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discutimos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importância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>
                <a:solidFill>
                  <a:srgbClr val="000000"/>
                </a:solidFill>
              </a:rPr>
              <a:t>do </a:t>
            </a:r>
            <a:br>
              <a:rPr lang="en-US">
                <a:solidFill>
                  <a:srgbClr val="000000"/>
                </a:solidFill>
              </a:rPr>
            </a:br>
            <a:r>
              <a:rPr lang="en-US">
                <a:solidFill>
                  <a:srgbClr val="000000"/>
                </a:solidFill>
              </a:rPr>
              <a:t>Cronbach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273354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6D26B9-4AE9-4CEC-996C-C86558BAD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72" y="0"/>
            <a:ext cx="4163455" cy="5143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3A6E04-98EE-4AF5-B8D0-B1304178D0DA}"/>
              </a:ext>
            </a:extLst>
          </p:cNvPr>
          <p:cNvSpPr/>
          <p:nvPr/>
        </p:nvSpPr>
        <p:spPr>
          <a:xfrm>
            <a:off x="2555776" y="17213"/>
            <a:ext cx="1728192" cy="32918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71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6FAC33C-C235-41B9-BAC8-0AA1A15E58D1}"/>
              </a:ext>
            </a:extLst>
          </p:cNvPr>
          <p:cNvSpPr/>
          <p:nvPr/>
        </p:nvSpPr>
        <p:spPr>
          <a:xfrm>
            <a:off x="6252840" y="42551"/>
            <a:ext cx="2926080" cy="110361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Todos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esses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referem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-se a “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mesma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”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ansiedade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991499-6C4D-4888-8430-ABB103001E51}"/>
              </a:ext>
            </a:extLst>
          </p:cNvPr>
          <p:cNvCxnSpPr>
            <a:cxnSpLocks/>
          </p:cNvCxnSpPr>
          <p:nvPr/>
        </p:nvCxnSpPr>
        <p:spPr>
          <a:xfrm>
            <a:off x="5219329" y="178806"/>
            <a:ext cx="1179423" cy="202194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925FB3-9650-48E3-8043-3C4328AEA003}"/>
              </a:ext>
            </a:extLst>
          </p:cNvPr>
          <p:cNvSpPr/>
          <p:nvPr/>
        </p:nvSpPr>
        <p:spPr>
          <a:xfrm>
            <a:off x="302751" y="236237"/>
            <a:ext cx="1636687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itens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são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entendidos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como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var.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1500" dirty="0" err="1">
                <a:solidFill>
                  <a:srgbClr val="000000"/>
                </a:solidFill>
              </a:rPr>
              <a:t>contínua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EFDE26-AEE1-4BB9-A9E4-C3DD96D9F848}"/>
              </a:ext>
            </a:extLst>
          </p:cNvPr>
          <p:cNvCxnSpPr>
            <a:cxnSpLocks/>
          </p:cNvCxnSpPr>
          <p:nvPr/>
        </p:nvCxnSpPr>
        <p:spPr>
          <a:xfrm flipH="1" flipV="1">
            <a:off x="1498774" y="1090316"/>
            <a:ext cx="440665" cy="694549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6CC191-9909-4E89-AB6D-6026EF80D30D}"/>
              </a:ext>
            </a:extLst>
          </p:cNvPr>
          <p:cNvCxnSpPr>
            <a:cxnSpLocks/>
          </p:cNvCxnSpPr>
          <p:nvPr/>
        </p:nvCxnSpPr>
        <p:spPr>
          <a:xfrm flipH="1">
            <a:off x="1450355" y="1784865"/>
            <a:ext cx="508909" cy="184665"/>
          </a:xfrm>
          <a:prstGeom prst="straightConnector1">
            <a:avLst/>
          </a:prstGeom>
          <a:noFill/>
          <a:ln w="25400" cap="flat">
            <a:solidFill>
              <a:srgbClr val="0F6FC6"/>
            </a:solidFill>
            <a:prstDash val="solid"/>
            <a:bevel/>
            <a:tailEnd type="triangle"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421505B-C00B-4031-ACFE-CF4723B1BD55}"/>
              </a:ext>
            </a:extLst>
          </p:cNvPr>
          <p:cNvSpPr/>
          <p:nvPr/>
        </p:nvSpPr>
        <p:spPr>
          <a:xfrm>
            <a:off x="57220" y="1799441"/>
            <a:ext cx="1490444" cy="784828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Existe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o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pressuposto</a:t>
            </a: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 da </a:t>
            </a:r>
            <a:b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</a:br>
            <a:r>
              <a:rPr kumimoji="0" lang="en-US" sz="15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tau-</a:t>
            </a:r>
            <a:r>
              <a:rPr kumimoji="0" lang="en-US" sz="15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equivalência</a:t>
            </a:r>
            <a:endParaRPr kumimoji="0" lang="pt-BR" sz="15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710272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2AEB29-D83A-41C1-9EAF-4AAFFE2C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63638"/>
            <a:ext cx="5772150" cy="17907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285C1AA-5857-4718-A87E-6239A7744E82}"/>
              </a:ext>
            </a:extLst>
          </p:cNvPr>
          <p:cNvSpPr/>
          <p:nvPr/>
        </p:nvSpPr>
        <p:spPr>
          <a:xfrm>
            <a:off x="4355976" y="163564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00F4EE-0B21-4051-85E8-1DA75C37983F}"/>
              </a:ext>
            </a:extLst>
          </p:cNvPr>
          <p:cNvSpPr/>
          <p:nvPr/>
        </p:nvSpPr>
        <p:spPr>
          <a:xfrm>
            <a:off x="5436096" y="1666900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8B38D0-823A-411C-977F-2B7D034DAA03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8A544-17B3-4C8E-A169-6B9A22096FA8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EB3C5-D1CA-41FC-9B3D-6E5F0EBB502D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788E0D-3305-48BF-8DB6-279528F828DD}"/>
              </a:ext>
            </a:extLst>
          </p:cNvPr>
          <p:cNvSpPr txBox="1"/>
          <p:nvPr/>
        </p:nvSpPr>
        <p:spPr>
          <a:xfrm>
            <a:off x="6131682" y="1118302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Coef.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Correlação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interitem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737880-E5B2-4DA1-9EDA-D1925ABECA84}"/>
              </a:ext>
            </a:extLst>
          </p:cNvPr>
          <p:cNvSpPr txBox="1"/>
          <p:nvPr/>
        </p:nvSpPr>
        <p:spPr>
          <a:xfrm>
            <a:off x="2771800" y="1127719"/>
            <a:ext cx="2760798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N. de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itens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024A5-2275-49A6-9D77-EB60B1274897}"/>
              </a:ext>
            </a:extLst>
          </p:cNvPr>
          <p:cNvSpPr/>
          <p:nvPr/>
        </p:nvSpPr>
        <p:spPr>
          <a:xfrm>
            <a:off x="3059832" y="2571750"/>
            <a:ext cx="4187973" cy="7825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3F596E-77BF-4078-8E6A-DE5DAF883E45}"/>
              </a:ext>
            </a:extLst>
          </p:cNvPr>
          <p:cNvCxnSpPr>
            <a:cxnSpLocks/>
          </p:cNvCxnSpPr>
          <p:nvPr/>
        </p:nvCxnSpPr>
        <p:spPr>
          <a:xfrm flipH="1">
            <a:off x="5004048" y="3354338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3962C95-EF42-4F95-AE10-252D5F294AD6}"/>
              </a:ext>
            </a:extLst>
          </p:cNvPr>
          <p:cNvSpPr txBox="1"/>
          <p:nvPr/>
        </p:nvSpPr>
        <p:spPr>
          <a:xfrm>
            <a:off x="4067582" y="4283077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Ajuste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da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equação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1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/>
      <p:bldP spid="13" grpId="0"/>
      <p:bldP spid="14" grpId="0"/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BF33F7-365F-48F9-AEAF-A0238DB8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683" y="27809"/>
            <a:ext cx="4439578" cy="49825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7913A3-18F0-48D7-86D2-0AB6ED9C7F28}"/>
              </a:ext>
            </a:extLst>
          </p:cNvPr>
          <p:cNvSpPr/>
          <p:nvPr/>
        </p:nvSpPr>
        <p:spPr>
          <a:xfrm>
            <a:off x="3167612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6DE9E-178A-4103-A4ED-3175874F40D7}"/>
              </a:ext>
            </a:extLst>
          </p:cNvPr>
          <p:cNvSpPr/>
          <p:nvPr/>
        </p:nvSpPr>
        <p:spPr>
          <a:xfrm>
            <a:off x="3994629" y="14301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7B65C-BD95-401B-862D-CD90023CF3F6}"/>
              </a:ext>
            </a:extLst>
          </p:cNvPr>
          <p:cNvSpPr/>
          <p:nvPr/>
        </p:nvSpPr>
        <p:spPr>
          <a:xfrm>
            <a:off x="4914529" y="1415535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F3733D-38A8-4936-BB8E-2145AB4DF711}"/>
              </a:ext>
            </a:extLst>
          </p:cNvPr>
          <p:cNvSpPr/>
          <p:nvPr/>
        </p:nvSpPr>
        <p:spPr>
          <a:xfrm>
            <a:off x="5694811" y="1415511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A3842-66A2-41FA-BB87-C8C3D4486AB0}"/>
              </a:ext>
            </a:extLst>
          </p:cNvPr>
          <p:cNvSpPr/>
          <p:nvPr/>
        </p:nvSpPr>
        <p:spPr>
          <a:xfrm>
            <a:off x="3167612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DC0945-E763-4B14-8C8B-744E7B5E38F7}"/>
              </a:ext>
            </a:extLst>
          </p:cNvPr>
          <p:cNvSpPr/>
          <p:nvPr/>
        </p:nvSpPr>
        <p:spPr>
          <a:xfrm>
            <a:off x="3994629" y="18433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D274D5-246E-4C30-B1CE-203B67D30D87}"/>
              </a:ext>
            </a:extLst>
          </p:cNvPr>
          <p:cNvSpPr/>
          <p:nvPr/>
        </p:nvSpPr>
        <p:spPr>
          <a:xfrm>
            <a:off x="4914529" y="1828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366C5-BE27-41B5-9B35-3F983AFFF333}"/>
              </a:ext>
            </a:extLst>
          </p:cNvPr>
          <p:cNvSpPr/>
          <p:nvPr/>
        </p:nvSpPr>
        <p:spPr>
          <a:xfrm>
            <a:off x="5694811" y="1828752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34B87-3579-41E2-8F2D-E6618388D341}"/>
              </a:ext>
            </a:extLst>
          </p:cNvPr>
          <p:cNvSpPr/>
          <p:nvPr/>
        </p:nvSpPr>
        <p:spPr>
          <a:xfrm>
            <a:off x="3171518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0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09A197-1ADA-42BB-8292-BD7F065DC58E}"/>
              </a:ext>
            </a:extLst>
          </p:cNvPr>
          <p:cNvSpPr/>
          <p:nvPr/>
        </p:nvSpPr>
        <p:spPr>
          <a:xfrm>
            <a:off x="3998535" y="45837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1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4CEE54-1117-4519-BFF4-CEF57C094153}"/>
              </a:ext>
            </a:extLst>
          </p:cNvPr>
          <p:cNvSpPr/>
          <p:nvPr/>
        </p:nvSpPr>
        <p:spPr>
          <a:xfrm>
            <a:off x="4918435" y="4569200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2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B07E9-48BA-4597-B4A5-DF975BCFDB5D}"/>
              </a:ext>
            </a:extLst>
          </p:cNvPr>
          <p:cNvSpPr/>
          <p:nvPr/>
        </p:nvSpPr>
        <p:spPr>
          <a:xfrm>
            <a:off x="5698717" y="4569176"/>
            <a:ext cx="609600" cy="369330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onstantia"/>
                <a:ea typeface="Constantia"/>
                <a:cs typeface="Constantia"/>
                <a:sym typeface="Constantia"/>
              </a:rPr>
              <a:t>3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1CDE5F9-8BE4-47C3-986E-9A33E8EFE6B2}"/>
              </a:ext>
            </a:extLst>
          </p:cNvPr>
          <p:cNvCxnSpPr/>
          <p:nvPr/>
        </p:nvCxnSpPr>
        <p:spPr>
          <a:xfrm>
            <a:off x="4139952" y="195486"/>
            <a:ext cx="576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335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941DB-63E5-4840-AC2B-E820114A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9A9E9-C00F-4602-87E9-2342AFD6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Intuitiva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Presente na literatura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Quase sempre exigido quando se desenvolve um instrumento ou quando se apresenta resultados aplicados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/>
              <a:t>Pressupostos pouco reais (modelos tau-equivalente são raros, modelos </a:t>
            </a:r>
            <a:r>
              <a:rPr lang="pt-BR" dirty="0" err="1"/>
              <a:t>congenéricos</a:t>
            </a:r>
            <a:r>
              <a:rPr lang="pt-BR" dirty="0"/>
              <a:t> são mais presentes)</a:t>
            </a:r>
          </a:p>
        </p:txBody>
      </p:sp>
    </p:spTree>
    <p:extLst>
      <p:ext uri="{BB962C8B-B14F-4D97-AF65-F5344CB8AC3E}">
        <p14:creationId xmlns:p14="http://schemas.microsoft.com/office/powerpoint/2010/main" val="41466657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1765E-530D-4CF6-ABDD-9FB5705CC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708"/>
            <a:ext cx="4223855" cy="514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95221F-A9E1-4BAA-94A3-2C6C4464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0"/>
            <a:ext cx="42484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402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5556" y="1131590"/>
            <a:ext cx="7992888" cy="1584176"/>
          </a:xfrm>
        </p:spPr>
        <p:txBody>
          <a:bodyPr/>
          <a:lstStyle/>
          <a:p>
            <a:r>
              <a:rPr lang="pt-BR" sz="8800" noProof="0" dirty="0" err="1"/>
              <a:t>Omega</a:t>
            </a:r>
            <a:r>
              <a:rPr lang="pt-BR" sz="8800" noProof="0" dirty="0"/>
              <a:t> de Mcdonald</a:t>
            </a:r>
            <a:r>
              <a:rPr lang="en-US" sz="8800" dirty="0"/>
              <a:t> </a:t>
            </a:r>
            <a:r>
              <a:rPr lang="el-GR" sz="8800" noProof="0" dirty="0"/>
              <a:t>ω</a:t>
            </a:r>
            <a:r>
              <a:rPr lang="pt-BR" sz="8800" noProof="0" dirty="0"/>
              <a:t> </a:t>
            </a:r>
            <a:endParaRPr lang="pt-BR" sz="12000" noProof="0" dirty="0"/>
          </a:p>
        </p:txBody>
      </p:sp>
    </p:spTree>
    <p:extLst>
      <p:ext uri="{BB962C8B-B14F-4D97-AF65-F5344CB8AC3E}">
        <p14:creationId xmlns:p14="http://schemas.microsoft.com/office/powerpoint/2010/main" val="24850680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BDB8D4-1FEB-406B-8312-11CC647B4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087" y="1533525"/>
            <a:ext cx="6219825" cy="2076450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CE5B9CF-1664-4E6E-AB71-4084FBB23427}"/>
              </a:ext>
            </a:extLst>
          </p:cNvPr>
          <p:cNvSpPr/>
          <p:nvPr/>
        </p:nvSpPr>
        <p:spPr>
          <a:xfrm>
            <a:off x="1439291" y="2175706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1994C7-F944-4CB9-80E4-03768146C139}"/>
              </a:ext>
            </a:extLst>
          </p:cNvPr>
          <p:cNvSpPr txBox="1"/>
          <p:nvPr/>
        </p:nvSpPr>
        <p:spPr>
          <a:xfrm>
            <a:off x="395175" y="3896533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indicador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0-1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566134-4488-403C-BCDE-195DDC42068D}"/>
              </a:ext>
            </a:extLst>
          </p:cNvPr>
          <p:cNvCxnSpPr>
            <a:cxnSpLocks/>
          </p:cNvCxnSpPr>
          <p:nvPr/>
        </p:nvCxnSpPr>
        <p:spPr>
          <a:xfrm flipH="1" flipV="1">
            <a:off x="4860032" y="1259132"/>
            <a:ext cx="461307" cy="7589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BA2B329-5075-497E-BA24-C7FB41924B1F}"/>
              </a:ext>
            </a:extLst>
          </p:cNvPr>
          <p:cNvSpPr txBox="1"/>
          <p:nvPr/>
        </p:nvSpPr>
        <p:spPr>
          <a:xfrm>
            <a:off x="3527883" y="915566"/>
            <a:ext cx="2088232" cy="432048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Cargas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fatoriais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B441C-75DF-46C7-B6EE-F387BC5B6A8E}"/>
              </a:ext>
            </a:extLst>
          </p:cNvPr>
          <p:cNvCxnSpPr>
            <a:cxnSpLocks/>
          </p:cNvCxnSpPr>
          <p:nvPr/>
        </p:nvCxnSpPr>
        <p:spPr>
          <a:xfrm flipH="1">
            <a:off x="1331641" y="2967794"/>
            <a:ext cx="432047" cy="8869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3C8C23-EE97-4150-A392-413183CDF655}"/>
              </a:ext>
            </a:extLst>
          </p:cNvPr>
          <p:cNvSpPr/>
          <p:nvPr/>
        </p:nvSpPr>
        <p:spPr>
          <a:xfrm>
            <a:off x="4871760" y="1807919"/>
            <a:ext cx="864096" cy="7920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6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7D3CA4-9D59-43BA-819E-51224BB6F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25850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3B780-45BC-4D3D-921E-94BB2361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Coeficientes</a:t>
            </a:r>
            <a:r>
              <a:rPr lang="en-US" dirty="0"/>
              <a:t> e </a:t>
            </a:r>
            <a:r>
              <a:rPr lang="en-US" dirty="0" err="1"/>
              <a:t>fidedignidade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80B4-C15B-4EAF-B166-682C4306F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Modelagem</a:t>
            </a:r>
            <a:r>
              <a:rPr lang="en-US" dirty="0"/>
              <a:t> 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pressupostos</a:t>
            </a:r>
            <a:r>
              <a:rPr lang="en-US" dirty="0"/>
              <a:t> </a:t>
            </a:r>
            <a:r>
              <a:rPr lang="en-US" dirty="0" err="1"/>
              <a:t>teóricos</a:t>
            </a:r>
            <a:r>
              <a:rPr lang="en-US" dirty="0"/>
              <a:t> (</a:t>
            </a:r>
            <a:r>
              <a:rPr lang="en-US" dirty="0" err="1"/>
              <a:t>Estatística</a:t>
            </a:r>
            <a:r>
              <a:rPr lang="en-US" dirty="0"/>
              <a:t> e </a:t>
            </a:r>
            <a:r>
              <a:rPr lang="en-US" dirty="0" err="1"/>
              <a:t>Psicologia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objetivos</a:t>
            </a:r>
            <a:r>
              <a:rPr lang="en-US" dirty="0"/>
              <a:t> de </a:t>
            </a:r>
            <a:r>
              <a:rPr lang="en-US" dirty="0" err="1"/>
              <a:t>Psicometristas</a:t>
            </a:r>
            <a:r>
              <a:rPr lang="en-US" dirty="0"/>
              <a:t> e </a:t>
            </a:r>
            <a:r>
              <a:rPr lang="en-US" dirty="0" err="1"/>
              <a:t>Estatísticos</a:t>
            </a:r>
            <a:r>
              <a:rPr lang="en-US" dirty="0"/>
              <a:t> </a:t>
            </a:r>
            <a:r>
              <a:rPr lang="en-US" dirty="0" err="1"/>
              <a:t>costuma</a:t>
            </a:r>
            <a:r>
              <a:rPr lang="en-US" dirty="0"/>
              <a:t> </a:t>
            </a:r>
            <a:r>
              <a:rPr lang="en-US" dirty="0" err="1"/>
              <a:t>variar</a:t>
            </a:r>
            <a:r>
              <a:rPr lang="en-US" dirty="0"/>
              <a:t> </a:t>
            </a: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eles</a:t>
            </a:r>
            <a:r>
              <a:rPr lang="en-US" dirty="0"/>
              <a:t> </a:t>
            </a:r>
            <a:r>
              <a:rPr lang="en-US" dirty="0" err="1"/>
              <a:t>analisam</a:t>
            </a:r>
            <a:r>
              <a:rPr lang="en-US" dirty="0"/>
              <a:t> um conjunto de dados (</a:t>
            </a:r>
            <a:r>
              <a:rPr lang="en-US" dirty="0" err="1"/>
              <a:t>muitas</a:t>
            </a:r>
            <a:r>
              <a:rPr lang="en-US" dirty="0"/>
              <a:t> </a:t>
            </a:r>
            <a:r>
              <a:rPr lang="en-US" dirty="0" err="1"/>
              <a:t>vezes</a:t>
            </a:r>
            <a:r>
              <a:rPr lang="en-US" dirty="0"/>
              <a:t> para responder </a:t>
            </a:r>
            <a:r>
              <a:rPr lang="en-US" dirty="0" err="1"/>
              <a:t>perguntas</a:t>
            </a:r>
            <a:r>
              <a:rPr lang="en-US" dirty="0"/>
              <a:t> </a:t>
            </a:r>
            <a:r>
              <a:rPr lang="en-US" dirty="0" err="1"/>
              <a:t>próximas</a:t>
            </a:r>
            <a:r>
              <a:rPr lang="en-US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Tipo de </a:t>
            </a:r>
            <a:r>
              <a:rPr lang="en-US" dirty="0" err="1"/>
              <a:t>modelagem</a:t>
            </a:r>
            <a:r>
              <a:rPr lang="en-US" dirty="0"/>
              <a:t> e </a:t>
            </a:r>
            <a:r>
              <a:rPr lang="en-US" dirty="0" err="1"/>
              <a:t>convergência</a:t>
            </a:r>
            <a:r>
              <a:rPr lang="en-US" dirty="0"/>
              <a:t> de </a:t>
            </a:r>
            <a:r>
              <a:rPr lang="en-US" dirty="0" err="1"/>
              <a:t>resultados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1963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5857E1-4F2C-419C-8890-1F0A706F4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DADOS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D80AD8-2C57-4688-92C6-02FAC4875DC2}"/>
              </a:ext>
            </a:extLst>
          </p:cNvPr>
          <p:cNvSpPr txBox="1"/>
          <p:nvPr/>
        </p:nvSpPr>
        <p:spPr>
          <a:xfrm>
            <a:off x="179512" y="45879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https://osf.io/xpvbg/</a:t>
            </a:r>
          </a:p>
        </p:txBody>
      </p:sp>
    </p:spTree>
    <p:extLst>
      <p:ext uri="{BB962C8B-B14F-4D97-AF65-F5344CB8AC3E}">
        <p14:creationId xmlns:p14="http://schemas.microsoft.com/office/powerpoint/2010/main" val="18148129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4BF287-95F5-4631-A7C4-502B16E45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740"/>
            <a:ext cx="9144000" cy="462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8611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19DB581-C315-417E-AD96-6776A6DD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LAB.</a:t>
            </a:r>
          </a:p>
        </p:txBody>
      </p:sp>
    </p:spTree>
    <p:extLst>
      <p:ext uri="{BB962C8B-B14F-4D97-AF65-F5344CB8AC3E}">
        <p14:creationId xmlns:p14="http://schemas.microsoft.com/office/powerpoint/2010/main" val="3297278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154F-A1D9-4009-B16C-2446118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Tarefa proposta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FF8B3-7644-439F-B546-07479F081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noProof="0" dirty="0"/>
              <a:t>Calcular a fidedignidade (consistência interna) dos itens do BAI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Completar o próximo slide</a:t>
            </a:r>
          </a:p>
          <a:p>
            <a:pPr marL="514350" indent="-514350">
              <a:buFont typeface="+mj-lt"/>
              <a:buAutoNum type="arabicPeriod"/>
            </a:pPr>
            <a:r>
              <a:rPr lang="pt-BR" noProof="0" dirty="0"/>
              <a:t>Propor um ajuste baseado nos resultados</a:t>
            </a:r>
          </a:p>
        </p:txBody>
      </p:sp>
    </p:spTree>
    <p:extLst>
      <p:ext uri="{BB962C8B-B14F-4D97-AF65-F5344CB8AC3E}">
        <p14:creationId xmlns:p14="http://schemas.microsoft.com/office/powerpoint/2010/main" val="113433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00EA-7496-40F8-99C8-82ABBB9E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226081"/>
            <a:ext cx="8579296" cy="857250"/>
          </a:xfrm>
        </p:spPr>
        <p:txBody>
          <a:bodyPr/>
          <a:lstStyle/>
          <a:p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de </a:t>
            </a:r>
            <a:r>
              <a:rPr lang="en-US" dirty="0" err="1"/>
              <a:t>tipos</a:t>
            </a:r>
            <a:r>
              <a:rPr lang="en-US" dirty="0"/>
              <a:t>, </a:t>
            </a:r>
            <a:r>
              <a:rPr lang="en-US" dirty="0" err="1"/>
              <a:t>fontes</a:t>
            </a:r>
            <a:r>
              <a:rPr lang="en-US" dirty="0"/>
              <a:t> de </a:t>
            </a:r>
            <a:r>
              <a:rPr lang="en-US" dirty="0" err="1"/>
              <a:t>evidência</a:t>
            </a: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3C670C-D718-4F96-A898-7AC6B0AA3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56" y="1549028"/>
            <a:ext cx="5657850" cy="2678906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A27543D-0A93-415E-A989-C4971916CA32}"/>
              </a:ext>
            </a:extLst>
          </p:cNvPr>
          <p:cNvSpPr/>
          <p:nvPr/>
        </p:nvSpPr>
        <p:spPr>
          <a:xfrm>
            <a:off x="1475656" y="2545580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conteúdo”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BDC943-516B-4D31-AB0C-7A57E00BAF23}"/>
              </a:ext>
            </a:extLst>
          </p:cNvPr>
          <p:cNvSpPr/>
          <p:nvPr/>
        </p:nvSpPr>
        <p:spPr>
          <a:xfrm>
            <a:off x="5161831" y="1391911"/>
            <a:ext cx="1143000" cy="551807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ctr" rtl="0" latinLnBrk="1" hangingPunct="0"/>
            <a:r>
              <a:rPr lang="pt-BR" sz="1050">
                <a:solidFill>
                  <a:srgbClr val="000000"/>
                </a:solidFill>
              </a:rPr>
              <a:t>“validade de critério”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5EDE48-4F3C-495C-9B82-6570FDB7961A}"/>
              </a:ext>
            </a:extLst>
          </p:cNvPr>
          <p:cNvSpPr/>
          <p:nvPr/>
        </p:nvSpPr>
        <p:spPr>
          <a:xfrm>
            <a:off x="2747244" y="1856031"/>
            <a:ext cx="1371600" cy="779023"/>
          </a:xfrm>
          <a:prstGeom prst="ellipse">
            <a:avLst/>
          </a:prstGeom>
          <a:solidFill>
            <a:srgbClr val="FFFFFF"/>
          </a:solidFill>
          <a:ln w="25400" cap="flat">
            <a:solidFill>
              <a:srgbClr val="0F6FC6"/>
            </a:solidFill>
            <a:prstDash val="solid"/>
            <a:bevel/>
          </a:ln>
          <a:effectLst>
            <a:outerShdw blurRad="63500" dist="38100" dir="5400000" rotWithShape="0">
              <a:srgbClr val="032544">
                <a:alpha val="4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4289" tIns="34289" rIns="34289" bIns="34289" numCol="1" spcCol="38100" rtlCol="0" anchor="ctr">
            <a:spAutoFit/>
          </a:bodyPr>
          <a:lstStyle/>
          <a:p>
            <a:pPr algn="l" rtl="0" latinLnBrk="1" hangingPunct="0"/>
            <a:r>
              <a:rPr lang="pt-BR" sz="1050">
                <a:solidFill>
                  <a:srgbClr val="000000"/>
                </a:solidFill>
              </a:rPr>
              <a:t>“validade de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construto” e </a:t>
            </a:r>
            <a:br>
              <a:rPr lang="pt-BR" sz="1050">
                <a:solidFill>
                  <a:srgbClr val="000000"/>
                </a:solidFill>
              </a:rPr>
            </a:br>
            <a:r>
              <a:rPr lang="pt-BR" sz="1050">
                <a:solidFill>
                  <a:srgbClr val="000000"/>
                </a:solidFill>
              </a:rPr>
              <a:t>“fidedignidade”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146D762-E6F5-48B0-9FA2-5EFBFFB54211}"/>
              </a:ext>
            </a:extLst>
          </p:cNvPr>
          <p:cNvSpPr txBox="1">
            <a:spLocks/>
          </p:cNvSpPr>
          <p:nvPr/>
        </p:nvSpPr>
        <p:spPr>
          <a:xfrm>
            <a:off x="733425" y="4536514"/>
            <a:ext cx="7677150" cy="43046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NewsGoth B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100" dirty="0"/>
              <a:t>Anunciação, L., &amp; Portugal, A. C. (2020). A Case </a:t>
            </a:r>
            <a:r>
              <a:rPr lang="pt-BR" sz="1100" dirty="0" err="1"/>
              <a:t>Study</a:t>
            </a:r>
            <a:r>
              <a:rPr lang="pt-BR" sz="1100" dirty="0"/>
              <a:t> </a:t>
            </a:r>
            <a:r>
              <a:rPr lang="pt-BR" sz="1100" dirty="0" err="1"/>
              <a:t>on</a:t>
            </a:r>
            <a:r>
              <a:rPr lang="pt-BR" sz="1100" dirty="0"/>
              <a:t> </a:t>
            </a:r>
            <a:r>
              <a:rPr lang="pt-BR" sz="1100" dirty="0" err="1"/>
              <a:t>Strengthening</a:t>
            </a:r>
            <a:r>
              <a:rPr lang="pt-BR" sz="1100" dirty="0"/>
              <a:t> </a:t>
            </a:r>
            <a:r>
              <a:rPr lang="pt-BR" sz="1100" dirty="0" err="1"/>
              <a:t>the</a:t>
            </a:r>
            <a:r>
              <a:rPr lang="pt-BR" sz="1100" dirty="0"/>
              <a:t> Link </a:t>
            </a:r>
            <a:r>
              <a:rPr lang="pt-BR" sz="1100" dirty="0" err="1"/>
              <a:t>Between</a:t>
            </a:r>
            <a:r>
              <a:rPr lang="pt-BR" sz="1100" dirty="0"/>
              <a:t> </a:t>
            </a:r>
            <a:r>
              <a:rPr lang="pt-BR" sz="1100" dirty="0" err="1"/>
              <a:t>Psychometrics</a:t>
            </a:r>
            <a:r>
              <a:rPr lang="pt-BR" sz="1100" dirty="0"/>
              <a:t>, Assessment, </a:t>
            </a:r>
            <a:r>
              <a:rPr lang="pt-BR" sz="1100" dirty="0" err="1"/>
              <a:t>and</a:t>
            </a:r>
            <a:r>
              <a:rPr lang="pt-BR" sz="1100" dirty="0"/>
              <a:t> </a:t>
            </a:r>
            <a:r>
              <a:rPr lang="pt-BR" sz="1100" dirty="0" err="1"/>
              <a:t>Intervention</a:t>
            </a:r>
            <a:r>
              <a:rPr lang="pt-BR" sz="1100" dirty="0"/>
              <a:t> in </a:t>
            </a:r>
            <a:r>
              <a:rPr lang="pt-BR" sz="1100" dirty="0" err="1"/>
              <a:t>Autism</a:t>
            </a:r>
            <a:r>
              <a:rPr lang="pt-BR" sz="1100" dirty="0"/>
              <a:t> Spectrum </a:t>
            </a:r>
            <a:r>
              <a:rPr lang="pt-BR" sz="1100" dirty="0" err="1"/>
              <a:t>Disorder</a:t>
            </a:r>
            <a:r>
              <a:rPr lang="pt-BR" sz="1100" dirty="0"/>
              <a:t> (ASD). In </a:t>
            </a:r>
            <a:r>
              <a:rPr lang="pt-BR" sz="1100" dirty="0" err="1"/>
              <a:t>Advances</a:t>
            </a:r>
            <a:r>
              <a:rPr lang="pt-BR" sz="1100" dirty="0"/>
              <a:t> in </a:t>
            </a:r>
            <a:r>
              <a:rPr lang="pt-BR" sz="1100" dirty="0" err="1"/>
              <a:t>Early</a:t>
            </a:r>
            <a:r>
              <a:rPr lang="pt-BR" sz="1100" dirty="0"/>
              <a:t> </a:t>
            </a:r>
            <a:r>
              <a:rPr lang="pt-BR" sz="1100" dirty="0" err="1"/>
              <a:t>Childhood</a:t>
            </a:r>
            <a:r>
              <a:rPr lang="pt-BR" sz="1100" dirty="0"/>
              <a:t> </a:t>
            </a:r>
            <a:r>
              <a:rPr lang="pt-BR" sz="1100" dirty="0" err="1"/>
              <a:t>and</a:t>
            </a:r>
            <a:r>
              <a:rPr lang="pt-BR" sz="1100" dirty="0"/>
              <a:t> K-12 </a:t>
            </a:r>
            <a:r>
              <a:rPr lang="pt-BR" sz="1100" dirty="0" err="1"/>
              <a:t>Education</a:t>
            </a:r>
            <a:r>
              <a:rPr lang="pt-BR" sz="1100" dirty="0"/>
              <a:t> (pp. 154–171). IGI Global. https://doi.org/10.4018/978-1-7998-1431-3.ch008</a:t>
            </a:r>
          </a:p>
        </p:txBody>
      </p:sp>
    </p:spTree>
    <p:extLst>
      <p:ext uri="{BB962C8B-B14F-4D97-AF65-F5344CB8AC3E}">
        <p14:creationId xmlns:p14="http://schemas.microsoft.com/office/powerpoint/2010/main" val="19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A4A78-0C25-4B59-849C-094FCA37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Relatório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53CAB-0BC4-4AAC-8331-A5894DF80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747864"/>
          </a:xfrm>
        </p:spPr>
        <p:txBody>
          <a:bodyPr/>
          <a:lstStyle/>
          <a:p>
            <a:pPr marL="0" indent="0" algn="ctr">
              <a:buNone/>
            </a:pPr>
            <a:r>
              <a:rPr lang="pt-BR" sz="2000" b="1" noProof="0" dirty="0">
                <a:solidFill>
                  <a:srgbClr val="FF0000"/>
                </a:solidFill>
              </a:rPr>
              <a:t>TRABALHO DE LABORATÓRIO DE PSICOMETRIA</a:t>
            </a: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Escalas de atitudes e inventários de saúde são frequentemente utilizados em Psicologia para mapear condições comportamentais, clínicas e subclínicas de participantes e pacientes.</a:t>
            </a:r>
            <a:endParaRPr lang="pt-BR" sz="1900" i="1" noProof="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</a:t>
            </a:r>
            <a:r>
              <a:rPr lang="pt-BR" sz="1900" i="1" dirty="0">
                <a:solidFill>
                  <a:srgbClr val="FF0000"/>
                </a:solidFill>
              </a:rPr>
              <a:t>A consistência interna dessas medidas é um indicador útil sobre o perfil de fidedignidade e, consequentemente, de precisão dos resultados. </a:t>
            </a:r>
            <a:r>
              <a:rPr lang="pt-BR" sz="1900" i="1" noProof="0" dirty="0">
                <a:solidFill>
                  <a:srgbClr val="FF0000"/>
                </a:solidFill>
              </a:rPr>
              <a:t>  Nesta pesquisa, este aspecto do BAI foi avaliado utilizando o XXXXX. Isso se deu em função XXXX. Os resultados indicaram: XXX</a:t>
            </a:r>
          </a:p>
          <a:p>
            <a:pPr marL="0" indent="0">
              <a:buNone/>
            </a:pPr>
            <a:r>
              <a:rPr lang="pt-BR" sz="1900" i="1" noProof="0" dirty="0">
                <a:solidFill>
                  <a:srgbClr val="FF0000"/>
                </a:solidFill>
              </a:rPr>
              <a:t>	 Com base nestes resultados, é possível sugerir que ______. É possível com base nesses resultados também propor __________. </a:t>
            </a:r>
            <a:endParaRPr lang="pt-BR" sz="1900" noProof="0" dirty="0"/>
          </a:p>
        </p:txBody>
      </p:sp>
    </p:spTree>
    <p:extLst>
      <p:ext uri="{BB962C8B-B14F-4D97-AF65-F5344CB8AC3E}">
        <p14:creationId xmlns:p14="http://schemas.microsoft.com/office/powerpoint/2010/main" val="2074295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A391027-10B3-4BE9-AE7C-D7AB4815A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Dúvidas?</a:t>
            </a:r>
          </a:p>
        </p:txBody>
      </p:sp>
    </p:spTree>
    <p:extLst>
      <p:ext uri="{BB962C8B-B14F-4D97-AF65-F5344CB8AC3E}">
        <p14:creationId xmlns:p14="http://schemas.microsoft.com/office/powerpoint/2010/main" val="13531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E055F4F-E1B6-4E73-8FC7-957A2CD78B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8000" dirty="0" err="1"/>
              <a:t>Representações</a:t>
            </a:r>
            <a:endParaRPr lang="en-US" sz="8000" dirty="0"/>
          </a:p>
          <a:p>
            <a:r>
              <a:rPr lang="en-US" sz="4800" dirty="0"/>
              <a:t>(</a:t>
            </a:r>
            <a:r>
              <a:rPr lang="en-US" sz="4800" dirty="0" err="1"/>
              <a:t>Diagramas</a:t>
            </a:r>
            <a:r>
              <a:rPr lang="en-US" sz="4800" dirty="0"/>
              <a:t> </a:t>
            </a:r>
            <a:r>
              <a:rPr lang="en-US" sz="4800" dirty="0" err="1"/>
              <a:t>gráficos</a:t>
            </a:r>
            <a:r>
              <a:rPr lang="en-US" sz="4800" dirty="0"/>
              <a:t> e </a:t>
            </a:r>
            <a:r>
              <a:rPr lang="en-US" sz="4800" dirty="0" err="1"/>
              <a:t>analíticas</a:t>
            </a:r>
            <a:r>
              <a:rPr lang="en-US" sz="4800" dirty="0"/>
              <a:t>)</a:t>
            </a:r>
            <a:endParaRPr lang="pt-BR" sz="8000" dirty="0"/>
          </a:p>
        </p:txBody>
      </p:sp>
    </p:spTree>
    <p:extLst>
      <p:ext uri="{BB962C8B-B14F-4D97-AF65-F5344CB8AC3E}">
        <p14:creationId xmlns:p14="http://schemas.microsoft.com/office/powerpoint/2010/main" val="108108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un No Face Ilustração - Twinkl">
            <a:extLst>
              <a:ext uri="{FF2B5EF4-FFF2-40B4-BE49-F238E27FC236}">
                <a16:creationId xmlns:a16="http://schemas.microsoft.com/office/drawing/2014/main" id="{23DB3DAA-ABBE-40E8-93F7-6B240F6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01" r="24800"/>
          <a:stretch/>
        </p:blipFill>
        <p:spPr bwMode="auto">
          <a:xfrm>
            <a:off x="676726" y="1318685"/>
            <a:ext cx="2514218" cy="243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rmometer Showing 20 Degrees Ilustração - Twinkl">
            <a:extLst>
              <a:ext uri="{FF2B5EF4-FFF2-40B4-BE49-F238E27FC236}">
                <a16:creationId xmlns:a16="http://schemas.microsoft.com/office/drawing/2014/main" id="{AC2B590B-6119-4A5F-96BE-EB9AF9707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00" r="38001"/>
          <a:stretch/>
        </p:blipFill>
        <p:spPr bwMode="auto">
          <a:xfrm rot="5400000">
            <a:off x="4882050" y="1156700"/>
            <a:ext cx="1440160" cy="276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6A44B-8DEC-4D27-9627-A4C0C20F3F8F}"/>
              </a:ext>
            </a:extLst>
          </p:cNvPr>
          <p:cNvCxnSpPr>
            <a:cxnSpLocks/>
          </p:cNvCxnSpPr>
          <p:nvPr/>
        </p:nvCxnSpPr>
        <p:spPr>
          <a:xfrm>
            <a:off x="4652098" y="1182660"/>
            <a:ext cx="432048" cy="13681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B090E6D-6AED-49CE-B672-C1185C64B673}"/>
              </a:ext>
            </a:extLst>
          </p:cNvPr>
          <p:cNvSpPr txBox="1"/>
          <p:nvPr/>
        </p:nvSpPr>
        <p:spPr>
          <a:xfrm>
            <a:off x="4208069" y="520607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(1)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mercúrio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sobe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desce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Em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função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da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temperatura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B21D6-E1E8-442E-98A3-FAB696171AD5}"/>
              </a:ext>
            </a:extLst>
          </p:cNvPr>
          <p:cNvSpPr txBox="1"/>
          <p:nvPr/>
        </p:nvSpPr>
        <p:spPr>
          <a:xfrm>
            <a:off x="4868122" y="1133761"/>
            <a:ext cx="2652315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não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é a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temperatura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É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uma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medida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indireta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16782-5C31-4A81-B496-0990A32305E5}"/>
              </a:ext>
            </a:extLst>
          </p:cNvPr>
          <p:cNvSpPr txBox="1"/>
          <p:nvPr/>
        </p:nvSpPr>
        <p:spPr>
          <a:xfrm>
            <a:off x="3992045" y="3291831"/>
            <a:ext cx="2880320" cy="648071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(2) Eu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assumo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o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gera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um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preciso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!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/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DFFE55B-34FD-4E23-89BF-1A8201C1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685" y="2140787"/>
                <a:ext cx="864096" cy="79208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56FF41-37AD-4053-A0BD-9B38771D9D71}"/>
              </a:ext>
            </a:extLst>
          </p:cNvPr>
          <p:cNvCxnSpPr>
            <a:cxnSpLocks/>
            <a:endCxn id="4100" idx="2"/>
          </p:cNvCxnSpPr>
          <p:nvPr/>
        </p:nvCxnSpPr>
        <p:spPr>
          <a:xfrm>
            <a:off x="3317391" y="2536833"/>
            <a:ext cx="904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E50B23-DA36-46DE-940B-F590284BD745}"/>
              </a:ext>
            </a:extLst>
          </p:cNvPr>
          <p:cNvCxnSpPr>
            <a:cxnSpLocks/>
          </p:cNvCxnSpPr>
          <p:nvPr/>
        </p:nvCxnSpPr>
        <p:spPr>
          <a:xfrm flipH="1">
            <a:off x="7088388" y="2550813"/>
            <a:ext cx="54382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c 30">
            <a:extLst>
              <a:ext uri="{FF2B5EF4-FFF2-40B4-BE49-F238E27FC236}">
                <a16:creationId xmlns:a16="http://schemas.microsoft.com/office/drawing/2014/main" id="{22B647F7-E6E6-4A21-9705-DC44D1D35AC4}"/>
              </a:ext>
            </a:extLst>
          </p:cNvPr>
          <p:cNvSpPr/>
          <p:nvPr/>
        </p:nvSpPr>
        <p:spPr>
          <a:xfrm>
            <a:off x="395536" y="2298787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417C34A3-7D29-4F82-BAD3-9D7C80BCC459}"/>
              </a:ext>
            </a:extLst>
          </p:cNvPr>
          <p:cNvSpPr/>
          <p:nvPr/>
        </p:nvSpPr>
        <p:spPr>
          <a:xfrm flipH="1">
            <a:off x="8388424" y="2284805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11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7" grpId="0" animBg="1"/>
      <p:bldP spid="31" grpId="0" animBg="1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F6446B83-62C2-462B-9E02-62F8BB922570}"/>
              </a:ext>
            </a:extLst>
          </p:cNvPr>
          <p:cNvSpPr/>
          <p:nvPr/>
        </p:nvSpPr>
        <p:spPr>
          <a:xfrm>
            <a:off x="2488992" y="158735"/>
            <a:ext cx="1458286" cy="12241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4D120E-48CB-4BEC-BA3D-9D3489291713}"/>
              </a:ext>
            </a:extLst>
          </p:cNvPr>
          <p:cNvSpPr txBox="1"/>
          <p:nvPr/>
        </p:nvSpPr>
        <p:spPr>
          <a:xfrm>
            <a:off x="4572000" y="339502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Variável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latente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Não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observada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 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diretamente</a:t>
            </a:r>
            <a:endParaRPr lang="en-US" dirty="0">
              <a:latin typeface="Prototype" pitchFamily="2" charset="0"/>
              <a:cs typeface="Prototype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(O sol)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9D11F-78E7-4890-8721-F36C9E9A1217}"/>
              </a:ext>
            </a:extLst>
          </p:cNvPr>
          <p:cNvSpPr txBox="1"/>
          <p:nvPr/>
        </p:nvSpPr>
        <p:spPr>
          <a:xfrm>
            <a:off x="4644008" y="1491630"/>
            <a:ext cx="324036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Variáveis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observáveis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 err="1">
                <a:latin typeface="Prototype" pitchFamily="2" charset="0"/>
                <a:cs typeface="Prototype" pitchFamily="2" charset="0"/>
              </a:rPr>
              <a:t>Indicadores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r>
              <a:rPr lang="en-US" dirty="0">
                <a:latin typeface="Prototype" pitchFamily="2" charset="0"/>
                <a:cs typeface="Prototype" pitchFamily="2" charset="0"/>
              </a:rPr>
              <a:t>(</a:t>
            </a:r>
            <a:r>
              <a:rPr lang="en-US" dirty="0" err="1">
                <a:latin typeface="Prototype" pitchFamily="2" charset="0"/>
                <a:cs typeface="Prototype" pitchFamily="2" charset="0"/>
              </a:rPr>
              <a:t>Termômetro</a:t>
            </a:r>
            <a:r>
              <a:rPr lang="en-US" dirty="0">
                <a:latin typeface="Prototype" pitchFamily="2" charset="0"/>
                <a:cs typeface="Prototype" pitchFamily="2" charset="0"/>
              </a:rPr>
              <a:t>)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085B45-0817-4536-86D4-D181DC291F27}"/>
              </a:ext>
            </a:extLst>
          </p:cNvPr>
          <p:cNvSpPr/>
          <p:nvPr/>
        </p:nvSpPr>
        <p:spPr>
          <a:xfrm>
            <a:off x="2400440" y="1491630"/>
            <a:ext cx="163539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/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5AE9499-7AC7-4F40-B634-DF4D748FF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604" y="2283718"/>
                <a:ext cx="864096" cy="79208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272D2329-E9A2-4B2E-90D6-721131D20C31}"/>
              </a:ext>
            </a:extLst>
          </p:cNvPr>
          <p:cNvSpPr txBox="1"/>
          <p:nvPr/>
        </p:nvSpPr>
        <p:spPr>
          <a:xfrm>
            <a:off x="4578517" y="2473843"/>
            <a:ext cx="3240360" cy="745232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Elementos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que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distorcem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b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</a:b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resultados</a:t>
            </a:r>
            <a:endParaRPr lang="en-US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  <a:p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B7760E-9A15-41CC-A35D-4AA53BB38A4E}"/>
              </a:ext>
            </a:extLst>
          </p:cNvPr>
          <p:cNvCxnSpPr/>
          <p:nvPr/>
        </p:nvCxnSpPr>
        <p:spPr>
          <a:xfrm>
            <a:off x="2872428" y="3507854"/>
            <a:ext cx="86409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3E1C14-5242-4B59-B8A9-C98C56595720}"/>
              </a:ext>
            </a:extLst>
          </p:cNvPr>
          <p:cNvSpPr txBox="1"/>
          <p:nvPr/>
        </p:nvSpPr>
        <p:spPr>
          <a:xfrm>
            <a:off x="4578517" y="3219822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Efeitos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causais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C46BB2C-2D0A-43E3-8079-E9F7ECD04533}"/>
              </a:ext>
            </a:extLst>
          </p:cNvPr>
          <p:cNvSpPr/>
          <p:nvPr/>
        </p:nvSpPr>
        <p:spPr>
          <a:xfrm>
            <a:off x="3046457" y="3842743"/>
            <a:ext cx="516037" cy="504051"/>
          </a:xfrm>
          <a:prstGeom prst="arc">
            <a:avLst>
              <a:gd name="adj1" fmla="val 4044521"/>
              <a:gd name="adj2" fmla="val 17807710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1D9714-62D2-4632-814D-FE01BA04DD1E}"/>
              </a:ext>
            </a:extLst>
          </p:cNvPr>
          <p:cNvSpPr txBox="1"/>
          <p:nvPr/>
        </p:nvSpPr>
        <p:spPr>
          <a:xfrm>
            <a:off x="4565503" y="3842743"/>
            <a:ext cx="3240360" cy="43204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Variância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Prototype" pitchFamily="2" charset="0"/>
                <a:cs typeface="Prototype" pitchFamily="2" charset="0"/>
              </a:rPr>
              <a:t>covariância</a:t>
            </a:r>
            <a:endParaRPr lang="pt-BR" sz="1800" dirty="0">
              <a:solidFill>
                <a:schemeClr val="tx1"/>
              </a:solidFill>
              <a:latin typeface="Prototype" pitchFamily="2" charset="0"/>
              <a:cs typeface="Prototyp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/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</p:spPr>
            <p:txBody>
              <a:bodyPr vert="horz" wrap="none" lIns="91440" tIns="45720" rIns="91440" bIns="45720" rtlCol="0"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𝑇𝑒𝑟𝑚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ô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𝑚𝑒𝑡𝑟𝑜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𝑓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𝑇𝑒𝑚𝑝𝑒𝑟𝑎𝑡𝑢𝑟𝑎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;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𝑒𝑟𝑟𝑜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Prototype" pitchFamily="2" charset="0"/>
                        </a:rPr>
                        <m:t>)</m:t>
                      </m:r>
                    </m:oMath>
                  </m:oMathPara>
                </a14:m>
                <a:endParaRPr lang="pt-BR" sz="1800" dirty="0">
                  <a:solidFill>
                    <a:schemeClr val="tx1"/>
                  </a:solidFill>
                  <a:latin typeface="Prototype" pitchFamily="2" charset="0"/>
                  <a:cs typeface="Prototype" pitchFamily="2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8AC24ED-6D0D-4318-9E59-920322E5B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16" y="4593548"/>
                <a:ext cx="3777384" cy="432046"/>
              </a:xfrm>
              <a:prstGeom prst="rect">
                <a:avLst/>
              </a:prstGeom>
              <a:blipFill>
                <a:blip r:embed="rId3"/>
                <a:stretch>
                  <a:fillRect r="-16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4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/>
      <p:bldP spid="14" grpId="0"/>
      <p:bldP spid="3" grpId="0" animBg="1"/>
      <p:bldP spid="16" grpId="0" animBg="1"/>
      <p:bldP spid="17" grpId="0"/>
      <p:bldP spid="21" grpId="0"/>
      <p:bldP spid="22" grpId="0" animBg="1"/>
      <p:bldP spid="23" grpId="0"/>
      <p:bldP spid="24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1800" dirty="0" smtClean="0">
            <a:solidFill>
              <a:schemeClr val="tx1"/>
            </a:solidFill>
            <a:latin typeface="Prototype" pitchFamily="2" charset="0"/>
            <a:cs typeface="Prototype" pitchFamily="2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118684</TotalTime>
  <Words>2065</Words>
  <Application>Microsoft Office PowerPoint</Application>
  <PresentationFormat>On-screen Show (16:9)</PresentationFormat>
  <Paragraphs>512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9" baseType="lpstr">
      <vt:lpstr>Arial</vt:lpstr>
      <vt:lpstr>Calibri</vt:lpstr>
      <vt:lpstr>Cambria Math</vt:lpstr>
      <vt:lpstr>Constantia</vt:lpstr>
      <vt:lpstr>NewsGoth BT</vt:lpstr>
      <vt:lpstr>Prototype</vt:lpstr>
      <vt:lpstr>Wingdings</vt:lpstr>
      <vt:lpstr>Tema do Office</vt:lpstr>
      <vt:lpstr>PSICOMETRIA APLICADA  (4 ENCONTROS)</vt:lpstr>
      <vt:lpstr>Agenda</vt:lpstr>
      <vt:lpstr>PowerPoint Presentation</vt:lpstr>
      <vt:lpstr>PowerPoint Presentation</vt:lpstr>
      <vt:lpstr>PowerPoint Presentation</vt:lpstr>
      <vt:lpstr>Em vez de tipos, fontes de evidência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Identificação</vt:lpstr>
      <vt:lpstr>PowerPoint Presentation</vt:lpstr>
      <vt:lpstr>Notação matricial</vt:lpstr>
      <vt:lpstr>PowerPoint Presentation</vt:lpstr>
      <vt:lpstr>PowerPoint Presentation</vt:lpstr>
      <vt:lpstr>(1) Quais itens?</vt:lpstr>
      <vt:lpstr>(2) Análise fatorial mesmo?</vt:lpstr>
      <vt:lpstr>PowerPoint Presentation</vt:lpstr>
      <vt:lpstr>(3) Escolha do método de extração</vt:lpstr>
      <vt:lpstr>(3) Quantos fatores reter?</vt:lpstr>
      <vt:lpstr>Gráfico de Escarpa (Sedimentação)</vt:lpstr>
      <vt:lpstr>Gráfico de Escarpa – Regra 1</vt:lpstr>
      <vt:lpstr>Gráfico de Escarpa – Regra 2</vt:lpstr>
      <vt:lpstr>Gráfico de Escarpa – Regra 3</vt:lpstr>
      <vt:lpstr>Aspectos teóricos – Regra 4</vt:lpstr>
      <vt:lpstr>(3) Qual rotação (para interpretar)</vt:lpstr>
      <vt:lpstr>PowerPoint Presentation</vt:lpstr>
      <vt:lpstr>PowerPoint Presentation</vt:lpstr>
      <vt:lpstr>Modelagem da fidedignidade</vt:lpstr>
      <vt:lpstr>PowerPoint Presentation</vt:lpstr>
      <vt:lpstr>Delineamentos e análises</vt:lpstr>
      <vt:lpstr>Teste reteste</vt:lpstr>
      <vt:lpstr>Formas paralelas</vt:lpstr>
      <vt:lpstr>Entre avaliadores</vt:lpstr>
      <vt:lpstr>Consistência interna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Elementos importantes</vt:lpstr>
      <vt:lpstr>PowerPoint Presentation</vt:lpstr>
      <vt:lpstr>PowerPoint Presentation</vt:lpstr>
      <vt:lpstr>PowerPoint Presentation</vt:lpstr>
      <vt:lpstr>PowerPoint Presentation</vt:lpstr>
      <vt:lpstr>Coeficientes e fidedignidade</vt:lpstr>
      <vt:lpstr>PowerPoint Presentation</vt:lpstr>
      <vt:lpstr>PowerPoint Presentation</vt:lpstr>
      <vt:lpstr>PowerPoint Presentation</vt:lpstr>
      <vt:lpstr>Tarefa proposta</vt:lpstr>
      <vt:lpstr>Relatório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Luis Anunciacao</cp:lastModifiedBy>
  <cp:revision>655</cp:revision>
  <cp:lastPrinted>2019-10-31T20:19:35Z</cp:lastPrinted>
  <dcterms:modified xsi:type="dcterms:W3CDTF">2021-04-29T00:25:25Z</dcterms:modified>
</cp:coreProperties>
</file>