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4"/>
  </p:notesMasterIdLst>
  <p:handoutMasterIdLst>
    <p:handoutMasterId r:id="rId85"/>
  </p:handoutMasterIdLst>
  <p:sldIdLst>
    <p:sldId id="269" r:id="rId2"/>
    <p:sldId id="270" r:id="rId3"/>
    <p:sldId id="271" r:id="rId4"/>
    <p:sldId id="272" r:id="rId5"/>
    <p:sldId id="273" r:id="rId6"/>
    <p:sldId id="263" r:id="rId7"/>
    <p:sldId id="274" r:id="rId8"/>
    <p:sldId id="275" r:id="rId9"/>
    <p:sldId id="276" r:id="rId10"/>
    <p:sldId id="277" r:id="rId11"/>
    <p:sldId id="278" r:id="rId12"/>
    <p:sldId id="279" r:id="rId13"/>
    <p:sldId id="280" r:id="rId14"/>
    <p:sldId id="281" r:id="rId15"/>
    <p:sldId id="282" r:id="rId16"/>
    <p:sldId id="283" r:id="rId17"/>
    <p:sldId id="284" r:id="rId18"/>
    <p:sldId id="285" r:id="rId19"/>
    <p:sldId id="286" r:id="rId20"/>
    <p:sldId id="287" r:id="rId21"/>
    <p:sldId id="288" r:id="rId22"/>
    <p:sldId id="289" r:id="rId23"/>
    <p:sldId id="290" r:id="rId24"/>
    <p:sldId id="291" r:id="rId25"/>
    <p:sldId id="292" r:id="rId26"/>
    <p:sldId id="293" r:id="rId27"/>
    <p:sldId id="294" r:id="rId28"/>
    <p:sldId id="295" r:id="rId29"/>
    <p:sldId id="296" r:id="rId30"/>
    <p:sldId id="297" r:id="rId31"/>
    <p:sldId id="298" r:id="rId32"/>
    <p:sldId id="299" r:id="rId33"/>
    <p:sldId id="300" r:id="rId34"/>
    <p:sldId id="301" r:id="rId35"/>
    <p:sldId id="302" r:id="rId36"/>
    <p:sldId id="303" r:id="rId37"/>
    <p:sldId id="304" r:id="rId38"/>
    <p:sldId id="305" r:id="rId39"/>
    <p:sldId id="306" r:id="rId40"/>
    <p:sldId id="307" r:id="rId41"/>
    <p:sldId id="308" r:id="rId42"/>
    <p:sldId id="309" r:id="rId43"/>
    <p:sldId id="310" r:id="rId44"/>
    <p:sldId id="312" r:id="rId45"/>
    <p:sldId id="311" r:id="rId46"/>
    <p:sldId id="313" r:id="rId47"/>
    <p:sldId id="314" r:id="rId48"/>
    <p:sldId id="315" r:id="rId49"/>
    <p:sldId id="316" r:id="rId50"/>
    <p:sldId id="317" r:id="rId51"/>
    <p:sldId id="318" r:id="rId52"/>
    <p:sldId id="319" r:id="rId53"/>
    <p:sldId id="320" r:id="rId54"/>
    <p:sldId id="321" r:id="rId55"/>
    <p:sldId id="322" r:id="rId56"/>
    <p:sldId id="323" r:id="rId57"/>
    <p:sldId id="324" r:id="rId58"/>
    <p:sldId id="325" r:id="rId59"/>
    <p:sldId id="326" r:id="rId60"/>
    <p:sldId id="327" r:id="rId61"/>
    <p:sldId id="328" r:id="rId62"/>
    <p:sldId id="329" r:id="rId63"/>
    <p:sldId id="330" r:id="rId64"/>
    <p:sldId id="331" r:id="rId65"/>
    <p:sldId id="332" r:id="rId66"/>
    <p:sldId id="333" r:id="rId67"/>
    <p:sldId id="334" r:id="rId68"/>
    <p:sldId id="335" r:id="rId69"/>
    <p:sldId id="336" r:id="rId70"/>
    <p:sldId id="337" r:id="rId71"/>
    <p:sldId id="338" r:id="rId72"/>
    <p:sldId id="339" r:id="rId73"/>
    <p:sldId id="340" r:id="rId74"/>
    <p:sldId id="341" r:id="rId75"/>
    <p:sldId id="342" r:id="rId76"/>
    <p:sldId id="343" r:id="rId77"/>
    <p:sldId id="344" r:id="rId78"/>
    <p:sldId id="345" r:id="rId79"/>
    <p:sldId id="346" r:id="rId80"/>
    <p:sldId id="347" r:id="rId81"/>
    <p:sldId id="348" r:id="rId82"/>
    <p:sldId id="349" r:id="rId83"/>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varScale="1">
        <p:scale>
          <a:sx n="115" d="100"/>
          <a:sy n="115" d="100"/>
        </p:scale>
        <p:origin x="378" y="108"/>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11/30/2018</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11/30/2018</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6</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custom or tradition here.</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7</a:t>
            </a:fld>
            <a:endParaRPr lang="en-US"/>
          </a:p>
        </p:txBody>
      </p:sp>
    </p:spTree>
    <p:extLst>
      <p:ext uri="{BB962C8B-B14F-4D97-AF65-F5344CB8AC3E}">
        <p14:creationId xmlns:p14="http://schemas.microsoft.com/office/powerpoint/2010/main" val="20638206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smtClean="0"/>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11/30/2018</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22367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11/30/2018</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287455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11/30/2018</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23921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11/30/2018</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67015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smtClean="0"/>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11/30/2018</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03362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11/30/2018</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73045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t>11/30/2018</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44210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t>11/30/2018</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13906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t>11/30/2018</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52978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smtClean="0"/>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11/30/2018</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58198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11/30/2018</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70294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11/30/2018</a:t>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JAVA</a:t>
            </a:r>
            <a:endParaRPr lang="en-US" dirty="0"/>
          </a:p>
        </p:txBody>
      </p:sp>
      <p:sp>
        <p:nvSpPr>
          <p:cNvPr id="5" name="Subtitle 4"/>
          <p:cNvSpPr>
            <a:spLocks noGrp="1"/>
          </p:cNvSpPr>
          <p:nvPr>
            <p:ph type="subTitle" idx="1"/>
          </p:nvPr>
        </p:nvSpPr>
        <p:spPr/>
        <p:txBody>
          <a:bodyPr/>
          <a:lstStyle/>
          <a:p>
            <a:r>
              <a:rPr lang="ru-RU" dirty="0" smtClean="0"/>
              <a:t>Эффективное программирование</a:t>
            </a:r>
            <a:endParaRPr lang="en-US" dirty="0"/>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189756" y="274638"/>
            <a:ext cx="11809312" cy="562074"/>
          </a:xfrm>
        </p:spPr>
        <p:txBody>
          <a:bodyPr>
            <a:normAutofit fontScale="90000"/>
          </a:bodyPr>
          <a:lstStyle/>
          <a:p>
            <a:pPr algn="ctr"/>
            <a:r>
              <a:rPr lang="ru-RU" sz="2800" dirty="0"/>
              <a:t>Переопределяя метод </a:t>
            </a:r>
            <a:r>
              <a:rPr lang="en-US" sz="2800" dirty="0"/>
              <a:t>equals</a:t>
            </a:r>
            <a:r>
              <a:rPr lang="ru-RU" sz="2800" dirty="0"/>
              <a:t>, соблюдайте общие соглашения</a:t>
            </a:r>
            <a:r>
              <a:rPr lang="en-US" sz="2800" dirty="0" smtClean="0"/>
              <a:t>.</a:t>
            </a:r>
            <a:endParaRPr lang="ru-RU" sz="2800" dirty="0"/>
          </a:p>
        </p:txBody>
      </p:sp>
      <p:sp>
        <p:nvSpPr>
          <p:cNvPr id="6" name="Content Placeholder 4"/>
          <p:cNvSpPr>
            <a:spLocks noGrp="1"/>
          </p:cNvSpPr>
          <p:nvPr>
            <p:ph sz="half" idx="1"/>
          </p:nvPr>
        </p:nvSpPr>
        <p:spPr>
          <a:xfrm>
            <a:off x="189756" y="980728"/>
            <a:ext cx="11809312" cy="5760640"/>
          </a:xfrm>
        </p:spPr>
        <p:txBody>
          <a:bodyPr/>
          <a:lstStyle/>
          <a:p>
            <a:r>
              <a:rPr lang="ru-RU" sz="1400" dirty="0" smtClean="0"/>
              <a:t>Простейший</a:t>
            </a:r>
            <a:r>
              <a:rPr lang="en-US" sz="1400" dirty="0" smtClean="0"/>
              <a:t> </a:t>
            </a:r>
            <a:r>
              <a:rPr lang="ru-RU" sz="1400" dirty="0" smtClean="0"/>
              <a:t>способ избежать проблем: вообще не переопределять метод </a:t>
            </a:r>
            <a:r>
              <a:rPr lang="en-US" sz="1400" dirty="0">
                <a:solidFill>
                  <a:schemeClr val="accent2">
                    <a:lumMod val="75000"/>
                  </a:schemeClr>
                </a:solidFill>
                <a:latin typeface="Courier New" panose="02070309020205020404" pitchFamily="49" charset="0"/>
                <a:cs typeface="Courier New" panose="02070309020205020404" pitchFamily="49" charset="0"/>
              </a:rPr>
              <a:t>equals</a:t>
            </a:r>
            <a:r>
              <a:rPr lang="en-US" sz="1400" dirty="0" smtClean="0"/>
              <a:t>. </a:t>
            </a:r>
            <a:r>
              <a:rPr lang="ru-RU" sz="1400" dirty="0" smtClean="0"/>
              <a:t>В этом случае каждый экземпляр класса будет равен только самому себе. Это решение будет правильным, если выполняется какое-либо из следующих условий:</a:t>
            </a:r>
          </a:p>
          <a:p>
            <a:pPr lvl="1"/>
            <a:r>
              <a:rPr lang="ru-RU" sz="1000" dirty="0" smtClean="0"/>
              <a:t>Каждый экземпляр класса внутренне уникален.</a:t>
            </a:r>
          </a:p>
          <a:p>
            <a:pPr lvl="1"/>
            <a:r>
              <a:rPr lang="ru-RU" sz="1000" dirty="0" smtClean="0"/>
              <a:t>Вас не интересует, предусмотрена ли в классе проверка «логического равенства».</a:t>
            </a:r>
          </a:p>
          <a:p>
            <a:pPr lvl="1"/>
            <a:r>
              <a:rPr lang="ru-RU" sz="1000" dirty="0" smtClean="0"/>
              <a:t>Метод </a:t>
            </a:r>
            <a:r>
              <a:rPr lang="en-US" sz="1000" dirty="0">
                <a:solidFill>
                  <a:schemeClr val="accent2">
                    <a:lumMod val="75000"/>
                  </a:schemeClr>
                </a:solidFill>
                <a:latin typeface="Courier New" panose="02070309020205020404" pitchFamily="49" charset="0"/>
                <a:cs typeface="Courier New" panose="02070309020205020404" pitchFamily="49" charset="0"/>
              </a:rPr>
              <a:t>equals</a:t>
            </a:r>
            <a:r>
              <a:rPr lang="ru-RU" sz="1000" dirty="0" smtClean="0"/>
              <a:t> уже переопределен в суперклассе, и функционал, унаследованный от суперкласса, для данного класса вполне приемлем. </a:t>
            </a:r>
          </a:p>
          <a:p>
            <a:pPr lvl="1"/>
            <a:r>
              <a:rPr lang="ru-RU" sz="1000" dirty="0" smtClean="0"/>
              <a:t>Класс является закрытым или доступен только в пределах пакета, и вы уверены, что его метод </a:t>
            </a:r>
            <a:r>
              <a:rPr lang="en-US" sz="1000" dirty="0">
                <a:solidFill>
                  <a:schemeClr val="accent2">
                    <a:lumMod val="75000"/>
                  </a:schemeClr>
                </a:solidFill>
                <a:latin typeface="Courier New" panose="02070309020205020404" pitchFamily="49" charset="0"/>
                <a:cs typeface="Courier New" panose="02070309020205020404" pitchFamily="49" charset="0"/>
              </a:rPr>
              <a:t>equals</a:t>
            </a:r>
            <a:r>
              <a:rPr lang="ru-RU" sz="1000" dirty="0" smtClean="0"/>
              <a:t> никогда не будет вызван.</a:t>
            </a:r>
          </a:p>
          <a:p>
            <a:pPr lvl="1"/>
            <a:endParaRPr lang="ru-RU" sz="1000" dirty="0"/>
          </a:p>
          <a:p>
            <a:pPr marL="274320" lvl="1">
              <a:spcBef>
                <a:spcPts val="0"/>
              </a:spcBef>
            </a:pPr>
            <a:r>
              <a:rPr lang="ru-RU" sz="1400" dirty="0" smtClean="0"/>
              <a:t>Когда </a:t>
            </a:r>
            <a:r>
              <a:rPr lang="ru-RU" sz="1400" dirty="0"/>
              <a:t>вы переопределяете метод </a:t>
            </a:r>
            <a:r>
              <a:rPr lang="en-US" sz="1400" dirty="0"/>
              <a:t>equals</a:t>
            </a:r>
            <a:r>
              <a:rPr lang="ru-RU" sz="1400" dirty="0"/>
              <a:t>, вам необходимо твердо придерживаться принятых для него общих соглашений</a:t>
            </a:r>
            <a:r>
              <a:rPr lang="ru-RU" sz="1400" dirty="0" smtClean="0"/>
              <a:t>. Метод </a:t>
            </a:r>
            <a:r>
              <a:rPr lang="en-US" sz="1400" dirty="0" smtClean="0"/>
              <a:t>equals </a:t>
            </a:r>
            <a:r>
              <a:rPr lang="ru-RU" sz="1400" dirty="0" smtClean="0"/>
              <a:t>реализует отношение эквивалентности:</a:t>
            </a:r>
          </a:p>
          <a:p>
            <a:pPr lvl="1"/>
            <a:r>
              <a:rPr lang="ru-RU" sz="1000" i="1" dirty="0"/>
              <a:t>Рефлексивность:</a:t>
            </a:r>
            <a:r>
              <a:rPr lang="ru-RU" sz="1000" dirty="0"/>
              <a:t> Для любых не нулевых ссылок на значение </a:t>
            </a:r>
            <a:r>
              <a:rPr lang="en-US" sz="1000" dirty="0">
                <a:latin typeface="Courier New" panose="02070309020205020404" pitchFamily="49" charset="0"/>
                <a:cs typeface="Courier New" panose="02070309020205020404" pitchFamily="49" charset="0"/>
              </a:rPr>
              <a:t>x</a:t>
            </a:r>
            <a:r>
              <a:rPr lang="en-US" sz="1000" dirty="0"/>
              <a:t> </a:t>
            </a:r>
            <a:r>
              <a:rPr lang="ru-RU" sz="1000" dirty="0"/>
              <a:t>выражение </a:t>
            </a:r>
            <a:r>
              <a:rPr lang="en-US" sz="1000" dirty="0">
                <a:latin typeface="Courier New" panose="02070309020205020404" pitchFamily="49" charset="0"/>
                <a:cs typeface="Courier New" panose="02070309020205020404" pitchFamily="49" charset="0"/>
              </a:rPr>
              <a:t>x.equals(x)</a:t>
            </a:r>
            <a:r>
              <a:rPr lang="en-US" sz="1000" dirty="0">
                <a:solidFill>
                  <a:schemeClr val="accent2">
                    <a:lumMod val="75000"/>
                  </a:schemeClr>
                </a:solidFill>
                <a:latin typeface="Courier New" panose="02070309020205020404" pitchFamily="49" charset="0"/>
                <a:cs typeface="Courier New" panose="02070309020205020404" pitchFamily="49" charset="0"/>
              </a:rPr>
              <a:t> </a:t>
            </a:r>
            <a:r>
              <a:rPr lang="ru-RU" sz="1000" dirty="0"/>
              <a:t>должно возвращать </a:t>
            </a:r>
            <a:r>
              <a:rPr lang="en-US" sz="1000" dirty="0">
                <a:solidFill>
                  <a:schemeClr val="accent2">
                    <a:lumMod val="75000"/>
                  </a:schemeClr>
                </a:solidFill>
                <a:latin typeface="Courier New" panose="02070309020205020404" pitchFamily="49" charset="0"/>
                <a:cs typeface="Courier New" panose="02070309020205020404" pitchFamily="49" charset="0"/>
              </a:rPr>
              <a:t>true</a:t>
            </a:r>
            <a:r>
              <a:rPr lang="en-US" sz="1000" dirty="0"/>
              <a:t>.</a:t>
            </a:r>
          </a:p>
          <a:p>
            <a:pPr lvl="1"/>
            <a:r>
              <a:rPr lang="ru-RU" sz="1000" i="1" dirty="0"/>
              <a:t>Симметричность:</a:t>
            </a:r>
            <a:r>
              <a:rPr lang="ru-RU" sz="1000" dirty="0"/>
              <a:t> </a:t>
            </a:r>
            <a:r>
              <a:rPr lang="ru-RU" sz="1000" dirty="0" smtClean="0"/>
              <a:t> Для любых не нулевых ссылок на значения </a:t>
            </a:r>
            <a:r>
              <a:rPr lang="en-US" sz="1000" dirty="0">
                <a:latin typeface="Courier New" panose="02070309020205020404" pitchFamily="49" charset="0"/>
                <a:cs typeface="Courier New" panose="02070309020205020404" pitchFamily="49" charset="0"/>
              </a:rPr>
              <a:t>x</a:t>
            </a:r>
            <a:r>
              <a:rPr lang="en-US" sz="1000" dirty="0" smtClean="0"/>
              <a:t> </a:t>
            </a:r>
            <a:r>
              <a:rPr lang="ru-RU" sz="1000" dirty="0" smtClean="0"/>
              <a:t>и</a:t>
            </a:r>
            <a:r>
              <a:rPr lang="en-US" sz="1000" dirty="0" smtClean="0"/>
              <a:t> </a:t>
            </a:r>
            <a:r>
              <a:rPr lang="en-US" sz="1000" dirty="0">
                <a:latin typeface="Courier New" panose="02070309020205020404" pitchFamily="49" charset="0"/>
                <a:cs typeface="Courier New" panose="02070309020205020404" pitchFamily="49" charset="0"/>
              </a:rPr>
              <a:t>y</a:t>
            </a:r>
            <a:r>
              <a:rPr lang="en-US" sz="1000" dirty="0" smtClean="0"/>
              <a:t> </a:t>
            </a:r>
            <a:r>
              <a:rPr lang="ru-RU" sz="1000" dirty="0" smtClean="0"/>
              <a:t>выражение </a:t>
            </a:r>
            <a:r>
              <a:rPr lang="en-US" sz="1000" dirty="0">
                <a:latin typeface="Courier New" panose="02070309020205020404" pitchFamily="49" charset="0"/>
                <a:cs typeface="Courier New" panose="02070309020205020404" pitchFamily="49" charset="0"/>
              </a:rPr>
              <a:t>x.equals(y)</a:t>
            </a:r>
            <a:r>
              <a:rPr lang="ru-RU" sz="1000" dirty="0" smtClean="0"/>
              <a:t> должно возвращать </a:t>
            </a:r>
            <a:r>
              <a:rPr lang="en-US" sz="1000" dirty="0">
                <a:solidFill>
                  <a:schemeClr val="accent2">
                    <a:lumMod val="75000"/>
                  </a:schemeClr>
                </a:solidFill>
                <a:latin typeface="Courier New" panose="02070309020205020404" pitchFamily="49" charset="0"/>
                <a:cs typeface="Courier New" panose="02070309020205020404" pitchFamily="49" charset="0"/>
              </a:rPr>
              <a:t>true</a:t>
            </a:r>
            <a:r>
              <a:rPr lang="ru-RU" sz="1000" dirty="0"/>
              <a:t> </a:t>
            </a:r>
            <a:r>
              <a:rPr lang="ru-RU" sz="1000" dirty="0" smtClean="0"/>
              <a:t>тогда и только тогда, когда </a:t>
            </a:r>
            <a:r>
              <a:rPr lang="en-US" sz="1000" dirty="0">
                <a:latin typeface="Courier New" panose="02070309020205020404" pitchFamily="49" charset="0"/>
                <a:cs typeface="Courier New" panose="02070309020205020404" pitchFamily="49" charset="0"/>
              </a:rPr>
              <a:t>y.equals(x)</a:t>
            </a:r>
            <a:r>
              <a:rPr lang="en-US" sz="1000" dirty="0" smtClean="0"/>
              <a:t> </a:t>
            </a:r>
            <a:r>
              <a:rPr lang="ru-RU" sz="1000" dirty="0" smtClean="0"/>
              <a:t>возвращает </a:t>
            </a:r>
            <a:r>
              <a:rPr lang="en-US" sz="1000" dirty="0" smtClean="0">
                <a:solidFill>
                  <a:schemeClr val="accent2">
                    <a:lumMod val="75000"/>
                  </a:schemeClr>
                </a:solidFill>
                <a:latin typeface="Courier New" panose="02070309020205020404" pitchFamily="49" charset="0"/>
                <a:cs typeface="Courier New" panose="02070309020205020404" pitchFamily="49" charset="0"/>
              </a:rPr>
              <a:t>true</a:t>
            </a:r>
            <a:r>
              <a:rPr lang="en-US" sz="1000" dirty="0" smtClean="0"/>
              <a:t>.</a:t>
            </a:r>
          </a:p>
          <a:p>
            <a:pPr lvl="1"/>
            <a:r>
              <a:rPr lang="ru-RU" sz="1000" i="1" dirty="0" smtClean="0"/>
              <a:t>Транзитивность:</a:t>
            </a:r>
            <a:r>
              <a:rPr lang="ru-RU" sz="1000" dirty="0" smtClean="0"/>
              <a:t> </a:t>
            </a:r>
            <a:r>
              <a:rPr lang="ru-RU" sz="1000" dirty="0"/>
              <a:t>Для любых не нулевых ссылок на значения </a:t>
            </a:r>
            <a:r>
              <a:rPr lang="en-US" sz="1000" dirty="0" smtClean="0">
                <a:latin typeface="Courier New" panose="02070309020205020404" pitchFamily="49" charset="0"/>
                <a:cs typeface="Courier New" panose="02070309020205020404" pitchFamily="49" charset="0"/>
              </a:rPr>
              <a:t>x</a:t>
            </a:r>
            <a:r>
              <a:rPr lang="en-US" sz="1000" dirty="0" smtClean="0"/>
              <a:t>, </a:t>
            </a:r>
            <a:r>
              <a:rPr lang="en-US" sz="1000" dirty="0" smtClean="0">
                <a:latin typeface="Courier New" panose="02070309020205020404" pitchFamily="49" charset="0"/>
                <a:cs typeface="Courier New" panose="02070309020205020404" pitchFamily="49" charset="0"/>
              </a:rPr>
              <a:t>y </a:t>
            </a:r>
            <a:r>
              <a:rPr lang="ru-RU" sz="1000" dirty="0"/>
              <a:t>и</a:t>
            </a:r>
            <a:r>
              <a:rPr lang="ru-RU" sz="1000" dirty="0" smtClean="0">
                <a:latin typeface="Courier New" panose="02070309020205020404" pitchFamily="49" charset="0"/>
                <a:cs typeface="Courier New" panose="02070309020205020404" pitchFamily="49" charset="0"/>
              </a:rPr>
              <a:t> </a:t>
            </a:r>
            <a:r>
              <a:rPr lang="en-US" sz="1000" dirty="0" smtClean="0">
                <a:latin typeface="Courier New" panose="02070309020205020404" pitchFamily="49" charset="0"/>
                <a:cs typeface="Courier New" panose="02070309020205020404" pitchFamily="49" charset="0"/>
              </a:rPr>
              <a:t>z</a:t>
            </a:r>
            <a:r>
              <a:rPr lang="en-US" sz="1000" dirty="0" smtClean="0"/>
              <a:t> </a:t>
            </a:r>
            <a:r>
              <a:rPr lang="ru-RU" sz="1000" dirty="0"/>
              <a:t>если</a:t>
            </a:r>
            <a:r>
              <a:rPr lang="ru-RU" sz="1000" dirty="0" smtClean="0"/>
              <a:t> </a:t>
            </a:r>
            <a:r>
              <a:rPr lang="en-US" sz="1000" dirty="0">
                <a:latin typeface="Courier New" panose="02070309020205020404" pitchFamily="49" charset="0"/>
                <a:cs typeface="Courier New" panose="02070309020205020404" pitchFamily="49" charset="0"/>
              </a:rPr>
              <a:t>x.equals(y</a:t>
            </a:r>
            <a:r>
              <a:rPr lang="en-US" sz="1000" dirty="0" smtClean="0">
                <a:latin typeface="Courier New" panose="02070309020205020404" pitchFamily="49" charset="0"/>
                <a:cs typeface="Courier New" panose="02070309020205020404" pitchFamily="49" charset="0"/>
              </a:rPr>
              <a:t>)</a:t>
            </a:r>
            <a:r>
              <a:rPr lang="ru-RU" sz="1000" dirty="0" smtClean="0">
                <a:latin typeface="Courier New" panose="02070309020205020404" pitchFamily="49" charset="0"/>
                <a:cs typeface="Courier New" panose="02070309020205020404" pitchFamily="49" charset="0"/>
              </a:rPr>
              <a:t> </a:t>
            </a:r>
            <a:r>
              <a:rPr lang="ru-RU" sz="1000" dirty="0"/>
              <a:t>возвращает</a:t>
            </a:r>
            <a:r>
              <a:rPr lang="ru-RU" sz="1000" dirty="0" smtClean="0">
                <a:latin typeface="Courier New" panose="02070309020205020404" pitchFamily="49" charset="0"/>
                <a:cs typeface="Courier New" panose="02070309020205020404" pitchFamily="49" charset="0"/>
              </a:rPr>
              <a:t> </a:t>
            </a:r>
            <a:r>
              <a:rPr lang="en-US" sz="1000" dirty="0">
                <a:solidFill>
                  <a:schemeClr val="accent2">
                    <a:lumMod val="75000"/>
                  </a:schemeClr>
                </a:solidFill>
                <a:latin typeface="Courier New" panose="02070309020205020404" pitchFamily="49" charset="0"/>
                <a:cs typeface="Courier New" panose="02070309020205020404" pitchFamily="49" charset="0"/>
              </a:rPr>
              <a:t>true</a:t>
            </a:r>
            <a:r>
              <a:rPr lang="ru-RU" sz="1000" dirty="0" smtClean="0">
                <a:latin typeface="Courier New" panose="02070309020205020404" pitchFamily="49" charset="0"/>
                <a:cs typeface="Courier New" panose="02070309020205020404" pitchFamily="49" charset="0"/>
              </a:rPr>
              <a:t> </a:t>
            </a:r>
            <a:r>
              <a:rPr lang="ru-RU" sz="1000" dirty="0"/>
              <a:t>и</a:t>
            </a:r>
            <a:r>
              <a:rPr lang="ru-RU" sz="1000" dirty="0" smtClean="0">
                <a:latin typeface="Courier New" panose="02070309020205020404" pitchFamily="49" charset="0"/>
                <a:cs typeface="Courier New" panose="02070309020205020404" pitchFamily="49" charset="0"/>
              </a:rPr>
              <a:t> </a:t>
            </a:r>
            <a:r>
              <a:rPr lang="en-US" sz="1000" dirty="0" smtClean="0">
                <a:latin typeface="Courier New" panose="02070309020205020404" pitchFamily="49" charset="0"/>
                <a:cs typeface="Courier New" panose="02070309020205020404" pitchFamily="49" charset="0"/>
              </a:rPr>
              <a:t>y.equals(z) </a:t>
            </a:r>
            <a:r>
              <a:rPr lang="ru-RU" sz="1000" dirty="0"/>
              <a:t>возвращает</a:t>
            </a:r>
            <a:r>
              <a:rPr lang="ru-RU" sz="1000" dirty="0" smtClean="0">
                <a:latin typeface="Courier New" panose="02070309020205020404" pitchFamily="49" charset="0"/>
                <a:cs typeface="Courier New" panose="02070309020205020404" pitchFamily="49" charset="0"/>
              </a:rPr>
              <a:t> </a:t>
            </a:r>
            <a:r>
              <a:rPr lang="en-US" sz="1000" dirty="0">
                <a:solidFill>
                  <a:schemeClr val="accent2">
                    <a:lumMod val="75000"/>
                  </a:schemeClr>
                </a:solidFill>
                <a:latin typeface="Courier New" panose="02070309020205020404" pitchFamily="49" charset="0"/>
                <a:cs typeface="Courier New" panose="02070309020205020404" pitchFamily="49" charset="0"/>
              </a:rPr>
              <a:t>true</a:t>
            </a:r>
            <a:r>
              <a:rPr lang="ru-RU" sz="1000" dirty="0" smtClean="0">
                <a:latin typeface="Courier New" panose="02070309020205020404" pitchFamily="49" charset="0"/>
                <a:cs typeface="Courier New" panose="02070309020205020404" pitchFamily="49" charset="0"/>
              </a:rPr>
              <a:t>, </a:t>
            </a:r>
            <a:r>
              <a:rPr lang="ru-RU" sz="1000" dirty="0"/>
              <a:t>то и выражение </a:t>
            </a:r>
            <a:r>
              <a:rPr lang="en-US" sz="1000" dirty="0" smtClean="0">
                <a:latin typeface="Courier New" panose="02070309020205020404" pitchFamily="49" charset="0"/>
                <a:cs typeface="Courier New" panose="02070309020205020404" pitchFamily="49" charset="0"/>
              </a:rPr>
              <a:t>x.equals(z) </a:t>
            </a:r>
            <a:r>
              <a:rPr lang="ru-RU" sz="1000" dirty="0"/>
              <a:t>должно возвращать </a:t>
            </a:r>
            <a:r>
              <a:rPr lang="en-US" sz="1000" dirty="0">
                <a:solidFill>
                  <a:schemeClr val="accent2">
                    <a:lumMod val="75000"/>
                  </a:schemeClr>
                </a:solidFill>
                <a:latin typeface="Courier New" panose="02070309020205020404" pitchFamily="49" charset="0"/>
                <a:cs typeface="Courier New" panose="02070309020205020404" pitchFamily="49" charset="0"/>
              </a:rPr>
              <a:t>true</a:t>
            </a:r>
            <a:r>
              <a:rPr lang="ru-RU" sz="1000" dirty="0" smtClean="0">
                <a:latin typeface="Courier New" panose="02070309020205020404" pitchFamily="49" charset="0"/>
                <a:cs typeface="Courier New" panose="02070309020205020404" pitchFamily="49" charset="0"/>
              </a:rPr>
              <a:t>.</a:t>
            </a:r>
          </a:p>
          <a:p>
            <a:pPr lvl="1"/>
            <a:r>
              <a:rPr lang="ru-RU" sz="1000" i="1" dirty="0"/>
              <a:t>Непротиворечивость: </a:t>
            </a:r>
            <a:r>
              <a:rPr lang="ru-RU" sz="1000" dirty="0"/>
              <a:t>Для любых ссылок на значения </a:t>
            </a:r>
            <a:r>
              <a:rPr lang="en-US" sz="1000" dirty="0" smtClean="0">
                <a:latin typeface="Courier New" panose="02070309020205020404" pitchFamily="49" charset="0"/>
                <a:cs typeface="Courier New" panose="02070309020205020404" pitchFamily="49" charset="0"/>
              </a:rPr>
              <a:t>x</a:t>
            </a:r>
            <a:r>
              <a:rPr lang="ru-RU" sz="1000" dirty="0" smtClean="0">
                <a:latin typeface="Courier New" panose="02070309020205020404" pitchFamily="49" charset="0"/>
                <a:cs typeface="Courier New" panose="02070309020205020404" pitchFamily="49" charset="0"/>
              </a:rPr>
              <a:t> </a:t>
            </a:r>
            <a:r>
              <a:rPr lang="ru-RU" sz="1000" dirty="0"/>
              <a:t>и</a:t>
            </a:r>
            <a:r>
              <a:rPr lang="ru-RU" sz="1000" dirty="0" smtClean="0">
                <a:latin typeface="Courier New" panose="02070309020205020404" pitchFamily="49" charset="0"/>
                <a:cs typeface="Courier New" panose="02070309020205020404" pitchFamily="49" charset="0"/>
              </a:rPr>
              <a:t> </a:t>
            </a:r>
            <a:r>
              <a:rPr lang="en-US" sz="1000" dirty="0" smtClean="0">
                <a:latin typeface="Courier New" panose="02070309020205020404" pitchFamily="49" charset="0"/>
                <a:cs typeface="Courier New" panose="02070309020205020404" pitchFamily="49" charset="0"/>
              </a:rPr>
              <a:t>y</a:t>
            </a:r>
            <a:r>
              <a:rPr lang="ru-RU" sz="1000" dirty="0" smtClean="0">
                <a:latin typeface="Courier New" panose="02070309020205020404" pitchFamily="49" charset="0"/>
                <a:cs typeface="Courier New" panose="02070309020205020404" pitchFamily="49" charset="0"/>
              </a:rPr>
              <a:t>, </a:t>
            </a:r>
            <a:r>
              <a:rPr lang="ru-RU" sz="1000" dirty="0"/>
              <a:t>если несколько раз вызвать</a:t>
            </a:r>
            <a:r>
              <a:rPr lang="ru-RU" sz="1000" dirty="0" smtClean="0">
                <a:latin typeface="Courier New" panose="02070309020205020404" pitchFamily="49" charset="0"/>
                <a:cs typeface="Courier New" panose="02070309020205020404" pitchFamily="49" charset="0"/>
              </a:rPr>
              <a:t> </a:t>
            </a:r>
            <a:r>
              <a:rPr lang="en-US" sz="1000" dirty="0">
                <a:latin typeface="Courier New" panose="02070309020205020404" pitchFamily="49" charset="0"/>
                <a:cs typeface="Courier New" panose="02070309020205020404" pitchFamily="49" charset="0"/>
              </a:rPr>
              <a:t>x.equals(y</a:t>
            </a:r>
            <a:r>
              <a:rPr lang="en-US" sz="1000" dirty="0" smtClean="0">
                <a:latin typeface="Courier New" panose="02070309020205020404" pitchFamily="49" charset="0"/>
                <a:cs typeface="Courier New" panose="02070309020205020404" pitchFamily="49" charset="0"/>
              </a:rPr>
              <a:t>)</a:t>
            </a:r>
            <a:r>
              <a:rPr lang="ru-RU" sz="1000" dirty="0" smtClean="0">
                <a:latin typeface="Courier New" panose="02070309020205020404" pitchFamily="49" charset="0"/>
                <a:cs typeface="Courier New" panose="02070309020205020404" pitchFamily="49" charset="0"/>
              </a:rPr>
              <a:t>, </a:t>
            </a:r>
            <a:r>
              <a:rPr lang="ru-RU" sz="1000" dirty="0"/>
              <a:t>постоянно будет возвращаться значение </a:t>
            </a:r>
            <a:r>
              <a:rPr lang="en-US" sz="1000" dirty="0">
                <a:solidFill>
                  <a:schemeClr val="accent2">
                    <a:lumMod val="75000"/>
                  </a:schemeClr>
                </a:solidFill>
                <a:latin typeface="Courier New" panose="02070309020205020404" pitchFamily="49" charset="0"/>
                <a:cs typeface="Courier New" panose="02070309020205020404" pitchFamily="49" charset="0"/>
              </a:rPr>
              <a:t>true</a:t>
            </a:r>
            <a:r>
              <a:rPr lang="ru-RU" sz="1000" dirty="0" smtClean="0">
                <a:latin typeface="Courier New" panose="02070309020205020404" pitchFamily="49" charset="0"/>
                <a:cs typeface="Courier New" panose="02070309020205020404" pitchFamily="49" charset="0"/>
              </a:rPr>
              <a:t> </a:t>
            </a:r>
            <a:r>
              <a:rPr lang="ru-RU" sz="1000" dirty="0"/>
              <a:t>либо постоянно будет возвращаться значение</a:t>
            </a:r>
            <a:r>
              <a:rPr lang="ru-RU" sz="1000" dirty="0" smtClean="0">
                <a:latin typeface="Courier New" panose="02070309020205020404" pitchFamily="49" charset="0"/>
                <a:cs typeface="Courier New" panose="02070309020205020404" pitchFamily="49" charset="0"/>
              </a:rPr>
              <a:t> </a:t>
            </a:r>
            <a:r>
              <a:rPr lang="en-US" sz="1000" dirty="0">
                <a:solidFill>
                  <a:schemeClr val="accent2">
                    <a:lumMod val="75000"/>
                  </a:schemeClr>
                </a:solidFill>
                <a:latin typeface="Courier New" panose="02070309020205020404" pitchFamily="49" charset="0"/>
                <a:cs typeface="Courier New" panose="02070309020205020404" pitchFamily="49" charset="0"/>
              </a:rPr>
              <a:t>false</a:t>
            </a:r>
            <a:r>
              <a:rPr lang="ru-RU" sz="1000" dirty="0" smtClean="0">
                <a:latin typeface="Courier New" panose="02070309020205020404" pitchFamily="49" charset="0"/>
                <a:cs typeface="Courier New" panose="02070309020205020404" pitchFamily="49" charset="0"/>
              </a:rPr>
              <a:t> </a:t>
            </a:r>
            <a:r>
              <a:rPr lang="ru-RU" sz="1000" dirty="0"/>
              <a:t>при условии, никакая информация, которая используется при сравнении объектов, не менялась</a:t>
            </a:r>
            <a:r>
              <a:rPr lang="ru-RU" sz="1000" dirty="0" smtClean="0"/>
              <a:t>.</a:t>
            </a:r>
          </a:p>
          <a:p>
            <a:pPr lvl="1"/>
            <a:r>
              <a:rPr lang="ru-RU" sz="1000" dirty="0" smtClean="0"/>
              <a:t>Для любой ненулевой ссылки на значение </a:t>
            </a:r>
            <a:r>
              <a:rPr lang="en-US" sz="1000" dirty="0" smtClean="0"/>
              <a:t>x </a:t>
            </a:r>
            <a:r>
              <a:rPr lang="ru-RU" sz="1000" dirty="0" smtClean="0"/>
              <a:t>выражение </a:t>
            </a:r>
            <a:r>
              <a:rPr lang="en-US" sz="1000" dirty="0" smtClean="0">
                <a:latin typeface="Courier New" panose="02070309020205020404" pitchFamily="49" charset="0"/>
                <a:cs typeface="Courier New" panose="02070309020205020404" pitchFamily="49" charset="0"/>
              </a:rPr>
              <a:t>x.equals(null)</a:t>
            </a:r>
            <a:r>
              <a:rPr lang="ru-RU" sz="1000" dirty="0" smtClean="0">
                <a:latin typeface="Courier New" panose="02070309020205020404" pitchFamily="49" charset="0"/>
                <a:cs typeface="Courier New" panose="02070309020205020404" pitchFamily="49" charset="0"/>
              </a:rPr>
              <a:t> </a:t>
            </a:r>
            <a:r>
              <a:rPr lang="ru-RU" sz="1000" dirty="0"/>
              <a:t>должно возвращать </a:t>
            </a:r>
            <a:r>
              <a:rPr lang="en-US" sz="1000" dirty="0" smtClean="0">
                <a:latin typeface="Courier New" panose="02070309020205020404" pitchFamily="49" charset="0"/>
                <a:cs typeface="Courier New" panose="02070309020205020404" pitchFamily="49" charset="0"/>
              </a:rPr>
              <a:t>false.</a:t>
            </a:r>
          </a:p>
          <a:p>
            <a:pPr marL="274320" lvl="1" indent="0">
              <a:buNone/>
            </a:pPr>
            <a:endParaRPr lang="en-US" sz="1000" dirty="0" smtClean="0">
              <a:latin typeface="Courier New" panose="02070309020205020404" pitchFamily="49" charset="0"/>
              <a:cs typeface="Courier New" panose="02070309020205020404" pitchFamily="49" charset="0"/>
            </a:endParaRPr>
          </a:p>
          <a:p>
            <a:pPr marL="274320" lvl="1">
              <a:spcBef>
                <a:spcPts val="0"/>
              </a:spcBef>
            </a:pPr>
            <a:r>
              <a:rPr lang="ru-RU" sz="1400" dirty="0"/>
              <a:t>Рецепт для создания высококачественного метода </a:t>
            </a:r>
            <a:r>
              <a:rPr lang="en-US" sz="1400" dirty="0"/>
              <a:t>equals</a:t>
            </a:r>
            <a:r>
              <a:rPr lang="en-US" sz="1400" dirty="0" smtClean="0"/>
              <a:t>:</a:t>
            </a:r>
          </a:p>
          <a:p>
            <a:pPr lvl="1"/>
            <a:r>
              <a:rPr lang="ru-RU" sz="1000" dirty="0"/>
              <a:t>Используйте оператор == для проверки , является ли аргумент ссылкой на указанный объект.</a:t>
            </a:r>
          </a:p>
          <a:p>
            <a:pPr lvl="1"/>
            <a:r>
              <a:rPr lang="ru-RU" sz="1000" dirty="0"/>
              <a:t>Используйте оператор  </a:t>
            </a:r>
            <a:r>
              <a:rPr lang="en-US" sz="1000" dirty="0" err="1"/>
              <a:t>instanceof</a:t>
            </a:r>
            <a:r>
              <a:rPr lang="ru-RU" sz="1000" dirty="0"/>
              <a:t> для проверки, имеет ли аргумент правильный тип</a:t>
            </a:r>
            <a:r>
              <a:rPr lang="ru-RU" sz="1000" dirty="0" smtClean="0"/>
              <a:t>.</a:t>
            </a:r>
          </a:p>
          <a:p>
            <a:pPr lvl="1"/>
            <a:r>
              <a:rPr lang="ru-RU" sz="1000" dirty="0" smtClean="0"/>
              <a:t>Приводите аргумент к правильному типу.</a:t>
            </a:r>
          </a:p>
          <a:p>
            <a:pPr lvl="1"/>
            <a:r>
              <a:rPr lang="ru-RU" sz="1000" dirty="0" smtClean="0"/>
              <a:t>Пройдите по всем «значимым» поля класса и убедитесь в том, что значение такого поля в аргументе и значение такого же поля в объекте соответствуют друг другу.</a:t>
            </a:r>
          </a:p>
          <a:p>
            <a:pPr lvl="1"/>
            <a:r>
              <a:rPr lang="ru-RU" sz="1000" dirty="0" smtClean="0"/>
              <a:t>Закончив написание собственного метода </a:t>
            </a:r>
            <a:r>
              <a:rPr lang="en-US" sz="1000" dirty="0" smtClean="0"/>
              <a:t>equals</a:t>
            </a:r>
            <a:r>
              <a:rPr lang="ru-RU" sz="1000" dirty="0" smtClean="0"/>
              <a:t>, задайте себе три вопроса: является ли он симметричным, является ли транзитивным и является ли непротиворечивым?</a:t>
            </a:r>
          </a:p>
        </p:txBody>
      </p:sp>
    </p:spTree>
    <p:extLst>
      <p:ext uri="{BB962C8B-B14F-4D97-AF65-F5344CB8AC3E}">
        <p14:creationId xmlns:p14="http://schemas.microsoft.com/office/powerpoint/2010/main" val="1039415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189756" y="274638"/>
            <a:ext cx="11809312" cy="562074"/>
          </a:xfrm>
        </p:spPr>
        <p:txBody>
          <a:bodyPr>
            <a:normAutofit fontScale="90000"/>
          </a:bodyPr>
          <a:lstStyle/>
          <a:p>
            <a:pPr algn="ctr"/>
            <a:r>
              <a:rPr lang="ru-RU" sz="2800" dirty="0"/>
              <a:t>Переопределяя метод </a:t>
            </a:r>
            <a:r>
              <a:rPr lang="en-US" sz="2800" dirty="0"/>
              <a:t>equals</a:t>
            </a:r>
            <a:r>
              <a:rPr lang="ru-RU" sz="2800" dirty="0"/>
              <a:t>, всегда переопределяйте </a:t>
            </a:r>
            <a:r>
              <a:rPr lang="en-US" sz="2800" dirty="0"/>
              <a:t>hashCode</a:t>
            </a:r>
            <a:r>
              <a:rPr lang="en-US" sz="2800" dirty="0" smtClean="0"/>
              <a:t>.</a:t>
            </a:r>
            <a:endParaRPr lang="ru-RU" sz="2800" dirty="0"/>
          </a:p>
        </p:txBody>
      </p:sp>
      <p:sp>
        <p:nvSpPr>
          <p:cNvPr id="6" name="Content Placeholder 4"/>
          <p:cNvSpPr>
            <a:spLocks noGrp="1"/>
          </p:cNvSpPr>
          <p:nvPr>
            <p:ph sz="half" idx="1"/>
          </p:nvPr>
        </p:nvSpPr>
        <p:spPr>
          <a:xfrm>
            <a:off x="189756" y="980728"/>
            <a:ext cx="11809312" cy="5760640"/>
          </a:xfrm>
        </p:spPr>
        <p:txBody>
          <a:bodyPr/>
          <a:lstStyle/>
          <a:p>
            <a:r>
              <a:rPr lang="ru-RU" sz="1400" dirty="0" smtClean="0"/>
              <a:t>Вы должны переопределять метод </a:t>
            </a:r>
            <a:r>
              <a:rPr lang="en-US" sz="1400" dirty="0">
                <a:solidFill>
                  <a:schemeClr val="accent2">
                    <a:lumMod val="75000"/>
                  </a:schemeClr>
                </a:solidFill>
                <a:latin typeface="Courier New" panose="02070309020205020404" pitchFamily="49" charset="0"/>
                <a:cs typeface="Courier New" panose="02070309020205020404" pitchFamily="49" charset="0"/>
              </a:rPr>
              <a:t>hashCode</a:t>
            </a:r>
            <a:r>
              <a:rPr lang="en-US" sz="1400" dirty="0" smtClean="0"/>
              <a:t> </a:t>
            </a:r>
            <a:r>
              <a:rPr lang="ru-RU" sz="1400" dirty="0"/>
              <a:t>в каждом </a:t>
            </a:r>
            <a:r>
              <a:rPr lang="ru-RU" sz="1400" dirty="0" smtClean="0"/>
              <a:t>классе, где переопределен метод </a:t>
            </a:r>
            <a:r>
              <a:rPr lang="en-US" sz="1400" dirty="0">
                <a:solidFill>
                  <a:schemeClr val="accent2">
                    <a:lumMod val="75000"/>
                  </a:schemeClr>
                </a:solidFill>
                <a:latin typeface="Courier New" panose="02070309020205020404" pitchFamily="49" charset="0"/>
                <a:cs typeface="Courier New" panose="02070309020205020404" pitchFamily="49" charset="0"/>
              </a:rPr>
              <a:t>equals</a:t>
            </a:r>
            <a:r>
              <a:rPr lang="en-US" sz="1400" dirty="0" smtClean="0"/>
              <a:t>.</a:t>
            </a:r>
          </a:p>
          <a:p>
            <a:r>
              <a:rPr lang="ru-RU" sz="1400" dirty="0" smtClean="0"/>
              <a:t>Соглашение:</a:t>
            </a:r>
          </a:p>
          <a:p>
            <a:pPr lvl="1"/>
            <a:r>
              <a:rPr lang="ru-RU" sz="1000" dirty="0" smtClean="0"/>
              <a:t>Если во время работы приложения несколько раз обратиться  к одному и тому же объекту, метод </a:t>
            </a:r>
            <a:r>
              <a:rPr lang="en-US" sz="1000" dirty="0" smtClean="0"/>
              <a:t>hashCode</a:t>
            </a:r>
            <a:r>
              <a:rPr lang="ru-RU" sz="1000" dirty="0" smtClean="0"/>
              <a:t> должен постоянно возвращать одно и тоже целое число, показывая тем самым, что информация, которая используется при сравнении этого объекта с другими (метод </a:t>
            </a:r>
            <a:r>
              <a:rPr lang="en-US" sz="1000" dirty="0" smtClean="0"/>
              <a:t>equals</a:t>
            </a:r>
            <a:r>
              <a:rPr lang="ru-RU" sz="1000" dirty="0" smtClean="0"/>
              <a:t>), не поменялась. Однако, если приложение остановить и запустить снова, это число может стать другим.</a:t>
            </a:r>
          </a:p>
          <a:p>
            <a:pPr lvl="1"/>
            <a:r>
              <a:rPr lang="ru-RU" sz="1000" dirty="0" smtClean="0"/>
              <a:t>Если метод </a:t>
            </a:r>
            <a:r>
              <a:rPr lang="en-US" sz="1000" dirty="0" smtClean="0"/>
              <a:t>equals(Object)</a:t>
            </a:r>
            <a:r>
              <a:rPr lang="ru-RU" sz="1000" dirty="0" smtClean="0"/>
              <a:t> показывает, что два объекта равна друг другу, то, вызвав для каждого из них метод </a:t>
            </a:r>
            <a:r>
              <a:rPr lang="en-US" sz="1000" dirty="0" smtClean="0"/>
              <a:t>hashCode</a:t>
            </a:r>
            <a:r>
              <a:rPr lang="ru-RU" sz="1000" dirty="0" smtClean="0"/>
              <a:t>, вы должны получить в обоих случаях одно и тоже целое число.</a:t>
            </a:r>
          </a:p>
          <a:p>
            <a:pPr lvl="1"/>
            <a:r>
              <a:rPr lang="ru-RU" sz="1000" dirty="0"/>
              <a:t>Если метод </a:t>
            </a:r>
            <a:r>
              <a:rPr lang="en-US" sz="1000" dirty="0"/>
              <a:t>equals(Object</a:t>
            </a:r>
            <a:r>
              <a:rPr lang="en-US" sz="1000" dirty="0" smtClean="0"/>
              <a:t>)</a:t>
            </a:r>
            <a:r>
              <a:rPr lang="ru-RU" sz="1000" dirty="0" smtClean="0"/>
              <a:t> показывает, что два объекта друг другу не равны, вовсе не обязательно, что метод </a:t>
            </a:r>
            <a:r>
              <a:rPr lang="en-US" sz="1000" dirty="0" smtClean="0"/>
              <a:t>hashCode</a:t>
            </a:r>
            <a:r>
              <a:rPr lang="ru-RU" sz="1000" dirty="0" smtClean="0"/>
              <a:t> возвратит для них разные числа. Между тем программист должен понимать, что генерация разных чисел для не равных объектов может повысить эффективность хэш-таблиц.</a:t>
            </a:r>
          </a:p>
          <a:p>
            <a:pPr lvl="1"/>
            <a:endParaRPr lang="ru-RU" sz="1000" dirty="0"/>
          </a:p>
          <a:p>
            <a:pPr marL="274320" lvl="1">
              <a:spcBef>
                <a:spcPts val="1800"/>
              </a:spcBef>
            </a:pPr>
            <a:r>
              <a:rPr lang="ru-RU" sz="1400" dirty="0" smtClean="0"/>
              <a:t>Главным </a:t>
            </a:r>
            <a:r>
              <a:rPr lang="ru-RU" sz="1400" dirty="0"/>
              <a:t>условием является второе: </a:t>
            </a:r>
            <a:r>
              <a:rPr lang="ru-RU" sz="1400" dirty="0" smtClean="0"/>
              <a:t> равные объекты должны иметь одинаковый хэш-код.</a:t>
            </a:r>
          </a:p>
          <a:p>
            <a:pPr marL="274320" lvl="1">
              <a:spcBef>
                <a:spcPts val="1800"/>
              </a:spcBef>
            </a:pPr>
            <a:r>
              <a:rPr lang="ru-RU" sz="1400" dirty="0" smtClean="0"/>
              <a:t>Повышение производительности не стоит того, чтобы при вычислении хэш-кода игнорировать значимые части объекта.</a:t>
            </a:r>
            <a:endParaRPr lang="ru-RU" sz="1400" dirty="0"/>
          </a:p>
          <a:p>
            <a:pPr lvl="1"/>
            <a:endParaRPr lang="ru-RU" sz="1000" dirty="0" smtClean="0"/>
          </a:p>
          <a:p>
            <a:pPr marL="274320" lvl="1" indent="0">
              <a:buNone/>
            </a:pPr>
            <a:endParaRPr lang="ru-RU" sz="1000" dirty="0" smtClean="0"/>
          </a:p>
        </p:txBody>
      </p:sp>
    </p:spTree>
    <p:extLst>
      <p:ext uri="{BB962C8B-B14F-4D97-AF65-F5344CB8AC3E}">
        <p14:creationId xmlns:p14="http://schemas.microsoft.com/office/powerpoint/2010/main" val="1505129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189756" y="274638"/>
            <a:ext cx="11809312" cy="562074"/>
          </a:xfrm>
        </p:spPr>
        <p:txBody>
          <a:bodyPr>
            <a:normAutofit/>
          </a:bodyPr>
          <a:lstStyle/>
          <a:p>
            <a:pPr algn="ctr"/>
            <a:r>
              <a:rPr lang="ru-RU" sz="2800" dirty="0"/>
              <a:t>Всегда переопределяйте метод </a:t>
            </a:r>
            <a:r>
              <a:rPr lang="en-US" sz="2800" dirty="0"/>
              <a:t>toString</a:t>
            </a:r>
            <a:endParaRPr lang="ru-RU" sz="2800" dirty="0"/>
          </a:p>
        </p:txBody>
      </p:sp>
      <p:sp>
        <p:nvSpPr>
          <p:cNvPr id="6" name="Content Placeholder 4"/>
          <p:cNvSpPr>
            <a:spLocks noGrp="1"/>
          </p:cNvSpPr>
          <p:nvPr>
            <p:ph sz="half" idx="1"/>
          </p:nvPr>
        </p:nvSpPr>
        <p:spPr>
          <a:xfrm>
            <a:off x="189756" y="980728"/>
            <a:ext cx="11809312" cy="5760640"/>
          </a:xfrm>
        </p:spPr>
        <p:txBody>
          <a:bodyPr/>
          <a:lstStyle/>
          <a:p>
            <a:r>
              <a:rPr lang="ru-RU" sz="1400" dirty="0" smtClean="0"/>
              <a:t>Качественно реализовав метод </a:t>
            </a:r>
            <a:r>
              <a:rPr lang="en-US" sz="1400" dirty="0" smtClean="0"/>
              <a:t>toString</a:t>
            </a:r>
            <a:r>
              <a:rPr lang="ru-RU" sz="1400" dirty="0" smtClean="0"/>
              <a:t>, вы сделаете свой класс гораздо более приятным в использовании.</a:t>
            </a:r>
          </a:p>
          <a:p>
            <a:r>
              <a:rPr lang="ru-RU" sz="1400" dirty="0" smtClean="0"/>
              <a:t>Будучи переопределен, метод </a:t>
            </a:r>
            <a:r>
              <a:rPr lang="en-US" sz="1400" dirty="0" smtClean="0"/>
              <a:t>toString</a:t>
            </a:r>
            <a:r>
              <a:rPr lang="ru-RU" sz="1400" dirty="0" smtClean="0"/>
              <a:t> должен передавать всю полезную информацию, которая содержится в объекте.</a:t>
            </a:r>
          </a:p>
          <a:p>
            <a:r>
              <a:rPr lang="ru-RU" sz="1400" dirty="0" smtClean="0"/>
              <a:t>Будете вы или нет объявлять формат, вы должны четко обозначить ваши намерения.</a:t>
            </a:r>
          </a:p>
          <a:p>
            <a:r>
              <a:rPr lang="ru-RU" sz="1400" dirty="0" smtClean="0"/>
              <a:t>Вне зависимости от того, описываете вы формат или нет, всегда полезно предоставлять альтернативный программный доступ ко всей информации, которая содержится в значении, возвращаемом методом </a:t>
            </a:r>
            <a:r>
              <a:rPr lang="en-US" sz="1400" dirty="0" smtClean="0"/>
              <a:t>toString.</a:t>
            </a:r>
            <a:r>
              <a:rPr lang="ru-RU" sz="1400" dirty="0" smtClean="0"/>
              <a:t> </a:t>
            </a:r>
            <a:endParaRPr lang="en-US" sz="1400" dirty="0" smtClean="0"/>
          </a:p>
          <a:p>
            <a:pPr marL="274320" lvl="1" indent="0">
              <a:buNone/>
            </a:pPr>
            <a:endParaRPr lang="ru-RU" sz="1000" dirty="0" smtClean="0"/>
          </a:p>
        </p:txBody>
      </p:sp>
    </p:spTree>
    <p:extLst>
      <p:ext uri="{BB962C8B-B14F-4D97-AF65-F5344CB8AC3E}">
        <p14:creationId xmlns:p14="http://schemas.microsoft.com/office/powerpoint/2010/main" val="2334004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189756" y="274638"/>
            <a:ext cx="11809312" cy="778098"/>
          </a:xfrm>
        </p:spPr>
        <p:txBody>
          <a:bodyPr>
            <a:normAutofit fontScale="90000"/>
          </a:bodyPr>
          <a:lstStyle/>
          <a:p>
            <a:pPr algn="ctr"/>
            <a:r>
              <a:rPr lang="ru-RU" sz="2800" dirty="0"/>
              <a:t>Соблюдайте осторожность при переопределении метода </a:t>
            </a:r>
            <a:r>
              <a:rPr lang="en-US" sz="2800" dirty="0"/>
              <a:t>clone</a:t>
            </a:r>
            <a:endParaRPr lang="ru-RU" sz="2800" dirty="0"/>
          </a:p>
        </p:txBody>
      </p:sp>
      <p:sp>
        <p:nvSpPr>
          <p:cNvPr id="6" name="Content Placeholder 4"/>
          <p:cNvSpPr>
            <a:spLocks noGrp="1"/>
          </p:cNvSpPr>
          <p:nvPr>
            <p:ph sz="half" idx="1"/>
          </p:nvPr>
        </p:nvSpPr>
        <p:spPr>
          <a:xfrm>
            <a:off x="189756" y="1097186"/>
            <a:ext cx="11809312" cy="5572174"/>
          </a:xfrm>
        </p:spPr>
        <p:txBody>
          <a:bodyPr/>
          <a:lstStyle/>
          <a:p>
            <a:r>
              <a:rPr lang="ru-RU" sz="1400" dirty="0" smtClean="0"/>
              <a:t>Если в расширяемом классе вы переопределяете метод </a:t>
            </a:r>
            <a:r>
              <a:rPr lang="en-US" sz="1400" dirty="0" smtClean="0"/>
              <a:t>clone</a:t>
            </a:r>
            <a:r>
              <a:rPr lang="ru-RU" sz="1400" dirty="0" smtClean="0"/>
              <a:t>, то возвращаемый объект вы должны получать, вызвав </a:t>
            </a:r>
            <a:r>
              <a:rPr lang="en-US" sz="1400" dirty="0" smtClean="0"/>
              <a:t>super.clone</a:t>
            </a:r>
            <a:r>
              <a:rPr lang="ru-RU" sz="1400" dirty="0" smtClean="0"/>
              <a:t>.</a:t>
            </a:r>
            <a:endParaRPr lang="en-US" sz="1400" dirty="0" smtClean="0"/>
          </a:p>
          <a:p>
            <a:r>
              <a:rPr lang="ru-RU" sz="1400" dirty="0"/>
              <a:t>На практике </a:t>
            </a:r>
            <a:r>
              <a:rPr lang="ru-RU" sz="1400" dirty="0" smtClean="0"/>
              <a:t>же требования сводятся к тому, что в классе, реализующем интерфейс </a:t>
            </a:r>
            <a:r>
              <a:rPr lang="en-US" sz="1400" dirty="0" err="1" smtClean="0"/>
              <a:t>Clon</a:t>
            </a:r>
            <a:r>
              <a:rPr lang="en-US" sz="1400" dirty="0" err="1"/>
              <a:t>e</a:t>
            </a:r>
            <a:r>
              <a:rPr lang="en-US" sz="1400" dirty="0" err="1" smtClean="0"/>
              <a:t>able</a:t>
            </a:r>
            <a:r>
              <a:rPr lang="ru-RU" sz="1400" dirty="0" smtClean="0"/>
              <a:t>, должен быть представлен правильно работающий открытый метод </a:t>
            </a:r>
            <a:r>
              <a:rPr lang="en-US" sz="1400" dirty="0" smtClean="0"/>
              <a:t>clone</a:t>
            </a:r>
            <a:r>
              <a:rPr lang="ru-RU" sz="1400" dirty="0" smtClean="0"/>
              <a:t>.</a:t>
            </a:r>
          </a:p>
          <a:p>
            <a:r>
              <a:rPr lang="ru-RU" sz="1400" dirty="0" smtClean="0"/>
              <a:t>Метод </a:t>
            </a:r>
            <a:r>
              <a:rPr lang="en-US" sz="1400" dirty="0" smtClean="0"/>
              <a:t>clone </a:t>
            </a:r>
            <a:r>
              <a:rPr lang="ru-RU" sz="1400" dirty="0" smtClean="0"/>
              <a:t>фактически работает как еще один конструктор, и вам необходимо убедиться в том, что он не вредит оригинальному объекту и правильно устанавливает инварианты клона.</a:t>
            </a:r>
          </a:p>
          <a:p>
            <a:r>
              <a:rPr lang="ru-RU" sz="1400" dirty="0" smtClean="0"/>
              <a:t>Архитектура клона несовместима с обычным использованием полей </a:t>
            </a:r>
            <a:r>
              <a:rPr lang="en-US" sz="1400" dirty="0" smtClean="0"/>
              <a:t>final</a:t>
            </a:r>
            <a:r>
              <a:rPr lang="ru-RU" sz="1400" dirty="0" smtClean="0"/>
              <a:t>, содержащих ссылки на изменяемые объекты.</a:t>
            </a:r>
          </a:p>
          <a:p>
            <a:r>
              <a:rPr lang="ru-RU" sz="1400" dirty="0" smtClean="0"/>
              <a:t>Изящный подход к копированию объектов – создание конструктора копий или копирование статических методов генерации.</a:t>
            </a:r>
            <a:endParaRPr lang="ru-RU" sz="1400" dirty="0"/>
          </a:p>
          <a:p>
            <a:endParaRPr lang="ru-RU" sz="1400" dirty="0" smtClean="0"/>
          </a:p>
          <a:p>
            <a:pPr marL="274320" lvl="1" indent="0">
              <a:buNone/>
            </a:pPr>
            <a:endParaRPr lang="ru-RU" sz="1000" dirty="0" smtClean="0"/>
          </a:p>
        </p:txBody>
      </p:sp>
    </p:spTree>
    <p:extLst>
      <p:ext uri="{BB962C8B-B14F-4D97-AF65-F5344CB8AC3E}">
        <p14:creationId xmlns:p14="http://schemas.microsoft.com/office/powerpoint/2010/main" val="3807617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189756" y="274638"/>
            <a:ext cx="11809312" cy="490066"/>
          </a:xfrm>
        </p:spPr>
        <p:txBody>
          <a:bodyPr>
            <a:normAutofit/>
          </a:bodyPr>
          <a:lstStyle/>
          <a:p>
            <a:pPr algn="ctr"/>
            <a:r>
              <a:rPr lang="ru-RU" sz="2800" dirty="0"/>
              <a:t>Подумайте над реализацией интерфейса </a:t>
            </a:r>
            <a:r>
              <a:rPr lang="en-US" sz="2800" dirty="0"/>
              <a:t>Comparable</a:t>
            </a:r>
            <a:endParaRPr lang="ru-RU" sz="2800" dirty="0"/>
          </a:p>
        </p:txBody>
      </p:sp>
      <p:sp>
        <p:nvSpPr>
          <p:cNvPr id="6" name="Content Placeholder 4"/>
          <p:cNvSpPr>
            <a:spLocks noGrp="1"/>
          </p:cNvSpPr>
          <p:nvPr>
            <p:ph sz="half" idx="1"/>
          </p:nvPr>
        </p:nvSpPr>
        <p:spPr>
          <a:xfrm>
            <a:off x="189756" y="1097186"/>
            <a:ext cx="11809312" cy="5572174"/>
          </a:xfrm>
        </p:spPr>
        <p:txBody>
          <a:bodyPr/>
          <a:lstStyle/>
          <a:p>
            <a:r>
              <a:rPr lang="ru-RU" sz="1400" dirty="0" smtClean="0"/>
              <a:t>Реализуя интерфейс </a:t>
            </a:r>
            <a:r>
              <a:rPr lang="en-US" sz="1400" dirty="0" smtClean="0"/>
              <a:t>Comparable</a:t>
            </a:r>
            <a:r>
              <a:rPr lang="ru-RU" sz="1400" dirty="0" smtClean="0"/>
              <a:t>, вы разрешаете вашему классу взаимодействовать со всем обширным набором общих алгоритмов и реализаций коллекций, которые связанны с этим интерфейсом.</a:t>
            </a:r>
          </a:p>
          <a:p>
            <a:r>
              <a:rPr lang="ru-RU" sz="1400" dirty="0" smtClean="0"/>
              <a:t>Общее соглашение для метода </a:t>
            </a:r>
            <a:r>
              <a:rPr lang="en-US" sz="1400" dirty="0" smtClean="0"/>
              <a:t>compareTo </a:t>
            </a:r>
            <a:r>
              <a:rPr lang="ru-RU" sz="1400" dirty="0"/>
              <a:t>имеет то же </a:t>
            </a:r>
            <a:r>
              <a:rPr lang="ru-RU" sz="1400" dirty="0" smtClean="0"/>
              <a:t>характер, что и соглашение для метода </a:t>
            </a:r>
            <a:r>
              <a:rPr lang="en-US" sz="1400" dirty="0" smtClean="0"/>
              <a:t>equals</a:t>
            </a:r>
            <a:r>
              <a:rPr lang="ru-RU" sz="1400" dirty="0" smtClean="0"/>
              <a:t>:</a:t>
            </a:r>
          </a:p>
          <a:p>
            <a:pPr lvl="1"/>
            <a:r>
              <a:rPr lang="ru-RU" sz="1000" dirty="0" smtClean="0"/>
              <a:t>Выполняет сравнение текущего и указанного объекта и определяет их очередность. </a:t>
            </a:r>
          </a:p>
          <a:p>
            <a:pPr lvl="1"/>
            <a:r>
              <a:rPr lang="ru-RU" sz="1000" dirty="0" smtClean="0"/>
              <a:t>Возвращает отрицательное целое число,  нуль или положительное целое число, в зависимости от того, меньше ли текущий объект, равен или, соответственно, больше указанного объекта. </a:t>
            </a:r>
          </a:p>
          <a:p>
            <a:pPr lvl="1"/>
            <a:r>
              <a:rPr lang="ru-RU" sz="1000" dirty="0" smtClean="0"/>
              <a:t>Если тип указанного объекта не позволяет сравнивать его с текущим объектом, инициируется исключительная ситуация </a:t>
            </a:r>
            <a:r>
              <a:rPr lang="en-US" sz="1000" dirty="0" smtClean="0"/>
              <a:t>ClassCastException</a:t>
            </a:r>
            <a:r>
              <a:rPr lang="en-US" sz="1000" dirty="0"/>
              <a:t>.</a:t>
            </a:r>
            <a:endParaRPr lang="en-US" sz="1000" dirty="0" smtClean="0"/>
          </a:p>
          <a:p>
            <a:pPr marL="274320" lvl="1" indent="0">
              <a:buNone/>
            </a:pPr>
            <a:endParaRPr lang="ru-RU" sz="1000" dirty="0" smtClean="0"/>
          </a:p>
        </p:txBody>
      </p:sp>
    </p:spTree>
    <p:extLst>
      <p:ext uri="{BB962C8B-B14F-4D97-AF65-F5344CB8AC3E}">
        <p14:creationId xmlns:p14="http://schemas.microsoft.com/office/powerpoint/2010/main" val="845597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type="title"/>
          </p:nvPr>
        </p:nvSpPr>
        <p:spPr>
          <a:xfrm>
            <a:off x="909836" y="188640"/>
            <a:ext cx="10441160" cy="691480"/>
          </a:xfrm>
        </p:spPr>
        <p:txBody>
          <a:bodyPr>
            <a:normAutofit/>
          </a:bodyPr>
          <a:lstStyle/>
          <a:p>
            <a:pPr algn="ctr"/>
            <a:r>
              <a:rPr lang="ru-RU" sz="2800" dirty="0" smtClean="0"/>
              <a:t>Классы и интерфейсы</a:t>
            </a:r>
            <a:endParaRPr lang="en-US" sz="2800" dirty="0"/>
          </a:p>
        </p:txBody>
      </p:sp>
      <p:sp>
        <p:nvSpPr>
          <p:cNvPr id="6" name="Content Placeholder 1"/>
          <p:cNvSpPr>
            <a:spLocks noGrp="1"/>
          </p:cNvSpPr>
          <p:nvPr>
            <p:ph idx="1"/>
          </p:nvPr>
        </p:nvSpPr>
        <p:spPr>
          <a:xfrm>
            <a:off x="261764" y="980728"/>
            <a:ext cx="11737304" cy="5760640"/>
          </a:xfrm>
        </p:spPr>
        <p:txBody>
          <a:bodyPr>
            <a:normAutofit/>
          </a:bodyPr>
          <a:lstStyle/>
          <a:p>
            <a:r>
              <a:rPr lang="ru-RU" dirty="0" smtClean="0"/>
              <a:t>Сводите к минимуму доступность классов и членов</a:t>
            </a:r>
            <a:r>
              <a:rPr lang="en-US" dirty="0" smtClean="0"/>
              <a:t>.</a:t>
            </a:r>
            <a:endParaRPr lang="ru-RU" dirty="0"/>
          </a:p>
          <a:p>
            <a:r>
              <a:rPr lang="ru-RU" dirty="0" smtClean="0"/>
              <a:t>В открытых классах используйте методы доступа, а не открытые поля.</a:t>
            </a:r>
          </a:p>
          <a:p>
            <a:r>
              <a:rPr lang="ru-RU" dirty="0" smtClean="0"/>
              <a:t>Предпочитайте постоянство.</a:t>
            </a:r>
          </a:p>
          <a:p>
            <a:r>
              <a:rPr lang="ru-RU" dirty="0" smtClean="0"/>
              <a:t>Предпочитайте компоновку наследованию.</a:t>
            </a:r>
          </a:p>
          <a:p>
            <a:r>
              <a:rPr lang="ru-RU" dirty="0" smtClean="0"/>
              <a:t>Проектируйте и документируйте наследование либо запрещайте его.</a:t>
            </a:r>
          </a:p>
          <a:p>
            <a:r>
              <a:rPr lang="ru-RU" dirty="0" smtClean="0"/>
              <a:t>Предпочитайте интерфейсы абстрактным классам.</a:t>
            </a:r>
          </a:p>
          <a:p>
            <a:r>
              <a:rPr lang="ru-RU" dirty="0" smtClean="0"/>
              <a:t>Используйте интерфейсы только для определения типов.</a:t>
            </a:r>
          </a:p>
          <a:p>
            <a:r>
              <a:rPr lang="ru-RU" dirty="0" smtClean="0"/>
              <a:t>Объединение заменяйте иерархией классов.</a:t>
            </a:r>
          </a:p>
          <a:p>
            <a:r>
              <a:rPr lang="ru-RU" dirty="0" smtClean="0"/>
              <a:t>Используйте объект функции для выполнения сравнения.</a:t>
            </a:r>
          </a:p>
          <a:p>
            <a:r>
              <a:rPr lang="ru-RU" dirty="0" smtClean="0"/>
              <a:t>Предпочитайте статические классы-члены нестатическим.</a:t>
            </a:r>
            <a:endParaRPr lang="ru-RU" dirty="0"/>
          </a:p>
          <a:p>
            <a:endParaRPr lang="ru-RU" dirty="0" smtClean="0"/>
          </a:p>
        </p:txBody>
      </p:sp>
    </p:spTree>
    <p:extLst>
      <p:ext uri="{BB962C8B-B14F-4D97-AF65-F5344CB8AC3E}">
        <p14:creationId xmlns:p14="http://schemas.microsoft.com/office/powerpoint/2010/main" val="1917117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189756" y="274638"/>
            <a:ext cx="11809312" cy="490066"/>
          </a:xfrm>
        </p:spPr>
        <p:txBody>
          <a:bodyPr>
            <a:normAutofit/>
          </a:bodyPr>
          <a:lstStyle/>
          <a:p>
            <a:pPr algn="ctr"/>
            <a:r>
              <a:rPr lang="ru-RU" sz="2800" dirty="0"/>
              <a:t>Сводите к минимуму </a:t>
            </a:r>
            <a:r>
              <a:rPr lang="ru-RU" sz="2800" dirty="0" smtClean="0"/>
              <a:t>доступность классов </a:t>
            </a:r>
            <a:r>
              <a:rPr lang="ru-RU" sz="2800" dirty="0"/>
              <a:t>и членов</a:t>
            </a:r>
          </a:p>
        </p:txBody>
      </p:sp>
      <p:sp>
        <p:nvSpPr>
          <p:cNvPr id="6" name="Content Placeholder 4"/>
          <p:cNvSpPr>
            <a:spLocks noGrp="1"/>
          </p:cNvSpPr>
          <p:nvPr>
            <p:ph sz="half" idx="1"/>
          </p:nvPr>
        </p:nvSpPr>
        <p:spPr>
          <a:xfrm>
            <a:off x="189756" y="1052736"/>
            <a:ext cx="11809312" cy="5572174"/>
          </a:xfrm>
        </p:spPr>
        <p:txBody>
          <a:bodyPr/>
          <a:lstStyle/>
          <a:p>
            <a:r>
              <a:rPr lang="ru-RU" sz="1400" dirty="0" smtClean="0"/>
              <a:t>Главное правило заключается в том, что вы должны сделать каждый класс или член максимально недоступным, насколько это возможно.</a:t>
            </a:r>
          </a:p>
          <a:p>
            <a:r>
              <a:rPr lang="ru-RU" sz="1400" dirty="0" smtClean="0"/>
              <a:t>Практически никогда нельзя декларировать поле массива как </a:t>
            </a:r>
            <a:r>
              <a:rPr lang="en-US" sz="1400" dirty="0">
                <a:solidFill>
                  <a:schemeClr val="accent2">
                    <a:lumMod val="75000"/>
                  </a:schemeClr>
                </a:solidFill>
                <a:latin typeface="Courier New" panose="02070309020205020404" pitchFamily="49" charset="0"/>
                <a:cs typeface="Courier New" panose="02070309020205020404" pitchFamily="49" charset="0"/>
              </a:rPr>
              <a:t>public static final</a:t>
            </a:r>
            <a:endParaRPr lang="ru-RU" sz="1400" dirty="0">
              <a:solidFill>
                <a:schemeClr val="accent2">
                  <a:lumMod val="75000"/>
                </a:schemeClr>
              </a:solidFill>
              <a:latin typeface="Courier New" panose="02070309020205020404" pitchFamily="49" charset="0"/>
              <a:cs typeface="Courier New" panose="02070309020205020404" pitchFamily="49" charset="0"/>
            </a:endParaRPr>
          </a:p>
          <a:p>
            <a:pPr marL="45720" indent="0">
              <a:spcBef>
                <a:spcPts val="0"/>
              </a:spcBef>
              <a:buNone/>
            </a:pPr>
            <a:endParaRPr lang="en-US" sz="1400" dirty="0" smtClean="0">
              <a:solidFill>
                <a:schemeClr val="bg1">
                  <a:lumMod val="50000"/>
                </a:schemeClr>
              </a:solidFill>
              <a:latin typeface="Courier New" panose="02070309020205020404" pitchFamily="49" charset="0"/>
              <a:cs typeface="Courier New" panose="02070309020205020404" pitchFamily="49" charset="0"/>
            </a:endParaRPr>
          </a:p>
          <a:p>
            <a:pPr marL="45720" indent="0">
              <a:spcBef>
                <a:spcPts val="0"/>
              </a:spcBef>
              <a:buNone/>
            </a:pPr>
            <a:r>
              <a:rPr lang="ru-RU" sz="1400" dirty="0">
                <a:solidFill>
                  <a:schemeClr val="bg1">
                    <a:lumMod val="50000"/>
                  </a:schemeClr>
                </a:solidFill>
                <a:latin typeface="Courier New" panose="02070309020205020404" pitchFamily="49" charset="0"/>
                <a:cs typeface="Courier New" panose="02070309020205020404" pitchFamily="49" charset="0"/>
              </a:rPr>
              <a:t>	</a:t>
            </a:r>
            <a:r>
              <a:rPr lang="en-US" sz="1400" dirty="0" smtClean="0">
                <a:solidFill>
                  <a:schemeClr val="bg1">
                    <a:lumMod val="50000"/>
                  </a:schemeClr>
                </a:solidFill>
                <a:latin typeface="Courier New" panose="02070309020205020404" pitchFamily="49" charset="0"/>
                <a:cs typeface="Courier New" panose="02070309020205020404" pitchFamily="49" charset="0"/>
              </a:rPr>
              <a:t>//</a:t>
            </a:r>
            <a:r>
              <a:rPr lang="ru-RU" sz="1400" dirty="0" smtClean="0">
                <a:solidFill>
                  <a:schemeClr val="bg1">
                    <a:lumMod val="50000"/>
                  </a:schemeClr>
                </a:solidFill>
                <a:latin typeface="Courier New" panose="02070309020205020404" pitchFamily="49" charset="0"/>
                <a:cs typeface="Courier New" panose="02070309020205020404" pitchFamily="49" charset="0"/>
              </a:rPr>
              <a:t>Потенциальная дыра в системе безопасности!</a:t>
            </a:r>
            <a:endParaRPr lang="ru-RU" sz="1400" dirty="0">
              <a:solidFill>
                <a:schemeClr val="bg1">
                  <a:lumMod val="50000"/>
                </a:schemeClr>
              </a:solidFill>
              <a:latin typeface="Courier New" panose="02070309020205020404" pitchFamily="49" charset="0"/>
              <a:cs typeface="Courier New" panose="02070309020205020404" pitchFamily="49" charset="0"/>
            </a:endParaRPr>
          </a:p>
          <a:p>
            <a:pPr marL="45720" indent="0">
              <a:spcBef>
                <a:spcPts val="0"/>
              </a:spcBef>
              <a:buNone/>
            </a:pPr>
            <a:r>
              <a:rPr lang="ru-RU" sz="1400" dirty="0" smtClean="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public</a:t>
            </a:r>
            <a:r>
              <a:rPr lang="en-US" sz="1400" dirty="0" smtClean="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static</a:t>
            </a:r>
            <a:r>
              <a:rPr lang="en-US" sz="1400" dirty="0" smtClean="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final</a:t>
            </a:r>
            <a:r>
              <a:rPr lang="en-US" sz="1400" dirty="0" smtClean="0">
                <a:latin typeface="Courier New" panose="02070309020205020404" pitchFamily="49" charset="0"/>
                <a:cs typeface="Courier New" panose="02070309020205020404" pitchFamily="49" charset="0"/>
              </a:rPr>
              <a:t> Thing[]</a:t>
            </a:r>
            <a:r>
              <a:rPr lang="en-US" sz="1400" dirty="0" smtClean="0">
                <a:solidFill>
                  <a:schemeClr val="accent2">
                    <a:lumMod val="75000"/>
                  </a:schemeClr>
                </a:solidFill>
                <a:latin typeface="Courier New" panose="02070309020205020404" pitchFamily="49" charset="0"/>
                <a:cs typeface="Courier New" panose="02070309020205020404" pitchFamily="49" charset="0"/>
              </a:rPr>
              <a:t> </a:t>
            </a:r>
            <a:r>
              <a:rPr lang="en-US" sz="1400" dirty="0">
                <a:solidFill>
                  <a:srgbClr val="7030A0"/>
                </a:solidFill>
                <a:latin typeface="Courier New" panose="02070309020205020404" pitchFamily="49" charset="0"/>
                <a:cs typeface="Courier New" panose="02070309020205020404" pitchFamily="49" charset="0"/>
              </a:rPr>
              <a:t>VALUES</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a:t>
            </a:r>
            <a:r>
              <a:rPr lang="en-US" sz="1400" dirty="0">
                <a:solidFill>
                  <a:schemeClr val="accent2">
                    <a:lumMod val="75000"/>
                  </a:schemeClr>
                </a:solidFill>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a:t>
            </a:r>
            <a:r>
              <a:rPr lang="en-US" sz="1400" dirty="0" smtClean="0">
                <a:latin typeface="Courier New" panose="02070309020205020404" pitchFamily="49" charset="0"/>
                <a:cs typeface="Courier New" panose="02070309020205020404" pitchFamily="49" charset="0"/>
              </a:rPr>
              <a:t>;</a:t>
            </a:r>
            <a:endParaRPr lang="ru-RU" sz="1400" dirty="0" smtClean="0"/>
          </a:p>
          <a:p>
            <a:pPr marL="274320" lvl="1" indent="0">
              <a:buNone/>
            </a:pPr>
            <a:r>
              <a:rPr lang="ru-RU" sz="1400" dirty="0"/>
              <a:t>Вы можете заменить открытый массив </a:t>
            </a:r>
            <a:r>
              <a:rPr lang="ru-RU" sz="1400" dirty="0" smtClean="0"/>
              <a:t>закрытым </a:t>
            </a:r>
            <a:r>
              <a:rPr lang="ru-RU" sz="1400" dirty="0"/>
              <a:t>массивом и открытым неизменяемым списком</a:t>
            </a:r>
            <a:r>
              <a:rPr lang="ru-RU" sz="1400" dirty="0" smtClean="0"/>
              <a:t>:</a:t>
            </a:r>
          </a:p>
          <a:p>
            <a:pPr marL="45720" indent="0">
              <a:spcBef>
                <a:spcPts val="0"/>
              </a:spcBef>
              <a:buNone/>
            </a:pPr>
            <a:endParaRPr lang="en-US" sz="1400" dirty="0" smtClean="0"/>
          </a:p>
          <a:p>
            <a:pPr marL="45720" indent="0">
              <a:spcBef>
                <a:spcPts val="0"/>
              </a:spcBef>
              <a:buNone/>
            </a:pPr>
            <a:r>
              <a:rPr lang="ru-RU" sz="1400" dirty="0" smtClean="0"/>
              <a:t>	</a:t>
            </a:r>
            <a:r>
              <a:rPr lang="en-US" sz="1400" dirty="0" smtClean="0">
                <a:solidFill>
                  <a:schemeClr val="accent2">
                    <a:lumMod val="75000"/>
                  </a:schemeClr>
                </a:solidFill>
                <a:latin typeface="Courier New" panose="02070309020205020404" pitchFamily="49" charset="0"/>
                <a:cs typeface="Courier New" panose="02070309020205020404" pitchFamily="49" charset="0"/>
              </a:rPr>
              <a:t>private</a:t>
            </a:r>
            <a:r>
              <a:rPr lang="en-US" sz="1400" dirty="0" smtClean="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static</a:t>
            </a:r>
            <a:r>
              <a:rPr lang="en-US" sz="1400" dirty="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final</a:t>
            </a:r>
            <a:r>
              <a:rPr lang="en-US" sz="1400" dirty="0">
                <a:latin typeface="Courier New" panose="02070309020205020404" pitchFamily="49" charset="0"/>
                <a:cs typeface="Courier New" panose="02070309020205020404" pitchFamily="49" charset="0"/>
              </a:rPr>
              <a:t> Thing[]</a:t>
            </a:r>
            <a:r>
              <a:rPr lang="en-US" sz="1400" dirty="0">
                <a:solidFill>
                  <a:schemeClr val="accent2">
                    <a:lumMod val="75000"/>
                  </a:schemeClr>
                </a:solidFill>
                <a:latin typeface="Courier New" panose="02070309020205020404" pitchFamily="49" charset="0"/>
                <a:cs typeface="Courier New" panose="02070309020205020404" pitchFamily="49" charset="0"/>
              </a:rPr>
              <a:t> </a:t>
            </a:r>
            <a:r>
              <a:rPr lang="en-US" sz="1400" dirty="0">
                <a:solidFill>
                  <a:srgbClr val="7030A0"/>
                </a:solidFill>
                <a:latin typeface="Courier New" panose="02070309020205020404" pitchFamily="49" charset="0"/>
                <a:cs typeface="Courier New" panose="02070309020205020404" pitchFamily="49" charset="0"/>
              </a:rPr>
              <a:t>THING_VALUES</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a:t>
            </a:r>
            <a:r>
              <a:rPr lang="en-US" sz="1400" dirty="0">
                <a:solidFill>
                  <a:schemeClr val="accent2">
                    <a:lumMod val="75000"/>
                  </a:schemeClr>
                </a:solidFill>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a:t>
            </a:r>
          </a:p>
          <a:p>
            <a:pPr marL="45720" indent="0">
              <a:spcBef>
                <a:spcPts val="0"/>
              </a:spcBef>
              <a:buNone/>
            </a:pPr>
            <a:r>
              <a:rPr lang="en-US" sz="1400" dirty="0" smtClean="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public</a:t>
            </a:r>
            <a:r>
              <a:rPr lang="en-US" sz="1400" dirty="0" smtClean="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static</a:t>
            </a:r>
            <a:r>
              <a:rPr lang="en-US" sz="1400" dirty="0" smtClean="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final</a:t>
            </a:r>
            <a:r>
              <a:rPr lang="en-US" sz="1400" dirty="0" smtClean="0">
                <a:latin typeface="Courier New" panose="02070309020205020404" pitchFamily="49" charset="0"/>
                <a:cs typeface="Courier New" panose="02070309020205020404" pitchFamily="49" charset="0"/>
              </a:rPr>
              <a:t> List&lt;Thing&gt; </a:t>
            </a:r>
            <a:r>
              <a:rPr lang="en-US" sz="1400" dirty="0">
                <a:solidFill>
                  <a:srgbClr val="7030A0"/>
                </a:solidFill>
                <a:latin typeface="Courier New" panose="02070309020205020404" pitchFamily="49" charset="0"/>
                <a:cs typeface="Courier New" panose="02070309020205020404" pitchFamily="49" charset="0"/>
              </a:rPr>
              <a:t>VALUES</a:t>
            </a:r>
            <a:r>
              <a:rPr lang="en-US" sz="1400" dirty="0" smtClean="0">
                <a:latin typeface="Courier New" panose="02070309020205020404" pitchFamily="49" charset="0"/>
                <a:cs typeface="Courier New" panose="02070309020205020404" pitchFamily="49" charset="0"/>
              </a:rPr>
              <a:t> = Collections.unmodifiableList(</a:t>
            </a:r>
            <a:r>
              <a:rPr lang="en-US" sz="1400" dirty="0" err="1" smtClean="0">
                <a:latin typeface="Courier New" panose="02070309020205020404" pitchFamily="49" charset="0"/>
                <a:cs typeface="Courier New" panose="02070309020205020404" pitchFamily="49" charset="0"/>
              </a:rPr>
              <a:t>Arrays.asList</a:t>
            </a:r>
            <a:r>
              <a:rPr lang="en-US" sz="1400" dirty="0" smtClean="0">
                <a:latin typeface="Courier New" panose="02070309020205020404" pitchFamily="49" charset="0"/>
                <a:cs typeface="Courier New" panose="02070309020205020404" pitchFamily="49" charset="0"/>
              </a:rPr>
              <a:t>(</a:t>
            </a:r>
            <a:r>
              <a:rPr lang="en-US" sz="1400" dirty="0">
                <a:solidFill>
                  <a:srgbClr val="7030A0"/>
                </a:solidFill>
                <a:latin typeface="Courier New" panose="02070309020205020404" pitchFamily="49" charset="0"/>
                <a:cs typeface="Courier New" panose="02070309020205020404" pitchFamily="49" charset="0"/>
              </a:rPr>
              <a:t>THING_VALUES</a:t>
            </a:r>
            <a:r>
              <a:rPr lang="en-US" sz="1400" dirty="0" smtClean="0">
                <a:latin typeface="Courier New" panose="02070309020205020404" pitchFamily="49" charset="0"/>
                <a:cs typeface="Courier New" panose="02070309020205020404" pitchFamily="49" charset="0"/>
              </a:rPr>
              <a:t>));</a:t>
            </a:r>
          </a:p>
          <a:p>
            <a:pPr marL="274320" lvl="1" indent="0">
              <a:buNone/>
            </a:pPr>
            <a:endParaRPr lang="en-US" sz="1400" dirty="0" smtClean="0"/>
          </a:p>
          <a:p>
            <a:pPr marL="274320" lvl="1" indent="0">
              <a:buNone/>
            </a:pPr>
            <a:r>
              <a:rPr lang="ru-RU" sz="1400" dirty="0"/>
              <a:t>Другая альтернатива: если на этапе компиляции вам необходима проверка типов и вы готовы пожертвовать производительностью, вы можете заменить открытое поле массива открытым методом, который возвращает копию закрытого массива</a:t>
            </a:r>
            <a:r>
              <a:rPr lang="ru-RU" sz="1400" dirty="0" smtClean="0"/>
              <a:t>:</a:t>
            </a:r>
          </a:p>
          <a:p>
            <a:pPr marL="274320" lvl="1" indent="0">
              <a:buNone/>
            </a:pPr>
            <a:r>
              <a:rPr lang="ru-RU" sz="1400" dirty="0" smtClean="0"/>
              <a:t>	</a:t>
            </a:r>
            <a:r>
              <a:rPr lang="en-US" sz="1400" dirty="0" smtClean="0">
                <a:solidFill>
                  <a:schemeClr val="accent2">
                    <a:lumMod val="75000"/>
                  </a:schemeClr>
                </a:solidFill>
                <a:latin typeface="Courier New" panose="02070309020205020404" pitchFamily="49" charset="0"/>
                <a:cs typeface="Courier New" panose="02070309020205020404" pitchFamily="49" charset="0"/>
              </a:rPr>
              <a:t>private</a:t>
            </a:r>
            <a:r>
              <a:rPr lang="en-US" sz="1400" dirty="0" smtClean="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static</a:t>
            </a:r>
            <a:r>
              <a:rPr lang="en-US" sz="1400" dirty="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final</a:t>
            </a:r>
            <a:r>
              <a:rPr lang="en-US" sz="1400" dirty="0">
                <a:latin typeface="Courier New" panose="02070309020205020404" pitchFamily="49" charset="0"/>
                <a:cs typeface="Courier New" panose="02070309020205020404" pitchFamily="49" charset="0"/>
              </a:rPr>
              <a:t> Thing[]</a:t>
            </a:r>
            <a:r>
              <a:rPr lang="en-US" sz="1400" dirty="0">
                <a:solidFill>
                  <a:schemeClr val="accent2">
                    <a:lumMod val="75000"/>
                  </a:schemeClr>
                </a:solidFill>
                <a:latin typeface="Courier New" panose="02070309020205020404" pitchFamily="49" charset="0"/>
                <a:cs typeface="Courier New" panose="02070309020205020404" pitchFamily="49" charset="0"/>
              </a:rPr>
              <a:t> </a:t>
            </a:r>
            <a:r>
              <a:rPr lang="en-US" sz="1400" dirty="0">
                <a:solidFill>
                  <a:srgbClr val="7030A0"/>
                </a:solidFill>
                <a:latin typeface="Courier New" panose="02070309020205020404" pitchFamily="49" charset="0"/>
                <a:cs typeface="Courier New" panose="02070309020205020404" pitchFamily="49" charset="0"/>
              </a:rPr>
              <a:t>PRIVATE_VALUES</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a:t>
            </a:r>
            <a:r>
              <a:rPr lang="en-US" sz="1400" dirty="0">
                <a:solidFill>
                  <a:schemeClr val="accent2">
                    <a:lumMod val="75000"/>
                  </a:schemeClr>
                </a:solidFill>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public</a:t>
            </a:r>
            <a:r>
              <a:rPr lang="en-US" sz="1400" dirty="0" smtClean="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static</a:t>
            </a:r>
            <a:r>
              <a:rPr lang="en-US" sz="1400" dirty="0" smtClean="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final</a:t>
            </a:r>
            <a:r>
              <a:rPr lang="en-US" sz="1400" dirty="0" smtClean="0">
                <a:latin typeface="Courier New" panose="02070309020205020404" pitchFamily="49" charset="0"/>
                <a:cs typeface="Courier New" panose="02070309020205020404" pitchFamily="49" charset="0"/>
              </a:rPr>
              <a:t> Thing[] values() {</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return</a:t>
            </a:r>
            <a:r>
              <a:rPr lang="en-US" sz="1400" dirty="0" smtClean="0">
                <a:latin typeface="Courier New" panose="02070309020205020404" pitchFamily="49" charset="0"/>
                <a:cs typeface="Courier New" panose="02070309020205020404" pitchFamily="49" charset="0"/>
              </a:rPr>
              <a:t> </a:t>
            </a:r>
            <a:r>
              <a:rPr lang="en-US" sz="1400" dirty="0" smtClean="0">
                <a:solidFill>
                  <a:srgbClr val="7030A0"/>
                </a:solidFill>
                <a:latin typeface="Courier New" panose="02070309020205020404" pitchFamily="49" charset="0"/>
                <a:cs typeface="Courier New" panose="02070309020205020404" pitchFamily="49" charset="0"/>
              </a:rPr>
              <a:t>PRIVATE_VALUES</a:t>
            </a:r>
            <a:r>
              <a:rPr lang="en-US" sz="1400" dirty="0">
                <a:latin typeface="Courier New" panose="02070309020205020404" pitchFamily="49" charset="0"/>
                <a:cs typeface="Courier New" panose="02070309020205020404" pitchFamily="49" charset="0"/>
              </a:rPr>
              <a:t>.clone();</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a:t>
            </a:r>
            <a:endParaRPr lang="ru-RU" sz="1400" dirty="0"/>
          </a:p>
          <a:p>
            <a:pPr marL="274320" lvl="1" indent="0">
              <a:buNone/>
            </a:pPr>
            <a:endParaRPr lang="ru-RU" sz="1400" dirty="0"/>
          </a:p>
          <a:p>
            <a:pPr marL="274320" lvl="1" indent="0">
              <a:buNone/>
            </a:pPr>
            <a:endParaRPr lang="ru-RU" sz="1400" dirty="0"/>
          </a:p>
        </p:txBody>
      </p:sp>
    </p:spTree>
    <p:extLst>
      <p:ext uri="{BB962C8B-B14F-4D97-AF65-F5344CB8AC3E}">
        <p14:creationId xmlns:p14="http://schemas.microsoft.com/office/powerpoint/2010/main" val="3561267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189756" y="188640"/>
            <a:ext cx="11809312" cy="792088"/>
          </a:xfrm>
        </p:spPr>
        <p:txBody>
          <a:bodyPr>
            <a:normAutofit fontScale="90000"/>
          </a:bodyPr>
          <a:lstStyle/>
          <a:p>
            <a:pPr algn="ctr"/>
            <a:r>
              <a:rPr lang="ru-RU" sz="2800" dirty="0"/>
              <a:t>В открытых классах используйте методы доступа, а не открытые поля</a:t>
            </a:r>
          </a:p>
        </p:txBody>
      </p:sp>
      <p:sp>
        <p:nvSpPr>
          <p:cNvPr id="6" name="Content Placeholder 4"/>
          <p:cNvSpPr>
            <a:spLocks noGrp="1"/>
          </p:cNvSpPr>
          <p:nvPr>
            <p:ph sz="half" idx="1"/>
          </p:nvPr>
        </p:nvSpPr>
        <p:spPr>
          <a:xfrm>
            <a:off x="189756" y="1052736"/>
            <a:ext cx="11809312" cy="3384376"/>
          </a:xfrm>
        </p:spPr>
        <p:txBody>
          <a:bodyPr/>
          <a:lstStyle/>
          <a:p>
            <a:pPr marL="274320" lvl="1" indent="0">
              <a:buNone/>
            </a:pPr>
            <a:r>
              <a:rPr lang="en-US" sz="1400" dirty="0" smtClean="0">
                <a:solidFill>
                  <a:schemeClr val="bg1">
                    <a:lumMod val="65000"/>
                  </a:schemeClr>
                </a:solidFill>
                <a:latin typeface="Courier New" panose="02070309020205020404" pitchFamily="49" charset="0"/>
                <a:cs typeface="Courier New" panose="02070309020205020404" pitchFamily="49" charset="0"/>
              </a:rPr>
              <a:t>//</a:t>
            </a:r>
            <a:r>
              <a:rPr lang="ru-RU" sz="1400" dirty="0" smtClean="0">
                <a:solidFill>
                  <a:schemeClr val="bg1">
                    <a:lumMod val="65000"/>
                  </a:schemeClr>
                </a:solidFill>
                <a:latin typeface="Courier New" panose="02070309020205020404" pitchFamily="49" charset="0"/>
                <a:cs typeface="Courier New" panose="02070309020205020404" pitchFamily="49" charset="0"/>
              </a:rPr>
              <a:t>Инкапсуляция данных методами доступа и мутаторами</a:t>
            </a:r>
            <a:endParaRPr lang="en-US" sz="1400" dirty="0" smtClean="0">
              <a:solidFill>
                <a:schemeClr val="bg1">
                  <a:lumMod val="65000"/>
                </a:schemeClr>
              </a:solidFill>
              <a:latin typeface="Courier New" panose="02070309020205020404" pitchFamily="49" charset="0"/>
              <a:cs typeface="Courier New" panose="02070309020205020404" pitchFamily="49" charset="0"/>
            </a:endParaRPr>
          </a:p>
          <a:p>
            <a:pPr marL="274320" lvl="1" indent="0">
              <a:buNone/>
            </a:pPr>
            <a:r>
              <a:rPr lang="en-US" sz="1400" dirty="0" smtClean="0">
                <a:solidFill>
                  <a:schemeClr val="accent2">
                    <a:lumMod val="75000"/>
                  </a:schemeClr>
                </a:solidFill>
                <a:latin typeface="Courier New" panose="02070309020205020404" pitchFamily="49" charset="0"/>
                <a:cs typeface="Courier New" panose="02070309020205020404" pitchFamily="49" charset="0"/>
              </a:rPr>
              <a:t>class</a:t>
            </a:r>
            <a:r>
              <a:rPr lang="en-US" sz="1400" dirty="0" smtClean="0"/>
              <a:t> </a:t>
            </a:r>
            <a:r>
              <a:rPr lang="en-US" sz="1400" dirty="0" smtClean="0">
                <a:latin typeface="Courier New" panose="02070309020205020404" pitchFamily="49" charset="0"/>
                <a:cs typeface="Courier New" panose="02070309020205020404" pitchFamily="49" charset="0"/>
              </a:rPr>
              <a:t>Point</a:t>
            </a:r>
            <a:r>
              <a:rPr lang="en-US" sz="1400" dirty="0" smtClean="0">
                <a:solidFill>
                  <a:schemeClr val="accent2">
                    <a:lumMod val="75000"/>
                  </a:schemeClr>
                </a:solidFill>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a:t>
            </a:r>
          </a:p>
          <a:p>
            <a:pPr marL="274320" lvl="1" indent="0">
              <a:buNone/>
            </a:pPr>
            <a:r>
              <a:rPr lang="en-US" sz="1400" dirty="0" smtClean="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private</a:t>
            </a:r>
            <a:r>
              <a:rPr lang="en-US" sz="1400" dirty="0" smtClean="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double</a:t>
            </a:r>
            <a:r>
              <a:rPr lang="en-US" sz="1400" dirty="0" smtClean="0">
                <a:latin typeface="Courier New" panose="02070309020205020404" pitchFamily="49" charset="0"/>
                <a:cs typeface="Courier New" panose="02070309020205020404" pitchFamily="49" charset="0"/>
              </a:rPr>
              <a:t> x;</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private</a:t>
            </a:r>
            <a:r>
              <a:rPr lang="en-US" sz="1400" dirty="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double</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y;</a:t>
            </a:r>
            <a:endParaRPr lang="en-US" sz="1400" dirty="0">
              <a:latin typeface="Courier New" panose="02070309020205020404" pitchFamily="49" charset="0"/>
              <a:cs typeface="Courier New" panose="02070309020205020404" pitchFamily="49" charset="0"/>
            </a:endParaRPr>
          </a:p>
          <a:p>
            <a:pPr marL="274320" lvl="1" indent="0">
              <a:buNone/>
            </a:pPr>
            <a:r>
              <a:rPr lang="en-US" sz="1400" dirty="0" smtClean="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public</a:t>
            </a:r>
            <a:r>
              <a:rPr lang="en-US" sz="1400" dirty="0" smtClean="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double</a:t>
            </a:r>
            <a:r>
              <a:rPr lang="en-US" sz="1400" dirty="0" smtClean="0">
                <a:latin typeface="Courier New" panose="02070309020205020404" pitchFamily="49" charset="0"/>
                <a:cs typeface="Courier New" panose="02070309020205020404" pitchFamily="49" charset="0"/>
              </a:rPr>
              <a:t> getX() {</a:t>
            </a:r>
            <a:r>
              <a:rPr lang="en-US" sz="1400" dirty="0">
                <a:solidFill>
                  <a:schemeClr val="accent2">
                    <a:lumMod val="75000"/>
                  </a:schemeClr>
                </a:solidFill>
                <a:latin typeface="Courier New" panose="02070309020205020404" pitchFamily="49" charset="0"/>
                <a:cs typeface="Courier New" panose="02070309020205020404" pitchFamily="49" charset="0"/>
              </a:rPr>
              <a:t>return</a:t>
            </a:r>
            <a:r>
              <a:rPr lang="en-US" sz="1400" dirty="0" smtClean="0">
                <a:latin typeface="Courier New" panose="02070309020205020404" pitchFamily="49" charset="0"/>
                <a:cs typeface="Courier New" panose="02070309020205020404" pitchFamily="49" charset="0"/>
              </a:rPr>
              <a:t> x;}</a:t>
            </a:r>
          </a:p>
          <a:p>
            <a:pPr marL="274320" lvl="1" indent="0">
              <a:buNone/>
            </a:pPr>
            <a:r>
              <a:rPr lang="en-US" sz="1400" dirty="0" smtClean="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public</a:t>
            </a:r>
            <a:r>
              <a:rPr lang="en-US" sz="1400" dirty="0" smtClean="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double</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getY() </a:t>
            </a:r>
            <a:r>
              <a:rPr lang="en-US" sz="1400" dirty="0">
                <a:latin typeface="Courier New" panose="02070309020205020404" pitchFamily="49" charset="0"/>
                <a:cs typeface="Courier New" panose="02070309020205020404" pitchFamily="49" charset="0"/>
              </a:rPr>
              <a:t>{</a:t>
            </a:r>
            <a:r>
              <a:rPr lang="en-US" sz="1400" dirty="0">
                <a:solidFill>
                  <a:schemeClr val="accent2">
                    <a:lumMod val="75000"/>
                  </a:schemeClr>
                </a:solidFill>
                <a:latin typeface="Courier New" panose="02070309020205020404" pitchFamily="49" charset="0"/>
                <a:cs typeface="Courier New" panose="02070309020205020404" pitchFamily="49" charset="0"/>
              </a:rPr>
              <a:t>return</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y;}</a:t>
            </a:r>
            <a:endParaRPr lang="ru-RU" sz="1400" dirty="0" smtClean="0">
              <a:latin typeface="Courier New" panose="02070309020205020404" pitchFamily="49" charset="0"/>
              <a:cs typeface="Courier New" panose="02070309020205020404" pitchFamily="49" charset="0"/>
            </a:endParaRPr>
          </a:p>
          <a:p>
            <a:pPr marL="274320" lvl="1" indent="0">
              <a:buNone/>
            </a:pPr>
            <a:r>
              <a:rPr lang="ru-RU" sz="1400" dirty="0" smtClean="0">
                <a:solidFill>
                  <a:schemeClr val="accent2">
                    <a:lumMod val="75000"/>
                  </a:schemeClr>
                </a:solidFill>
                <a:latin typeface="Courier New" panose="02070309020205020404" pitchFamily="49" charset="0"/>
                <a:cs typeface="Courier New" panose="02070309020205020404" pitchFamily="49" charset="0"/>
              </a:rPr>
              <a:t>	</a:t>
            </a:r>
            <a:r>
              <a:rPr lang="en-US" sz="1400" dirty="0" smtClean="0">
                <a:solidFill>
                  <a:schemeClr val="accent2">
                    <a:lumMod val="75000"/>
                  </a:schemeClr>
                </a:solidFill>
                <a:latin typeface="Courier New" panose="02070309020205020404" pitchFamily="49" charset="0"/>
                <a:cs typeface="Courier New" panose="02070309020205020404" pitchFamily="49" charset="0"/>
              </a:rPr>
              <a:t>public</a:t>
            </a:r>
            <a:r>
              <a:rPr lang="en-US" sz="1400" dirty="0" smtClean="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void</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setX(</a:t>
            </a:r>
            <a:r>
              <a:rPr lang="en-US" sz="1400" dirty="0">
                <a:solidFill>
                  <a:schemeClr val="accent2">
                    <a:lumMod val="75000"/>
                  </a:schemeClr>
                </a:solidFill>
                <a:latin typeface="Courier New" panose="02070309020205020404" pitchFamily="49" charset="0"/>
                <a:cs typeface="Courier New" panose="02070309020205020404" pitchFamily="49" charset="0"/>
              </a:rPr>
              <a:t>double</a:t>
            </a:r>
            <a:r>
              <a:rPr lang="en-US" sz="1400" dirty="0" smtClean="0">
                <a:latin typeface="Courier New" panose="02070309020205020404" pitchFamily="49" charset="0"/>
                <a:cs typeface="Courier New" panose="02070309020205020404" pitchFamily="49" charset="0"/>
              </a:rPr>
              <a:t> x) {</a:t>
            </a:r>
            <a:r>
              <a:rPr lang="en-US" sz="1400" dirty="0">
                <a:solidFill>
                  <a:schemeClr val="accent2">
                    <a:lumMod val="75000"/>
                  </a:schemeClr>
                </a:solidFill>
                <a:latin typeface="Courier New" panose="02070309020205020404" pitchFamily="49" charset="0"/>
                <a:cs typeface="Courier New" panose="02070309020205020404" pitchFamily="49" charset="0"/>
              </a:rPr>
              <a:t>this</a:t>
            </a:r>
            <a:r>
              <a:rPr lang="en-US" sz="1400" dirty="0">
                <a:latin typeface="Courier New" panose="02070309020205020404" pitchFamily="49" charset="0"/>
                <a:cs typeface="Courier New" panose="02070309020205020404" pitchFamily="49" charset="0"/>
              </a:rPr>
              <a:t>.x</a:t>
            </a:r>
            <a:r>
              <a:rPr lang="en-US" sz="1400" dirty="0" smtClean="0">
                <a:latin typeface="Courier New" panose="02070309020205020404" pitchFamily="49" charset="0"/>
                <a:cs typeface="Courier New" panose="02070309020205020404" pitchFamily="49" charset="0"/>
              </a:rPr>
              <a:t> = x</a:t>
            </a:r>
            <a:r>
              <a:rPr lang="en-US" sz="1400" dirty="0">
                <a:latin typeface="Courier New" panose="02070309020205020404" pitchFamily="49" charset="0"/>
                <a:cs typeface="Courier New" panose="02070309020205020404" pitchFamily="49" charset="0"/>
              </a:rPr>
              <a:t>;}</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public</a:t>
            </a:r>
            <a:r>
              <a:rPr lang="en-US" sz="1400" dirty="0">
                <a:latin typeface="Courier New" panose="02070309020205020404" pitchFamily="49" charset="0"/>
                <a:cs typeface="Courier New" panose="02070309020205020404" pitchFamily="49" charset="0"/>
              </a:rPr>
              <a:t> </a:t>
            </a:r>
            <a:r>
              <a:rPr lang="en-US" sz="1400" dirty="0" smtClean="0">
                <a:solidFill>
                  <a:schemeClr val="accent2">
                    <a:lumMod val="75000"/>
                  </a:schemeClr>
                </a:solidFill>
                <a:latin typeface="Courier New" panose="02070309020205020404" pitchFamily="49" charset="0"/>
                <a:cs typeface="Courier New" panose="02070309020205020404" pitchFamily="49" charset="0"/>
              </a:rPr>
              <a:t>void</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setY(</a:t>
            </a:r>
            <a:r>
              <a:rPr lang="en-US" sz="1400" dirty="0">
                <a:solidFill>
                  <a:schemeClr val="accent2">
                    <a:lumMod val="75000"/>
                  </a:schemeClr>
                </a:solidFill>
                <a:latin typeface="Courier New" panose="02070309020205020404" pitchFamily="49" charset="0"/>
                <a:cs typeface="Courier New" panose="02070309020205020404" pitchFamily="49" charset="0"/>
              </a:rPr>
              <a:t>double</a:t>
            </a:r>
            <a:r>
              <a:rPr lang="en-US" sz="1400" dirty="0" smtClean="0">
                <a:latin typeface="Courier New" panose="02070309020205020404" pitchFamily="49" charset="0"/>
                <a:cs typeface="Courier New" panose="02070309020205020404" pitchFamily="49" charset="0"/>
              </a:rPr>
              <a:t> y) {</a:t>
            </a:r>
            <a:r>
              <a:rPr lang="en-US" sz="1400" dirty="0" smtClean="0">
                <a:solidFill>
                  <a:schemeClr val="accent2">
                    <a:lumMod val="75000"/>
                  </a:schemeClr>
                </a:solidFill>
                <a:latin typeface="Courier New" panose="02070309020205020404" pitchFamily="49" charset="0"/>
                <a:cs typeface="Courier New" panose="02070309020205020404" pitchFamily="49" charset="0"/>
              </a:rPr>
              <a:t>this</a:t>
            </a:r>
            <a:r>
              <a:rPr lang="en-US" sz="1400" dirty="0">
                <a:latin typeface="Courier New" panose="02070309020205020404" pitchFamily="49" charset="0"/>
                <a:cs typeface="Courier New" panose="02070309020205020404" pitchFamily="49" charset="0"/>
              </a:rPr>
              <a:t>.y =</a:t>
            </a:r>
            <a:r>
              <a:rPr lang="en-US" sz="1400" dirty="0" smtClean="0">
                <a:solidFill>
                  <a:schemeClr val="accent2">
                    <a:lumMod val="75000"/>
                  </a:schemeClr>
                </a:solidFill>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y</a:t>
            </a:r>
            <a:r>
              <a:rPr lang="en-US" sz="1400" dirty="0">
                <a:latin typeface="Courier New" panose="02070309020205020404" pitchFamily="49" charset="0"/>
                <a:cs typeface="Courier New" panose="02070309020205020404" pitchFamily="49" charset="0"/>
              </a:rPr>
              <a:t>;}</a:t>
            </a:r>
          </a:p>
          <a:p>
            <a:pPr marL="274320" lvl="1" indent="0">
              <a:buNone/>
            </a:pPr>
            <a:r>
              <a:rPr lang="en-US" sz="1400" dirty="0" smtClean="0">
                <a:latin typeface="Courier New" panose="02070309020205020404" pitchFamily="49" charset="0"/>
                <a:cs typeface="Courier New" panose="02070309020205020404" pitchFamily="49" charset="0"/>
              </a:rPr>
              <a:t>}</a:t>
            </a:r>
            <a:endParaRPr lang="ru-RU" sz="1400" dirty="0" smtClean="0"/>
          </a:p>
          <a:p>
            <a:pPr marL="274320" lvl="1" indent="0">
              <a:buNone/>
            </a:pPr>
            <a:endParaRPr lang="en-US" sz="1400" dirty="0" smtClean="0"/>
          </a:p>
          <a:p>
            <a:pPr marL="274320" lvl="1" indent="0">
              <a:buNone/>
            </a:pPr>
            <a:r>
              <a:rPr lang="ru-RU" sz="1400" dirty="0" smtClean="0"/>
              <a:t>Однако если класс доступен только в пределах пакета или является закрытым вложенным классом, то никакого настоящего ущерба от прямого доступа к его полям с данными не будет.</a:t>
            </a:r>
            <a:endParaRPr lang="ru-RU" sz="1400" dirty="0"/>
          </a:p>
          <a:p>
            <a:pPr marL="274320" lvl="1" indent="0">
              <a:buNone/>
            </a:pPr>
            <a:endParaRPr lang="ru-RU" sz="1400" dirty="0"/>
          </a:p>
        </p:txBody>
      </p:sp>
    </p:spTree>
    <p:extLst>
      <p:ext uri="{BB962C8B-B14F-4D97-AF65-F5344CB8AC3E}">
        <p14:creationId xmlns:p14="http://schemas.microsoft.com/office/powerpoint/2010/main" val="2309346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189756" y="188640"/>
            <a:ext cx="11809312" cy="504056"/>
          </a:xfrm>
        </p:spPr>
        <p:txBody>
          <a:bodyPr>
            <a:normAutofit/>
          </a:bodyPr>
          <a:lstStyle/>
          <a:p>
            <a:pPr algn="ctr"/>
            <a:r>
              <a:rPr lang="ru-RU" sz="2800" dirty="0"/>
              <a:t>Предпочитайте постоянство</a:t>
            </a:r>
          </a:p>
        </p:txBody>
      </p:sp>
      <p:sp>
        <p:nvSpPr>
          <p:cNvPr id="6" name="Content Placeholder 4"/>
          <p:cNvSpPr>
            <a:spLocks noGrp="1"/>
          </p:cNvSpPr>
          <p:nvPr>
            <p:ph sz="half" idx="1"/>
          </p:nvPr>
        </p:nvSpPr>
        <p:spPr>
          <a:xfrm>
            <a:off x="189756" y="1052736"/>
            <a:ext cx="11809312" cy="4176464"/>
          </a:xfrm>
        </p:spPr>
        <p:txBody>
          <a:bodyPr/>
          <a:lstStyle/>
          <a:p>
            <a:pPr marL="274320" lvl="1">
              <a:spcBef>
                <a:spcPts val="1800"/>
              </a:spcBef>
            </a:pPr>
            <a:r>
              <a:rPr lang="ru-RU" sz="1400" dirty="0"/>
              <a:t>Неизменяемый класс – это простой такой класс, экземпляры которого нельзя поменять. Делая класс неизменяемым, выполняйте следующие пять правил:</a:t>
            </a:r>
          </a:p>
          <a:p>
            <a:pPr lvl="1"/>
            <a:r>
              <a:rPr lang="ru-RU" sz="1000" dirty="0"/>
              <a:t>Не создавайте каких-либо методов, которые модифицируют представленный объект.</a:t>
            </a:r>
          </a:p>
          <a:p>
            <a:pPr lvl="1"/>
            <a:r>
              <a:rPr lang="ru-RU" sz="1000" dirty="0"/>
              <a:t>Убедитесь в том, что ни один метод класса может быть переопределен</a:t>
            </a:r>
            <a:r>
              <a:rPr lang="ru-RU" sz="1000" dirty="0" smtClean="0"/>
              <a:t>.</a:t>
            </a:r>
          </a:p>
          <a:p>
            <a:pPr lvl="1"/>
            <a:r>
              <a:rPr lang="ru-RU" sz="1000" dirty="0" smtClean="0"/>
              <a:t>Сделайте все поля окончательными (</a:t>
            </a:r>
            <a:r>
              <a:rPr lang="en-US" sz="1000" dirty="0" smtClean="0"/>
              <a:t>final</a:t>
            </a:r>
            <a:r>
              <a:rPr lang="ru-RU" sz="1000" dirty="0" smtClean="0"/>
              <a:t>).</a:t>
            </a:r>
          </a:p>
          <a:p>
            <a:pPr lvl="1"/>
            <a:r>
              <a:rPr lang="ru-RU" sz="1000" dirty="0" smtClean="0"/>
              <a:t>Сделайте все поля закрытыми (</a:t>
            </a:r>
            <a:r>
              <a:rPr lang="en-US" sz="1000" dirty="0" smtClean="0"/>
              <a:t>private</a:t>
            </a:r>
            <a:r>
              <a:rPr lang="ru-RU" sz="1000" dirty="0" smtClean="0"/>
              <a:t>)</a:t>
            </a:r>
            <a:endParaRPr lang="en-US" sz="1000" dirty="0" smtClean="0"/>
          </a:p>
          <a:p>
            <a:pPr lvl="1"/>
            <a:r>
              <a:rPr lang="ru-RU" sz="1000" dirty="0" smtClean="0"/>
              <a:t>Убедитесь в монопольном доступе ко всем изменяемым компонентам.</a:t>
            </a:r>
          </a:p>
          <a:p>
            <a:pPr marL="274320" lvl="1">
              <a:spcBef>
                <a:spcPts val="1800"/>
              </a:spcBef>
            </a:pPr>
            <a:r>
              <a:rPr lang="ru-RU" sz="1400" dirty="0" smtClean="0"/>
              <a:t>Неизменяемые </a:t>
            </a:r>
            <a:r>
              <a:rPr lang="ru-RU" sz="1400" dirty="0"/>
              <a:t>объекты по своей сути безопасны при работе с потоками (</a:t>
            </a:r>
            <a:r>
              <a:rPr lang="en-US" sz="1400" dirty="0"/>
              <a:t>thread-safe</a:t>
            </a:r>
            <a:r>
              <a:rPr lang="ru-RU" sz="1400" dirty="0"/>
              <a:t>)</a:t>
            </a:r>
            <a:r>
              <a:rPr lang="en-US" sz="1400" dirty="0"/>
              <a:t>:</a:t>
            </a:r>
            <a:r>
              <a:rPr lang="ru-RU" sz="1400" dirty="0"/>
              <a:t> им не нужна синхронизация</a:t>
            </a:r>
            <a:r>
              <a:rPr lang="ru-RU" sz="1400" dirty="0" smtClean="0"/>
              <a:t>.</a:t>
            </a:r>
          </a:p>
          <a:p>
            <a:pPr lvl="1"/>
            <a:r>
              <a:rPr lang="ru-RU" sz="1000" dirty="0"/>
              <a:t>Неизменяемые объекты можно свободно использовать для совместного доступа.</a:t>
            </a:r>
          </a:p>
          <a:p>
            <a:pPr lvl="1"/>
            <a:r>
              <a:rPr lang="ru-RU" sz="1000" dirty="0"/>
              <a:t>Можно совместно использовать не только неизменяемый объект, но и его содержимое.</a:t>
            </a:r>
          </a:p>
          <a:p>
            <a:pPr marL="274320" lvl="1">
              <a:spcBef>
                <a:spcPts val="1800"/>
              </a:spcBef>
            </a:pPr>
            <a:r>
              <a:rPr lang="ru-RU" sz="1400" dirty="0" smtClean="0"/>
              <a:t>Неизменяемые </a:t>
            </a:r>
            <a:r>
              <a:rPr lang="ru-RU" sz="1400" dirty="0"/>
              <a:t>объекты образуют крупные строительные блоки для остальных объектов.</a:t>
            </a:r>
          </a:p>
          <a:p>
            <a:pPr marL="274320" lvl="1">
              <a:spcBef>
                <a:spcPts val="1800"/>
              </a:spcBef>
            </a:pPr>
            <a:r>
              <a:rPr lang="ru-RU" sz="1400" dirty="0"/>
              <a:t>Классы должны оставаться неизменяемыми, если нет уж совсем веской причины сделать их изменяемыми.</a:t>
            </a:r>
          </a:p>
          <a:p>
            <a:pPr marL="274320" lvl="1">
              <a:spcBef>
                <a:spcPts val="1800"/>
              </a:spcBef>
            </a:pPr>
            <a:r>
              <a:rPr lang="ru-RU" sz="1400" dirty="0"/>
              <a:t>Если класс невозможно сделать неизменяемым, вы должны ограничить его изменяемость, насколько это возможно. По этой причине конструктор такого класса должен создавать полностью инициализированный объект, у которого все инварианты уже установлены.</a:t>
            </a:r>
          </a:p>
          <a:p>
            <a:pPr marL="274320" lvl="1" indent="0">
              <a:buNone/>
            </a:pPr>
            <a:endParaRPr lang="ru-RU" sz="1400" dirty="0" smtClean="0"/>
          </a:p>
          <a:p>
            <a:pPr marL="274320" lvl="1" indent="0">
              <a:buNone/>
            </a:pPr>
            <a:endParaRPr lang="ru-RU" sz="1400" dirty="0"/>
          </a:p>
          <a:p>
            <a:pPr marL="274320" lvl="1" indent="0">
              <a:buNone/>
            </a:pPr>
            <a:endParaRPr lang="ru-RU" sz="1400" dirty="0"/>
          </a:p>
        </p:txBody>
      </p:sp>
    </p:spTree>
    <p:extLst>
      <p:ext uri="{BB962C8B-B14F-4D97-AF65-F5344CB8AC3E}">
        <p14:creationId xmlns:p14="http://schemas.microsoft.com/office/powerpoint/2010/main" val="353694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189756" y="188640"/>
            <a:ext cx="11809312" cy="504056"/>
          </a:xfrm>
        </p:spPr>
        <p:txBody>
          <a:bodyPr>
            <a:normAutofit/>
          </a:bodyPr>
          <a:lstStyle/>
          <a:p>
            <a:pPr algn="ctr"/>
            <a:r>
              <a:rPr lang="ru-RU" sz="2800" dirty="0"/>
              <a:t>Предпочитайте компоновку наследованию</a:t>
            </a:r>
          </a:p>
        </p:txBody>
      </p:sp>
      <p:sp>
        <p:nvSpPr>
          <p:cNvPr id="6" name="Content Placeholder 4"/>
          <p:cNvSpPr>
            <a:spLocks noGrp="1"/>
          </p:cNvSpPr>
          <p:nvPr>
            <p:ph sz="half" idx="1"/>
          </p:nvPr>
        </p:nvSpPr>
        <p:spPr>
          <a:xfrm>
            <a:off x="189756" y="1052736"/>
            <a:ext cx="11809312" cy="2160240"/>
          </a:xfrm>
        </p:spPr>
        <p:txBody>
          <a:bodyPr/>
          <a:lstStyle/>
          <a:p>
            <a:pPr marL="274320" lvl="1">
              <a:spcBef>
                <a:spcPts val="1800"/>
              </a:spcBef>
            </a:pPr>
            <a:r>
              <a:rPr lang="ru-RU" sz="1400" dirty="0" smtClean="0"/>
              <a:t>В отличие от вызова метода наследование нарушает инкапсуляцию.</a:t>
            </a:r>
            <a:r>
              <a:rPr lang="en-US" sz="1400" dirty="0" smtClean="0"/>
              <a:t> </a:t>
            </a:r>
            <a:r>
              <a:rPr lang="ru-RU" sz="1400" dirty="0" smtClean="0"/>
              <a:t>Иными словами, правильное функционирование подкласса от деталей реализации его суперкласса.</a:t>
            </a:r>
          </a:p>
          <a:p>
            <a:pPr marL="274320" lvl="1">
              <a:spcBef>
                <a:spcPts val="1800"/>
              </a:spcBef>
            </a:pPr>
            <a:r>
              <a:rPr lang="ru-RU" sz="1400" dirty="0" smtClean="0"/>
              <a:t>Вместо того чтобы расширять имеющийся класс, создайте в вашем новом классе закрытое поле, которое будет содержать  ссылку на экземпляр нужного класса. Такая схема называется композицией (</a:t>
            </a:r>
            <a:r>
              <a:rPr lang="en-US" sz="1400" dirty="0" smtClean="0"/>
              <a:t>composition</a:t>
            </a:r>
            <a:r>
              <a:rPr lang="ru-RU" sz="1400" dirty="0" smtClean="0"/>
              <a:t>), поскольку нужный класс становиться частью нового класса.</a:t>
            </a:r>
          </a:p>
          <a:p>
            <a:pPr marL="274320" lvl="1">
              <a:spcBef>
                <a:spcPts val="1800"/>
              </a:spcBef>
            </a:pPr>
            <a:r>
              <a:rPr lang="ru-RU" sz="1400" dirty="0" smtClean="0"/>
              <a:t>Класс </a:t>
            </a:r>
            <a:r>
              <a:rPr lang="en-US" sz="1400" dirty="0" smtClean="0"/>
              <a:t>InstrumentedSet </a:t>
            </a:r>
            <a:r>
              <a:rPr lang="ru-RU" sz="1400" dirty="0" smtClean="0"/>
              <a:t>называется классом-оболочкой  (</a:t>
            </a:r>
            <a:r>
              <a:rPr lang="en-US" sz="1400" dirty="0" smtClean="0"/>
              <a:t>wrapper</a:t>
            </a:r>
            <a:r>
              <a:rPr lang="ru-RU" sz="1400" dirty="0" smtClean="0"/>
              <a:t>), если каждый экземпляр </a:t>
            </a:r>
            <a:r>
              <a:rPr lang="en-US" sz="1400" dirty="0" smtClean="0"/>
              <a:t>InstrumentedSet </a:t>
            </a:r>
            <a:r>
              <a:rPr lang="ru-RU" sz="1400" dirty="0" smtClean="0"/>
              <a:t>является оболочкой для другого экземпляра </a:t>
            </a:r>
            <a:r>
              <a:rPr lang="en-US" sz="1400" dirty="0" smtClean="0"/>
              <a:t>Set</a:t>
            </a:r>
            <a:r>
              <a:rPr lang="ru-RU" sz="1400" dirty="0" smtClean="0"/>
              <a:t>.</a:t>
            </a:r>
          </a:p>
        </p:txBody>
      </p:sp>
    </p:spTree>
    <p:extLst>
      <p:ext uri="{BB962C8B-B14F-4D97-AF65-F5344CB8AC3E}">
        <p14:creationId xmlns:p14="http://schemas.microsoft.com/office/powerpoint/2010/main" val="3161119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873834" y="188640"/>
            <a:ext cx="10441160" cy="691480"/>
          </a:xfrm>
        </p:spPr>
        <p:txBody>
          <a:bodyPr/>
          <a:lstStyle/>
          <a:p>
            <a:pPr algn="ctr"/>
            <a:r>
              <a:rPr lang="ru-RU" dirty="0" smtClean="0"/>
              <a:t>Создание и уничтожение объектов</a:t>
            </a:r>
            <a:endParaRPr lang="en-US" dirty="0"/>
          </a:p>
        </p:txBody>
      </p:sp>
      <p:sp>
        <p:nvSpPr>
          <p:cNvPr id="2" name="Content Placeholder 1"/>
          <p:cNvSpPr>
            <a:spLocks noGrp="1"/>
          </p:cNvSpPr>
          <p:nvPr>
            <p:ph idx="1"/>
          </p:nvPr>
        </p:nvSpPr>
        <p:spPr>
          <a:xfrm>
            <a:off x="1217614" y="980728"/>
            <a:ext cx="9753600" cy="5184576"/>
          </a:xfrm>
        </p:spPr>
        <p:txBody>
          <a:bodyPr>
            <a:normAutofit/>
          </a:bodyPr>
          <a:lstStyle/>
          <a:p>
            <a:r>
              <a:rPr lang="ru-RU" dirty="0" smtClean="0"/>
              <a:t>Рассмотрите возможность замены конструкторов статическими методами</a:t>
            </a:r>
            <a:r>
              <a:rPr lang="en-US" dirty="0" smtClean="0"/>
              <a:t>.</a:t>
            </a:r>
            <a:endParaRPr lang="ru-RU" dirty="0" smtClean="0"/>
          </a:p>
          <a:p>
            <a:r>
              <a:rPr lang="ru-RU" dirty="0" smtClean="0"/>
              <a:t>Используйте шаблон </a:t>
            </a:r>
            <a:r>
              <a:rPr lang="en-US" dirty="0" smtClean="0"/>
              <a:t>Builder</a:t>
            </a:r>
            <a:r>
              <a:rPr lang="ru-RU" dirty="0" smtClean="0"/>
              <a:t>, когда приходиться иметь дело с большим количеством параметров конструктора.</a:t>
            </a:r>
          </a:p>
          <a:p>
            <a:r>
              <a:rPr lang="ru-RU" dirty="0" smtClean="0"/>
              <a:t>Свойство синглтон обеспечивайте закрытым конструктором или типом перечислений</a:t>
            </a:r>
          </a:p>
          <a:p>
            <a:r>
              <a:rPr lang="ru-RU" dirty="0" smtClean="0"/>
              <a:t>Отсутствие экземпляров обеспечивает закрытый конструктор.</a:t>
            </a:r>
          </a:p>
          <a:p>
            <a:r>
              <a:rPr lang="ru-RU" dirty="0" smtClean="0"/>
              <a:t>Избегайте не нужных объектов.</a:t>
            </a:r>
            <a:endParaRPr lang="en-US" dirty="0"/>
          </a:p>
          <a:p>
            <a:r>
              <a:rPr lang="ru-RU" dirty="0"/>
              <a:t>Уничтожайте устаревшие ссылки </a:t>
            </a:r>
            <a:r>
              <a:rPr lang="ru-RU" dirty="0" smtClean="0"/>
              <a:t>(на объекты).</a:t>
            </a:r>
          </a:p>
          <a:p>
            <a:r>
              <a:rPr lang="ru-RU" dirty="0" smtClean="0"/>
              <a:t>Остерегайтесь методов </a:t>
            </a:r>
            <a:r>
              <a:rPr lang="en-US" dirty="0" smtClean="0"/>
              <a:t>finalize</a:t>
            </a:r>
            <a:r>
              <a:rPr lang="ru-RU" dirty="0" smtClean="0"/>
              <a:t>.</a:t>
            </a:r>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189756" y="188640"/>
            <a:ext cx="11809312" cy="720080"/>
          </a:xfrm>
        </p:spPr>
        <p:txBody>
          <a:bodyPr>
            <a:normAutofit fontScale="90000"/>
          </a:bodyPr>
          <a:lstStyle/>
          <a:p>
            <a:pPr algn="ctr"/>
            <a:r>
              <a:rPr lang="ru-RU" sz="2800" dirty="0"/>
              <a:t>Проектируйте и документируйте наследование либо запрещайте его</a:t>
            </a:r>
          </a:p>
        </p:txBody>
      </p:sp>
      <p:sp>
        <p:nvSpPr>
          <p:cNvPr id="6" name="Content Placeholder 4"/>
          <p:cNvSpPr>
            <a:spLocks noGrp="1"/>
          </p:cNvSpPr>
          <p:nvPr>
            <p:ph sz="half" idx="1"/>
          </p:nvPr>
        </p:nvSpPr>
        <p:spPr>
          <a:xfrm>
            <a:off x="189756" y="1052736"/>
            <a:ext cx="11809312" cy="4680520"/>
          </a:xfrm>
        </p:spPr>
        <p:txBody>
          <a:bodyPr/>
          <a:lstStyle/>
          <a:p>
            <a:pPr marL="274320" lvl="1">
              <a:spcBef>
                <a:spcPts val="1800"/>
              </a:spcBef>
            </a:pPr>
            <a:r>
              <a:rPr lang="ru-RU" sz="1400" dirty="0" smtClean="0"/>
              <a:t>Во-первых, требуется четко документировать последствия переопределения каждого метода в классе.</a:t>
            </a:r>
          </a:p>
          <a:p>
            <a:pPr marL="274320" lvl="1">
              <a:spcBef>
                <a:spcPts val="1800"/>
              </a:spcBef>
            </a:pPr>
            <a:r>
              <a:rPr lang="ru-RU" sz="1400" dirty="0" smtClean="0"/>
              <a:t>Для того, чтобы программисты могли писать полезные подклассы, не прилагая чрезмерных усилий, </a:t>
            </a:r>
            <a:r>
              <a:rPr lang="ru-RU" sz="1400" b="1" dirty="0" smtClean="0"/>
              <a:t>от класса, возможно, потребуется создание механизма для диагностирования своей собственной внутренней деятельности в виде правильно выбранных защищенных методов</a:t>
            </a:r>
            <a:r>
              <a:rPr lang="ru-RU" sz="1400" dirty="0" smtClean="0"/>
              <a:t> или, в редких случаях, защищенных полей.</a:t>
            </a:r>
          </a:p>
          <a:p>
            <a:pPr marL="274320" lvl="1">
              <a:spcBef>
                <a:spcPts val="1800"/>
              </a:spcBef>
            </a:pPr>
            <a:r>
              <a:rPr lang="ru-RU" sz="1400" i="1" dirty="0" smtClean="0"/>
              <a:t>Единственный</a:t>
            </a:r>
            <a:r>
              <a:rPr lang="ru-RU" sz="1400" dirty="0" smtClean="0"/>
              <a:t> </a:t>
            </a:r>
            <a:r>
              <a:rPr lang="ru-RU" sz="1400" b="1" dirty="0" smtClean="0"/>
              <a:t>способ протестировать класс, созданный для наследования, - это написать подклассы</a:t>
            </a:r>
            <a:r>
              <a:rPr lang="ru-RU" sz="1400" dirty="0" smtClean="0"/>
              <a:t>.</a:t>
            </a:r>
          </a:p>
          <a:p>
            <a:pPr marL="274320" lvl="1">
              <a:spcBef>
                <a:spcPts val="1800"/>
              </a:spcBef>
            </a:pPr>
            <a:r>
              <a:rPr lang="ru-RU" sz="1400" b="1" dirty="0" smtClean="0"/>
              <a:t>Вам обязательно надо протестировать ваш класс путем написания подклассов</a:t>
            </a:r>
            <a:r>
              <a:rPr lang="ru-RU" sz="1400" dirty="0" smtClean="0"/>
              <a:t> </a:t>
            </a:r>
            <a:r>
              <a:rPr lang="ru-RU" sz="1400" i="1" dirty="0" smtClean="0"/>
              <a:t>до того</a:t>
            </a:r>
            <a:r>
              <a:rPr lang="ru-RU" sz="1400" b="1" dirty="0" smtClean="0"/>
              <a:t>, как вы его выпустите</a:t>
            </a:r>
            <a:r>
              <a:rPr lang="ru-RU" sz="1400" dirty="0" smtClean="0"/>
              <a:t>.</a:t>
            </a:r>
          </a:p>
          <a:p>
            <a:pPr marL="274320" lvl="1">
              <a:spcBef>
                <a:spcPts val="1800"/>
              </a:spcBef>
            </a:pPr>
            <a:r>
              <a:rPr lang="ru-RU" sz="1400" b="1" dirty="0" smtClean="0"/>
              <a:t>Конструкторы класса не должны вызывать переопределяемые методы</a:t>
            </a:r>
            <a:r>
              <a:rPr lang="ru-RU" sz="1400" dirty="0" smtClean="0"/>
              <a:t>, непосредственно или опосредованно.</a:t>
            </a:r>
          </a:p>
          <a:p>
            <a:pPr marL="274320" lvl="1">
              <a:spcBef>
                <a:spcPts val="1800"/>
              </a:spcBef>
            </a:pPr>
            <a:r>
              <a:rPr lang="ru-RU" sz="1400" dirty="0" smtClean="0"/>
              <a:t>Ни методу </a:t>
            </a:r>
            <a:r>
              <a:rPr lang="en-US" sz="1400" dirty="0">
                <a:solidFill>
                  <a:schemeClr val="accent2">
                    <a:lumMod val="75000"/>
                  </a:schemeClr>
                </a:solidFill>
                <a:latin typeface="Courier New" panose="02070309020205020404" pitchFamily="49" charset="0"/>
                <a:cs typeface="Courier New" panose="02070309020205020404" pitchFamily="49" charset="0"/>
              </a:rPr>
              <a:t>clone</a:t>
            </a:r>
            <a:r>
              <a:rPr lang="ru-RU" sz="1400" dirty="0" smtClean="0"/>
              <a:t>, ни методу </a:t>
            </a:r>
            <a:r>
              <a:rPr lang="en-US" sz="1400" dirty="0">
                <a:solidFill>
                  <a:schemeClr val="accent2">
                    <a:lumMod val="75000"/>
                  </a:schemeClr>
                </a:solidFill>
                <a:latin typeface="Courier New" panose="02070309020205020404" pitchFamily="49" charset="0"/>
                <a:cs typeface="Courier New" panose="02070309020205020404" pitchFamily="49" charset="0"/>
              </a:rPr>
              <a:t>readObject</a:t>
            </a:r>
            <a:r>
              <a:rPr lang="en-US" sz="1400" dirty="0" smtClean="0"/>
              <a:t> </a:t>
            </a:r>
            <a:r>
              <a:rPr lang="ru-RU" sz="1400" dirty="0" smtClean="0"/>
              <a:t>не разрешается вызывать переопределяемый метод, непосредственно или опосредованно.</a:t>
            </a:r>
          </a:p>
          <a:p>
            <a:pPr marL="274320" lvl="1">
              <a:spcBef>
                <a:spcPts val="1800"/>
              </a:spcBef>
            </a:pPr>
            <a:r>
              <a:rPr lang="ru-RU" sz="1400" dirty="0" smtClean="0"/>
              <a:t>Проектирование класса для наследования накладывает на него существенные ограничения.</a:t>
            </a:r>
          </a:p>
          <a:p>
            <a:pPr marL="274320" lvl="1">
              <a:spcBef>
                <a:spcPts val="1800"/>
              </a:spcBef>
            </a:pPr>
            <a:r>
              <a:rPr lang="ru-RU" sz="1400" dirty="0" smtClean="0"/>
              <a:t>Наилучшим решением этой проблемы является запрет на создание подклассов для тех классов, которые не были специально разработаны и не имеют требуемого описания для безопасного выполнения этой операции.</a:t>
            </a:r>
          </a:p>
          <a:p>
            <a:pPr lvl="1"/>
            <a:r>
              <a:rPr lang="ru-RU" sz="1000" dirty="0"/>
              <a:t>Объявление класса как окончательного (</a:t>
            </a:r>
            <a:r>
              <a:rPr lang="en-US" sz="1000" dirty="0"/>
              <a:t>final</a:t>
            </a:r>
            <a:r>
              <a:rPr lang="ru-RU" sz="1000" dirty="0"/>
              <a:t>).</a:t>
            </a:r>
          </a:p>
          <a:p>
            <a:pPr lvl="1"/>
            <a:r>
              <a:rPr lang="ru-RU" sz="1000" dirty="0"/>
              <a:t>Сделать все конструкторы класса закрытыми или доступными лишь в пределах пакета, а вместо них создать открытые </a:t>
            </a:r>
            <a:r>
              <a:rPr lang="ru-RU" sz="1000" i="1" dirty="0"/>
              <a:t>статические</a:t>
            </a:r>
            <a:r>
              <a:rPr lang="ru-RU" sz="1000" dirty="0"/>
              <a:t> методы генерации.</a:t>
            </a:r>
          </a:p>
        </p:txBody>
      </p:sp>
    </p:spTree>
    <p:extLst>
      <p:ext uri="{BB962C8B-B14F-4D97-AF65-F5344CB8AC3E}">
        <p14:creationId xmlns:p14="http://schemas.microsoft.com/office/powerpoint/2010/main" val="1207596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189756" y="188640"/>
            <a:ext cx="11809312" cy="576064"/>
          </a:xfrm>
        </p:spPr>
        <p:txBody>
          <a:bodyPr>
            <a:normAutofit/>
          </a:bodyPr>
          <a:lstStyle/>
          <a:p>
            <a:pPr algn="ctr"/>
            <a:r>
              <a:rPr lang="ru-RU" sz="2800" dirty="0"/>
              <a:t>Предпочитайте интерфейсы абстрактным классам</a:t>
            </a:r>
          </a:p>
        </p:txBody>
      </p:sp>
      <p:sp>
        <p:nvSpPr>
          <p:cNvPr id="6" name="Content Placeholder 4"/>
          <p:cNvSpPr>
            <a:spLocks noGrp="1"/>
          </p:cNvSpPr>
          <p:nvPr>
            <p:ph sz="half" idx="1"/>
          </p:nvPr>
        </p:nvSpPr>
        <p:spPr>
          <a:xfrm>
            <a:off x="189756" y="1052736"/>
            <a:ext cx="11809312" cy="2880320"/>
          </a:xfrm>
        </p:spPr>
        <p:txBody>
          <a:bodyPr/>
          <a:lstStyle/>
          <a:p>
            <a:pPr marL="274320" lvl="1">
              <a:spcBef>
                <a:spcPts val="1800"/>
              </a:spcBef>
            </a:pPr>
            <a:r>
              <a:rPr lang="ru-RU" sz="1400" dirty="0" smtClean="0"/>
              <a:t>Имеющийся класс можно легко подогнать под реализацию нового интерфейса.</a:t>
            </a:r>
          </a:p>
          <a:p>
            <a:pPr marL="274320" lvl="1">
              <a:spcBef>
                <a:spcPts val="1800"/>
              </a:spcBef>
            </a:pPr>
            <a:r>
              <a:rPr lang="ru-RU" sz="1400" dirty="0" smtClean="0"/>
              <a:t>Интерфейсы идеально подходят для создания дополнений (</a:t>
            </a:r>
            <a:r>
              <a:rPr lang="en-US" sz="1400" dirty="0" smtClean="0"/>
              <a:t>mixin</a:t>
            </a:r>
            <a:r>
              <a:rPr lang="ru-RU" sz="1400" dirty="0" smtClean="0"/>
              <a:t>).</a:t>
            </a:r>
          </a:p>
          <a:p>
            <a:pPr marL="274320" lvl="1">
              <a:spcBef>
                <a:spcPts val="1800"/>
              </a:spcBef>
            </a:pPr>
            <a:r>
              <a:rPr lang="ru-RU" sz="1400" dirty="0" smtClean="0"/>
              <a:t>Интерфейсы позволяют создавать структуры типов без иерархии.</a:t>
            </a:r>
          </a:p>
          <a:p>
            <a:pPr marL="274320" lvl="1">
              <a:spcBef>
                <a:spcPts val="1800"/>
              </a:spcBef>
            </a:pPr>
            <a:r>
              <a:rPr lang="ru-RU" sz="1400" dirty="0" smtClean="0"/>
              <a:t>Интерфейсы позволяют безопасно и мощно наращивать функциональность.</a:t>
            </a:r>
          </a:p>
          <a:p>
            <a:pPr marL="274320" lvl="1">
              <a:spcBef>
                <a:spcPts val="1800"/>
              </a:spcBef>
            </a:pPr>
            <a:r>
              <a:rPr lang="ru-RU" sz="1400" dirty="0" smtClean="0"/>
              <a:t>При определении типов, допускающих множественность реализации, абстрактный класс имеет одно огромное преимущество перед интерфейсом: абстрактный класс совершенствуется гораздо легче, чем интерфейс.</a:t>
            </a:r>
          </a:p>
          <a:p>
            <a:pPr marL="274320" lvl="1">
              <a:spcBef>
                <a:spcPts val="1800"/>
              </a:spcBef>
            </a:pPr>
            <a:r>
              <a:rPr lang="ru-RU" sz="1400" dirty="0" smtClean="0"/>
              <a:t>Как только интерфейс создан и повсюду реализован, поменять его почти невозможно.</a:t>
            </a:r>
          </a:p>
        </p:txBody>
      </p:sp>
    </p:spTree>
    <p:extLst>
      <p:ext uri="{BB962C8B-B14F-4D97-AF65-F5344CB8AC3E}">
        <p14:creationId xmlns:p14="http://schemas.microsoft.com/office/powerpoint/2010/main" val="2722414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189756" y="188640"/>
            <a:ext cx="11809312" cy="576064"/>
          </a:xfrm>
        </p:spPr>
        <p:txBody>
          <a:bodyPr>
            <a:normAutofit/>
          </a:bodyPr>
          <a:lstStyle/>
          <a:p>
            <a:pPr algn="ctr"/>
            <a:r>
              <a:rPr lang="ru-RU" sz="2800" dirty="0"/>
              <a:t>Используйте интерфейсы только для определения типов</a:t>
            </a:r>
          </a:p>
        </p:txBody>
      </p:sp>
      <p:sp>
        <p:nvSpPr>
          <p:cNvPr id="6" name="Content Placeholder 4"/>
          <p:cNvSpPr>
            <a:spLocks noGrp="1"/>
          </p:cNvSpPr>
          <p:nvPr>
            <p:ph sz="half" idx="1"/>
          </p:nvPr>
        </p:nvSpPr>
        <p:spPr>
          <a:xfrm>
            <a:off x="189756" y="1052736"/>
            <a:ext cx="11809312" cy="5616624"/>
          </a:xfrm>
        </p:spPr>
        <p:txBody>
          <a:bodyPr>
            <a:normAutofit/>
          </a:bodyPr>
          <a:lstStyle/>
          <a:p>
            <a:pPr marL="274320" lvl="1">
              <a:spcBef>
                <a:spcPts val="1800"/>
              </a:spcBef>
            </a:pPr>
            <a:r>
              <a:rPr lang="ru-RU" sz="1400" dirty="0" smtClean="0"/>
              <a:t>Шаблон интерфейса констант представляет собой собой неудачный вариант использования интерфейсов.</a:t>
            </a:r>
          </a:p>
          <a:p>
            <a:pPr marL="274320" lvl="1" indent="0">
              <a:buNone/>
            </a:pPr>
            <a:r>
              <a:rPr lang="en-US" sz="1400" dirty="0" smtClean="0">
                <a:solidFill>
                  <a:schemeClr val="bg1">
                    <a:lumMod val="65000"/>
                  </a:schemeClr>
                </a:solidFill>
                <a:latin typeface="Courier New" panose="02070309020205020404" pitchFamily="49" charset="0"/>
                <a:cs typeface="Courier New" panose="02070309020205020404" pitchFamily="49" charset="0"/>
              </a:rPr>
              <a:t>//</a:t>
            </a:r>
            <a:r>
              <a:rPr lang="ru-RU" sz="1400" dirty="0" smtClean="0">
                <a:solidFill>
                  <a:schemeClr val="bg1">
                    <a:lumMod val="65000"/>
                  </a:schemeClr>
                </a:solidFill>
                <a:latin typeface="Courier New" panose="02070309020205020404" pitchFamily="49" charset="0"/>
                <a:cs typeface="Courier New" panose="02070309020205020404" pitchFamily="49" charset="0"/>
              </a:rPr>
              <a:t>Шаблон интерфейса констант – не использовать!</a:t>
            </a:r>
            <a:endParaRPr lang="en-US" sz="1400" dirty="0">
              <a:solidFill>
                <a:schemeClr val="bg1">
                  <a:lumMod val="65000"/>
                </a:schemeClr>
              </a:solidFill>
              <a:latin typeface="Courier New" panose="02070309020205020404" pitchFamily="49" charset="0"/>
              <a:cs typeface="Courier New" panose="02070309020205020404" pitchFamily="49" charset="0"/>
            </a:endParaRPr>
          </a:p>
          <a:p>
            <a:pPr marL="274320" lvl="1" indent="0">
              <a:buNone/>
            </a:pPr>
            <a:r>
              <a:rPr lang="en-US" sz="1400" dirty="0" smtClean="0">
                <a:solidFill>
                  <a:schemeClr val="accent2">
                    <a:lumMod val="75000"/>
                  </a:schemeClr>
                </a:solidFill>
                <a:latin typeface="Courier New" panose="02070309020205020404" pitchFamily="49" charset="0"/>
                <a:cs typeface="Courier New" panose="02070309020205020404" pitchFamily="49" charset="0"/>
              </a:rPr>
              <a:t>public interface </a:t>
            </a:r>
            <a:r>
              <a:rPr lang="en-US" sz="1400" dirty="0">
                <a:latin typeface="Courier New" panose="02070309020205020404" pitchFamily="49" charset="0"/>
                <a:cs typeface="Courier New" panose="02070309020205020404" pitchFamily="49" charset="0"/>
              </a:rPr>
              <a:t>PhysicalConstants</a:t>
            </a:r>
            <a:r>
              <a:rPr lang="en-US" sz="1400" dirty="0" smtClean="0">
                <a:solidFill>
                  <a:schemeClr val="accent2">
                    <a:lumMod val="75000"/>
                  </a:schemeClr>
                </a:solidFill>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static</a:t>
            </a:r>
            <a:r>
              <a:rPr lang="en-US" sz="1400" dirty="0" smtClean="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final</a:t>
            </a:r>
            <a:r>
              <a:rPr lang="en-US" sz="1400" dirty="0" smtClean="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double</a:t>
            </a:r>
            <a:r>
              <a:rPr lang="en-US" sz="1400" dirty="0" smtClean="0">
                <a:latin typeface="Courier New" panose="02070309020205020404" pitchFamily="49" charset="0"/>
                <a:cs typeface="Courier New" panose="02070309020205020404" pitchFamily="49" charset="0"/>
              </a:rPr>
              <a:t> </a:t>
            </a:r>
            <a:r>
              <a:rPr lang="en-US" sz="1400" dirty="0" smtClean="0">
                <a:solidFill>
                  <a:srgbClr val="7030A0"/>
                </a:solidFill>
                <a:latin typeface="Courier New" panose="02070309020205020404" pitchFamily="49" charset="0"/>
                <a:cs typeface="Courier New" panose="02070309020205020404" pitchFamily="49" charset="0"/>
              </a:rPr>
              <a:t>AVOGADROS_NUMBER</a:t>
            </a:r>
            <a:r>
              <a:rPr lang="en-US" sz="1400" dirty="0" smtClean="0">
                <a:latin typeface="Courier New" panose="02070309020205020404" pitchFamily="49" charset="0"/>
                <a:cs typeface="Courier New" panose="02070309020205020404" pitchFamily="49" charset="0"/>
              </a:rPr>
              <a:t> = 6.02214199e23;</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static</a:t>
            </a:r>
            <a:r>
              <a:rPr lang="en-US" sz="1400" dirty="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final</a:t>
            </a:r>
            <a:r>
              <a:rPr lang="en-US" sz="1400" dirty="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double</a:t>
            </a:r>
            <a:r>
              <a:rPr lang="en-US" sz="1400" dirty="0">
                <a:latin typeface="Courier New" panose="02070309020205020404" pitchFamily="49" charset="0"/>
                <a:cs typeface="Courier New" panose="02070309020205020404" pitchFamily="49" charset="0"/>
              </a:rPr>
              <a:t> </a:t>
            </a:r>
            <a:r>
              <a:rPr lang="en-US" sz="1400" dirty="0">
                <a:solidFill>
                  <a:srgbClr val="7030A0"/>
                </a:solidFill>
                <a:latin typeface="Courier New" panose="02070309020205020404" pitchFamily="49" charset="0"/>
                <a:cs typeface="Courier New" panose="02070309020205020404" pitchFamily="49" charset="0"/>
              </a:rPr>
              <a:t>BOLTZMANN_CONSTANT</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1.3806503e-23</a:t>
            </a:r>
            <a:r>
              <a:rPr lang="en-US" sz="1400" dirty="0">
                <a:latin typeface="Courier New" panose="02070309020205020404" pitchFamily="49" charset="0"/>
                <a:cs typeface="Courier New" panose="02070309020205020404" pitchFamily="49" charset="0"/>
              </a:rPr>
              <a:t>;</a:t>
            </a:r>
          </a:p>
          <a:p>
            <a:pPr marL="274320" lvl="1" indent="0">
              <a:buNone/>
            </a:pPr>
            <a:r>
              <a:rPr lang="en-US" sz="1400" dirty="0" smtClean="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static</a:t>
            </a:r>
            <a:r>
              <a:rPr lang="en-US" sz="1400" dirty="0" smtClean="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final</a:t>
            </a:r>
            <a:r>
              <a:rPr lang="en-US" sz="1400" dirty="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double</a:t>
            </a:r>
            <a:r>
              <a:rPr lang="en-US" sz="1400" dirty="0">
                <a:latin typeface="Courier New" panose="02070309020205020404" pitchFamily="49" charset="0"/>
                <a:cs typeface="Courier New" panose="02070309020205020404" pitchFamily="49" charset="0"/>
              </a:rPr>
              <a:t> </a:t>
            </a:r>
            <a:r>
              <a:rPr lang="en-US" sz="1400" dirty="0">
                <a:solidFill>
                  <a:srgbClr val="7030A0"/>
                </a:solidFill>
                <a:latin typeface="Courier New" panose="02070309020205020404" pitchFamily="49" charset="0"/>
                <a:cs typeface="Courier New" panose="02070309020205020404" pitchFamily="49" charset="0"/>
              </a:rPr>
              <a:t>ELECTRON_MASS</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9.10938188e-31;</a:t>
            </a:r>
            <a:endParaRPr lang="en-US" sz="1400" dirty="0">
              <a:latin typeface="Courier New" panose="02070309020205020404" pitchFamily="49" charset="0"/>
              <a:cs typeface="Courier New" panose="02070309020205020404" pitchFamily="49" charset="0"/>
            </a:endParaRPr>
          </a:p>
          <a:p>
            <a:pPr marL="274320" lvl="1" indent="0">
              <a:buNone/>
            </a:pPr>
            <a:r>
              <a:rPr lang="en-US" sz="1400" dirty="0" smtClean="0">
                <a:latin typeface="Courier New" panose="02070309020205020404" pitchFamily="49" charset="0"/>
                <a:cs typeface="Courier New" panose="02070309020205020404" pitchFamily="49" charset="0"/>
              </a:rPr>
              <a:t>}</a:t>
            </a:r>
            <a:endParaRPr lang="ru-RU" sz="1400" dirty="0"/>
          </a:p>
          <a:p>
            <a:pPr marL="331470" lvl="1" indent="-285750">
              <a:spcBef>
                <a:spcPts val="1800"/>
              </a:spcBef>
            </a:pPr>
            <a:r>
              <a:rPr lang="ru-RU" sz="1400" dirty="0" smtClean="0"/>
              <a:t>Для передачи констант существует несколько разумных способов. </a:t>
            </a:r>
          </a:p>
          <a:p>
            <a:pPr marL="560070" lvl="2" indent="-285750">
              <a:spcBef>
                <a:spcPts val="1800"/>
              </a:spcBef>
            </a:pPr>
            <a:r>
              <a:rPr lang="ru-RU" sz="1200" dirty="0" smtClean="0"/>
              <a:t>Если константы сильно связанны с имеющимся классом или интерфейсом, вы должны добавить их непосредственно в этом классе.</a:t>
            </a:r>
          </a:p>
          <a:p>
            <a:pPr marL="560070" lvl="2" indent="-285750">
              <a:spcBef>
                <a:spcPts val="1800"/>
              </a:spcBef>
            </a:pPr>
            <a:r>
              <a:rPr lang="ru-RU" sz="1200" dirty="0" smtClean="0"/>
              <a:t>Если же константы лучше рассматривать как члены перечисления, то передавать их нужно с помощью класса перечисления.</a:t>
            </a:r>
          </a:p>
          <a:p>
            <a:pPr marL="560070" lvl="2" indent="-285750">
              <a:spcBef>
                <a:spcPts val="1800"/>
              </a:spcBef>
            </a:pPr>
            <a:r>
              <a:rPr lang="ru-RU" sz="1200" dirty="0" smtClean="0"/>
              <a:t>В остальных случаях вы должны передавать константы с помощью вспомогательного класса (</a:t>
            </a:r>
            <a:r>
              <a:rPr lang="en-US" sz="1200" dirty="0" smtClean="0"/>
              <a:t>utility class</a:t>
            </a:r>
            <a:r>
              <a:rPr lang="ru-RU" sz="1200" dirty="0" smtClean="0"/>
              <a:t>), не имеющего экземпляров.</a:t>
            </a:r>
          </a:p>
          <a:p>
            <a:pPr marL="274320" lvl="1" indent="0">
              <a:buNone/>
            </a:pPr>
            <a:r>
              <a:rPr lang="en-US" sz="1400" dirty="0" smtClean="0">
                <a:solidFill>
                  <a:schemeClr val="bg1">
                    <a:lumMod val="65000"/>
                  </a:schemeClr>
                </a:solidFill>
                <a:latin typeface="Courier New" panose="02070309020205020404" pitchFamily="49" charset="0"/>
                <a:cs typeface="Courier New" panose="02070309020205020404" pitchFamily="49" charset="0"/>
              </a:rPr>
              <a:t>//</a:t>
            </a:r>
            <a:r>
              <a:rPr lang="ru-RU" sz="1400" dirty="0" smtClean="0">
                <a:solidFill>
                  <a:schemeClr val="bg1">
                    <a:lumMod val="65000"/>
                  </a:schemeClr>
                </a:solidFill>
                <a:latin typeface="Courier New" panose="02070309020205020404" pitchFamily="49" charset="0"/>
                <a:cs typeface="Courier New" panose="02070309020205020404" pitchFamily="49" charset="0"/>
              </a:rPr>
              <a:t>Вспомогательный класс для констант</a:t>
            </a:r>
            <a:endParaRPr lang="en-US" sz="1400" dirty="0">
              <a:solidFill>
                <a:schemeClr val="bg1">
                  <a:lumMod val="65000"/>
                </a:schemeClr>
              </a:solidFill>
              <a:latin typeface="Courier New" panose="02070309020205020404" pitchFamily="49" charset="0"/>
              <a:cs typeface="Courier New" panose="02070309020205020404" pitchFamily="49" charset="0"/>
            </a:endParaRPr>
          </a:p>
          <a:p>
            <a:pPr marL="274320" lvl="1" indent="0">
              <a:buNone/>
            </a:pPr>
            <a:r>
              <a:rPr lang="en-US" sz="1400" dirty="0">
                <a:solidFill>
                  <a:schemeClr val="accent2">
                    <a:lumMod val="75000"/>
                  </a:schemeClr>
                </a:solidFill>
                <a:latin typeface="Courier New" panose="02070309020205020404" pitchFamily="49" charset="0"/>
                <a:cs typeface="Courier New" panose="02070309020205020404" pitchFamily="49" charset="0"/>
              </a:rPr>
              <a:t>public </a:t>
            </a:r>
            <a:r>
              <a:rPr lang="en-US" sz="1400" dirty="0" smtClean="0">
                <a:solidFill>
                  <a:schemeClr val="accent2">
                    <a:lumMod val="75000"/>
                  </a:schemeClr>
                </a:solidFill>
                <a:latin typeface="Courier New" panose="02070309020205020404" pitchFamily="49" charset="0"/>
                <a:cs typeface="Courier New" panose="02070309020205020404" pitchFamily="49" charset="0"/>
              </a:rPr>
              <a:t>class </a:t>
            </a:r>
            <a:r>
              <a:rPr lang="en-US" sz="1400" dirty="0">
                <a:latin typeface="Courier New" panose="02070309020205020404" pitchFamily="49" charset="0"/>
                <a:cs typeface="Courier New" panose="02070309020205020404" pitchFamily="49" charset="0"/>
              </a:rPr>
              <a:t>PhysicalConstants</a:t>
            </a:r>
            <a:r>
              <a:rPr lang="en-US" sz="1400" dirty="0">
                <a:solidFill>
                  <a:schemeClr val="accent2">
                    <a:lumMod val="75000"/>
                  </a:schemeClr>
                </a:solidFill>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private</a:t>
            </a:r>
            <a:r>
              <a:rPr lang="en-US" sz="1400" dirty="0" smtClean="0">
                <a:latin typeface="Courier New" panose="02070309020205020404" pitchFamily="49" charset="0"/>
                <a:cs typeface="Courier New" panose="02070309020205020404" pitchFamily="49" charset="0"/>
              </a:rPr>
              <a:t> PhysicalConstants(); </a:t>
            </a:r>
            <a:r>
              <a:rPr lang="en-US" sz="1400" dirty="0" smtClean="0">
                <a:solidFill>
                  <a:schemeClr val="bg1">
                    <a:lumMod val="65000"/>
                  </a:schemeClr>
                </a:solidFill>
                <a:latin typeface="Courier New" panose="02070309020205020404" pitchFamily="49" charset="0"/>
                <a:cs typeface="Courier New" panose="02070309020205020404" pitchFamily="49" charset="0"/>
              </a:rPr>
              <a:t>//</a:t>
            </a:r>
            <a:r>
              <a:rPr lang="ru-RU" sz="1400" dirty="0" smtClean="0">
                <a:solidFill>
                  <a:schemeClr val="bg1">
                    <a:lumMod val="65000"/>
                  </a:schemeClr>
                </a:solidFill>
                <a:latin typeface="Courier New" panose="02070309020205020404" pitchFamily="49" charset="0"/>
                <a:cs typeface="Courier New" panose="02070309020205020404" pitchFamily="49" charset="0"/>
              </a:rPr>
              <a:t>Предотвращает появление экземпляра</a:t>
            </a:r>
            <a:endParaRPr lang="en-US" sz="1400" dirty="0">
              <a:latin typeface="Courier New" panose="02070309020205020404" pitchFamily="49" charset="0"/>
              <a:cs typeface="Courier New" panose="02070309020205020404" pitchFamily="49" charset="0"/>
            </a:endParaRPr>
          </a:p>
          <a:p>
            <a:pPr marL="274320" lvl="1" indent="0">
              <a:buNone/>
            </a:pPr>
            <a:r>
              <a:rPr lang="en-US" sz="1400" dirty="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public</a:t>
            </a:r>
            <a:r>
              <a:rPr lang="en-US" sz="1400" dirty="0" smtClean="0">
                <a:latin typeface="Courier New" panose="02070309020205020404" pitchFamily="49" charset="0"/>
                <a:cs typeface="Courier New" panose="02070309020205020404" pitchFamily="49" charset="0"/>
              </a:rPr>
              <a:t> </a:t>
            </a:r>
            <a:r>
              <a:rPr lang="en-US" sz="1400" dirty="0" smtClean="0">
                <a:solidFill>
                  <a:schemeClr val="accent2">
                    <a:lumMod val="75000"/>
                  </a:schemeClr>
                </a:solidFill>
                <a:latin typeface="Courier New" panose="02070309020205020404" pitchFamily="49" charset="0"/>
                <a:cs typeface="Courier New" panose="02070309020205020404" pitchFamily="49" charset="0"/>
              </a:rPr>
              <a:t>static</a:t>
            </a:r>
            <a:r>
              <a:rPr lang="en-US" sz="1400" dirty="0" smtClean="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final</a:t>
            </a:r>
            <a:r>
              <a:rPr lang="en-US" sz="1400" dirty="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double</a:t>
            </a:r>
            <a:r>
              <a:rPr lang="en-US" sz="1400" dirty="0">
                <a:latin typeface="Courier New" panose="02070309020205020404" pitchFamily="49" charset="0"/>
                <a:cs typeface="Courier New" panose="02070309020205020404" pitchFamily="49" charset="0"/>
              </a:rPr>
              <a:t> </a:t>
            </a:r>
            <a:r>
              <a:rPr lang="en-US" sz="1400" dirty="0">
                <a:solidFill>
                  <a:srgbClr val="7030A0"/>
                </a:solidFill>
                <a:latin typeface="Courier New" panose="02070309020205020404" pitchFamily="49" charset="0"/>
                <a:cs typeface="Courier New" panose="02070309020205020404" pitchFamily="49" charset="0"/>
              </a:rPr>
              <a:t>AVOGADROS_NUMBER</a:t>
            </a:r>
            <a:r>
              <a:rPr lang="en-US" sz="1400" dirty="0">
                <a:latin typeface="Courier New" panose="02070309020205020404" pitchFamily="49" charset="0"/>
                <a:cs typeface="Courier New" panose="02070309020205020404" pitchFamily="49" charset="0"/>
              </a:rPr>
              <a:t> = 6.02214199e23;</a:t>
            </a:r>
          </a:p>
          <a:p>
            <a:pPr marL="274320" lvl="1" indent="0">
              <a:buNone/>
            </a:pPr>
            <a:r>
              <a:rPr lang="en-US" sz="1400" dirty="0" smtClean="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public</a:t>
            </a:r>
            <a:r>
              <a:rPr lang="en-US" sz="1400" dirty="0" smtClean="0">
                <a:latin typeface="Courier New" panose="02070309020205020404" pitchFamily="49" charset="0"/>
                <a:cs typeface="Courier New" panose="02070309020205020404" pitchFamily="49" charset="0"/>
              </a:rPr>
              <a:t> </a:t>
            </a:r>
            <a:r>
              <a:rPr lang="en-US" sz="1400" dirty="0" smtClean="0">
                <a:solidFill>
                  <a:schemeClr val="accent2">
                    <a:lumMod val="75000"/>
                  </a:schemeClr>
                </a:solidFill>
                <a:latin typeface="Courier New" panose="02070309020205020404" pitchFamily="49" charset="0"/>
                <a:cs typeface="Courier New" panose="02070309020205020404" pitchFamily="49" charset="0"/>
              </a:rPr>
              <a:t>static</a:t>
            </a:r>
            <a:r>
              <a:rPr lang="en-US" sz="1400" dirty="0" smtClean="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final</a:t>
            </a:r>
            <a:r>
              <a:rPr lang="en-US" sz="1400" dirty="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double</a:t>
            </a:r>
            <a:r>
              <a:rPr lang="en-US" sz="1400" dirty="0">
                <a:latin typeface="Courier New" panose="02070309020205020404" pitchFamily="49" charset="0"/>
                <a:cs typeface="Courier New" panose="02070309020205020404" pitchFamily="49" charset="0"/>
              </a:rPr>
              <a:t> </a:t>
            </a:r>
            <a:r>
              <a:rPr lang="en-US" sz="1400" dirty="0">
                <a:solidFill>
                  <a:srgbClr val="7030A0"/>
                </a:solidFill>
                <a:latin typeface="Courier New" panose="02070309020205020404" pitchFamily="49" charset="0"/>
                <a:cs typeface="Courier New" panose="02070309020205020404" pitchFamily="49" charset="0"/>
              </a:rPr>
              <a:t>BOLTZMANN_CONSTANT</a:t>
            </a:r>
            <a:r>
              <a:rPr lang="en-US" sz="1400" dirty="0">
                <a:latin typeface="Courier New" panose="02070309020205020404" pitchFamily="49" charset="0"/>
                <a:cs typeface="Courier New" panose="02070309020205020404" pitchFamily="49" charset="0"/>
              </a:rPr>
              <a:t> = 1.3806503e-23;</a:t>
            </a:r>
          </a:p>
          <a:p>
            <a:pPr marL="274320" lvl="1" indent="0">
              <a:buNone/>
            </a:pPr>
            <a:r>
              <a:rPr lang="en-US" sz="1400" dirty="0" smtClean="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public</a:t>
            </a:r>
            <a:r>
              <a:rPr lang="en-US" sz="1400" dirty="0" smtClean="0">
                <a:latin typeface="Courier New" panose="02070309020205020404" pitchFamily="49" charset="0"/>
                <a:cs typeface="Courier New" panose="02070309020205020404" pitchFamily="49" charset="0"/>
              </a:rPr>
              <a:t> </a:t>
            </a:r>
            <a:r>
              <a:rPr lang="en-US" sz="1400" dirty="0" smtClean="0">
                <a:solidFill>
                  <a:schemeClr val="accent2">
                    <a:lumMod val="75000"/>
                  </a:schemeClr>
                </a:solidFill>
                <a:latin typeface="Courier New" panose="02070309020205020404" pitchFamily="49" charset="0"/>
                <a:cs typeface="Courier New" panose="02070309020205020404" pitchFamily="49" charset="0"/>
              </a:rPr>
              <a:t>static</a:t>
            </a:r>
            <a:r>
              <a:rPr lang="en-US" sz="1400" dirty="0" smtClean="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final</a:t>
            </a:r>
            <a:r>
              <a:rPr lang="en-US" sz="1400" dirty="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double</a:t>
            </a:r>
            <a:r>
              <a:rPr lang="en-US" sz="1400" dirty="0">
                <a:latin typeface="Courier New" panose="02070309020205020404" pitchFamily="49" charset="0"/>
                <a:cs typeface="Courier New" panose="02070309020205020404" pitchFamily="49" charset="0"/>
              </a:rPr>
              <a:t> </a:t>
            </a:r>
            <a:r>
              <a:rPr lang="en-US" sz="1400" dirty="0">
                <a:solidFill>
                  <a:srgbClr val="7030A0"/>
                </a:solidFill>
                <a:latin typeface="Courier New" panose="02070309020205020404" pitchFamily="49" charset="0"/>
                <a:cs typeface="Courier New" panose="02070309020205020404" pitchFamily="49" charset="0"/>
              </a:rPr>
              <a:t>ELECTRON_MASS</a:t>
            </a:r>
            <a:r>
              <a:rPr lang="en-US" sz="1400" dirty="0">
                <a:latin typeface="Courier New" panose="02070309020205020404" pitchFamily="49" charset="0"/>
                <a:cs typeface="Courier New" panose="02070309020205020404" pitchFamily="49" charset="0"/>
              </a:rPr>
              <a:t> = 9.10938188e-31;</a:t>
            </a:r>
          </a:p>
          <a:p>
            <a:pPr marL="274320" lvl="1" indent="0">
              <a:buNone/>
            </a:pPr>
            <a:r>
              <a:rPr lang="en-US" sz="1400" dirty="0">
                <a:latin typeface="Courier New" panose="02070309020205020404" pitchFamily="49" charset="0"/>
                <a:cs typeface="Courier New" panose="02070309020205020404" pitchFamily="49" charset="0"/>
              </a:rPr>
              <a:t>}</a:t>
            </a:r>
            <a:endParaRPr lang="ru-RU" sz="1400" dirty="0"/>
          </a:p>
          <a:p>
            <a:pPr marL="45720" lvl="1" indent="0">
              <a:spcBef>
                <a:spcPts val="1800"/>
              </a:spcBef>
              <a:buNone/>
            </a:pPr>
            <a:endParaRPr lang="ru-RU" sz="1400" dirty="0" smtClean="0"/>
          </a:p>
        </p:txBody>
      </p:sp>
    </p:spTree>
    <p:extLst>
      <p:ext uri="{BB962C8B-B14F-4D97-AF65-F5344CB8AC3E}">
        <p14:creationId xmlns:p14="http://schemas.microsoft.com/office/powerpoint/2010/main" val="3618900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189756" y="188640"/>
            <a:ext cx="11809312" cy="576064"/>
          </a:xfrm>
        </p:spPr>
        <p:txBody>
          <a:bodyPr>
            <a:normAutofit/>
          </a:bodyPr>
          <a:lstStyle/>
          <a:p>
            <a:pPr algn="ctr"/>
            <a:r>
              <a:rPr lang="ru-RU" sz="2800" dirty="0"/>
              <a:t>Объединение заменяйте иерархией классов</a:t>
            </a:r>
          </a:p>
        </p:txBody>
      </p:sp>
      <p:sp>
        <p:nvSpPr>
          <p:cNvPr id="6" name="Content Placeholder 4"/>
          <p:cNvSpPr>
            <a:spLocks noGrp="1"/>
          </p:cNvSpPr>
          <p:nvPr>
            <p:ph sz="half" idx="1"/>
          </p:nvPr>
        </p:nvSpPr>
        <p:spPr>
          <a:xfrm>
            <a:off x="189756" y="1052736"/>
            <a:ext cx="11809312" cy="5616624"/>
          </a:xfrm>
        </p:spPr>
        <p:txBody>
          <a:bodyPr/>
          <a:lstStyle/>
          <a:p>
            <a:pPr marL="274320" lvl="1">
              <a:spcBef>
                <a:spcPts val="1800"/>
              </a:spcBef>
            </a:pPr>
            <a:r>
              <a:rPr lang="ru-RU" sz="1400" dirty="0" smtClean="0"/>
              <a:t>Связанные классы слишком многословны, могут содержать ошибки и неэффективны.</a:t>
            </a:r>
          </a:p>
          <a:p>
            <a:pPr marL="274320" lvl="1">
              <a:spcBef>
                <a:spcPts val="1800"/>
              </a:spcBef>
            </a:pPr>
            <a:r>
              <a:rPr lang="ru-RU" sz="1400" dirty="0" smtClean="0"/>
              <a:t>Явное объединение в действительности является лишь бледным подобием иерархии классов.</a:t>
            </a:r>
          </a:p>
          <a:p>
            <a:pPr marL="274320" lvl="1" indent="0">
              <a:buNone/>
            </a:pPr>
            <a:r>
              <a:rPr lang="en-US" sz="1400" dirty="0" smtClean="0">
                <a:solidFill>
                  <a:schemeClr val="bg1">
                    <a:lumMod val="65000"/>
                  </a:schemeClr>
                </a:solidFill>
                <a:latin typeface="Courier New" panose="02070309020205020404" pitchFamily="49" charset="0"/>
                <a:cs typeface="Courier New" panose="02070309020205020404" pitchFamily="49" charset="0"/>
              </a:rPr>
              <a:t>//</a:t>
            </a:r>
            <a:r>
              <a:rPr lang="ru-RU" sz="1400" dirty="0" smtClean="0">
                <a:solidFill>
                  <a:schemeClr val="bg1">
                    <a:lumMod val="65000"/>
                  </a:schemeClr>
                </a:solidFill>
                <a:latin typeface="Courier New" panose="02070309020205020404" pitchFamily="49" charset="0"/>
                <a:cs typeface="Courier New" panose="02070309020205020404" pitchFamily="49" charset="0"/>
              </a:rPr>
              <a:t>Иерархия классов</a:t>
            </a:r>
            <a:endParaRPr lang="en-US" sz="1400" dirty="0" smtClean="0">
              <a:solidFill>
                <a:schemeClr val="bg1">
                  <a:lumMod val="65000"/>
                </a:schemeClr>
              </a:solidFill>
              <a:latin typeface="Courier New" panose="02070309020205020404" pitchFamily="49" charset="0"/>
              <a:cs typeface="Courier New" panose="02070309020205020404" pitchFamily="49" charset="0"/>
            </a:endParaRPr>
          </a:p>
          <a:p>
            <a:pPr marL="274320" lvl="1" indent="0">
              <a:buNone/>
            </a:pPr>
            <a:r>
              <a:rPr lang="en-US" sz="1400" dirty="0" smtClean="0">
                <a:solidFill>
                  <a:schemeClr val="accent2">
                    <a:lumMod val="75000"/>
                  </a:schemeClr>
                </a:solidFill>
                <a:latin typeface="Courier New" panose="02070309020205020404" pitchFamily="49" charset="0"/>
                <a:cs typeface="Courier New" panose="02070309020205020404" pitchFamily="49" charset="0"/>
              </a:rPr>
              <a:t>abstract class </a:t>
            </a:r>
            <a:r>
              <a:rPr lang="en-US" sz="1400" dirty="0">
                <a:latin typeface="Courier New" panose="02070309020205020404" pitchFamily="49" charset="0"/>
                <a:cs typeface="Courier New" panose="02070309020205020404" pitchFamily="49" charset="0"/>
              </a:rPr>
              <a:t>Figure</a:t>
            </a:r>
            <a:r>
              <a:rPr lang="en-US" sz="1400" dirty="0" smtClean="0">
                <a:solidFill>
                  <a:schemeClr val="accent2">
                    <a:lumMod val="75000"/>
                  </a:schemeClr>
                </a:solidFill>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abstract</a:t>
            </a:r>
            <a:r>
              <a:rPr lang="en-US" sz="1400" dirty="0" smtClean="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double</a:t>
            </a:r>
            <a:r>
              <a:rPr lang="en-US" sz="1400" dirty="0" smtClean="0">
                <a:latin typeface="Courier New" panose="02070309020205020404" pitchFamily="49" charset="0"/>
                <a:cs typeface="Courier New" panose="02070309020205020404" pitchFamily="49" charset="0"/>
              </a:rPr>
              <a:t> area();</a:t>
            </a:r>
            <a:endParaRPr lang="ru-RU" sz="1400" dirty="0" smtClean="0">
              <a:latin typeface="Courier New" panose="02070309020205020404" pitchFamily="49" charset="0"/>
              <a:cs typeface="Courier New" panose="02070309020205020404" pitchFamily="49" charset="0"/>
            </a:endParaRPr>
          </a:p>
          <a:p>
            <a:pPr marL="274320" lvl="1" indent="0">
              <a:buNone/>
            </a:pPr>
            <a:r>
              <a:rPr lang="en-US" sz="1400" dirty="0" smtClean="0">
                <a:latin typeface="Courier New" panose="02070309020205020404" pitchFamily="49" charset="0"/>
                <a:cs typeface="Courier New" panose="02070309020205020404" pitchFamily="49" charset="0"/>
              </a:rPr>
              <a:t>}</a:t>
            </a:r>
            <a:endParaRPr lang="ru-RU" sz="1400" dirty="0"/>
          </a:p>
          <a:p>
            <a:pPr marL="274320" lvl="1" indent="0">
              <a:buNone/>
            </a:pPr>
            <a:r>
              <a:rPr lang="en-US" sz="1400" dirty="0" smtClean="0">
                <a:solidFill>
                  <a:schemeClr val="accent2">
                    <a:lumMod val="75000"/>
                  </a:schemeClr>
                </a:solidFill>
                <a:latin typeface="Courier New" panose="02070309020205020404" pitchFamily="49" charset="0"/>
                <a:cs typeface="Courier New" panose="02070309020205020404" pitchFamily="49" charset="0"/>
              </a:rPr>
              <a:t>class </a:t>
            </a:r>
            <a:r>
              <a:rPr lang="en-US" sz="1400" dirty="0">
                <a:latin typeface="Courier New" panose="02070309020205020404" pitchFamily="49" charset="0"/>
                <a:cs typeface="Courier New" panose="02070309020205020404" pitchFamily="49" charset="0"/>
              </a:rPr>
              <a:t>Circle</a:t>
            </a:r>
            <a:r>
              <a:rPr lang="en-US" sz="1400" dirty="0" smtClean="0">
                <a:solidFill>
                  <a:schemeClr val="accent2">
                    <a:lumMod val="75000"/>
                  </a:schemeClr>
                </a:solidFill>
                <a:latin typeface="Courier New" panose="02070309020205020404" pitchFamily="49" charset="0"/>
                <a:cs typeface="Courier New" panose="02070309020205020404" pitchFamily="49" charset="0"/>
              </a:rPr>
              <a:t> extends </a:t>
            </a:r>
            <a:r>
              <a:rPr lang="en-US" sz="1400" dirty="0" smtClean="0">
                <a:latin typeface="Courier New" panose="02070309020205020404" pitchFamily="49" charset="0"/>
                <a:cs typeface="Courier New" panose="02070309020205020404" pitchFamily="49" charset="0"/>
              </a:rPr>
              <a:t>Figure</a:t>
            </a:r>
            <a:r>
              <a:rPr lang="en-US" sz="1400" dirty="0" smtClean="0">
                <a:solidFill>
                  <a:schemeClr val="accent2">
                    <a:lumMod val="75000"/>
                  </a:schemeClr>
                </a:solidFill>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a:t>
            </a:r>
          </a:p>
          <a:p>
            <a:pPr marL="274320" lvl="1" indent="0">
              <a:buNone/>
            </a:pPr>
            <a:r>
              <a:rPr lang="en-US" sz="1400" dirty="0" smtClean="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final</a:t>
            </a:r>
            <a:r>
              <a:rPr lang="en-US" sz="1400" dirty="0" smtClean="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double</a:t>
            </a:r>
            <a:r>
              <a:rPr lang="en-US" sz="1400" dirty="0" smtClean="0">
                <a:latin typeface="Courier New" panose="02070309020205020404" pitchFamily="49" charset="0"/>
                <a:cs typeface="Courier New" panose="02070309020205020404" pitchFamily="49" charset="0"/>
              </a:rPr>
              <a:t> radius;</a:t>
            </a:r>
          </a:p>
          <a:p>
            <a:pPr marL="274320" lvl="1" indent="0">
              <a:buNone/>
            </a:pPr>
            <a:r>
              <a:rPr lang="en-US" sz="1400" dirty="0">
                <a:latin typeface="Courier New" panose="02070309020205020404" pitchFamily="49" charset="0"/>
                <a:cs typeface="Courier New" panose="02070309020205020404" pitchFamily="49" charset="0"/>
              </a:rPr>
              <a:t>	Circle(</a:t>
            </a:r>
            <a:r>
              <a:rPr lang="en-US" sz="1400" dirty="0">
                <a:solidFill>
                  <a:schemeClr val="accent2">
                    <a:lumMod val="75000"/>
                  </a:schemeClr>
                </a:solidFill>
                <a:latin typeface="Courier New" panose="02070309020205020404" pitchFamily="49" charset="0"/>
                <a:cs typeface="Courier New" panose="02070309020205020404" pitchFamily="49" charset="0"/>
              </a:rPr>
              <a:t>double</a:t>
            </a:r>
            <a:r>
              <a:rPr lang="en-US" sz="1400" dirty="0">
                <a:latin typeface="Courier New" panose="02070309020205020404" pitchFamily="49" charset="0"/>
                <a:cs typeface="Courier New" panose="02070309020205020404" pitchFamily="49" charset="0"/>
              </a:rPr>
              <a:t> radius) {</a:t>
            </a:r>
            <a:r>
              <a:rPr lang="en-US" sz="1400" dirty="0">
                <a:solidFill>
                  <a:schemeClr val="accent2">
                    <a:lumMod val="75000"/>
                  </a:schemeClr>
                </a:solidFill>
                <a:latin typeface="Courier New" panose="02070309020205020404" pitchFamily="49" charset="0"/>
                <a:cs typeface="Courier New" panose="02070309020205020404" pitchFamily="49" charset="0"/>
              </a:rPr>
              <a:t>this</a:t>
            </a:r>
            <a:r>
              <a:rPr lang="en-US" sz="1400" dirty="0">
                <a:latin typeface="Courier New" panose="02070309020205020404" pitchFamily="49" charset="0"/>
                <a:cs typeface="Courier New" panose="02070309020205020404" pitchFamily="49" charset="0"/>
              </a:rPr>
              <a:t>.radius = radius;}</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double</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area</a:t>
            </a:r>
            <a:r>
              <a:rPr lang="en-US" sz="1400" dirty="0" smtClean="0">
                <a:latin typeface="Courier New" panose="02070309020205020404" pitchFamily="49" charset="0"/>
                <a:cs typeface="Courier New" panose="02070309020205020404" pitchFamily="49" charset="0"/>
              </a:rPr>
              <a:t>() { </a:t>
            </a:r>
            <a:r>
              <a:rPr lang="en-US" sz="1400" dirty="0" smtClean="0">
                <a:solidFill>
                  <a:schemeClr val="accent2">
                    <a:lumMod val="75000"/>
                  </a:schemeClr>
                </a:solidFill>
                <a:latin typeface="Courier New" panose="02070309020205020404" pitchFamily="49" charset="0"/>
                <a:cs typeface="Courier New" panose="02070309020205020404" pitchFamily="49" charset="0"/>
              </a:rPr>
              <a:t>return</a:t>
            </a:r>
            <a:r>
              <a:rPr lang="en-US" sz="1400" dirty="0" smtClean="0">
                <a:latin typeface="Courier New" panose="02070309020205020404" pitchFamily="49" charset="0"/>
                <a:cs typeface="Courier New" panose="02070309020205020404" pitchFamily="49" charset="0"/>
              </a:rPr>
              <a:t> Math.</a:t>
            </a:r>
            <a:r>
              <a:rPr lang="en-US" sz="1400" dirty="0" smtClean="0">
                <a:solidFill>
                  <a:srgbClr val="7030A0"/>
                </a:solidFill>
                <a:latin typeface="Courier New" panose="02070309020205020404" pitchFamily="49" charset="0"/>
                <a:cs typeface="Courier New" panose="02070309020205020404" pitchFamily="49" charset="0"/>
              </a:rPr>
              <a:t>PI</a:t>
            </a:r>
            <a:r>
              <a:rPr lang="en-US" sz="1400" dirty="0" smtClean="0">
                <a:latin typeface="Courier New" panose="02070309020205020404" pitchFamily="49" charset="0"/>
                <a:cs typeface="Courier New" panose="02070309020205020404" pitchFamily="49" charset="0"/>
              </a:rPr>
              <a:t> * (radius * radius); }</a:t>
            </a:r>
            <a:endParaRPr lang="ru-RU" sz="1400" dirty="0">
              <a:latin typeface="Courier New" panose="02070309020205020404" pitchFamily="49" charset="0"/>
              <a:cs typeface="Courier New" panose="02070309020205020404" pitchFamily="49" charset="0"/>
            </a:endParaRPr>
          </a:p>
          <a:p>
            <a:pPr marL="274320" lvl="1" indent="0">
              <a:buNone/>
            </a:pPr>
            <a:r>
              <a:rPr lang="en-US" sz="1400" dirty="0">
                <a:latin typeface="Courier New" panose="02070309020205020404" pitchFamily="49" charset="0"/>
                <a:cs typeface="Courier New" panose="02070309020205020404" pitchFamily="49" charset="0"/>
              </a:rPr>
              <a:t>}</a:t>
            </a:r>
            <a:endParaRPr lang="ru-RU" sz="1400" dirty="0"/>
          </a:p>
          <a:p>
            <a:pPr marL="274320" lvl="1" indent="0">
              <a:buNone/>
            </a:pPr>
            <a:r>
              <a:rPr lang="en-US" sz="1400" dirty="0" smtClean="0">
                <a:solidFill>
                  <a:schemeClr val="accent2">
                    <a:lumMod val="75000"/>
                  </a:schemeClr>
                </a:solidFill>
                <a:latin typeface="Courier New" panose="02070309020205020404" pitchFamily="49" charset="0"/>
                <a:cs typeface="Courier New" panose="02070309020205020404" pitchFamily="49" charset="0"/>
              </a:rPr>
              <a:t>class </a:t>
            </a:r>
            <a:r>
              <a:rPr lang="en-US" sz="1400" dirty="0" smtClean="0">
                <a:latin typeface="Courier New" panose="02070309020205020404" pitchFamily="49" charset="0"/>
                <a:cs typeface="Courier New" panose="02070309020205020404" pitchFamily="49" charset="0"/>
              </a:rPr>
              <a:t>Rectangle</a:t>
            </a:r>
            <a:r>
              <a:rPr lang="en-US" sz="1400" dirty="0" smtClean="0">
                <a:solidFill>
                  <a:schemeClr val="accent2">
                    <a:lumMod val="75000"/>
                  </a:schemeClr>
                </a:solidFill>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extends </a:t>
            </a:r>
            <a:r>
              <a:rPr lang="en-US" sz="1400" dirty="0">
                <a:latin typeface="Courier New" panose="02070309020205020404" pitchFamily="49" charset="0"/>
                <a:cs typeface="Courier New" panose="02070309020205020404" pitchFamily="49" charset="0"/>
              </a:rPr>
              <a:t>Figure</a:t>
            </a:r>
            <a:r>
              <a:rPr lang="en-US" sz="1400" dirty="0">
                <a:solidFill>
                  <a:schemeClr val="accent2">
                    <a:lumMod val="75000"/>
                  </a:schemeClr>
                </a:solidFill>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final</a:t>
            </a:r>
            <a:r>
              <a:rPr lang="en-US" sz="1400" dirty="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double</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length;</a:t>
            </a:r>
          </a:p>
          <a:p>
            <a:pPr marL="274320" lvl="1" indent="0">
              <a:buNone/>
            </a:pPr>
            <a:r>
              <a:rPr lang="en-US" sz="1400" dirty="0" smtClean="0">
                <a:solidFill>
                  <a:schemeClr val="accent2">
                    <a:lumMod val="75000"/>
                  </a:schemeClr>
                </a:solidFill>
                <a:latin typeface="Courier New" panose="02070309020205020404" pitchFamily="49" charset="0"/>
                <a:cs typeface="Courier New" panose="02070309020205020404" pitchFamily="49" charset="0"/>
              </a:rPr>
              <a:t>	final</a:t>
            </a:r>
            <a:r>
              <a:rPr lang="en-US" sz="1400" dirty="0" smtClean="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double</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width;</a:t>
            </a:r>
            <a:endParaRPr lang="en-US" sz="1400" dirty="0">
              <a:latin typeface="Courier New" panose="02070309020205020404" pitchFamily="49" charset="0"/>
              <a:cs typeface="Courier New" panose="02070309020205020404" pitchFamily="49" charset="0"/>
            </a:endParaRPr>
          </a:p>
          <a:p>
            <a:pPr marL="274320" lvl="1" indent="0">
              <a:buNone/>
            </a:pP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Rectangle(</a:t>
            </a:r>
            <a:r>
              <a:rPr lang="en-US" sz="1400" dirty="0" smtClean="0">
                <a:solidFill>
                  <a:schemeClr val="accent2">
                    <a:lumMod val="75000"/>
                  </a:schemeClr>
                </a:solidFill>
                <a:latin typeface="Courier New" panose="02070309020205020404" pitchFamily="49" charset="0"/>
                <a:cs typeface="Courier New" panose="02070309020205020404" pitchFamily="49" charset="0"/>
              </a:rPr>
              <a:t>double</a:t>
            </a:r>
            <a:r>
              <a:rPr lang="en-US" sz="1400" dirty="0" smtClean="0">
                <a:latin typeface="Courier New" panose="02070309020205020404" pitchFamily="49" charset="0"/>
                <a:cs typeface="Courier New" panose="02070309020205020404" pitchFamily="49" charset="0"/>
              </a:rPr>
              <a:t> length, </a:t>
            </a:r>
            <a:r>
              <a:rPr lang="en-US" sz="1400" dirty="0">
                <a:solidFill>
                  <a:schemeClr val="accent2">
                    <a:lumMod val="75000"/>
                  </a:schemeClr>
                </a:solidFill>
                <a:latin typeface="Courier New" panose="02070309020205020404" pitchFamily="49" charset="0"/>
                <a:cs typeface="Courier New" panose="02070309020205020404" pitchFamily="49" charset="0"/>
              </a:rPr>
              <a:t>double</a:t>
            </a:r>
            <a:r>
              <a:rPr lang="en-US" sz="1400" dirty="0" smtClean="0">
                <a:latin typeface="Courier New" panose="02070309020205020404" pitchFamily="49" charset="0"/>
                <a:cs typeface="Courier New" panose="02070309020205020404" pitchFamily="49" charset="0"/>
              </a:rPr>
              <a:t> width) {</a:t>
            </a:r>
          </a:p>
          <a:p>
            <a:pPr marL="274320" lvl="1" indent="0">
              <a:buNone/>
            </a:pPr>
            <a:r>
              <a:rPr lang="en-US" sz="1400" dirty="0">
                <a:solidFill>
                  <a:schemeClr val="accent2">
                    <a:lumMod val="75000"/>
                  </a:schemeClr>
                </a:solidFill>
                <a:latin typeface="Courier New" panose="02070309020205020404" pitchFamily="49" charset="0"/>
                <a:cs typeface="Courier New" panose="02070309020205020404" pitchFamily="49" charset="0"/>
              </a:rPr>
              <a:t>	</a:t>
            </a:r>
            <a:r>
              <a:rPr lang="en-US" sz="1400" dirty="0" smtClean="0">
                <a:solidFill>
                  <a:schemeClr val="accent2">
                    <a:lumMod val="75000"/>
                  </a:schemeClr>
                </a:solidFill>
                <a:latin typeface="Courier New" panose="02070309020205020404" pitchFamily="49" charset="0"/>
                <a:cs typeface="Courier New" panose="02070309020205020404" pitchFamily="49" charset="0"/>
              </a:rPr>
              <a:t>	this</a:t>
            </a:r>
            <a:r>
              <a:rPr lang="en-US" sz="1400" dirty="0" smtClean="0">
                <a:latin typeface="Courier New" panose="02070309020205020404" pitchFamily="49" charset="0"/>
                <a:cs typeface="Courier New" panose="02070309020205020404" pitchFamily="49" charset="0"/>
              </a:rPr>
              <a:t>.length </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length</a:t>
            </a:r>
          </a:p>
          <a:p>
            <a:pPr marL="274320" lvl="1" indent="0">
              <a:buNone/>
            </a:pPr>
            <a:r>
              <a:rPr lang="en-US" sz="1400" dirty="0" smtClean="0">
                <a:solidFill>
                  <a:schemeClr val="accent2">
                    <a:lumMod val="75000"/>
                  </a:schemeClr>
                </a:solidFill>
                <a:latin typeface="Courier New" panose="02070309020205020404" pitchFamily="49" charset="0"/>
                <a:cs typeface="Courier New" panose="02070309020205020404" pitchFamily="49" charset="0"/>
              </a:rPr>
              <a:t>		this</a:t>
            </a:r>
            <a:r>
              <a:rPr lang="en-US" sz="1400" dirty="0" smtClean="0">
                <a:latin typeface="Courier New" panose="02070309020205020404" pitchFamily="49" charset="0"/>
                <a:cs typeface="Courier New" panose="02070309020205020404" pitchFamily="49" charset="0"/>
              </a:rPr>
              <a:t>.width </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width;</a:t>
            </a:r>
          </a:p>
          <a:p>
            <a:pPr marL="274320" lvl="1" indent="0">
              <a:buNone/>
            </a:pPr>
            <a:r>
              <a:rPr lang="en-US" sz="1400" dirty="0" smtClean="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pPr marL="274320" lvl="1" indent="0">
              <a:buNone/>
            </a:pPr>
            <a:r>
              <a:rPr lang="en-US" sz="1400" dirty="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double</a:t>
            </a:r>
            <a:r>
              <a:rPr lang="en-US" sz="1400" dirty="0">
                <a:latin typeface="Courier New" panose="02070309020205020404" pitchFamily="49" charset="0"/>
                <a:cs typeface="Courier New" panose="02070309020205020404" pitchFamily="49" charset="0"/>
              </a:rPr>
              <a:t> area() { </a:t>
            </a:r>
            <a:r>
              <a:rPr lang="en-US" sz="1400" dirty="0">
                <a:solidFill>
                  <a:schemeClr val="accent2">
                    <a:lumMod val="75000"/>
                  </a:schemeClr>
                </a:solidFill>
                <a:latin typeface="Courier New" panose="02070309020205020404" pitchFamily="49" charset="0"/>
                <a:cs typeface="Courier New" panose="02070309020205020404" pitchFamily="49" charset="0"/>
              </a:rPr>
              <a:t>return</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length </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width; </a:t>
            </a:r>
            <a:r>
              <a:rPr lang="en-US" sz="1400" dirty="0">
                <a:latin typeface="Courier New" panose="02070309020205020404" pitchFamily="49" charset="0"/>
                <a:cs typeface="Courier New" panose="02070309020205020404" pitchFamily="49" charset="0"/>
              </a:rPr>
              <a:t>}</a:t>
            </a:r>
            <a:endParaRPr lang="ru-RU" sz="1400" dirty="0">
              <a:latin typeface="Courier New" panose="02070309020205020404" pitchFamily="49" charset="0"/>
              <a:cs typeface="Courier New" panose="02070309020205020404" pitchFamily="49" charset="0"/>
            </a:endParaRPr>
          </a:p>
          <a:p>
            <a:pPr marL="274320" lvl="1" indent="0">
              <a:buNone/>
            </a:pPr>
            <a:r>
              <a:rPr lang="en-US" sz="1400" dirty="0">
                <a:latin typeface="Courier New" panose="02070309020205020404" pitchFamily="49" charset="0"/>
                <a:cs typeface="Courier New" panose="02070309020205020404" pitchFamily="49" charset="0"/>
              </a:rPr>
              <a:t>}</a:t>
            </a:r>
            <a:endParaRPr lang="ru-RU" sz="1400" dirty="0"/>
          </a:p>
          <a:p>
            <a:pPr marL="45720" lvl="1" indent="0">
              <a:spcBef>
                <a:spcPts val="1800"/>
              </a:spcBef>
              <a:buNone/>
            </a:pPr>
            <a:endParaRPr lang="ru-RU" sz="1400" dirty="0" smtClean="0"/>
          </a:p>
        </p:txBody>
      </p:sp>
    </p:spTree>
    <p:extLst>
      <p:ext uri="{BB962C8B-B14F-4D97-AF65-F5344CB8AC3E}">
        <p14:creationId xmlns:p14="http://schemas.microsoft.com/office/powerpoint/2010/main" val="337379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189756" y="188640"/>
            <a:ext cx="11809312" cy="576064"/>
          </a:xfrm>
        </p:spPr>
        <p:txBody>
          <a:bodyPr>
            <a:normAutofit/>
          </a:bodyPr>
          <a:lstStyle/>
          <a:p>
            <a:pPr algn="ctr"/>
            <a:r>
              <a:rPr lang="ru-RU" sz="2800" dirty="0"/>
              <a:t>Используйте объект функции для выполнения сравнения</a:t>
            </a:r>
          </a:p>
        </p:txBody>
      </p:sp>
      <p:sp>
        <p:nvSpPr>
          <p:cNvPr id="6" name="Content Placeholder 4"/>
          <p:cNvSpPr>
            <a:spLocks noGrp="1"/>
          </p:cNvSpPr>
          <p:nvPr>
            <p:ph sz="half" idx="1"/>
          </p:nvPr>
        </p:nvSpPr>
        <p:spPr>
          <a:xfrm>
            <a:off x="189756" y="1052736"/>
            <a:ext cx="11809312" cy="5616624"/>
          </a:xfrm>
        </p:spPr>
        <p:txBody>
          <a:bodyPr>
            <a:normAutofit lnSpcReduction="10000"/>
          </a:bodyPr>
          <a:lstStyle/>
          <a:p>
            <a:pPr marL="274320" lvl="1">
              <a:spcBef>
                <a:spcPts val="1800"/>
              </a:spcBef>
            </a:pPr>
            <a:r>
              <a:rPr lang="ru-RU" sz="1400" dirty="0" smtClean="0"/>
              <a:t>Экземпляр класса, который предоставляет клиенту ровно один такой метод, фактически является указателем на это метод. Подобные экземпляры называются </a:t>
            </a:r>
            <a:r>
              <a:rPr lang="ru-RU" sz="1400" i="1" dirty="0" smtClean="0"/>
              <a:t>объектами-функциями. </a:t>
            </a:r>
            <a:r>
              <a:rPr lang="ru-RU" sz="1400" dirty="0" smtClean="0"/>
              <a:t>Например:</a:t>
            </a:r>
          </a:p>
          <a:p>
            <a:pPr marL="274320" lvl="1" indent="0">
              <a:buNone/>
            </a:pPr>
            <a:r>
              <a:rPr lang="en-US" sz="1400" dirty="0" smtClean="0">
                <a:solidFill>
                  <a:schemeClr val="accent2">
                    <a:lumMod val="75000"/>
                  </a:schemeClr>
                </a:solidFill>
                <a:latin typeface="Courier New" panose="02070309020205020404" pitchFamily="49" charset="0"/>
                <a:cs typeface="Courier New" panose="02070309020205020404" pitchFamily="49" charset="0"/>
              </a:rPr>
              <a:t>class </a:t>
            </a:r>
            <a:r>
              <a:rPr lang="en-US" sz="1400" dirty="0" smtClean="0">
                <a:latin typeface="Courier New" panose="02070309020205020404" pitchFamily="49" charset="0"/>
                <a:cs typeface="Courier New" panose="02070309020205020404" pitchFamily="49" charset="0"/>
              </a:rPr>
              <a:t>StringLengthComparator</a:t>
            </a:r>
            <a:r>
              <a:rPr lang="en-US" sz="1400" dirty="0" smtClean="0">
                <a:solidFill>
                  <a:schemeClr val="accent2">
                    <a:lumMod val="75000"/>
                  </a:schemeClr>
                </a:solidFill>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public</a:t>
            </a:r>
            <a:r>
              <a:rPr lang="en-US" sz="1400" dirty="0" smtClean="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int</a:t>
            </a:r>
            <a:r>
              <a:rPr lang="en-US" sz="1400" dirty="0" smtClean="0">
                <a:latin typeface="Courier New" panose="02070309020205020404" pitchFamily="49" charset="0"/>
                <a:cs typeface="Courier New" panose="02070309020205020404" pitchFamily="49" charset="0"/>
              </a:rPr>
              <a:t> compare(String s1, String s2) {</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return</a:t>
            </a:r>
            <a:r>
              <a:rPr lang="en-US" sz="1400" dirty="0" smtClean="0">
                <a:latin typeface="Courier New" panose="02070309020205020404" pitchFamily="49" charset="0"/>
                <a:cs typeface="Courier New" panose="02070309020205020404" pitchFamily="49" charset="0"/>
              </a:rPr>
              <a:t> s1.length() – s2.length();</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pPr marL="274320" lvl="1" indent="0">
              <a:buNone/>
            </a:pPr>
            <a:r>
              <a:rPr lang="en-US" sz="1400" dirty="0" smtClean="0">
                <a:latin typeface="Courier New" panose="02070309020205020404" pitchFamily="49" charset="0"/>
                <a:cs typeface="Courier New" panose="02070309020205020404" pitchFamily="49" charset="0"/>
              </a:rPr>
              <a:t>}</a:t>
            </a:r>
            <a:endParaRPr lang="ru-RU" sz="1400" dirty="0"/>
          </a:p>
          <a:p>
            <a:pPr marL="331470" lvl="1" indent="-285750">
              <a:spcBef>
                <a:spcPts val="1800"/>
              </a:spcBef>
            </a:pPr>
            <a:r>
              <a:rPr lang="ru-RU" sz="1400" dirty="0" smtClean="0"/>
              <a:t>Все экземпляры этого класса функционально эквивалентны друг другу. Таким образом, чтобы избежать расходов на создание не нужных объектов, этот класс можно сделать синглтоном.</a:t>
            </a:r>
          </a:p>
          <a:p>
            <a:pPr marL="331470" lvl="1" indent="-285750">
              <a:spcBef>
                <a:spcPts val="1800"/>
              </a:spcBef>
            </a:pPr>
            <a:r>
              <a:rPr lang="ru-RU" sz="1400" dirty="0" smtClean="0"/>
              <a:t>Хорошая практика определить интерфейс </a:t>
            </a:r>
            <a:r>
              <a:rPr lang="en-US" sz="1400" dirty="0">
                <a:latin typeface="Courier New" panose="02070309020205020404" pitchFamily="49" charset="0"/>
                <a:cs typeface="Courier New" panose="02070309020205020404" pitchFamily="49" charset="0"/>
              </a:rPr>
              <a:t>Comparator</a:t>
            </a:r>
            <a:r>
              <a:rPr lang="ru-RU" sz="1400" dirty="0" smtClean="0"/>
              <a:t> и переделать класс </a:t>
            </a:r>
            <a:r>
              <a:rPr lang="en-US" sz="1400" dirty="0" smtClean="0">
                <a:latin typeface="Courier New" panose="02070309020205020404" pitchFamily="49" charset="0"/>
                <a:cs typeface="Courier New" panose="02070309020205020404" pitchFamily="49" charset="0"/>
              </a:rPr>
              <a:t>StringLengthComparator</a:t>
            </a:r>
            <a:r>
              <a:rPr lang="ru-RU" sz="1400" dirty="0" smtClean="0">
                <a:latin typeface="Courier New" panose="02070309020205020404" pitchFamily="49" charset="0"/>
                <a:cs typeface="Courier New" panose="02070309020205020404" pitchFamily="49" charset="0"/>
              </a:rPr>
              <a:t> </a:t>
            </a:r>
            <a:r>
              <a:rPr lang="ru-RU" sz="1400" dirty="0"/>
              <a:t>таким </a:t>
            </a:r>
            <a:r>
              <a:rPr lang="ru-RU" sz="1400" dirty="0" smtClean="0"/>
              <a:t>образом, что бы он реализовывал этот интерфейс:</a:t>
            </a:r>
          </a:p>
          <a:p>
            <a:pPr marL="274320" lvl="1" indent="0">
              <a:buNone/>
            </a:pPr>
            <a:r>
              <a:rPr lang="en-US" sz="1400" dirty="0" smtClean="0">
                <a:solidFill>
                  <a:schemeClr val="accent2">
                    <a:lumMod val="75000"/>
                  </a:schemeClr>
                </a:solidFill>
                <a:latin typeface="Courier New" panose="02070309020205020404" pitchFamily="49" charset="0"/>
                <a:cs typeface="Courier New" panose="02070309020205020404" pitchFamily="49" charset="0"/>
              </a:rPr>
              <a:t>public interface </a:t>
            </a:r>
            <a:r>
              <a:rPr lang="en-US" sz="1400" dirty="0" smtClean="0">
                <a:latin typeface="Courier New" panose="02070309020205020404" pitchFamily="49" charset="0"/>
                <a:cs typeface="Courier New" panose="02070309020205020404" pitchFamily="49" charset="0"/>
              </a:rPr>
              <a:t>Comparator&lt;T&gt;</a:t>
            </a:r>
            <a:r>
              <a:rPr lang="en-US" sz="1400" dirty="0" smtClean="0">
                <a:solidFill>
                  <a:schemeClr val="accent2">
                    <a:lumMod val="75000"/>
                  </a:schemeClr>
                </a:solidFill>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public</a:t>
            </a:r>
            <a:r>
              <a:rPr lang="en-US" sz="1400" dirty="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compare(T t1</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T t2);</a:t>
            </a:r>
            <a:endParaRPr lang="en-US" sz="1400" dirty="0">
              <a:latin typeface="Courier New" panose="02070309020205020404" pitchFamily="49" charset="0"/>
              <a:cs typeface="Courier New" panose="02070309020205020404" pitchFamily="49" charset="0"/>
            </a:endParaRPr>
          </a:p>
          <a:p>
            <a:pPr marL="274320" lvl="1" indent="0">
              <a:buNone/>
            </a:pPr>
            <a:r>
              <a:rPr lang="en-US" sz="1400" dirty="0" smtClean="0">
                <a:latin typeface="Courier New" panose="02070309020205020404" pitchFamily="49" charset="0"/>
                <a:cs typeface="Courier New" panose="02070309020205020404" pitchFamily="49" charset="0"/>
              </a:rPr>
              <a:t>}</a:t>
            </a:r>
            <a:endParaRPr lang="ru-RU" sz="1400" dirty="0"/>
          </a:p>
          <a:p>
            <a:pPr marL="274320" lvl="1" indent="0">
              <a:buNone/>
            </a:pPr>
            <a:endParaRPr lang="en-US" sz="1400" dirty="0" smtClean="0">
              <a:solidFill>
                <a:schemeClr val="accent2">
                  <a:lumMod val="75000"/>
                </a:schemeClr>
              </a:solidFill>
              <a:latin typeface="Courier New" panose="02070309020205020404" pitchFamily="49" charset="0"/>
              <a:cs typeface="Courier New" panose="02070309020205020404" pitchFamily="49" charset="0"/>
            </a:endParaRPr>
          </a:p>
          <a:p>
            <a:pPr marL="274320" lvl="1" indent="0">
              <a:buNone/>
            </a:pPr>
            <a:r>
              <a:rPr lang="en-US" sz="1400" dirty="0" smtClean="0">
                <a:solidFill>
                  <a:schemeClr val="accent2">
                    <a:lumMod val="75000"/>
                  </a:schemeClr>
                </a:solidFill>
                <a:latin typeface="Courier New" panose="02070309020205020404" pitchFamily="49" charset="0"/>
                <a:cs typeface="Courier New" panose="02070309020205020404" pitchFamily="49" charset="0"/>
              </a:rPr>
              <a:t>class </a:t>
            </a:r>
            <a:r>
              <a:rPr lang="en-US" sz="1400" dirty="0">
                <a:latin typeface="Courier New" panose="02070309020205020404" pitchFamily="49" charset="0"/>
                <a:cs typeface="Courier New" panose="02070309020205020404" pitchFamily="49" charset="0"/>
              </a:rPr>
              <a:t>StringLengthComparator</a:t>
            </a:r>
            <a:r>
              <a:rPr lang="en-US" sz="1400" dirty="0">
                <a:solidFill>
                  <a:schemeClr val="accent2">
                    <a:lumMod val="75000"/>
                  </a:schemeClr>
                </a:solidFill>
                <a:latin typeface="Courier New" panose="02070309020205020404" pitchFamily="49" charset="0"/>
                <a:cs typeface="Courier New" panose="02070309020205020404" pitchFamily="49" charset="0"/>
              </a:rPr>
              <a:t> </a:t>
            </a:r>
            <a:r>
              <a:rPr lang="en-US" sz="1400" dirty="0" smtClean="0">
                <a:solidFill>
                  <a:schemeClr val="accent2">
                    <a:lumMod val="75000"/>
                  </a:schemeClr>
                </a:solidFill>
                <a:latin typeface="Courier New" panose="02070309020205020404" pitchFamily="49" charset="0"/>
                <a:cs typeface="Courier New" panose="02070309020205020404" pitchFamily="49" charset="0"/>
              </a:rPr>
              <a:t>implements </a:t>
            </a:r>
            <a:r>
              <a:rPr lang="en-US" sz="1400" dirty="0">
                <a:latin typeface="Courier New" panose="02070309020205020404" pitchFamily="49" charset="0"/>
                <a:cs typeface="Courier New" panose="02070309020205020404" pitchFamily="49" charset="0"/>
              </a:rPr>
              <a:t>Comparator&lt;String</a:t>
            </a:r>
            <a:r>
              <a:rPr lang="en-US" sz="1400" dirty="0" smtClean="0">
                <a:latin typeface="Courier New" panose="02070309020205020404" pitchFamily="49" charset="0"/>
                <a:cs typeface="Courier New" panose="02070309020205020404" pitchFamily="49" charset="0"/>
              </a:rPr>
              <a:t>&gt; {</a:t>
            </a:r>
            <a:endParaRPr lang="en-US" sz="1400" dirty="0">
              <a:latin typeface="Courier New" panose="02070309020205020404" pitchFamily="49" charset="0"/>
              <a:cs typeface="Courier New" panose="02070309020205020404" pitchFamily="49" charset="0"/>
            </a:endParaRPr>
          </a:p>
          <a:p>
            <a:pPr marL="274320" lvl="1" indent="0">
              <a:buNone/>
            </a:pPr>
            <a:r>
              <a:rPr lang="en-US" sz="1400" dirty="0" smtClean="0">
                <a:latin typeface="Courier New" panose="02070309020205020404" pitchFamily="49" charset="0"/>
                <a:cs typeface="Courier New" panose="02070309020205020404" pitchFamily="49" charset="0"/>
              </a:rPr>
              <a:t>	</a:t>
            </a:r>
            <a:r>
              <a:rPr lang="en-US" sz="1400" dirty="0" smtClean="0">
                <a:solidFill>
                  <a:schemeClr val="accent4">
                    <a:lumMod val="75000"/>
                  </a:schemeClr>
                </a:solidFill>
                <a:latin typeface="Courier New" panose="02070309020205020404" pitchFamily="49" charset="0"/>
                <a:cs typeface="Courier New" panose="02070309020205020404" pitchFamily="49" charset="0"/>
              </a:rPr>
              <a:t>@Override</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public</a:t>
            </a:r>
            <a:r>
              <a:rPr lang="en-US" sz="1400" dirty="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compare(String s1, String s2) {</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return</a:t>
            </a:r>
            <a:r>
              <a:rPr lang="en-US" sz="1400" dirty="0">
                <a:latin typeface="Courier New" panose="02070309020205020404" pitchFamily="49" charset="0"/>
                <a:cs typeface="Courier New" panose="02070309020205020404" pitchFamily="49" charset="0"/>
              </a:rPr>
              <a:t> s1.length() – s2.length();</a:t>
            </a:r>
          </a:p>
          <a:p>
            <a:pPr marL="274320" lvl="1" indent="0">
              <a:buNone/>
            </a:pPr>
            <a:r>
              <a:rPr lang="en-US" sz="1400" dirty="0">
                <a:latin typeface="Courier New" panose="02070309020205020404" pitchFamily="49" charset="0"/>
                <a:cs typeface="Courier New" panose="02070309020205020404" pitchFamily="49" charset="0"/>
              </a:rPr>
              <a:t>	}</a:t>
            </a:r>
          </a:p>
          <a:p>
            <a:pPr marL="274320" lvl="1" indent="0">
              <a:buNone/>
            </a:pPr>
            <a:r>
              <a:rPr lang="en-US" sz="1400" dirty="0">
                <a:latin typeface="Courier New" panose="02070309020205020404" pitchFamily="49" charset="0"/>
                <a:cs typeface="Courier New" panose="02070309020205020404" pitchFamily="49" charset="0"/>
              </a:rPr>
              <a:t>}</a:t>
            </a:r>
            <a:endParaRPr lang="ru-RU" sz="1400" dirty="0"/>
          </a:p>
          <a:p>
            <a:pPr marL="45720" lvl="1" indent="0">
              <a:spcBef>
                <a:spcPts val="1800"/>
              </a:spcBef>
              <a:buNone/>
            </a:pPr>
            <a:endParaRPr lang="ru-RU" sz="1400" dirty="0"/>
          </a:p>
          <a:p>
            <a:pPr marL="45720" lvl="1" indent="0">
              <a:spcBef>
                <a:spcPts val="1800"/>
              </a:spcBef>
              <a:buNone/>
            </a:pPr>
            <a:endParaRPr lang="ru-RU" sz="1400" dirty="0" smtClean="0"/>
          </a:p>
        </p:txBody>
      </p:sp>
    </p:spTree>
    <p:extLst>
      <p:ext uri="{BB962C8B-B14F-4D97-AF65-F5344CB8AC3E}">
        <p14:creationId xmlns:p14="http://schemas.microsoft.com/office/powerpoint/2010/main" val="1094536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189756" y="188640"/>
            <a:ext cx="11809312" cy="576064"/>
          </a:xfrm>
        </p:spPr>
        <p:txBody>
          <a:bodyPr>
            <a:normAutofit/>
          </a:bodyPr>
          <a:lstStyle/>
          <a:p>
            <a:pPr algn="ctr"/>
            <a:r>
              <a:rPr lang="ru-RU" sz="2800" dirty="0"/>
              <a:t>Предпочитайте статические классы-члены нестатическим</a:t>
            </a:r>
          </a:p>
        </p:txBody>
      </p:sp>
      <p:sp>
        <p:nvSpPr>
          <p:cNvPr id="6" name="Content Placeholder 4"/>
          <p:cNvSpPr>
            <a:spLocks noGrp="1"/>
          </p:cNvSpPr>
          <p:nvPr>
            <p:ph sz="half" idx="1"/>
          </p:nvPr>
        </p:nvSpPr>
        <p:spPr>
          <a:xfrm>
            <a:off x="189756" y="1052736"/>
            <a:ext cx="11809312" cy="2880320"/>
          </a:xfrm>
        </p:spPr>
        <p:txBody>
          <a:bodyPr/>
          <a:lstStyle/>
          <a:p>
            <a:pPr marL="274320" lvl="1">
              <a:spcBef>
                <a:spcPts val="1800"/>
              </a:spcBef>
            </a:pPr>
            <a:r>
              <a:rPr lang="ru-RU" sz="1400" dirty="0" smtClean="0"/>
              <a:t>Если вы объявили класс-член, которому не нужен доступ к экземпляру содержащего класса, не забудьте поместить в соответствующую декларацию модификатор </a:t>
            </a:r>
            <a:r>
              <a:rPr lang="en-US" sz="1400" dirty="0" smtClean="0"/>
              <a:t>static</a:t>
            </a:r>
            <a:r>
              <a:rPr lang="ru-RU" sz="1400" dirty="0" smtClean="0"/>
              <a:t> с тем, чтобы сделать этот класс-член статическим.</a:t>
            </a:r>
          </a:p>
          <a:p>
            <a:pPr marL="274320" lvl="1">
              <a:spcBef>
                <a:spcPts val="1800"/>
              </a:spcBef>
            </a:pPr>
            <a:r>
              <a:rPr lang="ru-RU" sz="1400" dirty="0" smtClean="0"/>
              <a:t>Вдвойне важно правильно сделать выбор между статическим и нестатическим классом-членом, когда этот класс является открытым или защищенным членом класса, передаваемого клиентам.</a:t>
            </a:r>
          </a:p>
          <a:p>
            <a:pPr marL="274320" lvl="1">
              <a:spcBef>
                <a:spcPts val="1800"/>
              </a:spcBef>
            </a:pPr>
            <a:r>
              <a:rPr lang="ru-RU" sz="1400" dirty="0" smtClean="0"/>
              <a:t>Если вам нужно создавать экземпляры этого класса только в одном месте программы и уже есть тип, который этот класс характеризует, сделайте его анонимным классом. В противном случае это должен быть локальный класс.</a:t>
            </a:r>
          </a:p>
        </p:txBody>
      </p:sp>
    </p:spTree>
    <p:extLst>
      <p:ext uri="{BB962C8B-B14F-4D97-AF65-F5344CB8AC3E}">
        <p14:creationId xmlns:p14="http://schemas.microsoft.com/office/powerpoint/2010/main" val="3359351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type="title"/>
          </p:nvPr>
        </p:nvSpPr>
        <p:spPr>
          <a:xfrm>
            <a:off x="909836" y="188640"/>
            <a:ext cx="10441160" cy="691480"/>
          </a:xfrm>
        </p:spPr>
        <p:txBody>
          <a:bodyPr>
            <a:normAutofit fontScale="90000"/>
          </a:bodyPr>
          <a:lstStyle/>
          <a:p>
            <a:pPr algn="ctr"/>
            <a:r>
              <a:rPr lang="ru-RU" sz="2800" dirty="0" smtClean="0"/>
              <a:t>Средства обобщенного программирования (</a:t>
            </a:r>
            <a:r>
              <a:rPr lang="en-US" sz="2800" dirty="0" smtClean="0"/>
              <a:t>generics</a:t>
            </a:r>
            <a:r>
              <a:rPr lang="ru-RU" sz="2800" dirty="0" smtClean="0"/>
              <a:t>)</a:t>
            </a:r>
            <a:endParaRPr lang="en-US" sz="2800" dirty="0"/>
          </a:p>
        </p:txBody>
      </p:sp>
      <p:sp>
        <p:nvSpPr>
          <p:cNvPr id="6" name="Content Placeholder 1"/>
          <p:cNvSpPr>
            <a:spLocks noGrp="1"/>
          </p:cNvSpPr>
          <p:nvPr>
            <p:ph idx="1"/>
          </p:nvPr>
        </p:nvSpPr>
        <p:spPr>
          <a:xfrm>
            <a:off x="261764" y="980728"/>
            <a:ext cx="11737304" cy="4248472"/>
          </a:xfrm>
        </p:spPr>
        <p:txBody>
          <a:bodyPr>
            <a:normAutofit/>
          </a:bodyPr>
          <a:lstStyle/>
          <a:p>
            <a:r>
              <a:rPr lang="ru-RU" dirty="0" smtClean="0"/>
              <a:t>Не используйте необработанные типы в новом коде</a:t>
            </a:r>
            <a:r>
              <a:rPr lang="en-US" dirty="0" smtClean="0"/>
              <a:t>.</a:t>
            </a:r>
            <a:endParaRPr lang="ru-RU" dirty="0" smtClean="0"/>
          </a:p>
          <a:p>
            <a:r>
              <a:rPr lang="ru-RU" dirty="0" smtClean="0"/>
              <a:t>Избегайте предупреждений о непроверенном коде.</a:t>
            </a:r>
          </a:p>
          <a:p>
            <a:r>
              <a:rPr lang="ru-RU" dirty="0" smtClean="0"/>
              <a:t>Предпочитайте списки массивам.</a:t>
            </a:r>
          </a:p>
          <a:p>
            <a:r>
              <a:rPr lang="ru-RU" dirty="0" smtClean="0"/>
              <a:t>Поддерживайте обобщенные типы.</a:t>
            </a:r>
          </a:p>
          <a:p>
            <a:r>
              <a:rPr lang="ru-RU" dirty="0" smtClean="0"/>
              <a:t>Поддерживайте обобщенные методы.</a:t>
            </a:r>
          </a:p>
          <a:p>
            <a:r>
              <a:rPr lang="ru-RU" dirty="0" smtClean="0"/>
              <a:t>Используйте ограниченные групповые символы для увеличения гибкости </a:t>
            </a:r>
            <a:r>
              <a:rPr lang="en-US" dirty="0" smtClean="0"/>
              <a:t>API</a:t>
            </a:r>
            <a:r>
              <a:rPr lang="ru-RU" dirty="0" smtClean="0"/>
              <a:t>.</a:t>
            </a:r>
          </a:p>
          <a:p>
            <a:r>
              <a:rPr lang="ru-RU" dirty="0" smtClean="0"/>
              <a:t>Использование неоднородных контейнеров.</a:t>
            </a:r>
          </a:p>
        </p:txBody>
      </p:sp>
    </p:spTree>
    <p:extLst>
      <p:ext uri="{BB962C8B-B14F-4D97-AF65-F5344CB8AC3E}">
        <p14:creationId xmlns:p14="http://schemas.microsoft.com/office/powerpoint/2010/main" val="2759967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189756" y="116632"/>
            <a:ext cx="11809312" cy="576064"/>
          </a:xfrm>
        </p:spPr>
        <p:txBody>
          <a:bodyPr>
            <a:normAutofit/>
          </a:bodyPr>
          <a:lstStyle/>
          <a:p>
            <a:pPr algn="ctr"/>
            <a:r>
              <a:rPr lang="ru-RU" sz="2800" dirty="0"/>
              <a:t>Не используйте необработанные типы в новом коде</a:t>
            </a:r>
          </a:p>
        </p:txBody>
      </p:sp>
      <p:sp>
        <p:nvSpPr>
          <p:cNvPr id="6" name="Content Placeholder 4"/>
          <p:cNvSpPr>
            <a:spLocks noGrp="1"/>
          </p:cNvSpPr>
          <p:nvPr>
            <p:ph sz="half" idx="1"/>
          </p:nvPr>
        </p:nvSpPr>
        <p:spPr>
          <a:xfrm>
            <a:off x="189756" y="692696"/>
            <a:ext cx="11809312" cy="2880320"/>
          </a:xfrm>
        </p:spPr>
        <p:txBody>
          <a:bodyPr>
            <a:normAutofit lnSpcReduction="10000"/>
          </a:bodyPr>
          <a:lstStyle/>
          <a:p>
            <a:pPr marL="274320" lvl="1">
              <a:spcBef>
                <a:spcPts val="1800"/>
              </a:spcBef>
            </a:pPr>
            <a:r>
              <a:rPr lang="ru-RU" sz="1400" dirty="0" smtClean="0"/>
              <a:t>Если вы используете необработанные типы, то вы теряете все преимущества использования средств обобщенного программирования.</a:t>
            </a:r>
          </a:p>
          <a:p>
            <a:pPr marL="274320" lvl="1">
              <a:spcBef>
                <a:spcPts val="1800"/>
              </a:spcBef>
            </a:pPr>
            <a:r>
              <a:rPr lang="ru-RU" sz="1400" dirty="0" smtClean="0"/>
              <a:t>Вы теряете в безопасности типов в случае использования необработанного типа, такого как </a:t>
            </a:r>
            <a:r>
              <a:rPr lang="en-US" sz="1400" dirty="0" smtClean="0"/>
              <a:t>List</a:t>
            </a:r>
            <a:r>
              <a:rPr lang="ru-RU" sz="1400" dirty="0" smtClean="0"/>
              <a:t>, но сохраняете ее при использовании типа с параметрами </a:t>
            </a:r>
            <a:r>
              <a:rPr lang="en-US" sz="1400" dirty="0" smtClean="0"/>
              <a:t>List&lt;Object&gt;</a:t>
            </a:r>
            <a:r>
              <a:rPr lang="ru-RU" sz="1400" dirty="0" smtClean="0"/>
              <a:t>.</a:t>
            </a:r>
          </a:p>
          <a:p>
            <a:pPr marL="274320" lvl="1">
              <a:spcBef>
                <a:spcPts val="1800"/>
              </a:spcBef>
            </a:pPr>
            <a:r>
              <a:rPr lang="ru-RU" sz="1400" dirty="0" smtClean="0"/>
              <a:t>Вы должны использовать необработанные типы в литеральных константах класса или литералах.</a:t>
            </a:r>
          </a:p>
          <a:p>
            <a:pPr marL="274320" lvl="1">
              <a:spcBef>
                <a:spcPts val="1800"/>
              </a:spcBef>
            </a:pPr>
            <a:r>
              <a:rPr lang="ru-RU" sz="1400" dirty="0" smtClean="0"/>
              <a:t>Резюме:</a:t>
            </a:r>
          </a:p>
          <a:p>
            <a:pPr lvl="1"/>
            <a:r>
              <a:rPr lang="en-US" sz="1000" dirty="0"/>
              <a:t>Set&lt;Object&gt; </a:t>
            </a:r>
            <a:r>
              <a:rPr lang="ru-RU" sz="1000" dirty="0"/>
              <a:t>- это тип с параметрами, который может содержать только объекты некоторого неизвестного типа.</a:t>
            </a:r>
          </a:p>
          <a:p>
            <a:pPr lvl="1"/>
            <a:r>
              <a:rPr lang="en-US" sz="1000" dirty="0"/>
              <a:t>Set&lt;?&gt; - </a:t>
            </a:r>
            <a:r>
              <a:rPr lang="ru-RU" sz="1000" dirty="0"/>
              <a:t>тип подстановки, который может содержать только объекты некоторого неизвестного типа.</a:t>
            </a:r>
          </a:p>
          <a:p>
            <a:pPr lvl="1"/>
            <a:r>
              <a:rPr lang="en-US" sz="1000" dirty="0"/>
              <a:t>Set - </a:t>
            </a:r>
            <a:r>
              <a:rPr lang="ru-RU" sz="1000" dirty="0"/>
              <a:t>это необработанный тип, который лишает нас возможности использовать систему обобщенных типов</a:t>
            </a:r>
            <a:r>
              <a:rPr lang="ru-RU" sz="1000" dirty="0" smtClean="0"/>
              <a:t>.</a:t>
            </a:r>
            <a:endParaRPr lang="en-US" sz="1000" dirty="0" smtClean="0"/>
          </a:p>
          <a:p>
            <a:pPr marL="274320" lvl="1">
              <a:spcBef>
                <a:spcPts val="1800"/>
              </a:spcBef>
            </a:pPr>
            <a:r>
              <a:rPr lang="ru-RU" sz="1400" dirty="0" smtClean="0"/>
              <a:t>Термины:</a:t>
            </a:r>
          </a:p>
          <a:p>
            <a:pPr marL="45720" lvl="1" indent="0">
              <a:spcBef>
                <a:spcPts val="1800"/>
              </a:spcBef>
              <a:buNone/>
            </a:pPr>
            <a:endParaRPr lang="ru-RU" sz="1400" dirty="0" smtClean="0"/>
          </a:p>
          <a:p>
            <a:pPr marL="274320" lvl="1" indent="0">
              <a:buNone/>
            </a:pPr>
            <a:endParaRPr lang="ru-RU" sz="1000" dirty="0" smtClean="0"/>
          </a:p>
          <a:p>
            <a:pPr marL="274320" lvl="1" indent="0">
              <a:buNone/>
            </a:pPr>
            <a:endParaRPr lang="ru-RU" sz="1000" dirty="0"/>
          </a:p>
        </p:txBody>
      </p:sp>
      <p:graphicFrame>
        <p:nvGraphicFramePr>
          <p:cNvPr id="7" name="Table 6"/>
          <p:cNvGraphicFramePr>
            <a:graphicFrameLocks noGrp="1"/>
          </p:cNvGraphicFramePr>
          <p:nvPr>
            <p:extLst>
              <p:ext uri="{D42A27DB-BD31-4B8C-83A1-F6EECF244321}">
                <p14:modId xmlns:p14="http://schemas.microsoft.com/office/powerpoint/2010/main" val="1971382741"/>
              </p:ext>
            </p:extLst>
          </p:nvPr>
        </p:nvGraphicFramePr>
        <p:xfrm>
          <a:off x="1557908" y="3573016"/>
          <a:ext cx="8136904" cy="2926080"/>
        </p:xfrm>
        <a:graphic>
          <a:graphicData uri="http://schemas.openxmlformats.org/drawingml/2006/table">
            <a:tbl>
              <a:tblPr firstRow="1" bandRow="1">
                <a:tableStyleId>{F2DE63D5-997A-4646-A377-4702673A728D}</a:tableStyleId>
              </a:tblPr>
              <a:tblGrid>
                <a:gridCol w="4068452">
                  <a:extLst>
                    <a:ext uri="{9D8B030D-6E8A-4147-A177-3AD203B41FA5}">
                      <a16:colId xmlns:a16="http://schemas.microsoft.com/office/drawing/2014/main" val="735861674"/>
                    </a:ext>
                  </a:extLst>
                </a:gridCol>
                <a:gridCol w="4068452">
                  <a:extLst>
                    <a:ext uri="{9D8B030D-6E8A-4147-A177-3AD203B41FA5}">
                      <a16:colId xmlns:a16="http://schemas.microsoft.com/office/drawing/2014/main" val="2279977611"/>
                    </a:ext>
                  </a:extLst>
                </a:gridCol>
              </a:tblGrid>
              <a:tr h="201835">
                <a:tc>
                  <a:txBody>
                    <a:bodyPr/>
                    <a:lstStyle/>
                    <a:p>
                      <a:pPr algn="ctr"/>
                      <a:r>
                        <a:rPr lang="ru-RU" sz="1000" dirty="0" smtClean="0"/>
                        <a:t>Термин</a:t>
                      </a:r>
                      <a:endParaRPr lang="ru-RU" sz="1000" dirty="0"/>
                    </a:p>
                  </a:txBody>
                  <a:tcPr/>
                </a:tc>
                <a:tc>
                  <a:txBody>
                    <a:bodyPr/>
                    <a:lstStyle/>
                    <a:p>
                      <a:pPr algn="ctr"/>
                      <a:r>
                        <a:rPr lang="ru-RU" sz="1000" dirty="0" smtClean="0"/>
                        <a:t>Пример</a:t>
                      </a:r>
                      <a:endParaRPr lang="ru-RU" sz="1000" dirty="0"/>
                    </a:p>
                  </a:txBody>
                  <a:tcPr/>
                </a:tc>
                <a:extLst>
                  <a:ext uri="{0D108BD9-81ED-4DB2-BD59-A6C34878D82A}">
                    <a16:rowId xmlns:a16="http://schemas.microsoft.com/office/drawing/2014/main" val="2790346466"/>
                  </a:ext>
                </a:extLst>
              </a:tr>
              <a:tr h="201835">
                <a:tc>
                  <a:txBody>
                    <a:bodyPr/>
                    <a:lstStyle/>
                    <a:p>
                      <a:r>
                        <a:rPr lang="ru-RU" sz="1000" dirty="0" smtClean="0"/>
                        <a:t>Тип</a:t>
                      </a:r>
                      <a:r>
                        <a:rPr lang="ru-RU" sz="1000" baseline="0" dirty="0" smtClean="0"/>
                        <a:t> с параметрами</a:t>
                      </a:r>
                      <a:endParaRPr lang="ru-RU" sz="1000" dirty="0"/>
                    </a:p>
                  </a:txBody>
                  <a:tcPr/>
                </a:tc>
                <a:tc>
                  <a:txBody>
                    <a:bodyPr/>
                    <a:lstStyle/>
                    <a:p>
                      <a:pPr algn="ctr"/>
                      <a:r>
                        <a:rPr lang="en-US" sz="1000" dirty="0" smtClean="0"/>
                        <a:t>List&lt;String&gt;</a:t>
                      </a:r>
                      <a:endParaRPr lang="ru-RU" sz="1000" dirty="0"/>
                    </a:p>
                  </a:txBody>
                  <a:tcPr/>
                </a:tc>
                <a:extLst>
                  <a:ext uri="{0D108BD9-81ED-4DB2-BD59-A6C34878D82A}">
                    <a16:rowId xmlns:a16="http://schemas.microsoft.com/office/drawing/2014/main" val="275270583"/>
                  </a:ext>
                </a:extLst>
              </a:tr>
              <a:tr h="201835">
                <a:tc>
                  <a:txBody>
                    <a:bodyPr/>
                    <a:lstStyle/>
                    <a:p>
                      <a:r>
                        <a:rPr lang="ru-RU" sz="1000" dirty="0" smtClean="0"/>
                        <a:t>Актуальный</a:t>
                      </a:r>
                      <a:r>
                        <a:rPr lang="ru-RU" sz="1000" baseline="0" dirty="0" smtClean="0"/>
                        <a:t> параметр типа</a:t>
                      </a:r>
                      <a:endParaRPr lang="ru-RU" sz="1000" dirty="0"/>
                    </a:p>
                  </a:txBody>
                  <a:tcPr/>
                </a:tc>
                <a:tc>
                  <a:txBody>
                    <a:bodyPr/>
                    <a:lstStyle/>
                    <a:p>
                      <a:pPr algn="ctr"/>
                      <a:r>
                        <a:rPr lang="en-US" sz="1000" dirty="0" smtClean="0"/>
                        <a:t>String</a:t>
                      </a:r>
                      <a:endParaRPr lang="ru-RU" sz="1000" dirty="0"/>
                    </a:p>
                  </a:txBody>
                  <a:tcPr/>
                </a:tc>
                <a:extLst>
                  <a:ext uri="{0D108BD9-81ED-4DB2-BD59-A6C34878D82A}">
                    <a16:rowId xmlns:a16="http://schemas.microsoft.com/office/drawing/2014/main" val="4073992160"/>
                  </a:ext>
                </a:extLst>
              </a:tr>
              <a:tr h="201835">
                <a:tc>
                  <a:txBody>
                    <a:bodyPr/>
                    <a:lstStyle/>
                    <a:p>
                      <a:r>
                        <a:rPr lang="ru-RU" sz="1000" dirty="0" smtClean="0"/>
                        <a:t>Обобщенный</a:t>
                      </a:r>
                      <a:r>
                        <a:rPr lang="ru-RU" sz="1000" baseline="0" dirty="0" smtClean="0"/>
                        <a:t> тип</a:t>
                      </a:r>
                      <a:endParaRPr lang="ru-RU" sz="1000" dirty="0"/>
                    </a:p>
                  </a:txBody>
                  <a:tcPr/>
                </a:tc>
                <a:tc>
                  <a:txBody>
                    <a:bodyPr/>
                    <a:lstStyle/>
                    <a:p>
                      <a:pPr algn="ctr"/>
                      <a:r>
                        <a:rPr lang="en-US" sz="1000" dirty="0" smtClean="0"/>
                        <a:t>List&lt;E&gt;</a:t>
                      </a:r>
                      <a:endParaRPr lang="ru-RU" sz="1000" dirty="0"/>
                    </a:p>
                  </a:txBody>
                  <a:tcPr/>
                </a:tc>
                <a:extLst>
                  <a:ext uri="{0D108BD9-81ED-4DB2-BD59-A6C34878D82A}">
                    <a16:rowId xmlns:a16="http://schemas.microsoft.com/office/drawing/2014/main" val="3998982909"/>
                  </a:ext>
                </a:extLst>
              </a:tr>
              <a:tr h="201835">
                <a:tc>
                  <a:txBody>
                    <a:bodyPr/>
                    <a:lstStyle/>
                    <a:p>
                      <a:r>
                        <a:rPr lang="ru-RU" sz="1000" dirty="0" smtClean="0"/>
                        <a:t>Формальный</a:t>
                      </a:r>
                      <a:r>
                        <a:rPr lang="ru-RU" sz="1000" baseline="0" dirty="0" smtClean="0"/>
                        <a:t> параметр типа</a:t>
                      </a:r>
                      <a:endParaRPr lang="ru-RU" sz="1000" dirty="0"/>
                    </a:p>
                  </a:txBody>
                  <a:tcPr/>
                </a:tc>
                <a:tc>
                  <a:txBody>
                    <a:bodyPr/>
                    <a:lstStyle/>
                    <a:p>
                      <a:pPr algn="ctr"/>
                      <a:r>
                        <a:rPr lang="en-US" sz="1000" dirty="0" smtClean="0"/>
                        <a:t>E</a:t>
                      </a:r>
                      <a:endParaRPr lang="ru-RU" sz="1000" dirty="0"/>
                    </a:p>
                  </a:txBody>
                  <a:tcPr/>
                </a:tc>
                <a:extLst>
                  <a:ext uri="{0D108BD9-81ED-4DB2-BD59-A6C34878D82A}">
                    <a16:rowId xmlns:a16="http://schemas.microsoft.com/office/drawing/2014/main" val="402585646"/>
                  </a:ext>
                </a:extLst>
              </a:tr>
              <a:tr h="201835">
                <a:tc>
                  <a:txBody>
                    <a:bodyPr/>
                    <a:lstStyle/>
                    <a:p>
                      <a:r>
                        <a:rPr lang="ru-RU" sz="1000" dirty="0" smtClean="0"/>
                        <a:t>Несвязанный</a:t>
                      </a:r>
                      <a:r>
                        <a:rPr lang="ru-RU" sz="1000" baseline="0" dirty="0" smtClean="0"/>
                        <a:t> тип подстановки</a:t>
                      </a:r>
                      <a:endParaRPr lang="ru-RU" sz="1000" dirty="0"/>
                    </a:p>
                  </a:txBody>
                  <a:tcPr/>
                </a:tc>
                <a:tc>
                  <a:txBody>
                    <a:bodyPr/>
                    <a:lstStyle/>
                    <a:p>
                      <a:pPr algn="ctr"/>
                      <a:r>
                        <a:rPr lang="en-US" sz="1000" dirty="0" smtClean="0"/>
                        <a:t>List&lt;?&gt;</a:t>
                      </a:r>
                      <a:endParaRPr lang="ru-RU" sz="1000" dirty="0"/>
                    </a:p>
                  </a:txBody>
                  <a:tcPr/>
                </a:tc>
                <a:extLst>
                  <a:ext uri="{0D108BD9-81ED-4DB2-BD59-A6C34878D82A}">
                    <a16:rowId xmlns:a16="http://schemas.microsoft.com/office/drawing/2014/main" val="2931501355"/>
                  </a:ext>
                </a:extLst>
              </a:tr>
              <a:tr h="201835">
                <a:tc>
                  <a:txBody>
                    <a:bodyPr/>
                    <a:lstStyle/>
                    <a:p>
                      <a:r>
                        <a:rPr lang="ru-RU" sz="1000" dirty="0" smtClean="0"/>
                        <a:t>Необработанный тип</a:t>
                      </a:r>
                      <a:endParaRPr lang="ru-RU" sz="1000" dirty="0"/>
                    </a:p>
                  </a:txBody>
                  <a:tcPr/>
                </a:tc>
                <a:tc>
                  <a:txBody>
                    <a:bodyPr/>
                    <a:lstStyle/>
                    <a:p>
                      <a:pPr algn="ctr"/>
                      <a:r>
                        <a:rPr lang="en-US" sz="1000" dirty="0" smtClean="0"/>
                        <a:t>List</a:t>
                      </a:r>
                      <a:endParaRPr lang="ru-RU" sz="1000" dirty="0"/>
                    </a:p>
                  </a:txBody>
                  <a:tcPr/>
                </a:tc>
                <a:extLst>
                  <a:ext uri="{0D108BD9-81ED-4DB2-BD59-A6C34878D82A}">
                    <a16:rowId xmlns:a16="http://schemas.microsoft.com/office/drawing/2014/main" val="1489689050"/>
                  </a:ext>
                </a:extLst>
              </a:tr>
              <a:tr h="201835">
                <a:tc>
                  <a:txBody>
                    <a:bodyPr/>
                    <a:lstStyle/>
                    <a:p>
                      <a:r>
                        <a:rPr lang="ru-RU" sz="1000" dirty="0" smtClean="0"/>
                        <a:t>Связанный</a:t>
                      </a:r>
                      <a:r>
                        <a:rPr lang="ru-RU" sz="1000" baseline="0" dirty="0" smtClean="0"/>
                        <a:t> параметр типа</a:t>
                      </a:r>
                      <a:endParaRPr lang="ru-RU" sz="1000" dirty="0"/>
                    </a:p>
                  </a:txBody>
                  <a:tcPr/>
                </a:tc>
                <a:tc>
                  <a:txBody>
                    <a:bodyPr/>
                    <a:lstStyle/>
                    <a:p>
                      <a:pPr algn="ctr"/>
                      <a:r>
                        <a:rPr lang="en-US" sz="1000" dirty="0" smtClean="0"/>
                        <a:t>&lt;E extends Number&gt;</a:t>
                      </a:r>
                      <a:endParaRPr lang="ru-RU" sz="1000" dirty="0"/>
                    </a:p>
                  </a:txBody>
                  <a:tcPr/>
                </a:tc>
                <a:extLst>
                  <a:ext uri="{0D108BD9-81ED-4DB2-BD59-A6C34878D82A}">
                    <a16:rowId xmlns:a16="http://schemas.microsoft.com/office/drawing/2014/main" val="2344023809"/>
                  </a:ext>
                </a:extLst>
              </a:tr>
              <a:tr h="201835">
                <a:tc>
                  <a:txBody>
                    <a:bodyPr/>
                    <a:lstStyle/>
                    <a:p>
                      <a:r>
                        <a:rPr lang="ru-RU" sz="1000" dirty="0" smtClean="0"/>
                        <a:t>Рекурсивная связка типов</a:t>
                      </a:r>
                      <a:endParaRPr lang="ru-RU" sz="1000" dirty="0"/>
                    </a:p>
                  </a:txBody>
                  <a:tcPr/>
                </a:tc>
                <a:tc>
                  <a:txBody>
                    <a:bodyPr/>
                    <a:lstStyle/>
                    <a:p>
                      <a:pPr algn="ctr"/>
                      <a:r>
                        <a:rPr lang="en-US" sz="1000" dirty="0" smtClean="0"/>
                        <a:t>&lt;T extends Comparable&lt;T&gt;&gt;</a:t>
                      </a:r>
                      <a:endParaRPr lang="ru-RU" sz="1000" dirty="0"/>
                    </a:p>
                  </a:txBody>
                  <a:tcPr/>
                </a:tc>
                <a:extLst>
                  <a:ext uri="{0D108BD9-81ED-4DB2-BD59-A6C34878D82A}">
                    <a16:rowId xmlns:a16="http://schemas.microsoft.com/office/drawing/2014/main" val="1023373056"/>
                  </a:ext>
                </a:extLst>
              </a:tr>
              <a:tr h="201835">
                <a:tc>
                  <a:txBody>
                    <a:bodyPr/>
                    <a:lstStyle/>
                    <a:p>
                      <a:r>
                        <a:rPr lang="ru-RU" sz="1000" dirty="0" smtClean="0"/>
                        <a:t>Связанный тип подстановки</a:t>
                      </a:r>
                      <a:endParaRPr lang="ru-RU" sz="1000" dirty="0"/>
                    </a:p>
                  </a:txBody>
                  <a:tcPr/>
                </a:tc>
                <a:tc>
                  <a:txBody>
                    <a:bodyPr/>
                    <a:lstStyle/>
                    <a:p>
                      <a:pPr algn="ctr"/>
                      <a:r>
                        <a:rPr lang="en-US" sz="1000" dirty="0" smtClean="0"/>
                        <a:t>List&lt;? extends Number&gt;</a:t>
                      </a:r>
                      <a:endParaRPr lang="ru-RU" sz="1000" dirty="0"/>
                    </a:p>
                  </a:txBody>
                  <a:tcPr/>
                </a:tc>
                <a:extLst>
                  <a:ext uri="{0D108BD9-81ED-4DB2-BD59-A6C34878D82A}">
                    <a16:rowId xmlns:a16="http://schemas.microsoft.com/office/drawing/2014/main" val="1298433697"/>
                  </a:ext>
                </a:extLst>
              </a:tr>
              <a:tr h="201835">
                <a:tc>
                  <a:txBody>
                    <a:bodyPr/>
                    <a:lstStyle/>
                    <a:p>
                      <a:r>
                        <a:rPr lang="ru-RU" sz="1000" dirty="0" smtClean="0"/>
                        <a:t>Обобщенный метод</a:t>
                      </a:r>
                      <a:endParaRPr lang="ru-RU" sz="1000" dirty="0"/>
                    </a:p>
                  </a:txBody>
                  <a:tcPr/>
                </a:tc>
                <a:tc>
                  <a:txBody>
                    <a:bodyPr/>
                    <a:lstStyle/>
                    <a:p>
                      <a:pPr algn="ctr"/>
                      <a:r>
                        <a:rPr lang="en-US" sz="1000" dirty="0" smtClean="0"/>
                        <a:t>static &lt;E&gt; List&lt;E&gt; asList(E[] e)</a:t>
                      </a:r>
                      <a:endParaRPr lang="ru-RU" sz="1000" dirty="0"/>
                    </a:p>
                  </a:txBody>
                  <a:tcPr/>
                </a:tc>
                <a:extLst>
                  <a:ext uri="{0D108BD9-81ED-4DB2-BD59-A6C34878D82A}">
                    <a16:rowId xmlns:a16="http://schemas.microsoft.com/office/drawing/2014/main" val="3971915083"/>
                  </a:ext>
                </a:extLst>
              </a:tr>
              <a:tr h="201835">
                <a:tc>
                  <a:txBody>
                    <a:bodyPr/>
                    <a:lstStyle/>
                    <a:p>
                      <a:r>
                        <a:rPr lang="ru-RU" sz="1000" dirty="0" smtClean="0"/>
                        <a:t>Метка типа</a:t>
                      </a:r>
                      <a:endParaRPr lang="ru-RU" sz="1000" dirty="0"/>
                    </a:p>
                  </a:txBody>
                  <a:tcPr/>
                </a:tc>
                <a:tc>
                  <a:txBody>
                    <a:bodyPr/>
                    <a:lstStyle/>
                    <a:p>
                      <a:pPr algn="ctr"/>
                      <a:r>
                        <a:rPr lang="en-US" sz="1000" dirty="0" smtClean="0"/>
                        <a:t>String.class</a:t>
                      </a:r>
                      <a:endParaRPr lang="ru-RU" sz="1000" dirty="0"/>
                    </a:p>
                  </a:txBody>
                  <a:tcPr/>
                </a:tc>
                <a:extLst>
                  <a:ext uri="{0D108BD9-81ED-4DB2-BD59-A6C34878D82A}">
                    <a16:rowId xmlns:a16="http://schemas.microsoft.com/office/drawing/2014/main" val="2537511567"/>
                  </a:ext>
                </a:extLst>
              </a:tr>
            </a:tbl>
          </a:graphicData>
        </a:graphic>
      </p:graphicFrame>
    </p:spTree>
    <p:extLst>
      <p:ext uri="{BB962C8B-B14F-4D97-AF65-F5344CB8AC3E}">
        <p14:creationId xmlns:p14="http://schemas.microsoft.com/office/powerpoint/2010/main" val="1581995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189756" y="188640"/>
            <a:ext cx="11809312" cy="576064"/>
          </a:xfrm>
        </p:spPr>
        <p:txBody>
          <a:bodyPr>
            <a:normAutofit/>
          </a:bodyPr>
          <a:lstStyle/>
          <a:p>
            <a:pPr algn="ctr"/>
            <a:r>
              <a:rPr lang="ru-RU" sz="2800" dirty="0"/>
              <a:t>Избегайте предупреждений о непроверенном коде</a:t>
            </a:r>
          </a:p>
        </p:txBody>
      </p:sp>
      <p:sp>
        <p:nvSpPr>
          <p:cNvPr id="6" name="Content Placeholder 4"/>
          <p:cNvSpPr>
            <a:spLocks noGrp="1"/>
          </p:cNvSpPr>
          <p:nvPr>
            <p:ph sz="half" idx="1"/>
          </p:nvPr>
        </p:nvSpPr>
        <p:spPr>
          <a:xfrm>
            <a:off x="189756" y="1052736"/>
            <a:ext cx="11809312" cy="2880320"/>
          </a:xfrm>
        </p:spPr>
        <p:txBody>
          <a:bodyPr/>
          <a:lstStyle/>
          <a:p>
            <a:pPr marL="274320" lvl="1">
              <a:spcBef>
                <a:spcPts val="1800"/>
              </a:spcBef>
            </a:pPr>
            <a:r>
              <a:rPr lang="ru-RU" sz="1400" b="1" dirty="0" smtClean="0"/>
              <a:t>Избежать надо всех предупреждений, насколько это возможно. </a:t>
            </a:r>
            <a:r>
              <a:rPr lang="ru-RU" sz="1400" dirty="0" smtClean="0"/>
              <a:t>Если всех предупреждений удастся избежать, то вы можете быть уверены, что код безопасен, и это очень хорошо.</a:t>
            </a:r>
          </a:p>
          <a:p>
            <a:pPr marL="274320" lvl="1">
              <a:spcBef>
                <a:spcPts val="1800"/>
              </a:spcBef>
            </a:pPr>
            <a:r>
              <a:rPr lang="ru-RU" sz="1400" dirty="0" smtClean="0"/>
              <a:t>Если же вы не можете избежать предупреждений, но сами уверены, что код безопасен, то тогда (и только тогда) можно скрыть предупреждение с помощью аннотации </a:t>
            </a:r>
            <a:r>
              <a:rPr lang="en-US" sz="1400" dirty="0">
                <a:latin typeface="Courier New" panose="02070309020205020404" pitchFamily="49" charset="0"/>
                <a:cs typeface="Courier New" panose="02070309020205020404" pitchFamily="49" charset="0"/>
              </a:rPr>
              <a:t>@</a:t>
            </a:r>
            <a:r>
              <a:rPr lang="en-US" sz="1400" dirty="0">
                <a:solidFill>
                  <a:schemeClr val="accent2">
                    <a:lumMod val="75000"/>
                  </a:schemeClr>
                </a:solidFill>
                <a:latin typeface="Courier New" panose="02070309020205020404" pitchFamily="49" charset="0"/>
                <a:cs typeface="Courier New" panose="02070309020205020404" pitchFamily="49" charset="0"/>
              </a:rPr>
              <a:t>SupressWarning</a:t>
            </a:r>
            <a:r>
              <a:rPr lang="en-US" sz="1400" dirty="0">
                <a:latin typeface="Courier New" panose="02070309020205020404" pitchFamily="49" charset="0"/>
                <a:cs typeface="Courier New" panose="02070309020205020404" pitchFamily="49" charset="0"/>
              </a:rPr>
              <a:t>(“unchecked”)</a:t>
            </a:r>
            <a:endParaRPr lang="ru-RU" sz="1400" dirty="0">
              <a:latin typeface="Courier New" panose="02070309020205020404" pitchFamily="49" charset="0"/>
              <a:cs typeface="Courier New" panose="02070309020205020404" pitchFamily="49" charset="0"/>
            </a:endParaRPr>
          </a:p>
          <a:p>
            <a:pPr marL="274320" lvl="1">
              <a:spcBef>
                <a:spcPts val="1800"/>
              </a:spcBef>
            </a:pPr>
            <a:r>
              <a:rPr lang="ru-RU" sz="1400" b="1" dirty="0" smtClean="0"/>
              <a:t>Всегда используйте аннотацию</a:t>
            </a:r>
            <a:r>
              <a:rPr lang="ru-RU" sz="1400" dirty="0" smtClean="0"/>
              <a:t> </a:t>
            </a:r>
            <a:r>
              <a:rPr lang="en-US" sz="1400" dirty="0">
                <a:solidFill>
                  <a:schemeClr val="accent2">
                    <a:lumMod val="75000"/>
                  </a:schemeClr>
                </a:solidFill>
                <a:latin typeface="Courier New" panose="02070309020205020404" pitchFamily="49" charset="0"/>
                <a:cs typeface="Courier New" panose="02070309020205020404" pitchFamily="49" charset="0"/>
              </a:rPr>
              <a:t>SupressWarning</a:t>
            </a:r>
            <a:r>
              <a:rPr lang="en-US" sz="1400" dirty="0" smtClean="0"/>
              <a:t> </a:t>
            </a:r>
            <a:r>
              <a:rPr lang="ru-RU" sz="1400" b="1" dirty="0" smtClean="0"/>
              <a:t>на как можно меньшем диапазоне</a:t>
            </a:r>
            <a:r>
              <a:rPr lang="ru-RU" sz="1400" dirty="0" smtClean="0"/>
              <a:t>.</a:t>
            </a:r>
            <a:r>
              <a:rPr lang="en-US" sz="1400" dirty="0" smtClean="0"/>
              <a:t> </a:t>
            </a:r>
            <a:r>
              <a:rPr lang="ru-RU" sz="1400" dirty="0" smtClean="0"/>
              <a:t>Обычно это будет декларирование переменной, очень короткий метод или конструктор. Никогда не используйте </a:t>
            </a:r>
            <a:r>
              <a:rPr lang="en-US" sz="1400" dirty="0" smtClean="0">
                <a:solidFill>
                  <a:schemeClr val="accent2">
                    <a:lumMod val="75000"/>
                  </a:schemeClr>
                </a:solidFill>
                <a:latin typeface="Courier New" panose="02070309020205020404" pitchFamily="49" charset="0"/>
                <a:cs typeface="Courier New" panose="02070309020205020404" pitchFamily="49" charset="0"/>
              </a:rPr>
              <a:t>SupressWarning</a:t>
            </a:r>
            <a:r>
              <a:rPr lang="ru-RU" sz="1400" dirty="0" smtClean="0">
                <a:solidFill>
                  <a:schemeClr val="accent2">
                    <a:lumMod val="75000"/>
                  </a:schemeClr>
                </a:solidFill>
                <a:latin typeface="Courier New" panose="02070309020205020404" pitchFamily="49" charset="0"/>
                <a:cs typeface="Courier New" panose="02070309020205020404" pitchFamily="49" charset="0"/>
              </a:rPr>
              <a:t> </a:t>
            </a:r>
            <a:r>
              <a:rPr lang="ru-RU" sz="1400" dirty="0" smtClean="0"/>
              <a:t>на целом классе.</a:t>
            </a:r>
          </a:p>
        </p:txBody>
      </p:sp>
    </p:spTree>
    <p:extLst>
      <p:ext uri="{BB962C8B-B14F-4D97-AF65-F5344CB8AC3E}">
        <p14:creationId xmlns:p14="http://schemas.microsoft.com/office/powerpoint/2010/main" val="4232045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189756" y="188640"/>
            <a:ext cx="11809312" cy="576064"/>
          </a:xfrm>
        </p:spPr>
        <p:txBody>
          <a:bodyPr>
            <a:normAutofit/>
          </a:bodyPr>
          <a:lstStyle/>
          <a:p>
            <a:pPr algn="ctr"/>
            <a:r>
              <a:rPr lang="ru-RU" sz="2800" dirty="0"/>
              <a:t>Предпочитайте списки массивам</a:t>
            </a:r>
          </a:p>
        </p:txBody>
      </p:sp>
      <p:sp>
        <p:nvSpPr>
          <p:cNvPr id="6" name="Content Placeholder 4"/>
          <p:cNvSpPr>
            <a:spLocks noGrp="1"/>
          </p:cNvSpPr>
          <p:nvPr>
            <p:ph sz="half" idx="1"/>
          </p:nvPr>
        </p:nvSpPr>
        <p:spPr>
          <a:xfrm>
            <a:off x="189756" y="1052736"/>
            <a:ext cx="11809312" cy="5616624"/>
          </a:xfrm>
        </p:spPr>
        <p:txBody>
          <a:bodyPr/>
          <a:lstStyle/>
          <a:p>
            <a:pPr marL="274320" lvl="1">
              <a:spcBef>
                <a:spcPts val="1800"/>
              </a:spcBef>
            </a:pPr>
            <a:r>
              <a:rPr lang="ru-RU" sz="1400" dirty="0" smtClean="0"/>
              <a:t>Массивы отличаются от средств обобщенного программирования в двух важных аспектах.</a:t>
            </a:r>
          </a:p>
          <a:p>
            <a:pPr lvl="1"/>
            <a:r>
              <a:rPr lang="ru-RU" sz="1000" dirty="0"/>
              <a:t>Во-первых, массивы ковариантны. Это значит, что если </a:t>
            </a:r>
            <a:r>
              <a:rPr lang="en-US" sz="1000" dirty="0"/>
              <a:t>Sub </a:t>
            </a:r>
            <a:r>
              <a:rPr lang="ru-RU" sz="1000" dirty="0"/>
              <a:t>является подтипом </a:t>
            </a:r>
            <a:r>
              <a:rPr lang="en-US" sz="1000" dirty="0"/>
              <a:t>Super</a:t>
            </a:r>
            <a:r>
              <a:rPr lang="ru-RU" sz="1000" dirty="0"/>
              <a:t>, тогда тип массива </a:t>
            </a:r>
            <a:r>
              <a:rPr lang="en-US" sz="1000" dirty="0"/>
              <a:t>Sub[]</a:t>
            </a:r>
            <a:r>
              <a:rPr lang="ru-RU" sz="1000" dirty="0"/>
              <a:t> является подтипом </a:t>
            </a:r>
            <a:r>
              <a:rPr lang="en-US" sz="1000" dirty="0"/>
              <a:t>Super[].</a:t>
            </a:r>
            <a:r>
              <a:rPr lang="ru-RU" sz="1000" dirty="0"/>
              <a:t> Средства обобщенного программирования, напротив, инвариантны: для любых двух отдельных типов </a:t>
            </a:r>
            <a:r>
              <a:rPr lang="en-US" sz="1000" dirty="0"/>
              <a:t>Type1 </a:t>
            </a:r>
            <a:r>
              <a:rPr lang="ru-RU" sz="1000" dirty="0"/>
              <a:t>и </a:t>
            </a:r>
            <a:r>
              <a:rPr lang="en-US" sz="1000" dirty="0"/>
              <a:t>Type2</a:t>
            </a:r>
            <a:r>
              <a:rPr lang="ru-RU" sz="1000" dirty="0"/>
              <a:t>, </a:t>
            </a:r>
            <a:r>
              <a:rPr lang="en-US" sz="1000" dirty="0"/>
              <a:t>List&lt;Type1&gt; </a:t>
            </a:r>
            <a:r>
              <a:rPr lang="ru-RU" sz="1000" dirty="0"/>
              <a:t>не является ни подтипом, ни превосходящим типом для </a:t>
            </a:r>
            <a:r>
              <a:rPr lang="en-US" sz="1000" dirty="0"/>
              <a:t>List&lt;Type2&gt;</a:t>
            </a:r>
            <a:r>
              <a:rPr lang="ru-RU" sz="1000" dirty="0"/>
              <a:t>.</a:t>
            </a:r>
          </a:p>
          <a:p>
            <a:pPr lvl="1"/>
            <a:r>
              <a:rPr lang="ru-RU" sz="1000" dirty="0"/>
              <a:t>Вторым важным отличием массивов от средств обобщенного программирования является то, что массивы материальны. Это значит, что массивы знают и выполняют свои типы элементов при выполнении.</a:t>
            </a:r>
            <a:endParaRPr lang="en-US" sz="1000" dirty="0"/>
          </a:p>
          <a:p>
            <a:pPr marL="274320" lvl="1">
              <a:spcBef>
                <a:spcPts val="1800"/>
              </a:spcBef>
            </a:pPr>
            <a:r>
              <a:rPr lang="ru-RU" sz="1400" dirty="0" smtClean="0"/>
              <a:t>Пример:</a:t>
            </a:r>
            <a:endParaRPr lang="en-US" sz="1400" dirty="0" smtClean="0"/>
          </a:p>
          <a:p>
            <a:pPr marL="45720" lvl="1" indent="0">
              <a:spcBef>
                <a:spcPts val="1800"/>
              </a:spcBef>
              <a:buNone/>
            </a:pPr>
            <a:r>
              <a:rPr lang="en-US" sz="1400" dirty="0"/>
              <a:t> </a:t>
            </a:r>
            <a:r>
              <a:rPr lang="en-US" sz="1400" dirty="0" smtClean="0"/>
              <a:t>   </a:t>
            </a:r>
            <a:r>
              <a:rPr lang="en-US" sz="1400" dirty="0">
                <a:solidFill>
                  <a:schemeClr val="bg1">
                    <a:lumMod val="65000"/>
                  </a:schemeClr>
                </a:solidFill>
                <a:latin typeface="Courier New" panose="02070309020205020404" pitchFamily="49" charset="0"/>
                <a:cs typeface="Courier New" panose="02070309020205020404" pitchFamily="49" charset="0"/>
              </a:rPr>
              <a:t>//</a:t>
            </a:r>
            <a:r>
              <a:rPr lang="ru-RU" sz="1400" dirty="0">
                <a:solidFill>
                  <a:schemeClr val="bg1">
                    <a:lumMod val="65000"/>
                  </a:schemeClr>
                </a:solidFill>
                <a:latin typeface="Courier New" panose="02070309020205020404" pitchFamily="49" charset="0"/>
                <a:cs typeface="Courier New" panose="02070309020205020404" pitchFamily="49" charset="0"/>
              </a:rPr>
              <a:t>метод </a:t>
            </a:r>
            <a:r>
              <a:rPr lang="en-US" sz="1400" dirty="0">
                <a:solidFill>
                  <a:schemeClr val="bg1">
                    <a:lumMod val="65000"/>
                  </a:schemeClr>
                </a:solidFill>
                <a:latin typeface="Courier New" panose="02070309020205020404" pitchFamily="49" charset="0"/>
                <a:cs typeface="Courier New" panose="02070309020205020404" pitchFamily="49" charset="0"/>
              </a:rPr>
              <a:t>reduce </a:t>
            </a:r>
            <a:r>
              <a:rPr lang="ru-RU" sz="1400" dirty="0">
                <a:solidFill>
                  <a:schemeClr val="bg1">
                    <a:lumMod val="65000"/>
                  </a:schemeClr>
                </a:solidFill>
                <a:latin typeface="Courier New" panose="02070309020205020404" pitchFamily="49" charset="0"/>
                <a:cs typeface="Courier New" panose="02070309020205020404" pitchFamily="49" charset="0"/>
              </a:rPr>
              <a:t>с использованием списка и средств обобщенного программирования</a:t>
            </a:r>
          </a:p>
          <a:p>
            <a:pPr marL="274320" lvl="1" indent="0">
              <a:buNone/>
            </a:pPr>
            <a:r>
              <a:rPr lang="en-US" sz="1400" dirty="0" smtClean="0">
                <a:solidFill>
                  <a:schemeClr val="accent2">
                    <a:lumMod val="75000"/>
                  </a:schemeClr>
                </a:solidFill>
                <a:latin typeface="Courier New" panose="02070309020205020404" pitchFamily="49" charset="0"/>
                <a:cs typeface="Courier New" panose="02070309020205020404" pitchFamily="49" charset="0"/>
              </a:rPr>
              <a:t>static </a:t>
            </a:r>
            <a:r>
              <a:rPr lang="en-US" sz="1400" dirty="0">
                <a:latin typeface="Courier New" panose="02070309020205020404" pitchFamily="49" charset="0"/>
                <a:cs typeface="Courier New" panose="02070309020205020404" pitchFamily="49" charset="0"/>
              </a:rPr>
              <a:t>&lt;E&gt; E </a:t>
            </a:r>
            <a:r>
              <a:rPr lang="en-US" sz="1400" dirty="0" smtClean="0">
                <a:latin typeface="Courier New" panose="02070309020205020404" pitchFamily="49" charset="0"/>
                <a:cs typeface="Courier New" panose="02070309020205020404" pitchFamily="49" charset="0"/>
              </a:rPr>
              <a:t>reduce(List&lt;E&gt; list, Function&lt;E&gt; f, E initVal)</a:t>
            </a:r>
            <a:r>
              <a:rPr lang="en-US" sz="1400" dirty="0" smtClean="0">
                <a:solidFill>
                  <a:schemeClr val="accent2">
                    <a:lumMod val="75000"/>
                  </a:schemeClr>
                </a:solidFill>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a:t>
            </a:r>
          </a:p>
          <a:p>
            <a:pPr marL="274320" lvl="1" indent="0">
              <a:buNone/>
            </a:pPr>
            <a:r>
              <a:rPr lang="en-US" sz="1400" dirty="0" smtClean="0">
                <a:latin typeface="Courier New" panose="02070309020205020404" pitchFamily="49" charset="0"/>
                <a:cs typeface="Courier New" panose="02070309020205020404" pitchFamily="49" charset="0"/>
              </a:rPr>
              <a:t>	List&lt;E&gt; snapshot;</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synchronized</a:t>
            </a:r>
            <a:r>
              <a:rPr lang="en-US" sz="1400" dirty="0">
                <a:latin typeface="Courier New" panose="02070309020205020404" pitchFamily="49" charset="0"/>
                <a:cs typeface="Courier New" panose="02070309020205020404" pitchFamily="49" charset="0"/>
              </a:rPr>
              <a:t>(list</a:t>
            </a:r>
            <a:r>
              <a:rPr lang="en-US" sz="1400" dirty="0" smtClean="0">
                <a:latin typeface="Courier New" panose="02070309020205020404" pitchFamily="49" charset="0"/>
                <a:cs typeface="Courier New" panose="02070309020205020404" pitchFamily="49" charset="0"/>
              </a:rPr>
              <a:t>) {</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snapshot = </a:t>
            </a:r>
            <a:r>
              <a:rPr lang="en-US" sz="1400" dirty="0">
                <a:solidFill>
                  <a:schemeClr val="accent2">
                    <a:lumMod val="75000"/>
                  </a:schemeClr>
                </a:solidFill>
                <a:latin typeface="Courier New" panose="02070309020205020404" pitchFamily="49" charset="0"/>
                <a:cs typeface="Courier New" panose="02070309020205020404" pitchFamily="49" charset="0"/>
              </a:rPr>
              <a:t>new</a:t>
            </a:r>
            <a:r>
              <a:rPr lang="en-US" sz="1400" dirty="0" smtClean="0">
                <a:latin typeface="Courier New" panose="02070309020205020404" pitchFamily="49" charset="0"/>
                <a:cs typeface="Courier New" panose="02070309020205020404" pitchFamily="49" charset="0"/>
              </a:rPr>
              <a:t> ArrayList&lt;E&gt;(list);</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a:t>
            </a:r>
            <a:endParaRPr lang="ru-RU" sz="1400" dirty="0" smtClean="0">
              <a:latin typeface="Courier New" panose="02070309020205020404" pitchFamily="49" charset="0"/>
              <a:cs typeface="Courier New" panose="02070309020205020404" pitchFamily="49" charset="0"/>
            </a:endParaRPr>
          </a:p>
          <a:p>
            <a:pPr marL="274320" lvl="1" indent="0">
              <a:buNone/>
            </a:pPr>
            <a:r>
              <a:rPr lang="en-US" sz="1400" dirty="0" smtClean="0">
                <a:latin typeface="Courier New" panose="02070309020205020404" pitchFamily="49" charset="0"/>
                <a:cs typeface="Courier New" panose="02070309020205020404" pitchFamily="49" charset="0"/>
              </a:rPr>
              <a:t>	E result = initVal;</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for</a:t>
            </a:r>
            <a:r>
              <a:rPr lang="en-US" sz="1400" dirty="0" smtClean="0">
                <a:latin typeface="Courier New" panose="02070309020205020404" pitchFamily="49" charset="0"/>
                <a:cs typeface="Courier New" panose="02070309020205020404" pitchFamily="49" charset="0"/>
              </a:rPr>
              <a:t>(E e : snapshot)</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result = f.apply(result, e);</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return</a:t>
            </a:r>
            <a:r>
              <a:rPr lang="en-US" sz="1400" dirty="0" smtClean="0">
                <a:latin typeface="Courier New" panose="02070309020205020404" pitchFamily="49" charset="0"/>
                <a:cs typeface="Courier New" panose="02070309020205020404" pitchFamily="49" charset="0"/>
              </a:rPr>
              <a:t> result;</a:t>
            </a:r>
            <a:endParaRPr lang="en-US" sz="1400" dirty="0">
              <a:latin typeface="Courier New" panose="02070309020205020404" pitchFamily="49" charset="0"/>
              <a:cs typeface="Courier New" panose="02070309020205020404" pitchFamily="49" charset="0"/>
            </a:endParaRPr>
          </a:p>
          <a:p>
            <a:pPr marL="274320" lvl="1" indent="0">
              <a:buNone/>
            </a:pPr>
            <a:r>
              <a:rPr lang="en-US" sz="1400" dirty="0">
                <a:latin typeface="Courier New" panose="02070309020205020404" pitchFamily="49" charset="0"/>
                <a:cs typeface="Courier New" panose="02070309020205020404" pitchFamily="49" charset="0"/>
              </a:rPr>
              <a:t>}</a:t>
            </a:r>
            <a:endParaRPr lang="ru-RU" sz="1400" dirty="0"/>
          </a:p>
          <a:p>
            <a:pPr marL="45720" lvl="1" indent="0">
              <a:spcBef>
                <a:spcPts val="1800"/>
              </a:spcBef>
              <a:buNone/>
            </a:pPr>
            <a:endParaRPr lang="ru-RU" sz="1400" dirty="0"/>
          </a:p>
        </p:txBody>
      </p:sp>
    </p:spTree>
    <p:extLst>
      <p:ext uri="{BB962C8B-B14F-4D97-AF65-F5344CB8AC3E}">
        <p14:creationId xmlns:p14="http://schemas.microsoft.com/office/powerpoint/2010/main" val="2421882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5759" y="188640"/>
            <a:ext cx="11665296" cy="907504"/>
          </a:xfrm>
        </p:spPr>
        <p:txBody>
          <a:bodyPr>
            <a:normAutofit/>
          </a:bodyPr>
          <a:lstStyle/>
          <a:p>
            <a:pPr algn="ctr"/>
            <a:r>
              <a:rPr lang="ru-RU" sz="2800" dirty="0"/>
              <a:t>Рассмотрите возможность замены конструкторов статическими </a:t>
            </a:r>
            <a:r>
              <a:rPr lang="ru-RU" sz="2800" dirty="0" smtClean="0"/>
              <a:t>методами (</a:t>
            </a:r>
            <a:r>
              <a:rPr lang="en-US" sz="2800" dirty="0" smtClean="0"/>
              <a:t>STATIC FACTORY METHOD</a:t>
            </a:r>
            <a:r>
              <a:rPr lang="ru-RU" sz="2800" dirty="0" smtClean="0"/>
              <a:t>)</a:t>
            </a:r>
            <a:r>
              <a:rPr lang="en-US" sz="2800" dirty="0" smtClean="0"/>
              <a:t>.</a:t>
            </a:r>
            <a:endParaRPr lang="ru-RU" sz="2800" dirty="0"/>
          </a:p>
        </p:txBody>
      </p:sp>
      <p:sp>
        <p:nvSpPr>
          <p:cNvPr id="2" name="Content Placeholder 1"/>
          <p:cNvSpPr>
            <a:spLocks noGrp="1"/>
          </p:cNvSpPr>
          <p:nvPr>
            <p:ph sz="half" idx="1"/>
          </p:nvPr>
        </p:nvSpPr>
        <p:spPr>
          <a:xfrm>
            <a:off x="333771" y="1120480"/>
            <a:ext cx="11449271" cy="5620887"/>
          </a:xfrm>
        </p:spPr>
        <p:txBody>
          <a:bodyPr>
            <a:normAutofit/>
          </a:bodyPr>
          <a:lstStyle/>
          <a:p>
            <a:pPr marL="45720" indent="0">
              <a:buNone/>
            </a:pPr>
            <a:r>
              <a:rPr lang="ru-RU" sz="1400" b="1" dirty="0" smtClean="0"/>
              <a:t>Пример</a:t>
            </a:r>
            <a:r>
              <a:rPr lang="ru-RU" sz="1400" dirty="0" smtClean="0"/>
              <a:t>:</a:t>
            </a:r>
          </a:p>
          <a:p>
            <a:pPr marL="274320" lvl="1" indent="0">
              <a:buNone/>
            </a:pPr>
            <a:r>
              <a:rPr lang="en-US" sz="1400" dirty="0" smtClean="0">
                <a:solidFill>
                  <a:schemeClr val="accent2">
                    <a:lumMod val="75000"/>
                  </a:schemeClr>
                </a:solidFill>
                <a:latin typeface="Courier New" panose="02070309020205020404" pitchFamily="49" charset="0"/>
                <a:cs typeface="Courier New" panose="02070309020205020404" pitchFamily="49" charset="0"/>
              </a:rPr>
              <a:t>public</a:t>
            </a:r>
            <a:r>
              <a:rPr lang="en-US" sz="1400" dirty="0" smtClean="0">
                <a:latin typeface="Courier New" panose="02070309020205020404" pitchFamily="49" charset="0"/>
                <a:cs typeface="Courier New" panose="02070309020205020404" pitchFamily="49" charset="0"/>
              </a:rPr>
              <a:t> </a:t>
            </a:r>
            <a:r>
              <a:rPr lang="en-US" sz="1400" dirty="0" smtClean="0">
                <a:solidFill>
                  <a:schemeClr val="accent2">
                    <a:lumMod val="75000"/>
                  </a:schemeClr>
                </a:solidFill>
                <a:latin typeface="Courier New" panose="02070309020205020404" pitchFamily="49" charset="0"/>
                <a:cs typeface="Courier New" panose="02070309020205020404" pitchFamily="49" charset="0"/>
              </a:rPr>
              <a:t>static</a:t>
            </a:r>
            <a:r>
              <a:rPr lang="en-US" sz="1400" dirty="0" smtClean="0">
                <a:latin typeface="Courier New" panose="02070309020205020404" pitchFamily="49" charset="0"/>
                <a:cs typeface="Courier New" panose="02070309020205020404" pitchFamily="49" charset="0"/>
              </a:rPr>
              <a:t> Boolean </a:t>
            </a:r>
            <a:r>
              <a:rPr lang="en-US" sz="1400" dirty="0">
                <a:solidFill>
                  <a:schemeClr val="accent2">
                    <a:lumMod val="75000"/>
                  </a:schemeClr>
                </a:solidFill>
                <a:latin typeface="Courier New" panose="02070309020205020404" pitchFamily="49" charset="0"/>
                <a:cs typeface="Courier New" panose="02070309020205020404" pitchFamily="49" charset="0"/>
              </a:rPr>
              <a:t>valueOf(boolean</a:t>
            </a:r>
            <a:r>
              <a:rPr lang="en-US" sz="1400" dirty="0" smtClean="0">
                <a:latin typeface="Courier New" panose="02070309020205020404" pitchFamily="49" charset="0"/>
                <a:cs typeface="Courier New" panose="02070309020205020404" pitchFamily="49" charset="0"/>
              </a:rPr>
              <a:t> b) {</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smtClean="0">
                <a:solidFill>
                  <a:schemeClr val="accent2">
                    <a:lumMod val="75000"/>
                  </a:schemeClr>
                </a:solidFill>
                <a:latin typeface="Courier New" panose="02070309020205020404" pitchFamily="49" charset="0"/>
                <a:cs typeface="Courier New" panose="02070309020205020404" pitchFamily="49" charset="0"/>
              </a:rPr>
              <a:t>return</a:t>
            </a:r>
            <a:r>
              <a:rPr lang="en-US" sz="1400" dirty="0" smtClean="0">
                <a:latin typeface="Courier New" panose="02070309020205020404" pitchFamily="49" charset="0"/>
                <a:cs typeface="Courier New" panose="02070309020205020404" pitchFamily="49" charset="0"/>
              </a:rPr>
              <a:t> (b ? Boolean.</a:t>
            </a:r>
            <a:r>
              <a:rPr lang="en-US" sz="1400" dirty="0" smtClean="0">
                <a:solidFill>
                  <a:srgbClr val="7030A0"/>
                </a:solidFill>
                <a:latin typeface="Courier New" panose="02070309020205020404" pitchFamily="49" charset="0"/>
                <a:cs typeface="Courier New" panose="02070309020205020404" pitchFamily="49" charset="0"/>
              </a:rPr>
              <a:t>TRUE</a:t>
            </a:r>
            <a:r>
              <a:rPr lang="en-US" sz="1400" dirty="0" smtClean="0">
                <a:latin typeface="Courier New" panose="02070309020205020404" pitchFamily="49" charset="0"/>
                <a:cs typeface="Courier New" panose="02070309020205020404" pitchFamily="49" charset="0"/>
              </a:rPr>
              <a:t> : Boolean.</a:t>
            </a:r>
            <a:r>
              <a:rPr lang="en-US" sz="1400" dirty="0" smtClean="0">
                <a:solidFill>
                  <a:srgbClr val="7030A0"/>
                </a:solidFill>
                <a:latin typeface="Courier New" panose="02070309020205020404" pitchFamily="49" charset="0"/>
                <a:cs typeface="Courier New" panose="02070309020205020404" pitchFamily="49" charset="0"/>
              </a:rPr>
              <a:t>FALSE</a:t>
            </a:r>
            <a:r>
              <a:rPr lang="en-US" sz="1400" dirty="0" smtClean="0">
                <a:latin typeface="Courier New" panose="02070309020205020404" pitchFamily="49" charset="0"/>
                <a:cs typeface="Courier New" panose="02070309020205020404" pitchFamily="49" charset="0"/>
              </a:rPr>
              <a:t>);</a:t>
            </a:r>
          </a:p>
          <a:p>
            <a:pPr marL="274320" lvl="1" indent="0">
              <a:buNone/>
            </a:pPr>
            <a:r>
              <a:rPr lang="en-US" sz="1400" dirty="0" smtClean="0">
                <a:latin typeface="Courier New" panose="02070309020205020404" pitchFamily="49" charset="0"/>
                <a:cs typeface="Courier New" panose="02070309020205020404" pitchFamily="49" charset="0"/>
              </a:rPr>
              <a:t>}</a:t>
            </a:r>
            <a:endParaRPr lang="ru-RU" sz="1400" dirty="0" smtClean="0">
              <a:latin typeface="Courier New" panose="02070309020205020404" pitchFamily="49" charset="0"/>
              <a:cs typeface="Courier New" panose="02070309020205020404" pitchFamily="49" charset="0"/>
            </a:endParaRPr>
          </a:p>
          <a:p>
            <a:pPr marL="45720" indent="0">
              <a:buNone/>
            </a:pPr>
            <a:r>
              <a:rPr lang="ru-RU" sz="1400" b="1" dirty="0" smtClean="0"/>
              <a:t>Плюсы</a:t>
            </a:r>
            <a:r>
              <a:rPr lang="ru-RU" sz="1400" dirty="0" smtClean="0"/>
              <a:t>:</a:t>
            </a:r>
          </a:p>
          <a:p>
            <a:r>
              <a:rPr lang="ru-RU" sz="1400" dirty="0" smtClean="0"/>
              <a:t>Первое преимущество статического метода генерации состоит в том, что, в отличие от конструкторов, он имеет название.</a:t>
            </a:r>
          </a:p>
          <a:p>
            <a:r>
              <a:rPr lang="ru-RU" sz="1400" dirty="0" smtClean="0"/>
              <a:t>Второе преимущество статических методов генерации заключается в том, что, в отличие от конструкторов, они не обязаны при каждом вызове создавать новый объект.</a:t>
            </a:r>
          </a:p>
          <a:p>
            <a:r>
              <a:rPr lang="ru-RU" sz="1400" dirty="0" smtClean="0"/>
              <a:t>Третье преимущество </a:t>
            </a:r>
            <a:r>
              <a:rPr lang="ru-RU" sz="1400" dirty="0"/>
              <a:t>статического метода </a:t>
            </a:r>
            <a:r>
              <a:rPr lang="ru-RU" sz="1400" dirty="0" smtClean="0"/>
              <a:t>генерации заключается в том, что, в отличие от конструктора, он может возвратить объект, который соответствует не только заявленному типу возвращаемого значения, но и любому его подтипу.</a:t>
            </a:r>
          </a:p>
          <a:p>
            <a:r>
              <a:rPr lang="ru-RU" sz="1400" dirty="0" smtClean="0"/>
              <a:t>Четвертое преимущество статических шаблонов проектирования заключается в том, что они уменьшают многословие при создании экземпляров типов с параметрами.</a:t>
            </a:r>
          </a:p>
          <a:p>
            <a:pPr marL="45720" indent="0">
              <a:buNone/>
            </a:pPr>
            <a:r>
              <a:rPr lang="ru-RU" sz="1400" b="1" dirty="0" smtClean="0"/>
              <a:t>Минусы</a:t>
            </a:r>
            <a:r>
              <a:rPr lang="ru-RU" sz="1400" dirty="0" smtClean="0"/>
              <a:t>:</a:t>
            </a:r>
          </a:p>
          <a:p>
            <a:r>
              <a:rPr lang="ru-RU" sz="1400" dirty="0" smtClean="0"/>
              <a:t>Основной недостаток использования только статических методов генерации заключается в том, что классы, не имеющие открытых или защищенных конструкторов, не могут иметь подклассов.</a:t>
            </a:r>
          </a:p>
          <a:p>
            <a:r>
              <a:rPr lang="ru-RU" sz="1400" dirty="0" smtClean="0"/>
              <a:t>Второй недостаток статических методов генерации состоит в том, что их трудно отличить от других статических методов</a:t>
            </a:r>
            <a:r>
              <a:rPr lang="ru-RU" sz="1200" dirty="0" smtClean="0"/>
              <a:t>.</a:t>
            </a:r>
            <a:endParaRPr lang="en-US" sz="1200" dirty="0"/>
          </a:p>
        </p:txBody>
      </p:sp>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189756" y="188640"/>
            <a:ext cx="11809312" cy="576064"/>
          </a:xfrm>
        </p:spPr>
        <p:txBody>
          <a:bodyPr>
            <a:normAutofit/>
          </a:bodyPr>
          <a:lstStyle/>
          <a:p>
            <a:pPr algn="ctr"/>
            <a:r>
              <a:rPr lang="ru-RU" sz="2800" dirty="0"/>
              <a:t>Поддерживайте обобщенные типы</a:t>
            </a:r>
          </a:p>
        </p:txBody>
      </p:sp>
      <p:sp>
        <p:nvSpPr>
          <p:cNvPr id="6" name="Content Placeholder 4"/>
          <p:cNvSpPr>
            <a:spLocks noGrp="1"/>
          </p:cNvSpPr>
          <p:nvPr>
            <p:ph sz="half" idx="1"/>
          </p:nvPr>
        </p:nvSpPr>
        <p:spPr>
          <a:xfrm>
            <a:off x="189756" y="1052736"/>
            <a:ext cx="11809312" cy="936104"/>
          </a:xfrm>
        </p:spPr>
        <p:txBody>
          <a:bodyPr/>
          <a:lstStyle/>
          <a:p>
            <a:pPr marL="274320" lvl="1">
              <a:spcBef>
                <a:spcPts val="1800"/>
              </a:spcBef>
            </a:pPr>
            <a:r>
              <a:rPr lang="ru-RU" sz="1400" dirty="0" smtClean="0"/>
              <a:t>Обобщенные типы более безопасны и легки в применении, чем типы, требующие передачи в клиентском коде. Когда вы проектируете новые типы, убедитесь, что они могут быть использованы без подобного рода передач. Зачастую это будет означать их обобщение. Обобщайте существующие типы, насколько позволит время. Это облегчит жизнь новым пользователям этих типов. Не нарушая существующего клиентского кода.</a:t>
            </a:r>
          </a:p>
        </p:txBody>
      </p:sp>
    </p:spTree>
    <p:extLst>
      <p:ext uri="{BB962C8B-B14F-4D97-AF65-F5344CB8AC3E}">
        <p14:creationId xmlns:p14="http://schemas.microsoft.com/office/powerpoint/2010/main" val="3239299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189756" y="188639"/>
            <a:ext cx="11809312" cy="606787"/>
          </a:xfrm>
        </p:spPr>
        <p:txBody>
          <a:bodyPr>
            <a:normAutofit/>
          </a:bodyPr>
          <a:lstStyle/>
          <a:p>
            <a:pPr algn="ctr"/>
            <a:r>
              <a:rPr lang="ru-RU" sz="2800" dirty="0"/>
              <a:t>Поддерживайте обобщенные методы</a:t>
            </a:r>
          </a:p>
        </p:txBody>
      </p:sp>
      <p:sp>
        <p:nvSpPr>
          <p:cNvPr id="6" name="Content Placeholder 4"/>
          <p:cNvSpPr>
            <a:spLocks noGrp="1"/>
          </p:cNvSpPr>
          <p:nvPr>
            <p:ph sz="half" idx="1"/>
          </p:nvPr>
        </p:nvSpPr>
        <p:spPr>
          <a:xfrm>
            <a:off x="189756" y="1052736"/>
            <a:ext cx="11809312" cy="5688632"/>
          </a:xfrm>
        </p:spPr>
        <p:txBody>
          <a:bodyPr/>
          <a:lstStyle/>
          <a:p>
            <a:pPr marL="274320" lvl="1">
              <a:spcBef>
                <a:spcPts val="1800"/>
              </a:spcBef>
            </a:pPr>
            <a:r>
              <a:rPr lang="ru-RU" sz="1400" dirty="0" smtClean="0"/>
              <a:t>Список параметров, который их декларирует, лежит между модификатором метода и его возвращаемым типом.</a:t>
            </a:r>
          </a:p>
          <a:p>
            <a:pPr marL="45720" lvl="1" indent="0">
              <a:spcBef>
                <a:spcPts val="1800"/>
              </a:spcBef>
              <a:buNone/>
            </a:pPr>
            <a:r>
              <a:rPr lang="ru-RU" sz="1400" dirty="0" smtClean="0">
                <a:solidFill>
                  <a:schemeClr val="bg1">
                    <a:lumMod val="65000"/>
                  </a:schemeClr>
                </a:solidFill>
                <a:latin typeface="Courier New" panose="02070309020205020404" pitchFamily="49" charset="0"/>
                <a:cs typeface="Courier New" panose="02070309020205020404" pitchFamily="49" charset="0"/>
              </a:rPr>
              <a:t>  </a:t>
            </a:r>
            <a:r>
              <a:rPr lang="en-US" sz="1400" dirty="0" smtClean="0">
                <a:solidFill>
                  <a:schemeClr val="bg1">
                    <a:lumMod val="65000"/>
                  </a:schemeClr>
                </a:solidFill>
                <a:latin typeface="Courier New" panose="02070309020205020404" pitchFamily="49" charset="0"/>
                <a:cs typeface="Courier New" panose="02070309020205020404" pitchFamily="49" charset="0"/>
              </a:rPr>
              <a:t>//</a:t>
            </a:r>
            <a:r>
              <a:rPr lang="ru-RU" sz="1400" dirty="0" smtClean="0">
                <a:solidFill>
                  <a:schemeClr val="bg1">
                    <a:lumMod val="65000"/>
                  </a:schemeClr>
                </a:solidFill>
                <a:latin typeface="Courier New" panose="02070309020205020404" pitchFamily="49" charset="0"/>
                <a:cs typeface="Courier New" panose="02070309020205020404" pitchFamily="49" charset="0"/>
              </a:rPr>
              <a:t>обобщенный метод</a:t>
            </a:r>
            <a:endParaRPr lang="ru-RU" sz="1400" dirty="0">
              <a:solidFill>
                <a:schemeClr val="bg1">
                  <a:lumMod val="65000"/>
                </a:schemeClr>
              </a:solidFill>
              <a:latin typeface="Courier New" panose="02070309020205020404" pitchFamily="49" charset="0"/>
              <a:cs typeface="Courier New" panose="02070309020205020404" pitchFamily="49" charset="0"/>
            </a:endParaRPr>
          </a:p>
          <a:p>
            <a:pPr marL="274320" lvl="1" indent="0">
              <a:buNone/>
            </a:pPr>
            <a:r>
              <a:rPr lang="en-US" sz="1400" dirty="0" smtClean="0">
                <a:solidFill>
                  <a:schemeClr val="accent2">
                    <a:lumMod val="75000"/>
                  </a:schemeClr>
                </a:solidFill>
                <a:latin typeface="Courier New" panose="02070309020205020404" pitchFamily="49" charset="0"/>
                <a:cs typeface="Courier New" panose="02070309020205020404" pitchFamily="49" charset="0"/>
              </a:rPr>
              <a:t>Public static </a:t>
            </a:r>
            <a:r>
              <a:rPr lang="en-US" sz="1400" dirty="0">
                <a:latin typeface="Courier New" panose="02070309020205020404" pitchFamily="49" charset="0"/>
                <a:cs typeface="Courier New" panose="02070309020205020404" pitchFamily="49" charset="0"/>
              </a:rPr>
              <a:t>&lt;E&gt; </a:t>
            </a:r>
            <a:r>
              <a:rPr lang="en-US" sz="1400" dirty="0" smtClean="0">
                <a:latin typeface="Courier New" panose="02070309020205020404" pitchFamily="49" charset="0"/>
                <a:cs typeface="Courier New" panose="02070309020205020404" pitchFamily="49" charset="0"/>
              </a:rPr>
              <a:t>Set&lt;E&gt; union(Set&lt;E</a:t>
            </a:r>
            <a:r>
              <a:rPr lang="en-US" sz="1400" dirty="0">
                <a:latin typeface="Courier New" panose="02070309020205020404" pitchFamily="49" charset="0"/>
                <a:cs typeface="Courier New" panose="02070309020205020404" pitchFamily="49" charset="0"/>
              </a:rPr>
              <a:t>&gt; </a:t>
            </a:r>
            <a:r>
              <a:rPr lang="en-US" sz="1400" dirty="0" smtClean="0">
                <a:latin typeface="Courier New" panose="02070309020205020404" pitchFamily="49" charset="0"/>
                <a:cs typeface="Courier New" panose="02070309020205020404" pitchFamily="49" charset="0"/>
              </a:rPr>
              <a:t>s1, Set&lt;E&gt; s2)</a:t>
            </a:r>
            <a:r>
              <a:rPr lang="en-US" sz="1400" dirty="0" smtClean="0">
                <a:solidFill>
                  <a:schemeClr val="accent2">
                    <a:lumMod val="75000"/>
                  </a:schemeClr>
                </a:solidFill>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Set&lt;E</a:t>
            </a:r>
            <a:r>
              <a:rPr lang="en-US" sz="1400" dirty="0">
                <a:latin typeface="Courier New" panose="02070309020205020404" pitchFamily="49" charset="0"/>
                <a:cs typeface="Courier New" panose="02070309020205020404" pitchFamily="49" charset="0"/>
              </a:rPr>
              <a:t>&gt; </a:t>
            </a:r>
            <a:r>
              <a:rPr lang="en-US" sz="1400" dirty="0" smtClean="0">
                <a:latin typeface="Courier New" panose="02070309020205020404" pitchFamily="49" charset="0"/>
                <a:cs typeface="Courier New" panose="02070309020205020404" pitchFamily="49" charset="0"/>
              </a:rPr>
              <a:t>result = new HashSet&lt;E&gt;(s1);</a:t>
            </a:r>
          </a:p>
          <a:p>
            <a:pPr marL="274320" lvl="1" indent="0">
              <a:buNone/>
            </a:pPr>
            <a:r>
              <a:rPr lang="en-US" sz="1400" dirty="0" smtClean="0">
                <a:latin typeface="Courier New" panose="02070309020205020404" pitchFamily="49" charset="0"/>
                <a:cs typeface="Courier New" panose="02070309020205020404" pitchFamily="49" charset="0"/>
              </a:rPr>
              <a:t>	result.addAll(s2)</a:t>
            </a:r>
            <a:endParaRPr lang="en-US" sz="1400" dirty="0">
              <a:latin typeface="Courier New" panose="02070309020205020404" pitchFamily="49" charset="0"/>
              <a:cs typeface="Courier New" panose="02070309020205020404" pitchFamily="49" charset="0"/>
            </a:endParaRPr>
          </a:p>
          <a:p>
            <a:pPr marL="274320" lvl="1" indent="0">
              <a:buNone/>
            </a:pPr>
            <a:r>
              <a:rPr lang="en-US" sz="1400" dirty="0">
                <a:latin typeface="Courier New" panose="02070309020205020404" pitchFamily="49" charset="0"/>
                <a:cs typeface="Courier New" panose="02070309020205020404" pitchFamily="49" charset="0"/>
              </a:rPr>
              <a:t>	</a:t>
            </a:r>
            <a:r>
              <a:rPr lang="en-US" sz="1400" dirty="0" smtClean="0">
                <a:solidFill>
                  <a:schemeClr val="accent2">
                    <a:lumMod val="75000"/>
                  </a:schemeClr>
                </a:solidFill>
                <a:latin typeface="Courier New" panose="02070309020205020404" pitchFamily="49" charset="0"/>
                <a:cs typeface="Courier New" panose="02070309020205020404" pitchFamily="49" charset="0"/>
              </a:rPr>
              <a:t>return</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result;</a:t>
            </a:r>
          </a:p>
          <a:p>
            <a:pPr marL="274320" lvl="1" indent="0">
              <a:buNone/>
            </a:pPr>
            <a:r>
              <a:rPr lang="en-US" sz="1400" dirty="0">
                <a:latin typeface="Courier New" panose="02070309020205020404" pitchFamily="49" charset="0"/>
                <a:cs typeface="Courier New" panose="02070309020205020404" pitchFamily="49" charset="0"/>
              </a:rPr>
              <a:t>}</a:t>
            </a:r>
            <a:endParaRPr lang="ru-RU" sz="1400" dirty="0"/>
          </a:p>
          <a:p>
            <a:pPr marL="45720" lvl="1" indent="0">
              <a:spcBef>
                <a:spcPts val="1800"/>
              </a:spcBef>
              <a:buNone/>
            </a:pPr>
            <a:endParaRPr lang="ru-RU" sz="1400" dirty="0" smtClean="0"/>
          </a:p>
        </p:txBody>
      </p:sp>
    </p:spTree>
    <p:extLst>
      <p:ext uri="{BB962C8B-B14F-4D97-AF65-F5344CB8AC3E}">
        <p14:creationId xmlns:p14="http://schemas.microsoft.com/office/powerpoint/2010/main" val="902236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189756" y="188640"/>
            <a:ext cx="11809312" cy="792088"/>
          </a:xfrm>
        </p:spPr>
        <p:txBody>
          <a:bodyPr>
            <a:normAutofit fontScale="90000"/>
          </a:bodyPr>
          <a:lstStyle/>
          <a:p>
            <a:pPr algn="ctr"/>
            <a:r>
              <a:rPr lang="ru-RU" sz="2800" dirty="0"/>
              <a:t>Используйте ограниченные групповые символы для увеличения гибкости </a:t>
            </a:r>
            <a:r>
              <a:rPr lang="en-US" sz="2800" dirty="0"/>
              <a:t>API</a:t>
            </a:r>
            <a:endParaRPr lang="ru-RU" sz="2800" dirty="0"/>
          </a:p>
        </p:txBody>
      </p:sp>
      <p:sp>
        <p:nvSpPr>
          <p:cNvPr id="6" name="Content Placeholder 4"/>
          <p:cNvSpPr>
            <a:spLocks noGrp="1"/>
          </p:cNvSpPr>
          <p:nvPr>
            <p:ph sz="half" idx="1"/>
          </p:nvPr>
        </p:nvSpPr>
        <p:spPr>
          <a:xfrm>
            <a:off x="189756" y="1052736"/>
            <a:ext cx="11809312" cy="5688632"/>
          </a:xfrm>
        </p:spPr>
        <p:txBody>
          <a:bodyPr>
            <a:normAutofit/>
          </a:bodyPr>
          <a:lstStyle/>
          <a:p>
            <a:pPr marL="274320" lvl="1">
              <a:spcBef>
                <a:spcPts val="1800"/>
              </a:spcBef>
            </a:pPr>
            <a:r>
              <a:rPr lang="ru-RU" sz="1400" dirty="0" smtClean="0"/>
              <a:t>Для максимальной гибкости нужно использовать </a:t>
            </a:r>
            <a:r>
              <a:rPr lang="en-US" sz="1400" dirty="0" smtClean="0"/>
              <a:t>wildcard</a:t>
            </a:r>
            <a:r>
              <a:rPr lang="ru-RU" sz="1400" dirty="0" smtClean="0"/>
              <a:t>-типы для входных параметров, представляющих производителей или потребителей. Если входные параметры являются одновременно и производителем и потребителем, тогда </a:t>
            </a:r>
            <a:r>
              <a:rPr lang="en-US" sz="1400" dirty="0" smtClean="0"/>
              <a:t>wildcard</a:t>
            </a:r>
            <a:r>
              <a:rPr lang="ru-RU" sz="1400" dirty="0" smtClean="0"/>
              <a:t>-типы не смогут вам помочь: вам нужно будет точное совпадение типов, что вы можете получить и без их использования.</a:t>
            </a:r>
          </a:p>
          <a:p>
            <a:pPr marL="45720" lvl="1" indent="0">
              <a:spcBef>
                <a:spcPts val="1800"/>
              </a:spcBef>
              <a:buNone/>
            </a:pPr>
            <a:r>
              <a:rPr lang="en-US" sz="1400" dirty="0" smtClean="0">
                <a:solidFill>
                  <a:schemeClr val="bg1">
                    <a:lumMod val="65000"/>
                  </a:schemeClr>
                </a:solidFill>
                <a:latin typeface="Courier New" panose="02070309020205020404" pitchFamily="49" charset="0"/>
                <a:cs typeface="Courier New" panose="02070309020205020404" pitchFamily="49" charset="0"/>
              </a:rPr>
              <a:t>  //wildcard-</a:t>
            </a:r>
            <a:r>
              <a:rPr lang="ru-RU" sz="1400" dirty="0" smtClean="0">
                <a:solidFill>
                  <a:schemeClr val="bg1">
                    <a:lumMod val="65000"/>
                  </a:schemeClr>
                </a:solidFill>
                <a:latin typeface="Courier New" panose="02070309020205020404" pitchFamily="49" charset="0"/>
                <a:cs typeface="Courier New" panose="02070309020205020404" pitchFamily="49" charset="0"/>
              </a:rPr>
              <a:t>тип для параметра, служащего производителем </a:t>
            </a:r>
            <a:r>
              <a:rPr lang="en-US" sz="1400" dirty="0" smtClean="0">
                <a:solidFill>
                  <a:schemeClr val="bg1">
                    <a:lumMod val="65000"/>
                  </a:schemeClr>
                </a:solidFill>
                <a:latin typeface="Courier New" panose="02070309020205020404" pitchFamily="49" charset="0"/>
                <a:cs typeface="Courier New" panose="02070309020205020404" pitchFamily="49" charset="0"/>
              </a:rPr>
              <a:t>E</a:t>
            </a:r>
            <a:endParaRPr lang="ru-RU" sz="1400" dirty="0">
              <a:solidFill>
                <a:schemeClr val="bg1">
                  <a:lumMod val="65000"/>
                </a:schemeClr>
              </a:solidFill>
              <a:latin typeface="Courier New" panose="02070309020205020404" pitchFamily="49" charset="0"/>
              <a:cs typeface="Courier New" panose="02070309020205020404" pitchFamily="49" charset="0"/>
            </a:endParaRPr>
          </a:p>
          <a:p>
            <a:pPr marL="274320" lvl="1" indent="0">
              <a:buNone/>
            </a:pPr>
            <a:r>
              <a:rPr lang="en-US" sz="1400" dirty="0">
                <a:solidFill>
                  <a:schemeClr val="accent2">
                    <a:lumMod val="75000"/>
                  </a:schemeClr>
                </a:solidFill>
                <a:latin typeface="Courier New" panose="02070309020205020404" pitchFamily="49" charset="0"/>
                <a:cs typeface="Courier New" panose="02070309020205020404" pitchFamily="49" charset="0"/>
              </a:rPr>
              <a:t>p</a:t>
            </a:r>
            <a:r>
              <a:rPr lang="en-US" sz="1400" dirty="0" smtClean="0">
                <a:solidFill>
                  <a:schemeClr val="accent2">
                    <a:lumMod val="75000"/>
                  </a:schemeClr>
                </a:solidFill>
                <a:latin typeface="Courier New" panose="02070309020205020404" pitchFamily="49" charset="0"/>
                <a:cs typeface="Courier New" panose="02070309020205020404" pitchFamily="49" charset="0"/>
              </a:rPr>
              <a:t>ublic void </a:t>
            </a:r>
            <a:r>
              <a:rPr lang="en-US" sz="1400" dirty="0">
                <a:latin typeface="Courier New" panose="02070309020205020404" pitchFamily="49" charset="0"/>
                <a:cs typeface="Courier New" panose="02070309020205020404" pitchFamily="49" charset="0"/>
              </a:rPr>
              <a:t>pushAll</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Iterable</a:t>
            </a:r>
            <a:r>
              <a:rPr lang="en-US" sz="1400" dirty="0" smtClean="0">
                <a:latin typeface="Courier New" panose="02070309020205020404" pitchFamily="49" charset="0"/>
                <a:cs typeface="Courier New" panose="02070309020205020404" pitchFamily="49" charset="0"/>
              </a:rPr>
              <a:t>&lt;? </a:t>
            </a:r>
            <a:r>
              <a:rPr lang="en-US" sz="1400" dirty="0">
                <a:solidFill>
                  <a:schemeClr val="accent2">
                    <a:lumMod val="75000"/>
                  </a:schemeClr>
                </a:solidFill>
                <a:latin typeface="Courier New" panose="02070309020205020404" pitchFamily="49" charset="0"/>
                <a:cs typeface="Courier New" panose="02070309020205020404" pitchFamily="49" charset="0"/>
              </a:rPr>
              <a:t>extends</a:t>
            </a:r>
            <a:r>
              <a:rPr lang="en-US" sz="1400" dirty="0" smtClean="0">
                <a:latin typeface="Courier New" panose="02070309020205020404" pitchFamily="49" charset="0"/>
                <a:cs typeface="Courier New" panose="02070309020205020404" pitchFamily="49" charset="0"/>
              </a:rPr>
              <a:t> E</a:t>
            </a:r>
            <a:r>
              <a:rPr lang="en-US" sz="1400" dirty="0">
                <a:latin typeface="Courier New" panose="02070309020205020404" pitchFamily="49" charset="0"/>
                <a:cs typeface="Courier New" panose="02070309020205020404" pitchFamily="49" charset="0"/>
              </a:rPr>
              <a:t>&gt; </a:t>
            </a:r>
            <a:r>
              <a:rPr lang="en-US" sz="1400" dirty="0" smtClean="0">
                <a:latin typeface="Courier New" panose="02070309020205020404" pitchFamily="49" charset="0"/>
                <a:cs typeface="Courier New" panose="02070309020205020404" pitchFamily="49" charset="0"/>
              </a:rPr>
              <a:t>src)</a:t>
            </a:r>
            <a:r>
              <a:rPr lang="en-US" sz="1400" dirty="0" smtClean="0">
                <a:solidFill>
                  <a:schemeClr val="accent2">
                    <a:lumMod val="75000"/>
                  </a:schemeClr>
                </a:solidFill>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for</a:t>
            </a:r>
            <a:r>
              <a:rPr lang="en-US" sz="1400" dirty="0" smtClean="0">
                <a:latin typeface="Courier New" panose="02070309020205020404" pitchFamily="49" charset="0"/>
                <a:cs typeface="Courier New" panose="02070309020205020404" pitchFamily="49" charset="0"/>
              </a:rPr>
              <a:t>(E e : src)</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push(e);</a:t>
            </a:r>
          </a:p>
          <a:p>
            <a:pPr marL="274320" lvl="1" indent="0">
              <a:buNone/>
            </a:pPr>
            <a:r>
              <a:rPr lang="en-US" sz="1400" dirty="0" smtClean="0">
                <a:latin typeface="Courier New" panose="02070309020205020404" pitchFamily="49" charset="0"/>
                <a:cs typeface="Courier New" panose="02070309020205020404" pitchFamily="49" charset="0"/>
              </a:rPr>
              <a:t>}</a:t>
            </a:r>
            <a:endParaRPr lang="ru-RU" sz="1400" dirty="0"/>
          </a:p>
          <a:p>
            <a:pPr marL="45720" lvl="1" indent="0">
              <a:spcBef>
                <a:spcPts val="1800"/>
              </a:spcBef>
              <a:buNone/>
            </a:pPr>
            <a:r>
              <a:rPr lang="en-US" sz="1400" dirty="0" smtClean="0">
                <a:solidFill>
                  <a:schemeClr val="bg1">
                    <a:lumMod val="65000"/>
                  </a:schemeClr>
                </a:solidFill>
                <a:latin typeface="Courier New" panose="02070309020205020404" pitchFamily="49" charset="0"/>
                <a:cs typeface="Courier New" panose="02070309020205020404" pitchFamily="49" charset="0"/>
              </a:rPr>
              <a:t>  //</a:t>
            </a:r>
            <a:r>
              <a:rPr lang="en-US" sz="1400" dirty="0">
                <a:solidFill>
                  <a:schemeClr val="bg1">
                    <a:lumMod val="65000"/>
                  </a:schemeClr>
                </a:solidFill>
                <a:latin typeface="Courier New" panose="02070309020205020404" pitchFamily="49" charset="0"/>
                <a:cs typeface="Courier New" panose="02070309020205020404" pitchFamily="49" charset="0"/>
              </a:rPr>
              <a:t>wildcard-</a:t>
            </a:r>
            <a:r>
              <a:rPr lang="ru-RU" sz="1400" dirty="0">
                <a:solidFill>
                  <a:schemeClr val="bg1">
                    <a:lumMod val="65000"/>
                  </a:schemeClr>
                </a:solidFill>
                <a:latin typeface="Courier New" panose="02070309020205020404" pitchFamily="49" charset="0"/>
                <a:cs typeface="Courier New" panose="02070309020205020404" pitchFamily="49" charset="0"/>
              </a:rPr>
              <a:t>тип для параметра, </a:t>
            </a:r>
            <a:r>
              <a:rPr lang="ru-RU" sz="1400" dirty="0" smtClean="0">
                <a:solidFill>
                  <a:schemeClr val="bg1">
                    <a:lumMod val="65000"/>
                  </a:schemeClr>
                </a:solidFill>
                <a:latin typeface="Courier New" panose="02070309020205020404" pitchFamily="49" charset="0"/>
                <a:cs typeface="Courier New" panose="02070309020205020404" pitchFamily="49" charset="0"/>
              </a:rPr>
              <a:t>являющегося потребителем </a:t>
            </a:r>
            <a:r>
              <a:rPr lang="en-US" sz="1400" dirty="0" smtClean="0">
                <a:solidFill>
                  <a:schemeClr val="bg1">
                    <a:lumMod val="65000"/>
                  </a:schemeClr>
                </a:solidFill>
                <a:latin typeface="Courier New" panose="02070309020205020404" pitchFamily="49" charset="0"/>
                <a:cs typeface="Courier New" panose="02070309020205020404" pitchFamily="49" charset="0"/>
              </a:rPr>
              <a:t>E</a:t>
            </a:r>
            <a:endParaRPr lang="ru-RU" sz="1400" dirty="0">
              <a:solidFill>
                <a:schemeClr val="bg1">
                  <a:lumMod val="65000"/>
                </a:schemeClr>
              </a:solidFill>
              <a:latin typeface="Courier New" panose="02070309020205020404" pitchFamily="49" charset="0"/>
              <a:cs typeface="Courier New" panose="02070309020205020404" pitchFamily="49" charset="0"/>
            </a:endParaRPr>
          </a:p>
          <a:p>
            <a:pPr marL="274320" lvl="1" indent="0">
              <a:buNone/>
            </a:pPr>
            <a:r>
              <a:rPr lang="en-US" sz="1400" dirty="0">
                <a:solidFill>
                  <a:schemeClr val="accent2">
                    <a:lumMod val="75000"/>
                  </a:schemeClr>
                </a:solidFill>
                <a:latin typeface="Courier New" panose="02070309020205020404" pitchFamily="49" charset="0"/>
                <a:cs typeface="Courier New" panose="02070309020205020404" pitchFamily="49" charset="0"/>
              </a:rPr>
              <a:t>public void </a:t>
            </a:r>
            <a:r>
              <a:rPr lang="en-US" sz="1400" dirty="0" smtClean="0">
                <a:latin typeface="Courier New" panose="02070309020205020404" pitchFamily="49" charset="0"/>
                <a:cs typeface="Courier New" panose="02070309020205020404" pitchFamily="49" charset="0"/>
              </a:rPr>
              <a:t>popAll(Collection&lt;? super </a:t>
            </a:r>
            <a:r>
              <a:rPr lang="en-US" sz="1400" dirty="0">
                <a:latin typeface="Courier New" panose="02070309020205020404" pitchFamily="49" charset="0"/>
                <a:cs typeface="Courier New" panose="02070309020205020404" pitchFamily="49" charset="0"/>
              </a:rPr>
              <a:t>E&gt; </a:t>
            </a:r>
            <a:r>
              <a:rPr lang="en-US" sz="1400" dirty="0" smtClean="0">
                <a:latin typeface="Courier New" panose="02070309020205020404" pitchFamily="49" charset="0"/>
                <a:cs typeface="Courier New" panose="02070309020205020404" pitchFamily="49" charset="0"/>
              </a:rPr>
              <a:t>dst)</a:t>
            </a:r>
            <a:r>
              <a:rPr lang="en-US" sz="1400" dirty="0" smtClean="0">
                <a:solidFill>
                  <a:schemeClr val="accent2">
                    <a:lumMod val="75000"/>
                  </a:schemeClr>
                </a:solidFill>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while(!isEmpty())</a:t>
            </a:r>
            <a:endParaRPr lang="en-US" sz="1400" dirty="0">
              <a:latin typeface="Courier New" panose="02070309020205020404" pitchFamily="49" charset="0"/>
              <a:cs typeface="Courier New" panose="02070309020205020404" pitchFamily="49" charset="0"/>
            </a:endParaRPr>
          </a:p>
          <a:p>
            <a:pPr marL="274320" lvl="1" indent="0">
              <a:buNone/>
            </a:pP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dst.add(pop());</a:t>
            </a:r>
            <a:endParaRPr lang="en-US" sz="1400" dirty="0">
              <a:latin typeface="Courier New" panose="02070309020205020404" pitchFamily="49" charset="0"/>
              <a:cs typeface="Courier New" panose="02070309020205020404" pitchFamily="49" charset="0"/>
            </a:endParaRPr>
          </a:p>
          <a:p>
            <a:pPr marL="274320" lvl="1" indent="0">
              <a:buNone/>
            </a:pPr>
            <a:r>
              <a:rPr lang="en-US" sz="1400" dirty="0">
                <a:latin typeface="Courier New" panose="02070309020205020404" pitchFamily="49" charset="0"/>
                <a:cs typeface="Courier New" panose="02070309020205020404" pitchFamily="49" charset="0"/>
              </a:rPr>
              <a:t>}</a:t>
            </a:r>
            <a:endParaRPr lang="ru-RU" sz="1400" dirty="0"/>
          </a:p>
          <a:p>
            <a:pPr marL="274320" lvl="1">
              <a:spcBef>
                <a:spcPts val="1800"/>
              </a:spcBef>
            </a:pPr>
            <a:r>
              <a:rPr lang="ru-RU" sz="1400" dirty="0" smtClean="0"/>
              <a:t>Схема, которая поможет понимать, как </a:t>
            </a:r>
            <a:r>
              <a:rPr lang="en-US" sz="1400" dirty="0" smtClean="0"/>
              <a:t>wildcard</a:t>
            </a:r>
            <a:r>
              <a:rPr lang="ru-RU" sz="1400" dirty="0" smtClean="0"/>
              <a:t>-тип использовать:</a:t>
            </a:r>
            <a:r>
              <a:rPr lang="en-US" sz="1400" dirty="0" smtClean="0"/>
              <a:t> </a:t>
            </a:r>
          </a:p>
          <a:p>
            <a:pPr lvl="1"/>
            <a:r>
              <a:rPr lang="en-US" sz="1000" dirty="0"/>
              <a:t>PECS </a:t>
            </a:r>
            <a:r>
              <a:rPr lang="ru-RU" sz="1000" dirty="0"/>
              <a:t>значит производитель – </a:t>
            </a:r>
            <a:r>
              <a:rPr lang="en-US" sz="1000" dirty="0"/>
              <a:t>extends, </a:t>
            </a:r>
            <a:r>
              <a:rPr lang="ru-RU" sz="1000" dirty="0"/>
              <a:t>потребитель </a:t>
            </a:r>
            <a:r>
              <a:rPr lang="en-US" sz="1000" dirty="0"/>
              <a:t>– super (producer-extends, consumer - super)</a:t>
            </a:r>
          </a:p>
          <a:p>
            <a:pPr marL="274320" lvl="1">
              <a:spcBef>
                <a:spcPts val="1800"/>
              </a:spcBef>
            </a:pPr>
            <a:r>
              <a:rPr lang="ru-RU" sz="1400" dirty="0" smtClean="0"/>
              <a:t>Не </a:t>
            </a:r>
            <a:r>
              <a:rPr lang="ru-RU" sz="1400" dirty="0"/>
              <a:t>используйте </a:t>
            </a:r>
            <a:r>
              <a:rPr lang="en-US" sz="1400" dirty="0"/>
              <a:t>wildcard</a:t>
            </a:r>
            <a:r>
              <a:rPr lang="ru-RU" sz="1400" dirty="0"/>
              <a:t>-тип в качестве возвращаемого типа</a:t>
            </a:r>
            <a:r>
              <a:rPr lang="ru-RU" sz="1400" dirty="0" smtClean="0"/>
              <a:t>.</a:t>
            </a:r>
          </a:p>
          <a:p>
            <a:pPr marL="274320" lvl="1">
              <a:spcBef>
                <a:spcPts val="1800"/>
              </a:spcBef>
            </a:pPr>
            <a:r>
              <a:rPr lang="ru-RU" sz="1400" dirty="0" smtClean="0"/>
              <a:t>Если пользователь класса должен думать о наличии </a:t>
            </a:r>
            <a:r>
              <a:rPr lang="en-US" sz="1400" dirty="0" smtClean="0"/>
              <a:t>wildcard-</a:t>
            </a:r>
            <a:r>
              <a:rPr lang="ru-RU" sz="1400" dirty="0" smtClean="0"/>
              <a:t>типов, то, значит, что-то не так с </a:t>
            </a:r>
            <a:r>
              <a:rPr lang="en-US" sz="1400" dirty="0" smtClean="0"/>
              <a:t>API</a:t>
            </a:r>
            <a:r>
              <a:rPr lang="ru-RU" sz="1400" dirty="0" smtClean="0"/>
              <a:t> класса.</a:t>
            </a:r>
          </a:p>
          <a:p>
            <a:pPr marL="274320" lvl="1">
              <a:spcBef>
                <a:spcPts val="1800"/>
              </a:spcBef>
            </a:pPr>
            <a:r>
              <a:rPr lang="ru-RU" sz="1400" dirty="0" smtClean="0"/>
              <a:t>Если параметр для типа появляется только один раз в декларации метода, замените его групповым символом.</a:t>
            </a:r>
            <a:endParaRPr lang="ru-RU" sz="1400" dirty="0"/>
          </a:p>
          <a:p>
            <a:pPr marL="502920" lvl="2">
              <a:spcBef>
                <a:spcPts val="1800"/>
              </a:spcBef>
            </a:pPr>
            <a:endParaRPr lang="ru-RU" sz="1400" dirty="0"/>
          </a:p>
        </p:txBody>
      </p:sp>
    </p:spTree>
    <p:extLst>
      <p:ext uri="{BB962C8B-B14F-4D97-AF65-F5344CB8AC3E}">
        <p14:creationId xmlns:p14="http://schemas.microsoft.com/office/powerpoint/2010/main" val="4148018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189756" y="188640"/>
            <a:ext cx="11809312" cy="576064"/>
          </a:xfrm>
        </p:spPr>
        <p:txBody>
          <a:bodyPr>
            <a:normAutofit/>
          </a:bodyPr>
          <a:lstStyle/>
          <a:p>
            <a:pPr algn="ctr"/>
            <a:r>
              <a:rPr lang="ru-RU" sz="2800" dirty="0"/>
              <a:t>Использование неоднородных контейнеров</a:t>
            </a:r>
          </a:p>
        </p:txBody>
      </p:sp>
      <p:sp>
        <p:nvSpPr>
          <p:cNvPr id="6" name="Content Placeholder 4"/>
          <p:cNvSpPr>
            <a:spLocks noGrp="1"/>
          </p:cNvSpPr>
          <p:nvPr>
            <p:ph sz="half" idx="1"/>
          </p:nvPr>
        </p:nvSpPr>
        <p:spPr>
          <a:xfrm>
            <a:off x="189756" y="770036"/>
            <a:ext cx="11809312" cy="5616624"/>
          </a:xfrm>
        </p:spPr>
        <p:txBody>
          <a:bodyPr>
            <a:normAutofit/>
          </a:bodyPr>
          <a:lstStyle/>
          <a:p>
            <a:pPr marL="274320" lvl="1">
              <a:spcBef>
                <a:spcPts val="1800"/>
              </a:spcBef>
            </a:pPr>
            <a:r>
              <a:rPr lang="ru-RU" sz="1400" dirty="0" smtClean="0"/>
              <a:t>Нормальное использование средств обобщенного программирования, представленное коллекцией </a:t>
            </a:r>
            <a:r>
              <a:rPr lang="en-US" sz="1400" dirty="0" smtClean="0"/>
              <a:t>API</a:t>
            </a:r>
            <a:r>
              <a:rPr lang="ru-RU" sz="1400" dirty="0" smtClean="0"/>
              <a:t>, ограничивает вас фиксированным количеством параметров на контейнер. Вы можете обойти это ограничение , поместив параметр в ключ вместо контейнера. Вы можете использовать объекты </a:t>
            </a:r>
            <a:r>
              <a:rPr lang="en-US" sz="1400" dirty="0" smtClean="0"/>
              <a:t>Class</a:t>
            </a:r>
            <a:r>
              <a:rPr lang="ru-RU" sz="1400" dirty="0" smtClean="0"/>
              <a:t> в качестве ключей для таких безопасных неоднородных контейнеров. Объект </a:t>
            </a:r>
            <a:r>
              <a:rPr lang="en-US" sz="1400" dirty="0" smtClean="0"/>
              <a:t>Class</a:t>
            </a:r>
            <a:r>
              <a:rPr lang="ru-RU" sz="1400" dirty="0" smtClean="0"/>
              <a:t> используемый таким образом, называется меткой типа. Вы можете также использовать обычный тип ключа. Например, вы могли бы заставить тип </a:t>
            </a:r>
            <a:r>
              <a:rPr lang="en-US" sz="1400" dirty="0" smtClean="0"/>
              <a:t>DatabaseRow </a:t>
            </a:r>
            <a:r>
              <a:rPr lang="ru-RU" sz="1400" dirty="0" smtClean="0"/>
              <a:t>представлять строку базу данных (контейнер) и обобщенный тип </a:t>
            </a:r>
            <a:r>
              <a:rPr lang="en-US" sz="1400" dirty="0" smtClean="0"/>
              <a:t>Column&lt;T&gt; </a:t>
            </a:r>
            <a:r>
              <a:rPr lang="ru-RU" sz="1400" dirty="0" smtClean="0"/>
              <a:t>в качестве его ключа.</a:t>
            </a:r>
          </a:p>
          <a:p>
            <a:pPr marL="274320" lvl="1">
              <a:spcBef>
                <a:spcPts val="1800"/>
              </a:spcBef>
            </a:pPr>
            <a:r>
              <a:rPr lang="ru-RU" sz="1400" dirty="0" smtClean="0"/>
              <a:t>Простой пример данного подхода:</a:t>
            </a:r>
          </a:p>
          <a:p>
            <a:pPr marL="45720" lvl="1" indent="0">
              <a:spcBef>
                <a:spcPts val="1800"/>
              </a:spcBef>
              <a:buNone/>
            </a:pPr>
            <a:r>
              <a:rPr lang="ru-RU" sz="1400" dirty="0" smtClean="0">
                <a:solidFill>
                  <a:schemeClr val="bg1">
                    <a:lumMod val="65000"/>
                  </a:schemeClr>
                </a:solidFill>
                <a:latin typeface="Courier New" panose="02070309020205020404" pitchFamily="49" charset="0"/>
                <a:cs typeface="Courier New" panose="02070309020205020404" pitchFamily="49" charset="0"/>
              </a:rPr>
              <a:t>  </a:t>
            </a:r>
            <a:r>
              <a:rPr lang="en-US" sz="1400" dirty="0" smtClean="0">
                <a:solidFill>
                  <a:schemeClr val="bg1">
                    <a:lumMod val="65000"/>
                  </a:schemeClr>
                </a:solidFill>
                <a:latin typeface="Courier New" panose="02070309020205020404" pitchFamily="49" charset="0"/>
                <a:cs typeface="Courier New" panose="02070309020205020404" pitchFamily="49" charset="0"/>
              </a:rPr>
              <a:t>//</a:t>
            </a:r>
            <a:r>
              <a:rPr lang="ru-RU" sz="1400" dirty="0" smtClean="0">
                <a:solidFill>
                  <a:schemeClr val="bg1">
                    <a:lumMod val="65000"/>
                  </a:schemeClr>
                </a:solidFill>
                <a:latin typeface="Courier New" panose="02070309020205020404" pitchFamily="49" charset="0"/>
                <a:cs typeface="Courier New" panose="02070309020205020404" pitchFamily="49" charset="0"/>
              </a:rPr>
              <a:t>Безопасный шаблон неоднородного контейнера - реализация</a:t>
            </a:r>
            <a:endParaRPr lang="ru-RU" sz="1400" dirty="0">
              <a:solidFill>
                <a:schemeClr val="bg1">
                  <a:lumMod val="65000"/>
                </a:schemeClr>
              </a:solidFill>
              <a:latin typeface="Courier New" panose="02070309020205020404" pitchFamily="49" charset="0"/>
              <a:cs typeface="Courier New" panose="02070309020205020404" pitchFamily="49" charset="0"/>
            </a:endParaRPr>
          </a:p>
          <a:p>
            <a:pPr marL="274320" lvl="1" indent="0">
              <a:buNone/>
            </a:pPr>
            <a:r>
              <a:rPr lang="en-US" sz="1400" dirty="0">
                <a:solidFill>
                  <a:schemeClr val="accent2">
                    <a:lumMod val="75000"/>
                  </a:schemeClr>
                </a:solidFill>
                <a:latin typeface="Courier New" panose="02070309020205020404" pitchFamily="49" charset="0"/>
                <a:cs typeface="Courier New" panose="02070309020205020404" pitchFamily="49" charset="0"/>
              </a:rPr>
              <a:t>public </a:t>
            </a:r>
            <a:r>
              <a:rPr lang="en-US" sz="1400" dirty="0" smtClean="0">
                <a:solidFill>
                  <a:schemeClr val="accent2">
                    <a:lumMod val="75000"/>
                  </a:schemeClr>
                </a:solidFill>
                <a:latin typeface="Courier New" panose="02070309020205020404" pitchFamily="49" charset="0"/>
                <a:cs typeface="Courier New" panose="02070309020205020404" pitchFamily="49" charset="0"/>
              </a:rPr>
              <a:t>class </a:t>
            </a:r>
            <a:r>
              <a:rPr lang="en-US" sz="1400" dirty="0" smtClean="0">
                <a:latin typeface="Courier New" panose="02070309020205020404" pitchFamily="49" charset="0"/>
                <a:cs typeface="Courier New" panose="02070309020205020404" pitchFamily="49" charset="0"/>
              </a:rPr>
              <a:t>Favorites {</a:t>
            </a:r>
            <a:endParaRPr lang="en-US" sz="1400" dirty="0">
              <a:latin typeface="Courier New" panose="02070309020205020404" pitchFamily="49" charset="0"/>
              <a:cs typeface="Courier New" panose="02070309020205020404" pitchFamily="49" charset="0"/>
            </a:endParaRPr>
          </a:p>
          <a:p>
            <a:pPr marL="274320" lvl="1" indent="0">
              <a:buNone/>
            </a:pPr>
            <a:r>
              <a:rPr lang="en-US" sz="1400" dirty="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private</a:t>
            </a:r>
            <a:r>
              <a:rPr lang="en-US" sz="1400" dirty="0" smtClean="0">
                <a:latin typeface="Courier New" panose="02070309020205020404" pitchFamily="49" charset="0"/>
                <a:cs typeface="Courier New" panose="02070309020205020404" pitchFamily="49" charset="0"/>
              </a:rPr>
              <a:t> Map&lt;Class&lt;?&gt;, Object&gt; favorites = </a:t>
            </a:r>
            <a:r>
              <a:rPr lang="en-US" sz="1400" dirty="0">
                <a:solidFill>
                  <a:schemeClr val="accent2">
                    <a:lumMod val="75000"/>
                  </a:schemeClr>
                </a:solidFill>
                <a:latin typeface="Courier New" panose="02070309020205020404" pitchFamily="49" charset="0"/>
                <a:cs typeface="Courier New" panose="02070309020205020404" pitchFamily="49" charset="0"/>
              </a:rPr>
              <a:t>new</a:t>
            </a:r>
            <a:r>
              <a:rPr lang="en-US" sz="1400" dirty="0" smtClean="0">
                <a:latin typeface="Courier New" panose="02070309020205020404" pitchFamily="49" charset="0"/>
                <a:cs typeface="Courier New" panose="02070309020205020404" pitchFamily="49" charset="0"/>
              </a:rPr>
              <a:t> HashMap&lt;Class&lt;?&gt;, Object&gt;();</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public</a:t>
            </a:r>
            <a:r>
              <a:rPr lang="en-US" sz="1400" dirty="0" smtClean="0">
                <a:latin typeface="Courier New" panose="02070309020205020404" pitchFamily="49" charset="0"/>
                <a:cs typeface="Courier New" panose="02070309020205020404" pitchFamily="49" charset="0"/>
              </a:rPr>
              <a:t> &lt;T&gt; </a:t>
            </a:r>
            <a:r>
              <a:rPr lang="en-US" sz="1400" dirty="0">
                <a:solidFill>
                  <a:schemeClr val="accent2">
                    <a:lumMod val="75000"/>
                  </a:schemeClr>
                </a:solidFill>
                <a:latin typeface="Courier New" panose="02070309020205020404" pitchFamily="49" charset="0"/>
                <a:cs typeface="Courier New" panose="02070309020205020404" pitchFamily="49" charset="0"/>
              </a:rPr>
              <a:t>void</a:t>
            </a:r>
            <a:r>
              <a:rPr lang="en-US" sz="1400" dirty="0" smtClean="0">
                <a:latin typeface="Courier New" panose="02070309020205020404" pitchFamily="49" charset="0"/>
                <a:cs typeface="Courier New" panose="02070309020205020404" pitchFamily="49" charset="0"/>
              </a:rPr>
              <a:t> putFavorite(Class&lt;T&gt; type, T instance) {</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if(type == null)</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throw</a:t>
            </a:r>
            <a:r>
              <a:rPr lang="en-US" sz="1400" dirty="0" smtClean="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new</a:t>
            </a:r>
            <a:r>
              <a:rPr lang="en-US" sz="1400" dirty="0" smtClean="0">
                <a:latin typeface="Courier New" panose="02070309020205020404" pitchFamily="49" charset="0"/>
                <a:cs typeface="Courier New" panose="02070309020205020404" pitchFamily="49" charset="0"/>
              </a:rPr>
              <a:t> NullPointerException(“Type is null”);</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favorites.put(type, instance);</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public</a:t>
            </a:r>
            <a:r>
              <a:rPr lang="en-US" sz="1400" dirty="0" smtClean="0">
                <a:latin typeface="Courier New" panose="02070309020205020404" pitchFamily="49" charset="0"/>
                <a:cs typeface="Courier New" panose="02070309020205020404" pitchFamily="49" charset="0"/>
              </a:rPr>
              <a:t> &lt;T&gt; T getFavorite(Class&lt;T&gt; type) {</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return</a:t>
            </a:r>
            <a:r>
              <a:rPr lang="en-US" sz="1400" dirty="0" smtClean="0">
                <a:latin typeface="Courier New" panose="02070309020205020404" pitchFamily="49" charset="0"/>
                <a:cs typeface="Courier New" panose="02070309020205020404" pitchFamily="49" charset="0"/>
              </a:rPr>
              <a:t> type.cast(</a:t>
            </a:r>
            <a:r>
              <a:rPr lang="en-US" sz="1400" dirty="0" err="1" smtClean="0">
                <a:latin typeface="Courier New" panose="02070309020205020404" pitchFamily="49" charset="0"/>
                <a:cs typeface="Courier New" panose="02070309020205020404" pitchFamily="49" charset="0"/>
              </a:rPr>
              <a:t>favorite.get</a:t>
            </a:r>
            <a:r>
              <a:rPr lang="en-US" sz="1400" dirty="0" smtClean="0">
                <a:latin typeface="Courier New" panose="02070309020205020404" pitchFamily="49" charset="0"/>
                <a:cs typeface="Courier New" panose="02070309020205020404" pitchFamily="49" charset="0"/>
              </a:rPr>
              <a:t>(type));</a:t>
            </a:r>
          </a:p>
          <a:p>
            <a:pPr marL="274320" lvl="1" indent="0">
              <a:buNone/>
            </a:pPr>
            <a:r>
              <a:rPr lang="en-US" sz="1400" dirty="0" smtClean="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pPr marL="274320" lvl="1" indent="0">
              <a:buNone/>
            </a:pPr>
            <a:r>
              <a:rPr lang="en-US" sz="1400" dirty="0">
                <a:latin typeface="Courier New" panose="02070309020205020404" pitchFamily="49" charset="0"/>
                <a:cs typeface="Courier New" panose="02070309020205020404" pitchFamily="49" charset="0"/>
              </a:rPr>
              <a:t>}</a:t>
            </a:r>
            <a:endParaRPr lang="ru-RU" sz="1400" dirty="0"/>
          </a:p>
          <a:p>
            <a:pPr marL="45720" lvl="1" indent="0">
              <a:spcBef>
                <a:spcPts val="1800"/>
              </a:spcBef>
              <a:buNone/>
            </a:pPr>
            <a:endParaRPr lang="ru-RU" sz="1400" dirty="0" smtClean="0"/>
          </a:p>
        </p:txBody>
      </p:sp>
    </p:spTree>
    <p:extLst>
      <p:ext uri="{BB962C8B-B14F-4D97-AF65-F5344CB8AC3E}">
        <p14:creationId xmlns:p14="http://schemas.microsoft.com/office/powerpoint/2010/main" val="1154736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type="title"/>
          </p:nvPr>
        </p:nvSpPr>
        <p:spPr>
          <a:xfrm>
            <a:off x="909836" y="188640"/>
            <a:ext cx="10441160" cy="691480"/>
          </a:xfrm>
        </p:spPr>
        <p:txBody>
          <a:bodyPr>
            <a:normAutofit/>
          </a:bodyPr>
          <a:lstStyle/>
          <a:p>
            <a:pPr algn="ctr"/>
            <a:r>
              <a:rPr lang="ru-RU" sz="2800" dirty="0" smtClean="0"/>
              <a:t>Перечислимые типы и аннотации</a:t>
            </a:r>
            <a:endParaRPr lang="en-US" sz="2800" dirty="0"/>
          </a:p>
        </p:txBody>
      </p:sp>
      <p:sp>
        <p:nvSpPr>
          <p:cNvPr id="6" name="Content Placeholder 1"/>
          <p:cNvSpPr>
            <a:spLocks noGrp="1"/>
          </p:cNvSpPr>
          <p:nvPr>
            <p:ph idx="1"/>
          </p:nvPr>
        </p:nvSpPr>
        <p:spPr>
          <a:xfrm>
            <a:off x="261764" y="980728"/>
            <a:ext cx="11737304" cy="4752528"/>
          </a:xfrm>
        </p:spPr>
        <p:txBody>
          <a:bodyPr>
            <a:normAutofit/>
          </a:bodyPr>
          <a:lstStyle/>
          <a:p>
            <a:r>
              <a:rPr lang="ru-RU" dirty="0" smtClean="0"/>
              <a:t>Используйте перечислимые типы вместо констант </a:t>
            </a:r>
            <a:r>
              <a:rPr lang="en-US" dirty="0" smtClean="0"/>
              <a:t>int</a:t>
            </a:r>
            <a:r>
              <a:rPr lang="ru-RU" dirty="0" smtClean="0"/>
              <a:t>.</a:t>
            </a:r>
          </a:p>
          <a:p>
            <a:r>
              <a:rPr lang="ru-RU" dirty="0" smtClean="0"/>
              <a:t>Используйте поля экземпляра вместо числовых значений.</a:t>
            </a:r>
          </a:p>
          <a:p>
            <a:r>
              <a:rPr lang="ru-RU" dirty="0" smtClean="0"/>
              <a:t>Используйте </a:t>
            </a:r>
            <a:r>
              <a:rPr lang="en-US" dirty="0" smtClean="0"/>
              <a:t>EnumSet </a:t>
            </a:r>
            <a:r>
              <a:rPr lang="ru-RU" dirty="0" smtClean="0"/>
              <a:t>вместо битовых полей.</a:t>
            </a:r>
          </a:p>
          <a:p>
            <a:r>
              <a:rPr lang="ru-RU" dirty="0" smtClean="0"/>
              <a:t>Используйте </a:t>
            </a:r>
            <a:r>
              <a:rPr lang="en-US" dirty="0" smtClean="0"/>
              <a:t>EnumMap </a:t>
            </a:r>
            <a:r>
              <a:rPr lang="ru-RU" dirty="0"/>
              <a:t>вместо </a:t>
            </a:r>
            <a:r>
              <a:rPr lang="ru-RU" dirty="0" smtClean="0"/>
              <a:t>порядкового индексирования.</a:t>
            </a:r>
          </a:p>
          <a:p>
            <a:r>
              <a:rPr lang="ru-RU" dirty="0" smtClean="0"/>
              <a:t>Имитируйте расширяемые перечислимые типы с помощью интерфейсов.</a:t>
            </a:r>
          </a:p>
          <a:p>
            <a:r>
              <a:rPr lang="ru-RU" dirty="0" smtClean="0"/>
              <a:t>Предпочитайте аннотации шаблонам присвоения имен.</a:t>
            </a:r>
          </a:p>
          <a:p>
            <a:r>
              <a:rPr lang="ru-RU" dirty="0" smtClean="0"/>
              <a:t>Используйте аннотацию </a:t>
            </a:r>
            <a:r>
              <a:rPr lang="en-US" dirty="0" smtClean="0"/>
              <a:t>Override </a:t>
            </a:r>
            <a:r>
              <a:rPr lang="ru-RU" dirty="0" smtClean="0"/>
              <a:t>последовательно.</a:t>
            </a:r>
          </a:p>
          <a:p>
            <a:r>
              <a:rPr lang="ru-RU" dirty="0" smtClean="0"/>
              <a:t>Используйте маркерные интерфейсы для определения типов.</a:t>
            </a:r>
            <a:endParaRPr lang="ru-RU" dirty="0"/>
          </a:p>
          <a:p>
            <a:endParaRPr lang="ru-RU" dirty="0" smtClean="0"/>
          </a:p>
        </p:txBody>
      </p:sp>
    </p:spTree>
    <p:extLst>
      <p:ext uri="{BB962C8B-B14F-4D97-AF65-F5344CB8AC3E}">
        <p14:creationId xmlns:p14="http://schemas.microsoft.com/office/powerpoint/2010/main" val="93040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189756" y="188640"/>
            <a:ext cx="11809312" cy="576064"/>
          </a:xfrm>
        </p:spPr>
        <p:txBody>
          <a:bodyPr>
            <a:normAutofit/>
          </a:bodyPr>
          <a:lstStyle/>
          <a:p>
            <a:pPr algn="ctr"/>
            <a:r>
              <a:rPr lang="ru-RU" sz="2800" dirty="0"/>
              <a:t>Используйте перечислимые типы вместо констант </a:t>
            </a:r>
            <a:r>
              <a:rPr lang="en-US" sz="2800" dirty="0"/>
              <a:t>int</a:t>
            </a:r>
            <a:endParaRPr lang="ru-RU" sz="2800" dirty="0"/>
          </a:p>
        </p:txBody>
      </p:sp>
      <p:sp>
        <p:nvSpPr>
          <p:cNvPr id="6" name="Content Placeholder 4"/>
          <p:cNvSpPr>
            <a:spLocks noGrp="1"/>
          </p:cNvSpPr>
          <p:nvPr>
            <p:ph sz="half" idx="1"/>
          </p:nvPr>
        </p:nvSpPr>
        <p:spPr>
          <a:xfrm>
            <a:off x="189756" y="1052736"/>
            <a:ext cx="11809312" cy="5400600"/>
          </a:xfrm>
        </p:spPr>
        <p:txBody>
          <a:bodyPr/>
          <a:lstStyle/>
          <a:p>
            <a:pPr marL="274320" lvl="1">
              <a:spcBef>
                <a:spcPts val="1800"/>
              </a:spcBef>
            </a:pPr>
            <a:r>
              <a:rPr lang="ru-RU" sz="1400" dirty="0" smtClean="0"/>
              <a:t>Перечислимый тип – это тип, разрешенные значения которого состоят из фиксированного набора констант, таких как время года. Планеты Солнечной системы или наборы в колоде карт.</a:t>
            </a:r>
          </a:p>
          <a:p>
            <a:pPr marL="274320" lvl="1">
              <a:spcBef>
                <a:spcPts val="1800"/>
              </a:spcBef>
            </a:pPr>
            <a:r>
              <a:rPr lang="ru-RU" sz="1400" dirty="0" smtClean="0"/>
              <a:t>Для ассоциации данных с перечислимыми константами объявите поля экземпляра и напишите конструктор, который возьмет данные и сохранит их в поле.</a:t>
            </a:r>
          </a:p>
          <a:p>
            <a:pPr marL="274320" lvl="1">
              <a:spcBef>
                <a:spcPts val="1800"/>
              </a:spcBef>
            </a:pPr>
            <a:r>
              <a:rPr lang="ru-RU" sz="1400" dirty="0" smtClean="0"/>
              <a:t>Переключение на перечислимых типах хорошо подходит для задания аргументов внешних перечислимых типов с помощью зависимых от констант реакций (</a:t>
            </a:r>
            <a:r>
              <a:rPr lang="en-US" sz="1400" dirty="0" smtClean="0"/>
              <a:t>WTF? </a:t>
            </a:r>
            <a:r>
              <a:rPr lang="en-US" sz="1400" dirty="0" smtClean="0">
                <a:sym typeface="Wingdings" panose="05000000000000000000" pitchFamily="2" charset="2"/>
              </a:rPr>
              <a:t></a:t>
            </a:r>
            <a:r>
              <a:rPr lang="ru-RU" sz="1400" dirty="0" smtClean="0"/>
              <a:t>).</a:t>
            </a:r>
            <a:endParaRPr lang="en-US" sz="1400" dirty="0" smtClean="0"/>
          </a:p>
          <a:p>
            <a:pPr marL="45720" lvl="1" indent="0">
              <a:spcBef>
                <a:spcPts val="1800"/>
              </a:spcBef>
              <a:buNone/>
            </a:pPr>
            <a:r>
              <a:rPr lang="en-US" sz="1400" dirty="0" smtClean="0">
                <a:solidFill>
                  <a:schemeClr val="bg1">
                    <a:lumMod val="65000"/>
                  </a:schemeClr>
                </a:solidFill>
                <a:latin typeface="Courier New" panose="02070309020205020404" pitchFamily="49" charset="0"/>
                <a:cs typeface="Courier New" panose="02070309020205020404" pitchFamily="49" charset="0"/>
              </a:rPr>
              <a:t>  //</a:t>
            </a:r>
            <a:r>
              <a:rPr lang="ru-RU" sz="1400" dirty="0" smtClean="0">
                <a:solidFill>
                  <a:schemeClr val="bg1">
                    <a:lumMod val="65000"/>
                  </a:schemeClr>
                </a:solidFill>
                <a:latin typeface="Courier New" panose="02070309020205020404" pitchFamily="49" charset="0"/>
                <a:cs typeface="Courier New" panose="02070309020205020404" pitchFamily="49" charset="0"/>
              </a:rPr>
              <a:t>Переключение на перечислимом типе для имитации недостающего метода</a:t>
            </a:r>
            <a:endParaRPr lang="ru-RU" sz="1400" dirty="0">
              <a:solidFill>
                <a:schemeClr val="bg1">
                  <a:lumMod val="65000"/>
                </a:schemeClr>
              </a:solidFill>
              <a:latin typeface="Courier New" panose="02070309020205020404" pitchFamily="49" charset="0"/>
              <a:cs typeface="Courier New" panose="02070309020205020404" pitchFamily="49" charset="0"/>
            </a:endParaRPr>
          </a:p>
          <a:p>
            <a:pPr marL="274320" lvl="1" indent="0">
              <a:buNone/>
            </a:pPr>
            <a:r>
              <a:rPr lang="en-US" sz="1400" dirty="0">
                <a:solidFill>
                  <a:schemeClr val="accent2">
                    <a:lumMod val="75000"/>
                  </a:schemeClr>
                </a:solidFill>
                <a:latin typeface="Courier New" panose="02070309020205020404" pitchFamily="49" charset="0"/>
                <a:cs typeface="Courier New" panose="02070309020205020404" pitchFamily="49" charset="0"/>
              </a:rPr>
              <a:t>public </a:t>
            </a:r>
            <a:r>
              <a:rPr lang="en-US" sz="1400" dirty="0" smtClean="0">
                <a:solidFill>
                  <a:schemeClr val="accent2">
                    <a:lumMod val="75000"/>
                  </a:schemeClr>
                </a:solidFill>
                <a:latin typeface="Courier New" panose="02070309020205020404" pitchFamily="49" charset="0"/>
                <a:cs typeface="Courier New" panose="02070309020205020404" pitchFamily="49" charset="0"/>
              </a:rPr>
              <a:t>static </a:t>
            </a:r>
            <a:r>
              <a:rPr lang="en-US" sz="1400" dirty="0">
                <a:latin typeface="Courier New" panose="02070309020205020404" pitchFamily="49" charset="0"/>
                <a:cs typeface="Courier New" panose="02070309020205020404" pitchFamily="49" charset="0"/>
              </a:rPr>
              <a:t>Operation</a:t>
            </a:r>
            <a:r>
              <a:rPr lang="en-US" sz="1400" dirty="0" smtClean="0">
                <a:solidFill>
                  <a:schemeClr val="accent2">
                    <a:lumMod val="75000"/>
                  </a:schemeClr>
                </a:solidFill>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inverse(Operation</a:t>
            </a:r>
            <a:r>
              <a:rPr lang="en-US" sz="1400" dirty="0" smtClean="0">
                <a:solidFill>
                  <a:schemeClr val="accent2">
                    <a:lumMod val="75000"/>
                  </a:schemeClr>
                </a:solidFill>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op)</a:t>
            </a:r>
            <a:r>
              <a:rPr lang="en-US" sz="1400" dirty="0" smtClean="0">
                <a:latin typeface="Courier New" panose="02070309020205020404" pitchFamily="49" charset="0"/>
                <a:cs typeface="Courier New" panose="02070309020205020404" pitchFamily="49" charset="0"/>
              </a:rPr>
              <a:t> {</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switch(op) {</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case</a:t>
            </a:r>
            <a:r>
              <a:rPr lang="en-US" sz="1400" dirty="0" smtClean="0">
                <a:latin typeface="Courier New" panose="02070309020205020404" pitchFamily="49" charset="0"/>
                <a:cs typeface="Courier New" panose="02070309020205020404" pitchFamily="49" charset="0"/>
              </a:rPr>
              <a:t> </a:t>
            </a:r>
            <a:r>
              <a:rPr lang="en-US" sz="1400" dirty="0" smtClean="0">
                <a:solidFill>
                  <a:srgbClr val="7030A0"/>
                </a:solidFill>
                <a:latin typeface="Courier New" panose="02070309020205020404" pitchFamily="49" charset="0"/>
                <a:cs typeface="Courier New" panose="02070309020205020404" pitchFamily="49" charset="0"/>
              </a:rPr>
              <a:t>PLUS</a:t>
            </a:r>
            <a:r>
              <a:rPr lang="en-US" sz="1400" dirty="0" smtClean="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return</a:t>
            </a:r>
            <a:r>
              <a:rPr lang="en-US" sz="1400" dirty="0" smtClean="0">
                <a:latin typeface="Courier New" panose="02070309020205020404" pitchFamily="49" charset="0"/>
                <a:cs typeface="Courier New" panose="02070309020205020404" pitchFamily="49" charset="0"/>
              </a:rPr>
              <a:t> Operation.</a:t>
            </a:r>
            <a:r>
              <a:rPr lang="en-US" sz="1400" dirty="0">
                <a:solidFill>
                  <a:srgbClr val="7030A0"/>
                </a:solidFill>
                <a:latin typeface="Courier New" panose="02070309020205020404" pitchFamily="49" charset="0"/>
                <a:cs typeface="Courier New" panose="02070309020205020404" pitchFamily="49" charset="0"/>
              </a:rPr>
              <a:t>MINUS</a:t>
            </a:r>
            <a:r>
              <a:rPr lang="en-US" sz="1400" dirty="0" smtClean="0">
                <a:latin typeface="Courier New" panose="02070309020205020404" pitchFamily="49" charset="0"/>
                <a:cs typeface="Courier New" panose="02070309020205020404" pitchFamily="49" charset="0"/>
              </a:rPr>
              <a:t>;</a:t>
            </a:r>
          </a:p>
          <a:p>
            <a:pPr marL="274320" lvl="1" indent="0">
              <a:buNone/>
            </a:pPr>
            <a:r>
              <a:rPr lang="en-US" sz="1400" dirty="0" smtClean="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case</a:t>
            </a:r>
            <a:r>
              <a:rPr lang="en-US" sz="1400" dirty="0" smtClean="0">
                <a:latin typeface="Courier New" panose="02070309020205020404" pitchFamily="49" charset="0"/>
                <a:cs typeface="Courier New" panose="02070309020205020404" pitchFamily="49" charset="0"/>
              </a:rPr>
              <a:t> </a:t>
            </a:r>
            <a:r>
              <a:rPr lang="en-US" sz="1400" dirty="0">
                <a:solidFill>
                  <a:srgbClr val="7030A0"/>
                </a:solidFill>
                <a:latin typeface="Courier New" panose="02070309020205020404" pitchFamily="49" charset="0"/>
                <a:cs typeface="Courier New" panose="02070309020205020404" pitchFamily="49" charset="0"/>
              </a:rPr>
              <a:t>MINUS</a:t>
            </a:r>
            <a:r>
              <a:rPr lang="en-US" sz="1400" dirty="0" smtClean="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return</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Operation.</a:t>
            </a:r>
            <a:r>
              <a:rPr lang="en-US" sz="1400" dirty="0">
                <a:solidFill>
                  <a:srgbClr val="7030A0"/>
                </a:solidFill>
                <a:latin typeface="Courier New" panose="02070309020205020404" pitchFamily="49" charset="0"/>
                <a:cs typeface="Courier New" panose="02070309020205020404" pitchFamily="49" charset="0"/>
              </a:rPr>
              <a:t>PLUS</a:t>
            </a:r>
            <a:r>
              <a:rPr lang="en-US" sz="1400" dirty="0" smtClean="0">
                <a:latin typeface="Courier New" panose="02070309020205020404" pitchFamily="49" charset="0"/>
                <a:cs typeface="Courier New" panose="02070309020205020404" pitchFamily="49" charset="0"/>
              </a:rPr>
              <a:t>;</a:t>
            </a:r>
          </a:p>
          <a:p>
            <a:pPr marL="274320" lvl="1" indent="0">
              <a:buNone/>
            </a:pPr>
            <a:r>
              <a:rPr lang="en-US" sz="1400" dirty="0" smtClean="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case</a:t>
            </a:r>
            <a:r>
              <a:rPr lang="en-US" sz="1400" dirty="0" smtClean="0">
                <a:latin typeface="Courier New" panose="02070309020205020404" pitchFamily="49" charset="0"/>
                <a:cs typeface="Courier New" panose="02070309020205020404" pitchFamily="49" charset="0"/>
              </a:rPr>
              <a:t> </a:t>
            </a:r>
            <a:r>
              <a:rPr lang="en-US" sz="1400" dirty="0">
                <a:solidFill>
                  <a:srgbClr val="7030A0"/>
                </a:solidFill>
                <a:latin typeface="Courier New" panose="02070309020205020404" pitchFamily="49" charset="0"/>
                <a:cs typeface="Courier New" panose="02070309020205020404" pitchFamily="49" charset="0"/>
              </a:rPr>
              <a:t>TIMES</a:t>
            </a:r>
            <a:r>
              <a:rPr lang="en-US" sz="1400" dirty="0" smtClean="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return</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Operation.</a:t>
            </a:r>
            <a:r>
              <a:rPr lang="en-US" sz="1400" dirty="0">
                <a:solidFill>
                  <a:srgbClr val="7030A0"/>
                </a:solidFill>
                <a:latin typeface="Courier New" panose="02070309020205020404" pitchFamily="49" charset="0"/>
                <a:cs typeface="Courier New" panose="02070309020205020404" pitchFamily="49" charset="0"/>
              </a:rPr>
              <a:t>WIVID</a:t>
            </a:r>
            <a:r>
              <a:rPr lang="en-US" sz="1400" dirty="0" smtClean="0">
                <a:latin typeface="Courier New" panose="02070309020205020404" pitchFamily="49" charset="0"/>
                <a:cs typeface="Courier New" panose="02070309020205020404" pitchFamily="49" charset="0"/>
              </a:rPr>
              <a:t>E;</a:t>
            </a:r>
          </a:p>
          <a:p>
            <a:pPr marL="274320" lvl="1" indent="0">
              <a:buNone/>
            </a:pPr>
            <a:r>
              <a:rPr lang="en-US" sz="1400" dirty="0" smtClean="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case</a:t>
            </a:r>
            <a:r>
              <a:rPr lang="en-US" sz="1400" dirty="0" smtClean="0">
                <a:latin typeface="Courier New" panose="02070309020205020404" pitchFamily="49" charset="0"/>
                <a:cs typeface="Courier New" panose="02070309020205020404" pitchFamily="49" charset="0"/>
              </a:rPr>
              <a:t> </a:t>
            </a:r>
            <a:r>
              <a:rPr lang="en-US" sz="1400" dirty="0">
                <a:solidFill>
                  <a:srgbClr val="7030A0"/>
                </a:solidFill>
                <a:latin typeface="Courier New" panose="02070309020205020404" pitchFamily="49" charset="0"/>
                <a:cs typeface="Courier New" panose="02070309020205020404" pitchFamily="49" charset="0"/>
              </a:rPr>
              <a:t>DIVIDE</a:t>
            </a:r>
            <a:r>
              <a:rPr lang="en-US" sz="1400" dirty="0" smtClean="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return</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Operation.</a:t>
            </a:r>
            <a:r>
              <a:rPr lang="en-US" sz="1400" dirty="0">
                <a:solidFill>
                  <a:srgbClr val="7030A0"/>
                </a:solidFill>
                <a:latin typeface="Courier New" panose="02070309020205020404" pitchFamily="49" charset="0"/>
                <a:cs typeface="Courier New" panose="02070309020205020404" pitchFamily="49" charset="0"/>
              </a:rPr>
              <a:t>TIMES</a:t>
            </a:r>
            <a:r>
              <a:rPr lang="en-US" sz="1400" dirty="0" smtClean="0">
                <a:latin typeface="Courier New" panose="02070309020205020404" pitchFamily="49" charset="0"/>
                <a:cs typeface="Courier New" panose="02070309020205020404" pitchFamily="49" charset="0"/>
              </a:rPr>
              <a:t>;</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default</a:t>
            </a:r>
            <a:r>
              <a:rPr lang="en-US" sz="1400" dirty="0" smtClean="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throw</a:t>
            </a:r>
            <a:r>
              <a:rPr lang="en-US" sz="1400" dirty="0" smtClean="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new</a:t>
            </a:r>
            <a:r>
              <a:rPr lang="en-US" sz="1400" dirty="0" smtClean="0">
                <a:latin typeface="Courier New" panose="02070309020205020404" pitchFamily="49" charset="0"/>
                <a:cs typeface="Courier New" panose="02070309020205020404" pitchFamily="49" charset="0"/>
              </a:rPr>
              <a:t> AssertionError(“Unknown op:” + op);</a:t>
            </a:r>
          </a:p>
          <a:p>
            <a:pPr marL="274320" lvl="1" indent="0">
              <a:buNone/>
            </a:pPr>
            <a:r>
              <a:rPr lang="en-US" sz="1400" dirty="0" smtClean="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pPr marL="274320" lvl="1" indent="0">
              <a:buNone/>
            </a:pPr>
            <a:r>
              <a:rPr lang="en-US" sz="1400" dirty="0" smtClean="0">
                <a:latin typeface="Courier New" panose="02070309020205020404" pitchFamily="49" charset="0"/>
                <a:cs typeface="Courier New" panose="02070309020205020404" pitchFamily="49" charset="0"/>
              </a:rPr>
              <a:t>}</a:t>
            </a:r>
            <a:endParaRPr lang="ru-RU" sz="1400" dirty="0"/>
          </a:p>
          <a:p>
            <a:pPr marL="45720" lvl="1" indent="0">
              <a:spcBef>
                <a:spcPts val="1800"/>
              </a:spcBef>
              <a:buNone/>
            </a:pPr>
            <a:endParaRPr lang="ru-RU" sz="1400" dirty="0" smtClean="0"/>
          </a:p>
        </p:txBody>
      </p:sp>
    </p:spTree>
    <p:extLst>
      <p:ext uri="{BB962C8B-B14F-4D97-AF65-F5344CB8AC3E}">
        <p14:creationId xmlns:p14="http://schemas.microsoft.com/office/powerpoint/2010/main" val="4030617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189756" y="188639"/>
            <a:ext cx="11809312" cy="606787"/>
          </a:xfrm>
        </p:spPr>
        <p:txBody>
          <a:bodyPr>
            <a:normAutofit fontScale="90000"/>
          </a:bodyPr>
          <a:lstStyle/>
          <a:p>
            <a:pPr algn="ctr"/>
            <a:r>
              <a:rPr lang="ru-RU" sz="2800" dirty="0"/>
              <a:t>Используйте поля экземпляра вместо числовых значений</a:t>
            </a:r>
          </a:p>
        </p:txBody>
      </p:sp>
      <p:sp>
        <p:nvSpPr>
          <p:cNvPr id="6" name="Content Placeholder 4"/>
          <p:cNvSpPr>
            <a:spLocks noGrp="1"/>
          </p:cNvSpPr>
          <p:nvPr>
            <p:ph sz="half" idx="1"/>
          </p:nvPr>
        </p:nvSpPr>
        <p:spPr>
          <a:xfrm>
            <a:off x="189756" y="836712"/>
            <a:ext cx="11809312" cy="4032448"/>
          </a:xfrm>
        </p:spPr>
        <p:txBody>
          <a:bodyPr/>
          <a:lstStyle/>
          <a:p>
            <a:pPr marL="274320" lvl="1">
              <a:spcBef>
                <a:spcPts val="1800"/>
              </a:spcBef>
            </a:pPr>
            <a:r>
              <a:rPr lang="ru-RU" sz="1400" dirty="0" smtClean="0"/>
              <a:t>Никогда не выводите значение, связанное с перечислимыми типами, из их порядкового положения</a:t>
            </a:r>
            <a:r>
              <a:rPr lang="en-US" sz="1400" dirty="0" smtClean="0"/>
              <a:t>;</a:t>
            </a:r>
            <a:r>
              <a:rPr lang="ru-RU" sz="1400" dirty="0" smtClean="0"/>
              <a:t> вместо этого храните их в поле экземпляра</a:t>
            </a:r>
            <a:r>
              <a:rPr lang="ru-RU" sz="1400" dirty="0"/>
              <a:t>:</a:t>
            </a:r>
            <a:r>
              <a:rPr lang="ru-RU" sz="1400" dirty="0" smtClean="0"/>
              <a:t> </a:t>
            </a:r>
          </a:p>
          <a:p>
            <a:pPr marL="274320" lvl="1" indent="0">
              <a:buNone/>
            </a:pPr>
            <a:endParaRPr lang="en-US" sz="1400" dirty="0" smtClean="0">
              <a:solidFill>
                <a:schemeClr val="accent2">
                  <a:lumMod val="75000"/>
                </a:schemeClr>
              </a:solidFill>
              <a:latin typeface="Courier New" panose="02070309020205020404" pitchFamily="49" charset="0"/>
              <a:cs typeface="Courier New" panose="02070309020205020404" pitchFamily="49" charset="0"/>
            </a:endParaRPr>
          </a:p>
          <a:p>
            <a:pPr marL="274320" lvl="1" indent="0">
              <a:buNone/>
            </a:pPr>
            <a:r>
              <a:rPr lang="en-US" sz="1400" dirty="0" smtClean="0">
                <a:solidFill>
                  <a:schemeClr val="accent2">
                    <a:lumMod val="75000"/>
                  </a:schemeClr>
                </a:solidFill>
                <a:latin typeface="Courier New" panose="02070309020205020404" pitchFamily="49" charset="0"/>
                <a:cs typeface="Courier New" panose="02070309020205020404" pitchFamily="49" charset="0"/>
              </a:rPr>
              <a:t>public enum </a:t>
            </a:r>
            <a:r>
              <a:rPr lang="en-US" sz="1400" dirty="0">
                <a:latin typeface="Courier New" panose="02070309020205020404" pitchFamily="49" charset="0"/>
                <a:cs typeface="Courier New" panose="02070309020205020404" pitchFamily="49" charset="0"/>
              </a:rPr>
              <a:t>Ensemble</a:t>
            </a:r>
            <a:r>
              <a:rPr lang="en-US" sz="1400" dirty="0" smtClean="0">
                <a:solidFill>
                  <a:schemeClr val="accent2">
                    <a:lumMod val="75000"/>
                  </a:schemeClr>
                </a:solidFill>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smtClean="0">
                <a:solidFill>
                  <a:srgbClr val="7030A0"/>
                </a:solidFill>
                <a:latin typeface="Courier New" panose="02070309020205020404" pitchFamily="49" charset="0"/>
                <a:cs typeface="Courier New" panose="02070309020205020404" pitchFamily="49" charset="0"/>
              </a:rPr>
              <a:t>SOLO</a:t>
            </a:r>
            <a:r>
              <a:rPr lang="en-US" sz="1400" dirty="0" smtClean="0">
                <a:latin typeface="Courier New" panose="02070309020205020404" pitchFamily="49" charset="0"/>
                <a:cs typeface="Courier New" panose="02070309020205020404" pitchFamily="49" charset="0"/>
              </a:rPr>
              <a:t>(1), </a:t>
            </a:r>
            <a:r>
              <a:rPr lang="en-US" sz="1400" dirty="0">
                <a:solidFill>
                  <a:srgbClr val="7030A0"/>
                </a:solidFill>
                <a:latin typeface="Courier New" panose="02070309020205020404" pitchFamily="49" charset="0"/>
                <a:cs typeface="Courier New" panose="02070309020205020404" pitchFamily="49" charset="0"/>
              </a:rPr>
              <a:t>DUET</a:t>
            </a:r>
            <a:r>
              <a:rPr lang="en-US" sz="1400" dirty="0" smtClean="0">
                <a:latin typeface="Courier New" panose="02070309020205020404" pitchFamily="49" charset="0"/>
                <a:cs typeface="Courier New" panose="02070309020205020404" pitchFamily="49" charset="0"/>
              </a:rPr>
              <a:t>(2), </a:t>
            </a:r>
            <a:r>
              <a:rPr lang="en-US" sz="1400" dirty="0">
                <a:solidFill>
                  <a:srgbClr val="7030A0"/>
                </a:solidFill>
                <a:latin typeface="Courier New" panose="02070309020205020404" pitchFamily="49" charset="0"/>
                <a:cs typeface="Courier New" panose="02070309020205020404" pitchFamily="49" charset="0"/>
              </a:rPr>
              <a:t>TRIO</a:t>
            </a:r>
            <a:r>
              <a:rPr lang="en-US" sz="1400" dirty="0" smtClean="0">
                <a:latin typeface="Courier New" panose="02070309020205020404" pitchFamily="49" charset="0"/>
                <a:cs typeface="Courier New" panose="02070309020205020404" pitchFamily="49" charset="0"/>
              </a:rPr>
              <a:t>(3), </a:t>
            </a:r>
            <a:r>
              <a:rPr lang="en-US" sz="1400" dirty="0">
                <a:solidFill>
                  <a:srgbClr val="7030A0"/>
                </a:solidFill>
                <a:latin typeface="Courier New" panose="02070309020205020404" pitchFamily="49" charset="0"/>
                <a:cs typeface="Courier New" panose="02070309020205020404" pitchFamily="49" charset="0"/>
              </a:rPr>
              <a:t>QUARTET</a:t>
            </a:r>
            <a:r>
              <a:rPr lang="en-US" sz="1400" dirty="0" smtClean="0">
                <a:latin typeface="Courier New" panose="02070309020205020404" pitchFamily="49" charset="0"/>
                <a:cs typeface="Courier New" panose="02070309020205020404" pitchFamily="49" charset="0"/>
              </a:rPr>
              <a:t>(4), </a:t>
            </a:r>
            <a:r>
              <a:rPr lang="en-US" sz="1400" dirty="0">
                <a:solidFill>
                  <a:srgbClr val="7030A0"/>
                </a:solidFill>
                <a:latin typeface="Courier New" panose="02070309020205020404" pitchFamily="49" charset="0"/>
                <a:cs typeface="Courier New" panose="02070309020205020404" pitchFamily="49" charset="0"/>
              </a:rPr>
              <a:t>QUINTET</a:t>
            </a:r>
            <a:r>
              <a:rPr lang="en-US" sz="1400" dirty="0" smtClean="0">
                <a:latin typeface="Courier New" panose="02070309020205020404" pitchFamily="49" charset="0"/>
                <a:cs typeface="Courier New" panose="02070309020205020404" pitchFamily="49" charset="0"/>
              </a:rPr>
              <a:t>(5),</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a:solidFill>
                  <a:srgbClr val="7030A0"/>
                </a:solidFill>
                <a:latin typeface="Courier New" panose="02070309020205020404" pitchFamily="49" charset="0"/>
                <a:cs typeface="Courier New" panose="02070309020205020404" pitchFamily="49" charset="0"/>
              </a:rPr>
              <a:t>SEXTET</a:t>
            </a:r>
            <a:r>
              <a:rPr lang="en-US" sz="1400" dirty="0" smtClean="0">
                <a:latin typeface="Courier New" panose="02070309020205020404" pitchFamily="49" charset="0"/>
                <a:cs typeface="Courier New" panose="02070309020205020404" pitchFamily="49" charset="0"/>
              </a:rPr>
              <a:t>(6), </a:t>
            </a:r>
            <a:r>
              <a:rPr lang="en-US" sz="1400" dirty="0">
                <a:solidFill>
                  <a:srgbClr val="7030A0"/>
                </a:solidFill>
                <a:latin typeface="Courier New" panose="02070309020205020404" pitchFamily="49" charset="0"/>
                <a:cs typeface="Courier New" panose="02070309020205020404" pitchFamily="49" charset="0"/>
              </a:rPr>
              <a:t>SEPTET</a:t>
            </a:r>
            <a:r>
              <a:rPr lang="en-US" sz="1400" dirty="0" smtClean="0">
                <a:latin typeface="Courier New" panose="02070309020205020404" pitchFamily="49" charset="0"/>
                <a:cs typeface="Courier New" panose="02070309020205020404" pitchFamily="49" charset="0"/>
              </a:rPr>
              <a:t>(7), </a:t>
            </a:r>
            <a:r>
              <a:rPr lang="en-US" sz="1400" dirty="0">
                <a:solidFill>
                  <a:srgbClr val="7030A0"/>
                </a:solidFill>
                <a:latin typeface="Courier New" panose="02070309020205020404" pitchFamily="49" charset="0"/>
                <a:cs typeface="Courier New" panose="02070309020205020404" pitchFamily="49" charset="0"/>
              </a:rPr>
              <a:t>OCTET</a:t>
            </a:r>
            <a:r>
              <a:rPr lang="en-US" sz="1400" dirty="0" smtClean="0">
                <a:latin typeface="Courier New" panose="02070309020205020404" pitchFamily="49" charset="0"/>
                <a:cs typeface="Courier New" panose="02070309020205020404" pitchFamily="49" charset="0"/>
              </a:rPr>
              <a:t>(8), </a:t>
            </a:r>
            <a:r>
              <a:rPr lang="en-US" sz="1400" dirty="0">
                <a:solidFill>
                  <a:srgbClr val="7030A0"/>
                </a:solidFill>
                <a:latin typeface="Courier New" panose="02070309020205020404" pitchFamily="49" charset="0"/>
                <a:cs typeface="Courier New" panose="02070309020205020404" pitchFamily="49" charset="0"/>
              </a:rPr>
              <a:t>DOUBLE_QUARTET</a:t>
            </a:r>
            <a:r>
              <a:rPr lang="en-US" sz="1400" dirty="0" smtClean="0">
                <a:latin typeface="Courier New" panose="02070309020205020404" pitchFamily="49" charset="0"/>
                <a:cs typeface="Courier New" panose="02070309020205020404" pitchFamily="49" charset="0"/>
              </a:rPr>
              <a:t>(8),</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a:solidFill>
                  <a:srgbClr val="7030A0"/>
                </a:solidFill>
                <a:latin typeface="Courier New" panose="02070309020205020404" pitchFamily="49" charset="0"/>
                <a:cs typeface="Courier New" panose="02070309020205020404" pitchFamily="49" charset="0"/>
              </a:rPr>
              <a:t>NONET</a:t>
            </a:r>
            <a:r>
              <a:rPr lang="en-US" sz="1400" dirty="0" smtClean="0">
                <a:latin typeface="Courier New" panose="02070309020205020404" pitchFamily="49" charset="0"/>
                <a:cs typeface="Courier New" panose="02070309020205020404" pitchFamily="49" charset="0"/>
              </a:rPr>
              <a:t>(9), </a:t>
            </a:r>
            <a:r>
              <a:rPr lang="en-US" sz="1400" dirty="0">
                <a:solidFill>
                  <a:srgbClr val="7030A0"/>
                </a:solidFill>
                <a:latin typeface="Courier New" panose="02070309020205020404" pitchFamily="49" charset="0"/>
                <a:cs typeface="Courier New" panose="02070309020205020404" pitchFamily="49" charset="0"/>
              </a:rPr>
              <a:t>DECTET</a:t>
            </a:r>
            <a:r>
              <a:rPr lang="en-US" sz="1400" dirty="0" smtClean="0">
                <a:latin typeface="Courier New" panose="02070309020205020404" pitchFamily="49" charset="0"/>
                <a:cs typeface="Courier New" panose="02070309020205020404" pitchFamily="49" charset="0"/>
              </a:rPr>
              <a:t>(10), </a:t>
            </a:r>
            <a:r>
              <a:rPr lang="en-US" sz="1400" dirty="0">
                <a:solidFill>
                  <a:srgbClr val="7030A0"/>
                </a:solidFill>
                <a:latin typeface="Courier New" panose="02070309020205020404" pitchFamily="49" charset="0"/>
                <a:cs typeface="Courier New" panose="02070309020205020404" pitchFamily="49" charset="0"/>
              </a:rPr>
              <a:t>TRIPLE_QUARTET</a:t>
            </a:r>
            <a:r>
              <a:rPr lang="en-US" sz="1400" dirty="0" smtClean="0">
                <a:latin typeface="Courier New" panose="02070309020205020404" pitchFamily="49" charset="0"/>
                <a:cs typeface="Courier New" panose="02070309020205020404" pitchFamily="49" charset="0"/>
              </a:rPr>
              <a:t>(12);</a:t>
            </a:r>
            <a:endParaRPr lang="en-US" sz="1400" dirty="0">
              <a:latin typeface="Courier New" panose="02070309020205020404" pitchFamily="49" charset="0"/>
              <a:cs typeface="Courier New" panose="02070309020205020404" pitchFamily="49" charset="0"/>
            </a:endParaRPr>
          </a:p>
          <a:p>
            <a:pPr marL="274320" lvl="1" indent="0">
              <a:buNone/>
            </a:pPr>
            <a:r>
              <a:rPr lang="en-US" sz="1400" dirty="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private</a:t>
            </a:r>
            <a:r>
              <a:rPr lang="en-US" sz="1400" dirty="0" smtClean="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final</a:t>
            </a:r>
            <a:r>
              <a:rPr lang="en-US" sz="1400" dirty="0" smtClean="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int</a:t>
            </a:r>
            <a:r>
              <a:rPr lang="en-US" sz="1400" dirty="0" smtClean="0">
                <a:latin typeface="Courier New" panose="02070309020205020404" pitchFamily="49" charset="0"/>
                <a:cs typeface="Courier New" panose="02070309020205020404" pitchFamily="49" charset="0"/>
              </a:rPr>
              <a:t> numberOfMusicians;</a:t>
            </a:r>
          </a:p>
          <a:p>
            <a:pPr marL="274320" lvl="1" indent="0">
              <a:buNone/>
            </a:pPr>
            <a:r>
              <a:rPr lang="en-US" sz="1400" dirty="0" smtClean="0">
                <a:latin typeface="Courier New" panose="02070309020205020404" pitchFamily="49" charset="0"/>
                <a:cs typeface="Courier New" panose="02070309020205020404" pitchFamily="49" charset="0"/>
              </a:rPr>
              <a:t>	Ensemble(</a:t>
            </a:r>
            <a:r>
              <a:rPr lang="en-US" sz="1400" dirty="0" err="1">
                <a:solidFill>
                  <a:schemeClr val="accent2">
                    <a:lumMod val="75000"/>
                  </a:schemeClr>
                </a:solidFill>
                <a:latin typeface="Courier New" panose="02070309020205020404" pitchFamily="49" charset="0"/>
                <a:cs typeface="Courier New" panose="02070309020205020404" pitchFamily="49" charset="0"/>
              </a:rPr>
              <a:t>int</a:t>
            </a:r>
            <a:r>
              <a:rPr lang="en-US" sz="1400" dirty="0" smtClean="0">
                <a:latin typeface="Courier New" panose="02070309020205020404" pitchFamily="49" charset="0"/>
                <a:cs typeface="Courier New" panose="02070309020205020404" pitchFamily="49" charset="0"/>
              </a:rPr>
              <a:t> size) {</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this</a:t>
            </a:r>
            <a:r>
              <a:rPr lang="en-US" sz="1400" dirty="0" smtClean="0">
                <a:latin typeface="Courier New" panose="02070309020205020404" pitchFamily="49" charset="0"/>
                <a:cs typeface="Courier New" panose="02070309020205020404" pitchFamily="49" charset="0"/>
              </a:rPr>
              <a:t>.numberOfMusicians = size;</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public</a:t>
            </a:r>
            <a:r>
              <a:rPr lang="en-US" sz="1400" dirty="0" smtClean="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int</a:t>
            </a:r>
            <a:r>
              <a:rPr lang="en-US" sz="1400" dirty="0" smtClean="0">
                <a:latin typeface="Courier New" panose="02070309020205020404" pitchFamily="49" charset="0"/>
                <a:cs typeface="Courier New" panose="02070309020205020404" pitchFamily="49" charset="0"/>
              </a:rPr>
              <a:t> numberOfMusicians() {</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return</a:t>
            </a:r>
            <a:r>
              <a:rPr lang="en-US" sz="1400" dirty="0" smtClean="0">
                <a:latin typeface="Courier New" panose="02070309020205020404" pitchFamily="49" charset="0"/>
                <a:cs typeface="Courier New" panose="02070309020205020404" pitchFamily="49" charset="0"/>
              </a:rPr>
              <a:t> numberOfMusicians;</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pPr marL="274320" lvl="1" indent="0">
              <a:buNone/>
            </a:pPr>
            <a:r>
              <a:rPr lang="en-US" sz="1400" dirty="0">
                <a:latin typeface="Courier New" panose="02070309020205020404" pitchFamily="49" charset="0"/>
                <a:cs typeface="Courier New" panose="02070309020205020404" pitchFamily="49" charset="0"/>
              </a:rPr>
              <a:t>}</a:t>
            </a:r>
            <a:endParaRPr lang="ru-RU" sz="1400" dirty="0"/>
          </a:p>
          <a:p>
            <a:pPr marL="45720" lvl="1" indent="0">
              <a:spcBef>
                <a:spcPts val="1800"/>
              </a:spcBef>
              <a:buNone/>
            </a:pPr>
            <a:endParaRPr lang="ru-RU" sz="1400" dirty="0" smtClean="0"/>
          </a:p>
        </p:txBody>
      </p:sp>
    </p:spTree>
    <p:extLst>
      <p:ext uri="{BB962C8B-B14F-4D97-AF65-F5344CB8AC3E}">
        <p14:creationId xmlns:p14="http://schemas.microsoft.com/office/powerpoint/2010/main" val="4114166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189756" y="188639"/>
            <a:ext cx="11809312" cy="606787"/>
          </a:xfrm>
        </p:spPr>
        <p:txBody>
          <a:bodyPr>
            <a:normAutofit/>
          </a:bodyPr>
          <a:lstStyle/>
          <a:p>
            <a:pPr algn="ctr"/>
            <a:r>
              <a:rPr lang="ru-RU" sz="2800" dirty="0"/>
              <a:t>Используйте </a:t>
            </a:r>
            <a:r>
              <a:rPr lang="en-US" sz="2800" dirty="0"/>
              <a:t>EnumSet </a:t>
            </a:r>
            <a:r>
              <a:rPr lang="ru-RU" sz="2800" dirty="0"/>
              <a:t>вместо битовых полей</a:t>
            </a:r>
          </a:p>
        </p:txBody>
      </p:sp>
      <p:sp>
        <p:nvSpPr>
          <p:cNvPr id="6" name="Content Placeholder 4"/>
          <p:cNvSpPr>
            <a:spLocks noGrp="1"/>
          </p:cNvSpPr>
          <p:nvPr>
            <p:ph sz="half" idx="1"/>
          </p:nvPr>
        </p:nvSpPr>
        <p:spPr>
          <a:xfrm>
            <a:off x="189756" y="836712"/>
            <a:ext cx="11809312" cy="5688632"/>
          </a:xfrm>
        </p:spPr>
        <p:txBody>
          <a:bodyPr/>
          <a:lstStyle/>
          <a:p>
            <a:pPr marL="274320" lvl="1" indent="0">
              <a:buNone/>
            </a:pPr>
            <a:r>
              <a:rPr lang="en-US" sz="1400" dirty="0" smtClean="0">
                <a:solidFill>
                  <a:schemeClr val="bg1">
                    <a:lumMod val="65000"/>
                  </a:schemeClr>
                </a:solidFill>
                <a:latin typeface="Courier New" panose="02070309020205020404" pitchFamily="49" charset="0"/>
                <a:cs typeface="Courier New" panose="02070309020205020404" pitchFamily="49" charset="0"/>
              </a:rPr>
              <a:t>//</a:t>
            </a:r>
            <a:r>
              <a:rPr lang="ru-RU" sz="1400" dirty="0" smtClean="0">
                <a:solidFill>
                  <a:schemeClr val="bg1">
                    <a:lumMod val="65000"/>
                  </a:schemeClr>
                </a:solidFill>
                <a:latin typeface="Courier New" panose="02070309020205020404" pitchFamily="49" charset="0"/>
                <a:cs typeface="Courier New" panose="02070309020205020404" pitchFamily="49" charset="0"/>
              </a:rPr>
              <a:t> Перечислимые константы битовых полей – УСТАРЕЛО!</a:t>
            </a:r>
            <a:endParaRPr lang="en-US" sz="1400" dirty="0" smtClean="0">
              <a:solidFill>
                <a:schemeClr val="bg1">
                  <a:lumMod val="65000"/>
                </a:schemeClr>
              </a:solidFill>
              <a:latin typeface="Courier New" panose="02070309020205020404" pitchFamily="49" charset="0"/>
              <a:cs typeface="Courier New" panose="02070309020205020404" pitchFamily="49" charset="0"/>
            </a:endParaRPr>
          </a:p>
          <a:p>
            <a:pPr marL="274320" lvl="1" indent="0">
              <a:buNone/>
            </a:pPr>
            <a:r>
              <a:rPr lang="en-US" sz="1400" dirty="0" smtClean="0">
                <a:solidFill>
                  <a:schemeClr val="accent2">
                    <a:lumMod val="75000"/>
                  </a:schemeClr>
                </a:solidFill>
                <a:latin typeface="Courier New" panose="02070309020205020404" pitchFamily="49" charset="0"/>
                <a:cs typeface="Courier New" panose="02070309020205020404" pitchFamily="49" charset="0"/>
              </a:rPr>
              <a:t>public class </a:t>
            </a:r>
            <a:r>
              <a:rPr lang="en-US" sz="1400" dirty="0" smtClean="0">
                <a:latin typeface="Courier New" panose="02070309020205020404" pitchFamily="49" charset="0"/>
                <a:cs typeface="Courier New" panose="02070309020205020404" pitchFamily="49" charset="0"/>
              </a:rPr>
              <a:t>Text</a:t>
            </a:r>
            <a:r>
              <a:rPr lang="en-US" sz="1400" dirty="0" smtClean="0">
                <a:solidFill>
                  <a:schemeClr val="accent2">
                    <a:lumMod val="75000"/>
                  </a:schemeClr>
                </a:solidFill>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public</a:t>
            </a:r>
            <a:r>
              <a:rPr lang="en-US" sz="1400" dirty="0" smtClean="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static</a:t>
            </a:r>
            <a:r>
              <a:rPr lang="en-US" sz="1400" dirty="0" smtClean="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final</a:t>
            </a:r>
            <a:r>
              <a:rPr lang="en-US" sz="1400" dirty="0" smtClean="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int</a:t>
            </a:r>
            <a:r>
              <a:rPr lang="en-US" sz="1400" dirty="0" smtClean="0">
                <a:latin typeface="Courier New" panose="02070309020205020404" pitchFamily="49" charset="0"/>
                <a:cs typeface="Courier New" panose="02070309020205020404" pitchFamily="49" charset="0"/>
              </a:rPr>
              <a:t> </a:t>
            </a:r>
            <a:r>
              <a:rPr lang="en-US" sz="1400" dirty="0" smtClean="0">
                <a:solidFill>
                  <a:srgbClr val="7030A0"/>
                </a:solidFill>
                <a:latin typeface="Courier New" panose="02070309020205020404" pitchFamily="49" charset="0"/>
                <a:cs typeface="Courier New" panose="02070309020205020404" pitchFamily="49" charset="0"/>
              </a:rPr>
              <a:t>STYLE_BOLD</a:t>
            </a:r>
            <a:r>
              <a:rPr lang="en-US" sz="1400" dirty="0" smtClean="0">
                <a:latin typeface="Courier New" panose="02070309020205020404" pitchFamily="49" charset="0"/>
                <a:cs typeface="Courier New" panose="02070309020205020404" pitchFamily="49" charset="0"/>
              </a:rPr>
              <a:t> = 1 &lt;&lt; 0; </a:t>
            </a:r>
            <a:r>
              <a:rPr lang="en-US" sz="1400" dirty="0">
                <a:solidFill>
                  <a:schemeClr val="bg1">
                    <a:lumMod val="65000"/>
                  </a:schemeClr>
                </a:solidFill>
                <a:latin typeface="Courier New" panose="02070309020205020404" pitchFamily="49" charset="0"/>
                <a:cs typeface="Courier New" panose="02070309020205020404" pitchFamily="49" charset="0"/>
              </a:rPr>
              <a:t>// 1</a:t>
            </a:r>
          </a:p>
          <a:p>
            <a:pPr marL="274320" lvl="1" indent="0">
              <a:buNone/>
            </a:pPr>
            <a:r>
              <a:rPr lang="en-US" sz="1400" dirty="0" smtClean="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public</a:t>
            </a:r>
            <a:r>
              <a:rPr lang="en-US" sz="1400" dirty="0" smtClean="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static</a:t>
            </a:r>
            <a:r>
              <a:rPr lang="en-US" sz="1400" dirty="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final</a:t>
            </a:r>
            <a:r>
              <a:rPr lang="en-US" sz="1400" dirty="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a:solidFill>
                  <a:srgbClr val="7030A0"/>
                </a:solidFill>
                <a:latin typeface="Courier New" panose="02070309020205020404" pitchFamily="49" charset="0"/>
                <a:cs typeface="Courier New" panose="02070309020205020404" pitchFamily="49" charset="0"/>
              </a:rPr>
              <a:t>STYLE_ITALIC</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 1 &lt;&lt; </a:t>
            </a:r>
            <a:r>
              <a:rPr lang="en-US" sz="1400" dirty="0" smtClean="0">
                <a:latin typeface="Courier New" panose="02070309020205020404" pitchFamily="49" charset="0"/>
                <a:cs typeface="Courier New" panose="02070309020205020404" pitchFamily="49" charset="0"/>
              </a:rPr>
              <a:t>1; </a:t>
            </a:r>
            <a:r>
              <a:rPr lang="en-US" sz="1400" dirty="0">
                <a:solidFill>
                  <a:schemeClr val="bg1">
                    <a:lumMod val="65000"/>
                  </a:schemeClr>
                </a:solidFill>
                <a:latin typeface="Courier New" panose="02070309020205020404" pitchFamily="49" charset="0"/>
                <a:cs typeface="Courier New" panose="02070309020205020404" pitchFamily="49" charset="0"/>
              </a:rPr>
              <a:t>// 2</a:t>
            </a:r>
          </a:p>
          <a:p>
            <a:pPr marL="274320" lvl="1" indent="0">
              <a:buNone/>
            </a:pPr>
            <a:r>
              <a:rPr lang="en-US" sz="1400" dirty="0" smtClean="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public</a:t>
            </a:r>
            <a:r>
              <a:rPr lang="en-US" sz="1400" dirty="0" smtClean="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static</a:t>
            </a:r>
            <a:r>
              <a:rPr lang="en-US" sz="1400" dirty="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final</a:t>
            </a:r>
            <a:r>
              <a:rPr lang="en-US" sz="1400" dirty="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a:solidFill>
                  <a:srgbClr val="7030A0"/>
                </a:solidFill>
                <a:latin typeface="Courier New" panose="02070309020205020404" pitchFamily="49" charset="0"/>
                <a:cs typeface="Courier New" panose="02070309020205020404" pitchFamily="49" charset="0"/>
              </a:rPr>
              <a:t>STYLE_UNDERLINE</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 1 &lt;&lt; 2</a:t>
            </a:r>
            <a:r>
              <a:rPr lang="en-US" sz="1400" dirty="0" smtClean="0">
                <a:latin typeface="Courier New" panose="02070309020205020404" pitchFamily="49" charset="0"/>
                <a:cs typeface="Courier New" panose="02070309020205020404" pitchFamily="49" charset="0"/>
              </a:rPr>
              <a:t>; </a:t>
            </a:r>
            <a:r>
              <a:rPr lang="en-US" sz="1400" dirty="0">
                <a:solidFill>
                  <a:schemeClr val="bg1">
                    <a:lumMod val="65000"/>
                  </a:schemeClr>
                </a:solidFill>
                <a:latin typeface="Courier New" panose="02070309020205020404" pitchFamily="49" charset="0"/>
                <a:cs typeface="Courier New" panose="02070309020205020404" pitchFamily="49" charset="0"/>
              </a:rPr>
              <a:t>// 4</a:t>
            </a:r>
          </a:p>
          <a:p>
            <a:pPr marL="274320" lvl="1" indent="0">
              <a:buNone/>
            </a:pPr>
            <a:r>
              <a:rPr lang="en-US" sz="1400" dirty="0" smtClean="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public</a:t>
            </a:r>
            <a:r>
              <a:rPr lang="en-US" sz="1400" dirty="0" smtClean="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static</a:t>
            </a:r>
            <a:r>
              <a:rPr lang="en-US" sz="1400" dirty="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final</a:t>
            </a:r>
            <a:r>
              <a:rPr lang="en-US" sz="1400" dirty="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a:solidFill>
                  <a:srgbClr val="7030A0"/>
                </a:solidFill>
                <a:latin typeface="Courier New" panose="02070309020205020404" pitchFamily="49" charset="0"/>
                <a:cs typeface="Courier New" panose="02070309020205020404" pitchFamily="49" charset="0"/>
              </a:rPr>
              <a:t>STYLE_STRIKETHROUGH</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 1 &lt;&lt; </a:t>
            </a:r>
            <a:r>
              <a:rPr lang="en-US" sz="1400" dirty="0" smtClean="0">
                <a:latin typeface="Courier New" panose="02070309020205020404" pitchFamily="49" charset="0"/>
                <a:cs typeface="Courier New" panose="02070309020205020404" pitchFamily="49" charset="0"/>
              </a:rPr>
              <a:t>3; </a:t>
            </a:r>
            <a:r>
              <a:rPr lang="en-US" sz="1400" dirty="0">
                <a:solidFill>
                  <a:schemeClr val="bg1">
                    <a:lumMod val="65000"/>
                  </a:schemeClr>
                </a:solidFill>
                <a:latin typeface="Courier New" panose="02070309020205020404" pitchFamily="49" charset="0"/>
                <a:cs typeface="Courier New" panose="02070309020205020404" pitchFamily="49" charset="0"/>
              </a:rPr>
              <a:t>// 8</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a:solidFill>
                  <a:schemeClr val="bg1">
                    <a:lumMod val="65000"/>
                  </a:schemeClr>
                </a:solidFill>
                <a:latin typeface="Courier New" panose="02070309020205020404" pitchFamily="49" charset="0"/>
                <a:cs typeface="Courier New" panose="02070309020205020404" pitchFamily="49" charset="0"/>
              </a:rPr>
              <a:t>// Parameter is bitwise OR of zero or more STYLE_ constants</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public</a:t>
            </a:r>
            <a:r>
              <a:rPr lang="en-US" sz="1400" dirty="0" smtClean="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void</a:t>
            </a:r>
            <a:r>
              <a:rPr lang="en-US" sz="1400" dirty="0" smtClean="0">
                <a:latin typeface="Courier New" panose="02070309020205020404" pitchFamily="49" charset="0"/>
                <a:cs typeface="Courier New" panose="02070309020205020404" pitchFamily="49" charset="0"/>
              </a:rPr>
              <a:t> applyStyles(</a:t>
            </a:r>
            <a:r>
              <a:rPr lang="en-US" sz="1400" dirty="0">
                <a:solidFill>
                  <a:schemeClr val="accent2">
                    <a:lumMod val="75000"/>
                  </a:schemeClr>
                </a:solidFill>
                <a:latin typeface="Courier New" panose="02070309020205020404" pitchFamily="49" charset="0"/>
                <a:cs typeface="Courier New" panose="02070309020205020404" pitchFamily="49" charset="0"/>
              </a:rPr>
              <a:t>int</a:t>
            </a:r>
            <a:r>
              <a:rPr lang="en-US" sz="1400" dirty="0" smtClean="0">
                <a:latin typeface="Courier New" panose="02070309020205020404" pitchFamily="49" charset="0"/>
                <a:cs typeface="Courier New" panose="02070309020205020404" pitchFamily="49" charset="0"/>
              </a:rPr>
              <a:t> styles) {…}</a:t>
            </a:r>
          </a:p>
          <a:p>
            <a:pPr marL="274320" lvl="1" indent="0">
              <a:buNone/>
            </a:pPr>
            <a:r>
              <a:rPr lang="en-US" sz="1400" dirty="0" smtClean="0">
                <a:latin typeface="Courier New" panose="02070309020205020404" pitchFamily="49" charset="0"/>
                <a:cs typeface="Courier New" panose="02070309020205020404" pitchFamily="49" charset="0"/>
              </a:rPr>
              <a:t>}</a:t>
            </a:r>
          </a:p>
          <a:p>
            <a:pPr marL="274320" lvl="1" indent="0">
              <a:buNone/>
            </a:pPr>
            <a:r>
              <a:rPr lang="en-US" sz="1400" dirty="0" smtClean="0">
                <a:latin typeface="Courier New" panose="02070309020205020404" pitchFamily="49" charset="0"/>
                <a:cs typeface="Courier New" panose="02070309020205020404" pitchFamily="49" charset="0"/>
              </a:rPr>
              <a:t>text.applayStyles(</a:t>
            </a:r>
            <a:r>
              <a:rPr lang="en-US" sz="1400" dirty="0">
                <a:solidFill>
                  <a:srgbClr val="7030A0"/>
                </a:solidFill>
                <a:latin typeface="Courier New" panose="02070309020205020404" pitchFamily="49" charset="0"/>
                <a:cs typeface="Courier New" panose="02070309020205020404" pitchFamily="49" charset="0"/>
              </a:rPr>
              <a:t>STYLE_BOL</a:t>
            </a:r>
            <a:r>
              <a:rPr lang="en-US" sz="1400" dirty="0" smtClean="0">
                <a:latin typeface="Courier New" panose="02070309020205020404" pitchFamily="49" charset="0"/>
                <a:cs typeface="Courier New" panose="02070309020205020404" pitchFamily="49" charset="0"/>
              </a:rPr>
              <a:t>D | </a:t>
            </a:r>
            <a:r>
              <a:rPr lang="en-US" sz="1400" dirty="0">
                <a:solidFill>
                  <a:srgbClr val="7030A0"/>
                </a:solidFill>
                <a:latin typeface="Courier New" panose="02070309020205020404" pitchFamily="49" charset="0"/>
                <a:cs typeface="Courier New" panose="02070309020205020404" pitchFamily="49" charset="0"/>
              </a:rPr>
              <a:t>STYLE_ITALIC</a:t>
            </a:r>
            <a:r>
              <a:rPr lang="en-US" sz="1400" dirty="0" smtClean="0">
                <a:latin typeface="Courier New" panose="02070309020205020404" pitchFamily="49" charset="0"/>
                <a:cs typeface="Courier New" panose="02070309020205020404" pitchFamily="49" charset="0"/>
              </a:rPr>
              <a:t>);</a:t>
            </a:r>
          </a:p>
          <a:p>
            <a:pPr marL="274320" lvl="1" indent="0">
              <a:buNone/>
            </a:pPr>
            <a:endParaRPr lang="en-US" sz="1400" dirty="0" smtClean="0">
              <a:latin typeface="Courier New" panose="02070309020205020404" pitchFamily="49" charset="0"/>
              <a:cs typeface="Courier New" panose="02070309020205020404" pitchFamily="49" charset="0"/>
            </a:endParaRPr>
          </a:p>
          <a:p>
            <a:pPr marL="274320" lvl="1" indent="0">
              <a:buNone/>
            </a:pPr>
            <a:endParaRPr lang="en-US" sz="1400" dirty="0">
              <a:latin typeface="Courier New" panose="02070309020205020404" pitchFamily="49" charset="0"/>
              <a:cs typeface="Courier New" panose="02070309020205020404" pitchFamily="49" charset="0"/>
            </a:endParaRPr>
          </a:p>
          <a:p>
            <a:pPr marL="274320" lvl="1" indent="0">
              <a:buNone/>
            </a:pPr>
            <a:endParaRPr lang="en-US" sz="1400" dirty="0">
              <a:latin typeface="Courier New" panose="02070309020205020404" pitchFamily="49" charset="0"/>
              <a:cs typeface="Courier New" panose="02070309020205020404" pitchFamily="49" charset="0"/>
            </a:endParaRPr>
          </a:p>
          <a:p>
            <a:pPr marL="274320" lvl="1" indent="0">
              <a:buNone/>
            </a:pPr>
            <a:r>
              <a:rPr lang="en-US" sz="1400" dirty="0">
                <a:solidFill>
                  <a:schemeClr val="bg1">
                    <a:lumMod val="65000"/>
                  </a:schemeClr>
                </a:solidFill>
                <a:latin typeface="Courier New" panose="02070309020205020404" pitchFamily="49" charset="0"/>
                <a:cs typeface="Courier New" panose="02070309020205020404" pitchFamily="49" charset="0"/>
              </a:rPr>
              <a:t>//</a:t>
            </a:r>
            <a:r>
              <a:rPr lang="ru-RU" sz="1400" dirty="0">
                <a:solidFill>
                  <a:schemeClr val="bg1">
                    <a:lumMod val="65000"/>
                  </a:schemeClr>
                </a:solidFill>
                <a:latin typeface="Courier New" panose="02070309020205020404" pitchFamily="49" charset="0"/>
                <a:cs typeface="Courier New" panose="02070309020205020404" pitchFamily="49" charset="0"/>
              </a:rPr>
              <a:t> </a:t>
            </a:r>
            <a:r>
              <a:rPr lang="en-US" sz="1400" dirty="0" smtClean="0">
                <a:solidFill>
                  <a:schemeClr val="bg1">
                    <a:lumMod val="65000"/>
                  </a:schemeClr>
                </a:solidFill>
                <a:latin typeface="Courier New" panose="02070309020205020404" pitchFamily="49" charset="0"/>
                <a:cs typeface="Courier New" panose="02070309020205020404" pitchFamily="49" charset="0"/>
              </a:rPr>
              <a:t>EnumSet – </a:t>
            </a:r>
            <a:r>
              <a:rPr lang="ru-RU" sz="1400" dirty="0" smtClean="0">
                <a:solidFill>
                  <a:schemeClr val="bg1">
                    <a:lumMod val="65000"/>
                  </a:schemeClr>
                </a:solidFill>
                <a:latin typeface="Courier New" panose="02070309020205020404" pitchFamily="49" charset="0"/>
                <a:cs typeface="Courier New" panose="02070309020205020404" pitchFamily="49" charset="0"/>
              </a:rPr>
              <a:t>современная замена битовым полям</a:t>
            </a:r>
            <a:endParaRPr lang="en-US" sz="1400" dirty="0">
              <a:solidFill>
                <a:schemeClr val="bg1">
                  <a:lumMod val="65000"/>
                </a:schemeClr>
              </a:solidFill>
              <a:latin typeface="Courier New" panose="02070309020205020404" pitchFamily="49" charset="0"/>
              <a:cs typeface="Courier New" panose="02070309020205020404" pitchFamily="49" charset="0"/>
            </a:endParaRPr>
          </a:p>
          <a:p>
            <a:pPr marL="274320" lvl="1" indent="0">
              <a:buNone/>
            </a:pPr>
            <a:r>
              <a:rPr lang="en-US" sz="1400" dirty="0">
                <a:solidFill>
                  <a:schemeClr val="accent2">
                    <a:lumMod val="75000"/>
                  </a:schemeClr>
                </a:solidFill>
                <a:latin typeface="Courier New" panose="02070309020205020404" pitchFamily="49" charset="0"/>
                <a:cs typeface="Courier New" panose="02070309020205020404" pitchFamily="49" charset="0"/>
              </a:rPr>
              <a:t>public </a:t>
            </a:r>
            <a:r>
              <a:rPr lang="en-US" sz="1400" dirty="0" smtClean="0">
                <a:solidFill>
                  <a:schemeClr val="accent2">
                    <a:lumMod val="75000"/>
                  </a:schemeClr>
                </a:solidFill>
                <a:latin typeface="Courier New" panose="02070309020205020404" pitchFamily="49" charset="0"/>
                <a:cs typeface="Courier New" panose="02070309020205020404" pitchFamily="49" charset="0"/>
              </a:rPr>
              <a:t>class </a:t>
            </a:r>
            <a:r>
              <a:rPr lang="en-US" sz="1400" dirty="0">
                <a:latin typeface="Courier New" panose="02070309020205020404" pitchFamily="49" charset="0"/>
                <a:cs typeface="Courier New" panose="02070309020205020404" pitchFamily="49" charset="0"/>
              </a:rPr>
              <a:t>Text</a:t>
            </a:r>
            <a:r>
              <a:rPr lang="en-US" sz="1400" dirty="0">
                <a:solidFill>
                  <a:schemeClr val="accent2">
                    <a:lumMod val="75000"/>
                  </a:schemeClr>
                </a:solidFill>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public</a:t>
            </a:r>
            <a:r>
              <a:rPr lang="en-US" sz="1400" dirty="0" smtClean="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enum</a:t>
            </a:r>
            <a:r>
              <a:rPr lang="en-US" sz="1400" dirty="0" smtClean="0">
                <a:latin typeface="Courier New" panose="02070309020205020404" pitchFamily="49" charset="0"/>
                <a:cs typeface="Courier New" panose="02070309020205020404" pitchFamily="49" charset="0"/>
              </a:rPr>
              <a:t> Style {</a:t>
            </a:r>
            <a:r>
              <a:rPr lang="en-US" sz="1400" dirty="0">
                <a:solidFill>
                  <a:srgbClr val="7030A0"/>
                </a:solidFill>
                <a:latin typeface="Courier New" panose="02070309020205020404" pitchFamily="49" charset="0"/>
                <a:cs typeface="Courier New" panose="02070309020205020404" pitchFamily="49" charset="0"/>
              </a:rPr>
              <a:t>BOLD</a:t>
            </a:r>
            <a:r>
              <a:rPr lang="en-US" sz="1400" dirty="0" smtClean="0">
                <a:latin typeface="Courier New" panose="02070309020205020404" pitchFamily="49" charset="0"/>
                <a:cs typeface="Courier New" panose="02070309020205020404" pitchFamily="49" charset="0"/>
              </a:rPr>
              <a:t>, </a:t>
            </a:r>
            <a:r>
              <a:rPr lang="en-US" sz="1400" dirty="0">
                <a:solidFill>
                  <a:srgbClr val="7030A0"/>
                </a:solidFill>
                <a:latin typeface="Courier New" panose="02070309020205020404" pitchFamily="49" charset="0"/>
                <a:cs typeface="Courier New" panose="02070309020205020404" pitchFamily="49" charset="0"/>
              </a:rPr>
              <a:t>ITALIC</a:t>
            </a:r>
            <a:r>
              <a:rPr lang="en-US" sz="1400" dirty="0" smtClean="0">
                <a:latin typeface="Courier New" panose="02070309020205020404" pitchFamily="49" charset="0"/>
                <a:cs typeface="Courier New" panose="02070309020205020404" pitchFamily="49" charset="0"/>
              </a:rPr>
              <a:t>, </a:t>
            </a:r>
            <a:r>
              <a:rPr lang="en-US" sz="1400" dirty="0">
                <a:solidFill>
                  <a:srgbClr val="7030A0"/>
                </a:solidFill>
                <a:latin typeface="Courier New" panose="02070309020205020404" pitchFamily="49" charset="0"/>
                <a:cs typeface="Courier New" panose="02070309020205020404" pitchFamily="49" charset="0"/>
              </a:rPr>
              <a:t>UNDERLINE</a:t>
            </a:r>
            <a:r>
              <a:rPr lang="en-US" sz="1400" dirty="0" smtClean="0">
                <a:latin typeface="Courier New" panose="02070309020205020404" pitchFamily="49" charset="0"/>
                <a:cs typeface="Courier New" panose="02070309020205020404" pitchFamily="49" charset="0"/>
              </a:rPr>
              <a:t>, </a:t>
            </a:r>
            <a:r>
              <a:rPr lang="en-US" sz="1400" dirty="0">
                <a:solidFill>
                  <a:srgbClr val="7030A0"/>
                </a:solidFill>
                <a:latin typeface="Courier New" panose="02070309020205020404" pitchFamily="49" charset="0"/>
                <a:cs typeface="Courier New" panose="02070309020205020404" pitchFamily="49" charset="0"/>
              </a:rPr>
              <a:t>STRIKETHROUGH</a:t>
            </a:r>
            <a:r>
              <a:rPr lang="en-US" sz="1400" dirty="0" smtClean="0">
                <a:latin typeface="Courier New" panose="02070309020205020404" pitchFamily="49" charset="0"/>
                <a:cs typeface="Courier New" panose="02070309020205020404" pitchFamily="49" charset="0"/>
              </a:rPr>
              <a:t>}</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a:solidFill>
                  <a:schemeClr val="bg1">
                    <a:lumMod val="65000"/>
                  </a:schemeClr>
                </a:solidFill>
                <a:latin typeface="Courier New" panose="02070309020205020404" pitchFamily="49" charset="0"/>
                <a:cs typeface="Courier New" panose="02070309020205020404" pitchFamily="49" charset="0"/>
              </a:rPr>
              <a:t>// Any Set be passed in, but EnumSet is clearly best</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public</a:t>
            </a:r>
            <a:r>
              <a:rPr lang="en-US" sz="1400" dirty="0" smtClean="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void</a:t>
            </a:r>
            <a:r>
              <a:rPr lang="en-US" sz="1400" dirty="0" smtClean="0">
                <a:latin typeface="Courier New" panose="02070309020205020404" pitchFamily="49" charset="0"/>
                <a:cs typeface="Courier New" panose="02070309020205020404" pitchFamily="49" charset="0"/>
              </a:rPr>
              <a:t> applyStyles(Set&lt;Style&gt; styles) {…}</a:t>
            </a:r>
          </a:p>
          <a:p>
            <a:pPr marL="274320" lvl="1" indent="0">
              <a:buNone/>
            </a:pPr>
            <a:r>
              <a:rPr lang="en-US" sz="1400" dirty="0" smtClean="0">
                <a:latin typeface="Courier New" panose="02070309020205020404" pitchFamily="49" charset="0"/>
                <a:cs typeface="Courier New" panose="02070309020205020404" pitchFamily="49" charset="0"/>
              </a:rPr>
              <a:t>}</a:t>
            </a:r>
          </a:p>
          <a:p>
            <a:pPr marL="274320" lvl="1" indent="0">
              <a:buNone/>
            </a:pPr>
            <a:r>
              <a:rPr lang="en-US" sz="1400" dirty="0" smtClean="0">
                <a:latin typeface="Courier New" panose="02070309020205020404" pitchFamily="49" charset="0"/>
                <a:cs typeface="Courier New" panose="02070309020205020404" pitchFamily="49" charset="0"/>
              </a:rPr>
              <a:t>text.applyStyles(</a:t>
            </a:r>
            <a:r>
              <a:rPr lang="en-US" sz="1400" dirty="0" err="1" smtClean="0">
                <a:latin typeface="Courier New" panose="02070309020205020404" pitchFamily="49" charset="0"/>
                <a:cs typeface="Courier New" panose="02070309020205020404" pitchFamily="49" charset="0"/>
              </a:rPr>
              <a:t>EnumSet.of</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Style.</a:t>
            </a:r>
            <a:r>
              <a:rPr lang="en-US" sz="1400" dirty="0" err="1">
                <a:solidFill>
                  <a:srgbClr val="7030A0"/>
                </a:solidFill>
                <a:latin typeface="Courier New" panose="02070309020205020404" pitchFamily="49" charset="0"/>
                <a:cs typeface="Courier New" panose="02070309020205020404" pitchFamily="49" charset="0"/>
              </a:rPr>
              <a:t>BOLD</a:t>
            </a:r>
            <a:r>
              <a:rPr lang="en-US" sz="1400" dirty="0" smtClean="0">
                <a:latin typeface="Courier New" panose="02070309020205020404" pitchFamily="49" charset="0"/>
                <a:cs typeface="Courier New" panose="02070309020205020404" pitchFamily="49" charset="0"/>
              </a:rPr>
              <a:t>, Style.</a:t>
            </a:r>
            <a:r>
              <a:rPr lang="en-US" sz="1400" dirty="0">
                <a:solidFill>
                  <a:srgbClr val="7030A0"/>
                </a:solidFill>
                <a:latin typeface="Courier New" panose="02070309020205020404" pitchFamily="49" charset="0"/>
                <a:cs typeface="Courier New" panose="02070309020205020404" pitchFamily="49" charset="0"/>
              </a:rPr>
              <a:t>ITALIC</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pPr marL="274320" lvl="1" indent="0">
              <a:buNone/>
            </a:pPr>
            <a:endParaRPr lang="ru-RU" sz="1400" dirty="0"/>
          </a:p>
          <a:p>
            <a:pPr marL="45720" lvl="1" indent="0">
              <a:spcBef>
                <a:spcPts val="1800"/>
              </a:spcBef>
              <a:buNone/>
            </a:pPr>
            <a:endParaRPr lang="ru-RU" sz="1400" dirty="0" smtClean="0"/>
          </a:p>
        </p:txBody>
      </p:sp>
    </p:spTree>
    <p:extLst>
      <p:ext uri="{BB962C8B-B14F-4D97-AF65-F5344CB8AC3E}">
        <p14:creationId xmlns:p14="http://schemas.microsoft.com/office/powerpoint/2010/main" val="611324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189756" y="188639"/>
            <a:ext cx="11809312" cy="606787"/>
          </a:xfrm>
        </p:spPr>
        <p:txBody>
          <a:bodyPr>
            <a:normAutofit fontScale="90000"/>
          </a:bodyPr>
          <a:lstStyle/>
          <a:p>
            <a:pPr algn="ctr"/>
            <a:r>
              <a:rPr lang="ru-RU" sz="2800" dirty="0"/>
              <a:t>Используйте </a:t>
            </a:r>
            <a:r>
              <a:rPr lang="en-US" sz="2800" dirty="0"/>
              <a:t>EnumMap </a:t>
            </a:r>
            <a:r>
              <a:rPr lang="ru-RU" sz="2800" dirty="0"/>
              <a:t>вместо порядкового индексирования</a:t>
            </a:r>
          </a:p>
        </p:txBody>
      </p:sp>
      <p:sp>
        <p:nvSpPr>
          <p:cNvPr id="6" name="Content Placeholder 4"/>
          <p:cNvSpPr>
            <a:spLocks noGrp="1"/>
          </p:cNvSpPr>
          <p:nvPr>
            <p:ph sz="half" idx="1"/>
          </p:nvPr>
        </p:nvSpPr>
        <p:spPr>
          <a:xfrm>
            <a:off x="189756" y="764704"/>
            <a:ext cx="11809312" cy="5328592"/>
          </a:xfrm>
        </p:spPr>
        <p:txBody>
          <a:bodyPr/>
          <a:lstStyle/>
          <a:p>
            <a:pPr lvl="1"/>
            <a:r>
              <a:rPr lang="ru-RU" sz="1400" dirty="0" smtClean="0"/>
              <a:t>Предположим, что у вас есть массив трав, представляющий растения в саду, и вы хотите составить список этих растений, организованный по типу (однолетние, двухлетние или многолетние).</a:t>
            </a:r>
            <a:endParaRPr lang="en-US" sz="1400" dirty="0"/>
          </a:p>
          <a:p>
            <a:pPr marL="274320" lvl="1" indent="0">
              <a:buNone/>
            </a:pPr>
            <a:endParaRPr lang="en-US" sz="1400" dirty="0" smtClean="0">
              <a:latin typeface="Courier New" panose="02070309020205020404" pitchFamily="49" charset="0"/>
              <a:cs typeface="Courier New" panose="02070309020205020404" pitchFamily="49" charset="0"/>
            </a:endParaRPr>
          </a:p>
          <a:p>
            <a:pPr marL="274320" lvl="1" indent="0">
              <a:buNone/>
            </a:pPr>
            <a:r>
              <a:rPr lang="en-US" sz="1400" dirty="0">
                <a:solidFill>
                  <a:schemeClr val="accent2">
                    <a:lumMod val="75000"/>
                  </a:schemeClr>
                </a:solidFill>
                <a:latin typeface="Courier New" panose="02070309020205020404" pitchFamily="49" charset="0"/>
                <a:cs typeface="Courier New" panose="02070309020205020404" pitchFamily="49" charset="0"/>
              </a:rPr>
              <a:t>class</a:t>
            </a:r>
            <a:r>
              <a:rPr lang="en-US" sz="1400" dirty="0" smtClean="0">
                <a:latin typeface="Courier New" panose="02070309020205020404" pitchFamily="49" charset="0"/>
                <a:cs typeface="Courier New" panose="02070309020205020404" pitchFamily="49" charset="0"/>
              </a:rPr>
              <a:t> Herb {</a:t>
            </a:r>
          </a:p>
          <a:p>
            <a:pPr marL="274320" lvl="1" indent="0">
              <a:buNone/>
            </a:pPr>
            <a:r>
              <a:rPr lang="en-US" sz="1400" dirty="0" smtClean="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enum</a:t>
            </a:r>
            <a:r>
              <a:rPr lang="en-US" sz="1400" dirty="0" smtClean="0">
                <a:latin typeface="Courier New" panose="02070309020205020404" pitchFamily="49" charset="0"/>
                <a:cs typeface="Courier New" panose="02070309020205020404" pitchFamily="49" charset="0"/>
              </a:rPr>
              <a:t> Type {</a:t>
            </a:r>
            <a:r>
              <a:rPr lang="en-US" sz="1400" dirty="0" smtClean="0">
                <a:solidFill>
                  <a:srgbClr val="7030A0"/>
                </a:solidFill>
                <a:latin typeface="Courier New" panose="02070309020205020404" pitchFamily="49" charset="0"/>
                <a:cs typeface="Courier New" panose="02070309020205020404" pitchFamily="49" charset="0"/>
              </a:rPr>
              <a:t>ANNUAL</a:t>
            </a:r>
            <a:r>
              <a:rPr lang="en-US" sz="1400" dirty="0" smtClean="0">
                <a:latin typeface="Courier New" panose="02070309020205020404" pitchFamily="49" charset="0"/>
                <a:cs typeface="Courier New" panose="02070309020205020404" pitchFamily="49" charset="0"/>
              </a:rPr>
              <a:t>, </a:t>
            </a:r>
            <a:r>
              <a:rPr lang="en-US" sz="1400" dirty="0" smtClean="0">
                <a:solidFill>
                  <a:srgbClr val="7030A0"/>
                </a:solidFill>
                <a:latin typeface="Courier New" panose="02070309020205020404" pitchFamily="49" charset="0"/>
                <a:cs typeface="Courier New" panose="02070309020205020404" pitchFamily="49" charset="0"/>
              </a:rPr>
              <a:t>PERENNIAL</a:t>
            </a:r>
            <a:r>
              <a:rPr lang="en-US" sz="1400" dirty="0" smtClean="0">
                <a:latin typeface="Courier New" panose="02070309020205020404" pitchFamily="49" charset="0"/>
                <a:cs typeface="Courier New" panose="02070309020205020404" pitchFamily="49" charset="0"/>
              </a:rPr>
              <a:t>, </a:t>
            </a:r>
            <a:r>
              <a:rPr lang="en-US" sz="1400" dirty="0" smtClean="0">
                <a:solidFill>
                  <a:srgbClr val="7030A0"/>
                </a:solidFill>
                <a:latin typeface="Courier New" panose="02070309020205020404" pitchFamily="49" charset="0"/>
                <a:cs typeface="Courier New" panose="02070309020205020404" pitchFamily="49" charset="0"/>
              </a:rPr>
              <a:t>BIENNIAL</a:t>
            </a:r>
            <a:r>
              <a:rPr lang="en-US" sz="1400" dirty="0" smtClean="0">
                <a:latin typeface="Courier New" panose="02070309020205020404" pitchFamily="49" charset="0"/>
                <a:cs typeface="Courier New" panose="02070309020205020404" pitchFamily="49" charset="0"/>
              </a:rPr>
              <a:t>}</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final</a:t>
            </a:r>
            <a:r>
              <a:rPr lang="en-US" sz="1400" dirty="0" smtClean="0">
                <a:latin typeface="Courier New" panose="02070309020205020404" pitchFamily="49" charset="0"/>
                <a:cs typeface="Courier New" panose="02070309020205020404" pitchFamily="49" charset="0"/>
              </a:rPr>
              <a:t> String name;</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final</a:t>
            </a:r>
            <a:r>
              <a:rPr lang="en-US" sz="1400" dirty="0" smtClean="0">
                <a:latin typeface="Courier New" panose="02070309020205020404" pitchFamily="49" charset="0"/>
                <a:cs typeface="Courier New" panose="02070309020205020404" pitchFamily="49" charset="0"/>
              </a:rPr>
              <a:t> Type type;</a:t>
            </a:r>
          </a:p>
          <a:p>
            <a:pPr marL="274320" lvl="1" indent="0">
              <a:buNone/>
            </a:pPr>
            <a:r>
              <a:rPr lang="en-US" sz="1400" dirty="0" smtClean="0">
                <a:latin typeface="Courier New" panose="02070309020205020404" pitchFamily="49" charset="0"/>
                <a:cs typeface="Courier New" panose="02070309020205020404" pitchFamily="49" charset="0"/>
              </a:rPr>
              <a:t>	Herb(String name, Type type) {</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this</a:t>
            </a:r>
            <a:r>
              <a:rPr lang="en-US" sz="1400" dirty="0" smtClean="0">
                <a:latin typeface="Courier New" panose="02070309020205020404" pitchFamily="49" charset="0"/>
                <a:cs typeface="Courier New" panose="02070309020205020404" pitchFamily="49" charset="0"/>
              </a:rPr>
              <a:t>.name = name;</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this</a:t>
            </a:r>
            <a:r>
              <a:rPr lang="en-US" sz="1400" dirty="0" smtClean="0">
                <a:latin typeface="Courier New" panose="02070309020205020404" pitchFamily="49" charset="0"/>
                <a:cs typeface="Courier New" panose="02070309020205020404" pitchFamily="49" charset="0"/>
              </a:rPr>
              <a:t>.type = type;</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a:t>
            </a:r>
          </a:p>
          <a:p>
            <a:pPr marL="274320" lvl="1" indent="0">
              <a:buNone/>
            </a:pP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pPr marL="274320" lvl="1" indent="0">
              <a:buNone/>
            </a:pPr>
            <a:endParaRPr lang="en-US" sz="1400" dirty="0" smtClean="0">
              <a:solidFill>
                <a:schemeClr val="bg1">
                  <a:lumMod val="65000"/>
                </a:schemeClr>
              </a:solidFill>
              <a:latin typeface="Courier New" panose="02070309020205020404" pitchFamily="49" charset="0"/>
              <a:cs typeface="Courier New" panose="02070309020205020404" pitchFamily="49" charset="0"/>
            </a:endParaRPr>
          </a:p>
          <a:p>
            <a:pPr marL="274320" lvl="1" indent="0">
              <a:buNone/>
            </a:pPr>
            <a:r>
              <a:rPr lang="en-US" sz="1400" dirty="0" smtClean="0">
                <a:solidFill>
                  <a:schemeClr val="bg1">
                    <a:lumMod val="65000"/>
                  </a:schemeClr>
                </a:solidFill>
                <a:latin typeface="Courier New" panose="02070309020205020404" pitchFamily="49" charset="0"/>
                <a:cs typeface="Courier New" panose="02070309020205020404" pitchFamily="49" charset="0"/>
              </a:rPr>
              <a:t>//</a:t>
            </a:r>
            <a:r>
              <a:rPr lang="ru-RU" sz="1400" dirty="0" smtClean="0">
                <a:solidFill>
                  <a:schemeClr val="bg1">
                    <a:lumMod val="65000"/>
                  </a:schemeClr>
                </a:solidFill>
                <a:latin typeface="Courier New" panose="02070309020205020404" pitchFamily="49" charset="0"/>
                <a:cs typeface="Courier New" panose="02070309020205020404" pitchFamily="49" charset="0"/>
              </a:rPr>
              <a:t> Использование </a:t>
            </a:r>
            <a:r>
              <a:rPr lang="en-US" sz="1400" dirty="0" smtClean="0">
                <a:solidFill>
                  <a:schemeClr val="bg1">
                    <a:lumMod val="65000"/>
                  </a:schemeClr>
                </a:solidFill>
                <a:latin typeface="Courier New" panose="02070309020205020404" pitchFamily="49" charset="0"/>
                <a:cs typeface="Courier New" panose="02070309020205020404" pitchFamily="49" charset="0"/>
              </a:rPr>
              <a:t>EnumMap </a:t>
            </a:r>
            <a:r>
              <a:rPr lang="ru-RU" sz="1400" dirty="0" smtClean="0">
                <a:solidFill>
                  <a:schemeClr val="bg1">
                    <a:lumMod val="65000"/>
                  </a:schemeClr>
                </a:solidFill>
                <a:latin typeface="Courier New" panose="02070309020205020404" pitchFamily="49" charset="0"/>
                <a:cs typeface="Courier New" panose="02070309020205020404" pitchFamily="49" charset="0"/>
              </a:rPr>
              <a:t>для связи данных с перечислимым типом</a:t>
            </a:r>
            <a:endParaRPr lang="en-US" sz="1400" dirty="0">
              <a:solidFill>
                <a:schemeClr val="bg1">
                  <a:lumMod val="65000"/>
                </a:schemeClr>
              </a:solidFill>
              <a:latin typeface="Courier New" panose="02070309020205020404" pitchFamily="49" charset="0"/>
              <a:cs typeface="Courier New" panose="02070309020205020404" pitchFamily="49" charset="0"/>
            </a:endParaRPr>
          </a:p>
          <a:p>
            <a:pPr marL="274320" lvl="1" indent="0">
              <a:buNone/>
            </a:pPr>
            <a:r>
              <a:rPr lang="en-US" sz="1400" dirty="0" smtClean="0">
                <a:latin typeface="Courier New" panose="02070309020205020404" pitchFamily="49" charset="0"/>
                <a:cs typeface="Courier New" panose="02070309020205020404" pitchFamily="49" charset="0"/>
              </a:rPr>
              <a:t>Map&lt;</a:t>
            </a:r>
            <a:r>
              <a:rPr lang="en-US" sz="1400" dirty="0" err="1" smtClean="0">
                <a:latin typeface="Courier New" panose="02070309020205020404" pitchFamily="49" charset="0"/>
                <a:cs typeface="Courier New" panose="02070309020205020404" pitchFamily="49" charset="0"/>
              </a:rPr>
              <a:t>Herb.Type</a:t>
            </a:r>
            <a:r>
              <a:rPr lang="en-US" sz="1400" dirty="0">
                <a:latin typeface="Courier New" panose="02070309020205020404" pitchFamily="49" charset="0"/>
                <a:cs typeface="Courier New" panose="02070309020205020404" pitchFamily="49" charset="0"/>
              </a:rPr>
              <a:t>, Set&lt;Herb&gt;&gt; herbsByType = </a:t>
            </a:r>
            <a:r>
              <a:rPr lang="en-US" sz="1400" dirty="0">
                <a:solidFill>
                  <a:schemeClr val="accent2">
                    <a:lumMod val="75000"/>
                  </a:schemeClr>
                </a:solidFill>
                <a:latin typeface="Courier New" panose="02070309020205020404" pitchFamily="49" charset="0"/>
                <a:cs typeface="Courier New" panose="02070309020205020404" pitchFamily="49" charset="0"/>
              </a:rPr>
              <a:t>new</a:t>
            </a:r>
            <a:r>
              <a:rPr lang="en-US" sz="1400" dirty="0" smtClean="0">
                <a:latin typeface="Courier New" panose="02070309020205020404" pitchFamily="49" charset="0"/>
                <a:cs typeface="Courier New" panose="02070309020205020404" pitchFamily="49" charset="0"/>
              </a:rPr>
              <a:t> EnumMap&lt;</a:t>
            </a:r>
            <a:r>
              <a:rPr lang="en-US" sz="1400" dirty="0" err="1" smtClean="0">
                <a:latin typeface="Courier New" panose="02070309020205020404" pitchFamily="49" charset="0"/>
                <a:cs typeface="Courier New" panose="02070309020205020404" pitchFamily="49" charset="0"/>
              </a:rPr>
              <a:t>Herb.Type</a:t>
            </a:r>
            <a:r>
              <a:rPr lang="en-US" sz="1400" dirty="0" smtClean="0">
                <a:latin typeface="Courier New" panose="02070309020205020404" pitchFamily="49" charset="0"/>
                <a:cs typeface="Courier New" panose="02070309020205020404" pitchFamily="49" charset="0"/>
              </a:rPr>
              <a:t>, Set&lt;Herb&gt;&gt;(Herb.Type.</a:t>
            </a:r>
            <a:r>
              <a:rPr lang="en-US" sz="1400" dirty="0">
                <a:solidFill>
                  <a:schemeClr val="accent2">
                    <a:lumMod val="75000"/>
                  </a:schemeClr>
                </a:solidFill>
                <a:latin typeface="Courier New" panose="02070309020205020404" pitchFamily="49" charset="0"/>
                <a:cs typeface="Courier New" panose="02070309020205020404" pitchFamily="49" charset="0"/>
              </a:rPr>
              <a:t>class</a:t>
            </a:r>
            <a:r>
              <a:rPr lang="en-US" sz="1400" dirty="0" smtClean="0">
                <a:latin typeface="Courier New" panose="02070309020205020404" pitchFamily="49" charset="0"/>
                <a:cs typeface="Courier New" panose="02070309020205020404" pitchFamily="49" charset="0"/>
              </a:rPr>
              <a:t>);</a:t>
            </a:r>
          </a:p>
          <a:p>
            <a:pPr marL="274320" lvl="1" indent="0">
              <a:buNone/>
            </a:pPr>
            <a:r>
              <a:rPr lang="en-US" sz="1400" dirty="0" smtClean="0">
                <a:solidFill>
                  <a:schemeClr val="accent2">
                    <a:lumMod val="75000"/>
                  </a:schemeClr>
                </a:solidFill>
                <a:latin typeface="Courier New" panose="02070309020205020404" pitchFamily="49" charset="0"/>
                <a:cs typeface="Courier New" panose="02070309020205020404" pitchFamily="49" charset="0"/>
              </a:rPr>
              <a:t>for</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Herb.Type</a:t>
            </a:r>
            <a:r>
              <a:rPr lang="en-US" sz="1400" dirty="0" smtClean="0">
                <a:latin typeface="Courier New" panose="02070309020205020404" pitchFamily="49" charset="0"/>
                <a:cs typeface="Courier New" panose="02070309020205020404" pitchFamily="49" charset="0"/>
              </a:rPr>
              <a:t> t : Herb.Type.values())</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herbsByType.put(t, </a:t>
            </a:r>
            <a:r>
              <a:rPr lang="en-US" sz="1400" dirty="0">
                <a:solidFill>
                  <a:schemeClr val="accent2">
                    <a:lumMod val="75000"/>
                  </a:schemeClr>
                </a:solidFill>
                <a:latin typeface="Courier New" panose="02070309020205020404" pitchFamily="49" charset="0"/>
                <a:cs typeface="Courier New" panose="02070309020205020404" pitchFamily="49" charset="0"/>
              </a:rPr>
              <a:t>new</a:t>
            </a:r>
            <a:r>
              <a:rPr lang="en-US" sz="1400" dirty="0" smtClean="0">
                <a:latin typeface="Courier New" panose="02070309020205020404" pitchFamily="49" charset="0"/>
                <a:cs typeface="Courier New" panose="02070309020205020404" pitchFamily="49" charset="0"/>
              </a:rPr>
              <a:t> HashSet&lt;Herb&gt;());</a:t>
            </a:r>
          </a:p>
          <a:p>
            <a:pPr marL="274320" lvl="1" indent="0">
              <a:buNone/>
            </a:pPr>
            <a:r>
              <a:rPr lang="en-US" sz="1400" dirty="0">
                <a:solidFill>
                  <a:schemeClr val="accent2">
                    <a:lumMod val="75000"/>
                  </a:schemeClr>
                </a:solidFill>
                <a:latin typeface="Courier New" panose="02070309020205020404" pitchFamily="49" charset="0"/>
                <a:cs typeface="Courier New" panose="02070309020205020404" pitchFamily="49" charset="0"/>
              </a:rPr>
              <a:t>for</a:t>
            </a:r>
            <a:r>
              <a:rPr lang="en-US" sz="1400" dirty="0" smtClean="0">
                <a:latin typeface="Courier New" panose="02070309020205020404" pitchFamily="49" charset="0"/>
                <a:cs typeface="Courier New" panose="02070309020205020404" pitchFamily="49" charset="0"/>
              </a:rPr>
              <a:t>(Herb h : garden)</a:t>
            </a:r>
          </a:p>
          <a:p>
            <a:pPr marL="274320" lvl="1" indent="0">
              <a:buNone/>
            </a:pPr>
            <a:r>
              <a:rPr lang="en-US" sz="1400" dirty="0" smtClean="0">
                <a:latin typeface="Courier New" panose="02070309020205020404" pitchFamily="49" charset="0"/>
                <a:cs typeface="Courier New" panose="02070309020205020404" pitchFamily="49" charset="0"/>
              </a:rPr>
              <a:t>	herbsByType.get(</a:t>
            </a:r>
            <a:r>
              <a:rPr lang="en-US" sz="1400" dirty="0" err="1" smtClean="0">
                <a:latin typeface="Courier New" panose="02070309020205020404" pitchFamily="49" charset="0"/>
                <a:cs typeface="Courier New" panose="02070309020205020404" pitchFamily="49" charset="0"/>
              </a:rPr>
              <a:t>h.type</a:t>
            </a:r>
            <a:r>
              <a:rPr lang="en-US" sz="1400" dirty="0" smtClean="0">
                <a:latin typeface="Courier New" panose="02070309020205020404" pitchFamily="49" charset="0"/>
                <a:cs typeface="Courier New" panose="02070309020205020404" pitchFamily="49" charset="0"/>
              </a:rPr>
              <a:t>).add(h);</a:t>
            </a:r>
            <a:endParaRPr lang="en-US" sz="1400" dirty="0">
              <a:latin typeface="Courier New" panose="02070309020205020404" pitchFamily="49" charset="0"/>
              <a:cs typeface="Courier New" panose="02070309020205020404" pitchFamily="49" charset="0"/>
            </a:endParaRPr>
          </a:p>
          <a:p>
            <a:pPr marL="274320" lvl="1" indent="0">
              <a:buNone/>
            </a:pPr>
            <a:endParaRPr lang="ru-RU" sz="1400" dirty="0"/>
          </a:p>
          <a:p>
            <a:pPr marL="45720" lvl="1" indent="0">
              <a:spcBef>
                <a:spcPts val="1800"/>
              </a:spcBef>
              <a:buNone/>
            </a:pPr>
            <a:endParaRPr lang="ru-RU" sz="1400" dirty="0" smtClean="0"/>
          </a:p>
        </p:txBody>
      </p:sp>
    </p:spTree>
    <p:extLst>
      <p:ext uri="{BB962C8B-B14F-4D97-AF65-F5344CB8AC3E}">
        <p14:creationId xmlns:p14="http://schemas.microsoft.com/office/powerpoint/2010/main" val="1563614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189756" y="188639"/>
            <a:ext cx="11809312" cy="720081"/>
          </a:xfrm>
        </p:spPr>
        <p:txBody>
          <a:bodyPr>
            <a:normAutofit fontScale="90000"/>
          </a:bodyPr>
          <a:lstStyle/>
          <a:p>
            <a:pPr algn="ctr"/>
            <a:r>
              <a:rPr lang="ru-RU" sz="2800" dirty="0"/>
              <a:t>Имитируйте расширяемые перечислимые типы с помощью интерфейсов</a:t>
            </a:r>
          </a:p>
        </p:txBody>
      </p:sp>
      <p:sp>
        <p:nvSpPr>
          <p:cNvPr id="6" name="Content Placeholder 4"/>
          <p:cNvSpPr>
            <a:spLocks noGrp="1"/>
          </p:cNvSpPr>
          <p:nvPr>
            <p:ph sz="half" idx="1"/>
          </p:nvPr>
        </p:nvSpPr>
        <p:spPr>
          <a:xfrm>
            <a:off x="189756" y="980728"/>
            <a:ext cx="11809312" cy="5760640"/>
          </a:xfrm>
        </p:spPr>
        <p:txBody>
          <a:bodyPr>
            <a:normAutofit fontScale="92500" lnSpcReduction="20000"/>
          </a:bodyPr>
          <a:lstStyle/>
          <a:p>
            <a:pPr lvl="1"/>
            <a:r>
              <a:rPr lang="ru-RU" sz="1400" dirty="0" smtClean="0"/>
              <a:t>Хотя вы не можете написать расширяемый перечислимый тип, вы можете имитировать его, написав интерфейс с основным перечислимым типом, который реализует интерфейс.</a:t>
            </a:r>
          </a:p>
          <a:p>
            <a:pPr marL="274320" lvl="1" indent="0">
              <a:buNone/>
            </a:pPr>
            <a:endParaRPr lang="ru-RU" sz="1400" dirty="0" smtClean="0">
              <a:solidFill>
                <a:schemeClr val="bg1">
                  <a:lumMod val="65000"/>
                </a:schemeClr>
              </a:solidFill>
              <a:latin typeface="Courier New" panose="02070309020205020404" pitchFamily="49" charset="0"/>
              <a:cs typeface="Courier New" panose="02070309020205020404" pitchFamily="49" charset="0"/>
            </a:endParaRPr>
          </a:p>
          <a:p>
            <a:pPr marL="274320" lvl="1" indent="0">
              <a:buNone/>
            </a:pPr>
            <a:r>
              <a:rPr lang="en-US" sz="1400" dirty="0" smtClean="0">
                <a:solidFill>
                  <a:schemeClr val="bg1">
                    <a:lumMod val="65000"/>
                  </a:schemeClr>
                </a:solidFill>
                <a:latin typeface="Courier New" panose="02070309020205020404" pitchFamily="49" charset="0"/>
                <a:cs typeface="Courier New" panose="02070309020205020404" pitchFamily="49" charset="0"/>
              </a:rPr>
              <a:t>//</a:t>
            </a:r>
            <a:r>
              <a:rPr lang="ru-RU" sz="1400" dirty="0" smtClean="0">
                <a:solidFill>
                  <a:schemeClr val="bg1">
                    <a:lumMod val="65000"/>
                  </a:schemeClr>
                </a:solidFill>
                <a:latin typeface="Courier New" panose="02070309020205020404" pitchFamily="49" charset="0"/>
                <a:cs typeface="Courier New" panose="02070309020205020404" pitchFamily="49" charset="0"/>
              </a:rPr>
              <a:t> Имитированный расширяемый перечислимый тип с использованием интерфейса</a:t>
            </a:r>
            <a:endParaRPr lang="en-US" sz="1400" dirty="0">
              <a:solidFill>
                <a:schemeClr val="bg1">
                  <a:lumMod val="65000"/>
                </a:schemeClr>
              </a:solidFill>
              <a:latin typeface="Courier New" panose="02070309020205020404" pitchFamily="49" charset="0"/>
              <a:cs typeface="Courier New" panose="02070309020205020404" pitchFamily="49" charset="0"/>
            </a:endParaRPr>
          </a:p>
          <a:p>
            <a:pPr marL="274320" lvl="1" indent="0">
              <a:buNone/>
            </a:pPr>
            <a:r>
              <a:rPr lang="en-US" sz="1400" dirty="0" smtClean="0">
                <a:solidFill>
                  <a:schemeClr val="accent2">
                    <a:lumMod val="75000"/>
                  </a:schemeClr>
                </a:solidFill>
                <a:latin typeface="Courier New" panose="02070309020205020404" pitchFamily="49" charset="0"/>
                <a:cs typeface="Courier New" panose="02070309020205020404" pitchFamily="49" charset="0"/>
              </a:rPr>
              <a:t>public</a:t>
            </a:r>
            <a:r>
              <a:rPr lang="en-US" sz="1400" dirty="0" smtClean="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interface</a:t>
            </a:r>
            <a:r>
              <a:rPr lang="en-US" sz="1400" dirty="0" smtClean="0">
                <a:latin typeface="Courier New" panose="02070309020205020404" pitchFamily="49" charset="0"/>
                <a:cs typeface="Courier New" panose="02070309020205020404" pitchFamily="49" charset="0"/>
              </a:rPr>
              <a:t> Operation {</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double</a:t>
            </a:r>
            <a:r>
              <a:rPr lang="en-US" sz="1400" dirty="0" smtClean="0">
                <a:latin typeface="Courier New" panose="02070309020205020404" pitchFamily="49" charset="0"/>
                <a:cs typeface="Courier New" panose="02070309020205020404" pitchFamily="49" charset="0"/>
              </a:rPr>
              <a:t> apply(</a:t>
            </a:r>
            <a:r>
              <a:rPr lang="en-US" sz="1400" dirty="0">
                <a:solidFill>
                  <a:schemeClr val="accent2">
                    <a:lumMod val="75000"/>
                  </a:schemeClr>
                </a:solidFill>
                <a:latin typeface="Courier New" panose="02070309020205020404" pitchFamily="49" charset="0"/>
                <a:cs typeface="Courier New" panose="02070309020205020404" pitchFamily="49" charset="0"/>
              </a:rPr>
              <a:t>double</a:t>
            </a:r>
            <a:r>
              <a:rPr lang="en-US" sz="1400" dirty="0" smtClean="0">
                <a:latin typeface="Courier New" panose="02070309020205020404" pitchFamily="49" charset="0"/>
                <a:cs typeface="Courier New" panose="02070309020205020404" pitchFamily="49" charset="0"/>
              </a:rPr>
              <a:t> x, </a:t>
            </a:r>
            <a:r>
              <a:rPr lang="en-US" sz="1400" dirty="0">
                <a:solidFill>
                  <a:schemeClr val="accent2">
                    <a:lumMod val="75000"/>
                  </a:schemeClr>
                </a:solidFill>
                <a:latin typeface="Courier New" panose="02070309020205020404" pitchFamily="49" charset="0"/>
                <a:cs typeface="Courier New" panose="02070309020205020404" pitchFamily="49" charset="0"/>
              </a:rPr>
              <a:t>double</a:t>
            </a:r>
            <a:r>
              <a:rPr lang="en-US" sz="1400" dirty="0" smtClean="0">
                <a:latin typeface="Courier New" panose="02070309020205020404" pitchFamily="49" charset="0"/>
                <a:cs typeface="Courier New" panose="02070309020205020404" pitchFamily="49" charset="0"/>
              </a:rPr>
              <a:t> y);</a:t>
            </a:r>
          </a:p>
          <a:p>
            <a:pPr marL="274320" lvl="1" indent="0">
              <a:buNone/>
            </a:pPr>
            <a:r>
              <a:rPr lang="en-US" sz="1400" dirty="0" smtClean="0">
                <a:latin typeface="Courier New" panose="02070309020205020404" pitchFamily="49" charset="0"/>
                <a:cs typeface="Courier New" panose="02070309020205020404" pitchFamily="49" charset="0"/>
              </a:rPr>
              <a:t>}</a:t>
            </a:r>
          </a:p>
          <a:p>
            <a:pPr marL="274320" lvl="1" indent="0">
              <a:buNone/>
            </a:pPr>
            <a:r>
              <a:rPr lang="en-US" sz="1400" dirty="0">
                <a:solidFill>
                  <a:schemeClr val="accent2">
                    <a:lumMod val="75000"/>
                  </a:schemeClr>
                </a:solidFill>
                <a:latin typeface="Courier New" panose="02070309020205020404" pitchFamily="49" charset="0"/>
                <a:cs typeface="Courier New" panose="02070309020205020404" pitchFamily="49" charset="0"/>
              </a:rPr>
              <a:t>public</a:t>
            </a:r>
            <a:r>
              <a:rPr lang="en-US" sz="1400" dirty="0" smtClean="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enum</a:t>
            </a:r>
            <a:r>
              <a:rPr lang="en-US" sz="1400" dirty="0" smtClean="0">
                <a:latin typeface="Courier New" panose="02070309020205020404" pitchFamily="49" charset="0"/>
                <a:cs typeface="Courier New" panose="02070309020205020404" pitchFamily="49" charset="0"/>
              </a:rPr>
              <a:t> BasicOperation </a:t>
            </a:r>
            <a:r>
              <a:rPr lang="en-US" sz="1400" dirty="0">
                <a:solidFill>
                  <a:schemeClr val="accent2">
                    <a:lumMod val="75000"/>
                  </a:schemeClr>
                </a:solidFill>
                <a:latin typeface="Courier New" panose="02070309020205020404" pitchFamily="49" charset="0"/>
                <a:cs typeface="Courier New" panose="02070309020205020404" pitchFamily="49" charset="0"/>
              </a:rPr>
              <a:t>implements</a:t>
            </a:r>
            <a:r>
              <a:rPr lang="en-US" sz="1400" dirty="0" smtClean="0">
                <a:latin typeface="Courier New" panose="02070309020205020404" pitchFamily="49" charset="0"/>
                <a:cs typeface="Courier New" panose="02070309020205020404" pitchFamily="49" charset="0"/>
              </a:rPr>
              <a:t> Operation {</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PLUS(“+”) {</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public</a:t>
            </a:r>
            <a:r>
              <a:rPr lang="en-US" sz="1400" dirty="0" smtClean="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double</a:t>
            </a:r>
            <a:r>
              <a:rPr lang="en-US" sz="1400" dirty="0" smtClean="0">
                <a:latin typeface="Courier New" panose="02070309020205020404" pitchFamily="49" charset="0"/>
                <a:cs typeface="Courier New" panose="02070309020205020404" pitchFamily="49" charset="0"/>
              </a:rPr>
              <a:t> apply(</a:t>
            </a:r>
            <a:r>
              <a:rPr lang="en-US" sz="1400" dirty="0">
                <a:solidFill>
                  <a:schemeClr val="accent2">
                    <a:lumMod val="75000"/>
                  </a:schemeClr>
                </a:solidFill>
                <a:latin typeface="Courier New" panose="02070309020205020404" pitchFamily="49" charset="0"/>
                <a:cs typeface="Courier New" panose="02070309020205020404" pitchFamily="49" charset="0"/>
              </a:rPr>
              <a:t>double</a:t>
            </a:r>
            <a:r>
              <a:rPr lang="en-US" sz="1400" dirty="0" smtClean="0">
                <a:latin typeface="Courier New" panose="02070309020205020404" pitchFamily="49" charset="0"/>
                <a:cs typeface="Courier New" panose="02070309020205020404" pitchFamily="49" charset="0"/>
              </a:rPr>
              <a:t> x, </a:t>
            </a:r>
            <a:r>
              <a:rPr lang="en-US" sz="1400" dirty="0">
                <a:solidFill>
                  <a:schemeClr val="accent2">
                    <a:lumMod val="75000"/>
                  </a:schemeClr>
                </a:solidFill>
                <a:latin typeface="Courier New" panose="02070309020205020404" pitchFamily="49" charset="0"/>
                <a:cs typeface="Courier New" panose="02070309020205020404" pitchFamily="49" charset="0"/>
              </a:rPr>
              <a:t>double</a:t>
            </a:r>
            <a:r>
              <a:rPr lang="en-US" sz="1400" dirty="0" smtClean="0">
                <a:latin typeface="Courier New" panose="02070309020205020404" pitchFamily="49" charset="0"/>
                <a:cs typeface="Courier New" panose="02070309020205020404" pitchFamily="49" charset="0"/>
              </a:rPr>
              <a:t> y) {</a:t>
            </a:r>
            <a:r>
              <a:rPr lang="en-US" sz="1400" dirty="0">
                <a:solidFill>
                  <a:schemeClr val="accent2">
                    <a:lumMod val="75000"/>
                  </a:schemeClr>
                </a:solidFill>
                <a:latin typeface="Courier New" panose="02070309020205020404" pitchFamily="49" charset="0"/>
                <a:cs typeface="Courier New" panose="02070309020205020404" pitchFamily="49" charset="0"/>
              </a:rPr>
              <a:t>return</a:t>
            </a:r>
            <a:r>
              <a:rPr lang="en-US" sz="1400" dirty="0" smtClean="0">
                <a:latin typeface="Courier New" panose="02070309020205020404" pitchFamily="49" charset="0"/>
                <a:cs typeface="Courier New" panose="02070309020205020404" pitchFamily="49" charset="0"/>
              </a:rPr>
              <a:t> x + y;}</a:t>
            </a:r>
          </a:p>
          <a:p>
            <a:pPr marL="274320" lvl="1" indent="0">
              <a:buNone/>
            </a:pPr>
            <a:r>
              <a:rPr lang="en-US" sz="1400" dirty="0" smtClean="0">
                <a:latin typeface="Courier New" panose="02070309020205020404" pitchFamily="49" charset="0"/>
                <a:cs typeface="Courier New" panose="02070309020205020404" pitchFamily="49" charset="0"/>
              </a:rPr>
              <a:t>	}</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private</a:t>
            </a:r>
            <a:r>
              <a:rPr lang="en-US" sz="1400" dirty="0" smtClean="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final</a:t>
            </a:r>
            <a:r>
              <a:rPr lang="en-US" sz="1400" dirty="0" smtClean="0">
                <a:latin typeface="Courier New" panose="02070309020205020404" pitchFamily="49" charset="0"/>
                <a:cs typeface="Courier New" panose="02070309020205020404" pitchFamily="49" charset="0"/>
              </a:rPr>
              <a:t> String symbol;</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BasicOperation(String symbol) {</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this</a:t>
            </a:r>
            <a:r>
              <a:rPr lang="en-US" sz="1400" dirty="0" smtClean="0">
                <a:latin typeface="Courier New" panose="02070309020205020404" pitchFamily="49" charset="0"/>
                <a:cs typeface="Courier New" panose="02070309020205020404" pitchFamily="49" charset="0"/>
              </a:rPr>
              <a:t>.symbol = symbol;</a:t>
            </a:r>
          </a:p>
          <a:p>
            <a:pPr marL="274320" lvl="1" indent="0">
              <a:buNone/>
            </a:pPr>
            <a:r>
              <a:rPr lang="en-US" sz="1400" dirty="0" smtClean="0">
                <a:latin typeface="Courier New" panose="02070309020205020404" pitchFamily="49" charset="0"/>
                <a:cs typeface="Courier New" panose="02070309020205020404" pitchFamily="49" charset="0"/>
              </a:rPr>
              <a:t>	}</a:t>
            </a:r>
          </a:p>
          <a:p>
            <a:pPr marL="274320" lvl="1" indent="0">
              <a:buNone/>
            </a:pPr>
            <a:r>
              <a:rPr lang="en-US" sz="1400" dirty="0" smtClean="0">
                <a:latin typeface="Courier New" panose="02070309020205020404" pitchFamily="49" charset="0"/>
                <a:cs typeface="Courier New" panose="02070309020205020404" pitchFamily="49" charset="0"/>
              </a:rPr>
              <a:t>}</a:t>
            </a:r>
          </a:p>
          <a:p>
            <a:pPr marL="274320" lvl="1" indent="0">
              <a:buNone/>
            </a:pPr>
            <a:r>
              <a:rPr lang="en-US" sz="1400" dirty="0">
                <a:solidFill>
                  <a:schemeClr val="bg1">
                    <a:lumMod val="65000"/>
                  </a:schemeClr>
                </a:solidFill>
                <a:latin typeface="Courier New" panose="02070309020205020404" pitchFamily="49" charset="0"/>
                <a:cs typeface="Courier New" panose="02070309020205020404" pitchFamily="49" charset="0"/>
              </a:rPr>
              <a:t>//</a:t>
            </a:r>
            <a:r>
              <a:rPr lang="ru-RU" sz="1400" dirty="0">
                <a:solidFill>
                  <a:schemeClr val="bg1">
                    <a:lumMod val="65000"/>
                  </a:schemeClr>
                </a:solidFill>
                <a:latin typeface="Courier New" panose="02070309020205020404" pitchFamily="49" charset="0"/>
                <a:cs typeface="Courier New" panose="02070309020205020404" pitchFamily="49" charset="0"/>
              </a:rPr>
              <a:t> Имитированный </a:t>
            </a:r>
            <a:r>
              <a:rPr lang="ru-RU" sz="1400" dirty="0" smtClean="0">
                <a:solidFill>
                  <a:schemeClr val="bg1">
                    <a:lumMod val="65000"/>
                  </a:schemeClr>
                </a:solidFill>
                <a:latin typeface="Courier New" panose="02070309020205020404" pitchFamily="49" charset="0"/>
                <a:cs typeface="Courier New" panose="02070309020205020404" pitchFamily="49" charset="0"/>
              </a:rPr>
              <a:t>перечислимый </a:t>
            </a:r>
            <a:r>
              <a:rPr lang="ru-RU" sz="1400" dirty="0">
                <a:solidFill>
                  <a:schemeClr val="bg1">
                    <a:lumMod val="65000"/>
                  </a:schemeClr>
                </a:solidFill>
                <a:latin typeface="Courier New" panose="02070309020205020404" pitchFamily="49" charset="0"/>
                <a:cs typeface="Courier New" panose="02070309020205020404" pitchFamily="49" charset="0"/>
              </a:rPr>
              <a:t>тип </a:t>
            </a:r>
            <a:r>
              <a:rPr lang="ru-RU" sz="1400" dirty="0" smtClean="0">
                <a:solidFill>
                  <a:schemeClr val="bg1">
                    <a:lumMod val="65000"/>
                  </a:schemeClr>
                </a:solidFill>
                <a:latin typeface="Courier New" panose="02070309020205020404" pitchFamily="49" charset="0"/>
                <a:cs typeface="Courier New" panose="02070309020205020404" pitchFamily="49" charset="0"/>
              </a:rPr>
              <a:t>расширения </a:t>
            </a:r>
            <a:r>
              <a:rPr lang="en-US" sz="1400" dirty="0" smtClean="0">
                <a:solidFill>
                  <a:schemeClr val="bg1">
                    <a:lumMod val="65000"/>
                  </a:schemeClr>
                </a:solidFill>
                <a:latin typeface="Courier New" panose="02070309020205020404" pitchFamily="49" charset="0"/>
                <a:cs typeface="Courier New" panose="02070309020205020404" pitchFamily="49" charset="0"/>
              </a:rPr>
              <a:t>extension</a:t>
            </a:r>
            <a:endParaRPr lang="en-US" sz="1400" dirty="0">
              <a:solidFill>
                <a:schemeClr val="bg1">
                  <a:lumMod val="65000"/>
                </a:schemeClr>
              </a:solidFill>
              <a:latin typeface="Courier New" panose="02070309020205020404" pitchFamily="49" charset="0"/>
              <a:cs typeface="Courier New" panose="02070309020205020404" pitchFamily="49" charset="0"/>
            </a:endParaRPr>
          </a:p>
          <a:p>
            <a:pPr marL="274320" lvl="1" indent="0">
              <a:buNone/>
            </a:pPr>
            <a:r>
              <a:rPr lang="en-US" sz="1400" dirty="0" smtClean="0">
                <a:solidFill>
                  <a:schemeClr val="accent2">
                    <a:lumMod val="75000"/>
                  </a:schemeClr>
                </a:solidFill>
                <a:latin typeface="Courier New" panose="02070309020205020404" pitchFamily="49" charset="0"/>
                <a:cs typeface="Courier New" panose="02070309020205020404" pitchFamily="49" charset="0"/>
              </a:rPr>
              <a:t>public</a:t>
            </a:r>
            <a:r>
              <a:rPr lang="en-US" sz="1400" dirty="0" smtClean="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enum</a:t>
            </a:r>
            <a:r>
              <a:rPr lang="en-US" sz="1400" dirty="0" smtClean="0">
                <a:latin typeface="Courier New" panose="02070309020205020404" pitchFamily="49" charset="0"/>
                <a:cs typeface="Courier New" panose="02070309020205020404" pitchFamily="49" charset="0"/>
              </a:rPr>
              <a:t> ExtendedOperation </a:t>
            </a:r>
            <a:r>
              <a:rPr lang="en-US" sz="1400" dirty="0">
                <a:solidFill>
                  <a:schemeClr val="accent2">
                    <a:lumMod val="75000"/>
                  </a:schemeClr>
                </a:solidFill>
                <a:latin typeface="Courier New" panose="02070309020205020404" pitchFamily="49" charset="0"/>
                <a:cs typeface="Courier New" panose="02070309020205020404" pitchFamily="49" charset="0"/>
              </a:rPr>
              <a:t>implements</a:t>
            </a:r>
            <a:r>
              <a:rPr lang="en-US" sz="1400" dirty="0" smtClean="0">
                <a:latin typeface="Courier New" panose="02070309020205020404" pitchFamily="49" charset="0"/>
                <a:cs typeface="Courier New" panose="02070309020205020404" pitchFamily="49" charset="0"/>
              </a:rPr>
              <a:t> Operation {</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EXP(“^”) {</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public</a:t>
            </a:r>
            <a:r>
              <a:rPr lang="en-US" sz="1400" dirty="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double</a:t>
            </a:r>
            <a:r>
              <a:rPr lang="en-US" sz="1400" dirty="0">
                <a:latin typeface="Courier New" panose="02070309020205020404" pitchFamily="49" charset="0"/>
                <a:cs typeface="Courier New" panose="02070309020205020404" pitchFamily="49" charset="0"/>
              </a:rPr>
              <a:t> apply(</a:t>
            </a:r>
            <a:r>
              <a:rPr lang="en-US" sz="1400" dirty="0">
                <a:solidFill>
                  <a:schemeClr val="accent2">
                    <a:lumMod val="75000"/>
                  </a:schemeClr>
                </a:solidFill>
                <a:latin typeface="Courier New" panose="02070309020205020404" pitchFamily="49" charset="0"/>
                <a:cs typeface="Courier New" panose="02070309020205020404" pitchFamily="49" charset="0"/>
              </a:rPr>
              <a:t>double</a:t>
            </a:r>
            <a:r>
              <a:rPr lang="en-US" sz="1400" dirty="0">
                <a:latin typeface="Courier New" panose="02070309020205020404" pitchFamily="49" charset="0"/>
                <a:cs typeface="Courier New" panose="02070309020205020404" pitchFamily="49" charset="0"/>
              </a:rPr>
              <a:t> x, </a:t>
            </a:r>
            <a:r>
              <a:rPr lang="en-US" sz="1400" dirty="0">
                <a:solidFill>
                  <a:schemeClr val="accent2">
                    <a:lumMod val="75000"/>
                  </a:schemeClr>
                </a:solidFill>
                <a:latin typeface="Courier New" panose="02070309020205020404" pitchFamily="49" charset="0"/>
                <a:cs typeface="Courier New" panose="02070309020205020404" pitchFamily="49" charset="0"/>
              </a:rPr>
              <a:t>double</a:t>
            </a:r>
            <a:r>
              <a:rPr lang="en-US" sz="1400" dirty="0">
                <a:latin typeface="Courier New" panose="02070309020205020404" pitchFamily="49" charset="0"/>
                <a:cs typeface="Courier New" panose="02070309020205020404" pitchFamily="49" charset="0"/>
              </a:rPr>
              <a:t> y) {</a:t>
            </a:r>
            <a:r>
              <a:rPr lang="en-US" sz="1400" dirty="0">
                <a:solidFill>
                  <a:schemeClr val="accent2">
                    <a:lumMod val="75000"/>
                  </a:schemeClr>
                </a:solidFill>
                <a:latin typeface="Courier New" panose="02070309020205020404" pitchFamily="49" charset="0"/>
                <a:cs typeface="Courier New" panose="02070309020205020404" pitchFamily="49" charset="0"/>
              </a:rPr>
              <a:t>return</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Math.pow(x, y);}</a:t>
            </a:r>
          </a:p>
          <a:p>
            <a:pPr marL="274320" lvl="1" indent="0">
              <a:buNone/>
            </a:pPr>
            <a:r>
              <a:rPr lang="en-US" sz="1400" dirty="0" smtClean="0">
                <a:latin typeface="Courier New" panose="02070309020205020404" pitchFamily="49" charset="0"/>
                <a:cs typeface="Courier New" panose="02070309020205020404" pitchFamily="49" charset="0"/>
              </a:rPr>
              <a:t>	}</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private</a:t>
            </a:r>
            <a:r>
              <a:rPr lang="en-US" sz="1400" dirty="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final</a:t>
            </a:r>
            <a:r>
              <a:rPr lang="en-US" sz="1400" dirty="0">
                <a:latin typeface="Courier New" panose="02070309020205020404" pitchFamily="49" charset="0"/>
                <a:cs typeface="Courier New" panose="02070309020205020404" pitchFamily="49" charset="0"/>
              </a:rPr>
              <a:t> String symbol;</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ExtendedOperation(String </a:t>
            </a:r>
            <a:r>
              <a:rPr lang="en-US" sz="1400" dirty="0">
                <a:latin typeface="Courier New" panose="02070309020205020404" pitchFamily="49" charset="0"/>
                <a:cs typeface="Courier New" panose="02070309020205020404" pitchFamily="49" charset="0"/>
              </a:rPr>
              <a:t>symbol) {</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this</a:t>
            </a:r>
            <a:r>
              <a:rPr lang="en-US" sz="1400" dirty="0">
                <a:latin typeface="Courier New" panose="02070309020205020404" pitchFamily="49" charset="0"/>
                <a:cs typeface="Courier New" panose="02070309020205020404" pitchFamily="49" charset="0"/>
              </a:rPr>
              <a:t>.symbol = symbol;</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a:t>
            </a:r>
          </a:p>
          <a:p>
            <a:pPr marL="274320" lvl="1" indent="0">
              <a:buNone/>
            </a:pPr>
            <a:r>
              <a:rPr lang="en-US" sz="1400" dirty="0">
                <a:latin typeface="Courier New" panose="02070309020205020404" pitchFamily="49" charset="0"/>
                <a:cs typeface="Courier New" panose="02070309020205020404" pitchFamily="49" charset="0"/>
              </a:rPr>
              <a:t>}</a:t>
            </a:r>
            <a:endParaRPr lang="ru-RU" sz="1400" dirty="0" smtClean="0">
              <a:latin typeface="Courier New" panose="02070309020205020404" pitchFamily="49" charset="0"/>
              <a:cs typeface="Courier New" panose="02070309020205020404" pitchFamily="49" charset="0"/>
            </a:endParaRPr>
          </a:p>
          <a:p>
            <a:pPr marL="274320" lvl="1" indent="0">
              <a:buNone/>
            </a:pPr>
            <a:endParaRPr lang="en-US" sz="1400" dirty="0"/>
          </a:p>
          <a:p>
            <a:pPr marL="274320" lvl="1" indent="0">
              <a:buNone/>
            </a:pPr>
            <a:endParaRPr lang="ru-RU" sz="1400" dirty="0"/>
          </a:p>
          <a:p>
            <a:pPr marL="45720" lvl="1" indent="0">
              <a:spcBef>
                <a:spcPts val="1800"/>
              </a:spcBef>
              <a:buNone/>
            </a:pPr>
            <a:endParaRPr lang="ru-RU" sz="1400" dirty="0" smtClean="0"/>
          </a:p>
        </p:txBody>
      </p:sp>
    </p:spTree>
    <p:extLst>
      <p:ext uri="{BB962C8B-B14F-4D97-AF65-F5344CB8AC3E}">
        <p14:creationId xmlns:p14="http://schemas.microsoft.com/office/powerpoint/2010/main" val="1721277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188640"/>
            <a:ext cx="11809312" cy="907504"/>
          </a:xfrm>
        </p:spPr>
        <p:txBody>
          <a:bodyPr>
            <a:normAutofit/>
          </a:bodyPr>
          <a:lstStyle/>
          <a:p>
            <a:pPr algn="ctr"/>
            <a:r>
              <a:rPr lang="ru-RU" sz="2800" dirty="0"/>
              <a:t>Используйте шаблон </a:t>
            </a:r>
            <a:r>
              <a:rPr lang="en-US" sz="2800" dirty="0"/>
              <a:t>Builder</a:t>
            </a:r>
            <a:r>
              <a:rPr lang="ru-RU" sz="2800" dirty="0"/>
              <a:t>, когда приходиться иметь дело с большим количеством параметров конструктора</a:t>
            </a:r>
            <a:endParaRPr lang="en-US" sz="2800" dirty="0"/>
          </a:p>
        </p:txBody>
      </p:sp>
      <p:sp>
        <p:nvSpPr>
          <p:cNvPr id="3" name="Text Placeholder 2"/>
          <p:cNvSpPr>
            <a:spLocks noGrp="1"/>
          </p:cNvSpPr>
          <p:nvPr>
            <p:ph sz="half" idx="1"/>
          </p:nvPr>
        </p:nvSpPr>
        <p:spPr>
          <a:xfrm>
            <a:off x="189756" y="1124744"/>
            <a:ext cx="11809312" cy="3312368"/>
          </a:xfrm>
        </p:spPr>
        <p:txBody>
          <a:bodyPr>
            <a:normAutofit/>
          </a:bodyPr>
          <a:lstStyle/>
          <a:p>
            <a:r>
              <a:rPr lang="ru-RU" sz="1400" dirty="0" smtClean="0"/>
              <a:t>Конструкторы и статические методы плохо масштабируют большое количество необязательных параметров. Короче говоря, </a:t>
            </a:r>
            <a:r>
              <a:rPr lang="ru-RU" sz="1400" b="1" dirty="0" smtClean="0"/>
              <a:t>шаблоны телескопических конструкторов нормально работают, но становится трудно писать код программы-клиента, когда имеется много параметров, а еще труднее этот код читать</a:t>
            </a:r>
            <a:r>
              <a:rPr lang="ru-RU" sz="1400" dirty="0" smtClean="0"/>
              <a:t>.</a:t>
            </a:r>
          </a:p>
          <a:p>
            <a:r>
              <a:rPr lang="ru-RU" sz="1400" dirty="0" smtClean="0"/>
              <a:t>Второй вариант, когда вы столкнулись с конструктором  со многими параметрами, - это использование шаблонов </a:t>
            </a:r>
            <a:r>
              <a:rPr lang="en-US" sz="1400" dirty="0" smtClean="0"/>
              <a:t>JavaBeans</a:t>
            </a:r>
            <a:r>
              <a:rPr lang="ru-RU" sz="1400" dirty="0" smtClean="0"/>
              <a:t>, где вы вызываете конструктор без параметров, что бы создать объект, а затем вызываете сеттеры для установки обязательных и всех интересующих необязательных параметров. </a:t>
            </a:r>
          </a:p>
          <a:p>
            <a:r>
              <a:rPr lang="ru-RU" sz="1400" dirty="0" smtClean="0"/>
              <a:t>К сожалению </a:t>
            </a:r>
            <a:r>
              <a:rPr lang="en-US" sz="1400" dirty="0" smtClean="0"/>
              <a:t>JavaBeans</a:t>
            </a:r>
            <a:r>
              <a:rPr lang="ru-RU" sz="1400" dirty="0" smtClean="0"/>
              <a:t> не лишен серьезных недостатков.  Поскольку его конструкция разделена между несколькими вызовами, </a:t>
            </a:r>
            <a:r>
              <a:rPr lang="en-US" sz="1400" b="1" dirty="0" smtClean="0"/>
              <a:t>JavaBean</a:t>
            </a:r>
            <a:r>
              <a:rPr lang="ru-RU" sz="1400" b="1" dirty="0" smtClean="0"/>
              <a:t>  может находиться в неустойчивом состоянии частично из-за такой конструкции</a:t>
            </a:r>
            <a:r>
              <a:rPr lang="ru-RU" sz="1400" dirty="0" smtClean="0"/>
              <a:t>.</a:t>
            </a:r>
          </a:p>
          <a:p>
            <a:r>
              <a:rPr lang="ru-RU" sz="1400" dirty="0" smtClean="0"/>
              <a:t>Схожим недостатком является то, что </a:t>
            </a:r>
            <a:r>
              <a:rPr lang="ru-RU" sz="1400" b="1" dirty="0" smtClean="0"/>
              <a:t>шаблон </a:t>
            </a:r>
            <a:r>
              <a:rPr lang="en-US" sz="1400" b="1" dirty="0" smtClean="0"/>
              <a:t>JavaBeans</a:t>
            </a:r>
            <a:r>
              <a:rPr lang="ru-RU" sz="1400" b="1" dirty="0" smtClean="0"/>
              <a:t> исключает возможность сделать класс неизменным</a:t>
            </a:r>
            <a:r>
              <a:rPr lang="ru-RU" sz="1400" dirty="0" smtClean="0"/>
              <a:t>, что требует дополнительных усилий со стороны программиста для обеспечения безопасности в многопоточной среде.</a:t>
            </a:r>
            <a:endParaRPr lang="en-US" sz="1400" dirty="0" smtClean="0"/>
          </a:p>
          <a:p>
            <a:r>
              <a:rPr lang="ru-RU" sz="1400" b="1" dirty="0" smtClean="0"/>
              <a:t>Шаблон «конструктора» имитирует именные дополнительные параметры</a:t>
            </a:r>
            <a:r>
              <a:rPr lang="ru-RU" sz="1400" dirty="0" smtClean="0"/>
              <a:t>, так же как в языках </a:t>
            </a:r>
            <a:r>
              <a:rPr lang="en-US" sz="1400" dirty="0" smtClean="0"/>
              <a:t>Ada </a:t>
            </a:r>
            <a:r>
              <a:rPr lang="ru-RU" sz="1400" dirty="0" smtClean="0"/>
              <a:t>и </a:t>
            </a:r>
            <a:r>
              <a:rPr lang="en-US" sz="1400" dirty="0" smtClean="0"/>
              <a:t>Python</a:t>
            </a:r>
            <a:r>
              <a:rPr lang="ru-RU" sz="1400" dirty="0" smtClean="0"/>
              <a:t>.</a:t>
            </a:r>
            <a:endParaRPr lang="en-US" sz="1400" dirty="0"/>
          </a:p>
        </p:txBody>
      </p:sp>
    </p:spTree>
    <p:extLst>
      <p:ext uri="{BB962C8B-B14F-4D97-AF65-F5344CB8AC3E}">
        <p14:creationId xmlns:p14="http://schemas.microsoft.com/office/powerpoint/2010/main" val="88309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189756" y="188639"/>
            <a:ext cx="11809312" cy="606787"/>
          </a:xfrm>
        </p:spPr>
        <p:txBody>
          <a:bodyPr>
            <a:normAutofit/>
          </a:bodyPr>
          <a:lstStyle/>
          <a:p>
            <a:pPr algn="ctr"/>
            <a:r>
              <a:rPr lang="ru-RU" sz="2800" dirty="0"/>
              <a:t>Предпочитайте аннотации шаблонам присвоения имен</a:t>
            </a:r>
          </a:p>
        </p:txBody>
      </p:sp>
      <p:sp>
        <p:nvSpPr>
          <p:cNvPr id="6" name="Content Placeholder 4"/>
          <p:cNvSpPr>
            <a:spLocks noGrp="1"/>
          </p:cNvSpPr>
          <p:nvPr>
            <p:ph sz="half" idx="1"/>
          </p:nvPr>
        </p:nvSpPr>
        <p:spPr>
          <a:xfrm>
            <a:off x="189756" y="836712"/>
            <a:ext cx="11809312" cy="5832648"/>
          </a:xfrm>
        </p:spPr>
        <p:txBody>
          <a:bodyPr>
            <a:normAutofit/>
          </a:bodyPr>
          <a:lstStyle/>
          <a:p>
            <a:pPr marL="274320" lvl="1">
              <a:spcBef>
                <a:spcPts val="1800"/>
              </a:spcBef>
            </a:pPr>
            <a:r>
              <a:rPr lang="ru-RU" sz="1400" dirty="0" smtClean="0"/>
              <a:t>Недостатки шаблона присвоения имен:</a:t>
            </a:r>
          </a:p>
          <a:p>
            <a:pPr lvl="1"/>
            <a:r>
              <a:rPr lang="ru-RU" sz="1000" dirty="0"/>
              <a:t>Во-первых, типографические ошибки могут привести к невидимым ошибкам. Например, предположим, что вы случайно назвали метод тестирования </a:t>
            </a:r>
            <a:r>
              <a:rPr lang="en-US" sz="1000" dirty="0"/>
              <a:t>tsetsafetyOverride </a:t>
            </a:r>
            <a:r>
              <a:rPr lang="ru-RU" sz="1000" dirty="0"/>
              <a:t>вместо </a:t>
            </a:r>
            <a:r>
              <a:rPr lang="en-US" sz="1000" dirty="0"/>
              <a:t>testSafetyOverride</a:t>
            </a:r>
            <a:r>
              <a:rPr lang="ru-RU" sz="1000" dirty="0"/>
              <a:t>. </a:t>
            </a:r>
            <a:r>
              <a:rPr lang="en-US" sz="1000" dirty="0"/>
              <a:t>Junit</a:t>
            </a:r>
            <a:r>
              <a:rPr lang="ru-RU" sz="1000" dirty="0"/>
              <a:t> не сообщит вам об ошибке, но и не будет выполнять тестирование, что приведет к ложному чувству безопасности.</a:t>
            </a:r>
          </a:p>
          <a:p>
            <a:pPr lvl="1"/>
            <a:r>
              <a:rPr lang="ru-RU" sz="1000" dirty="0"/>
              <a:t>Второй недостаток заключается в том, что нет способа гарантировать, что они используются только на тех элементах программы, на каких нужно.</a:t>
            </a:r>
          </a:p>
          <a:p>
            <a:pPr lvl="1"/>
            <a:r>
              <a:rPr lang="ru-RU" sz="1000" dirty="0"/>
              <a:t>Третий недостаток заключается в том, что  они не дают хорошего способа ассоциировать значения параметров с элементами программы</a:t>
            </a:r>
            <a:r>
              <a:rPr lang="ru-RU" sz="1000" dirty="0" smtClean="0"/>
              <a:t>.</a:t>
            </a:r>
          </a:p>
          <a:p>
            <a:pPr marL="274320" lvl="1">
              <a:spcBef>
                <a:spcPts val="1800"/>
              </a:spcBef>
            </a:pPr>
            <a:r>
              <a:rPr lang="ru-RU" sz="1400" dirty="0"/>
              <a:t>Аннотации решают все эти </a:t>
            </a:r>
            <a:r>
              <a:rPr lang="ru-RU" sz="1400" dirty="0" smtClean="0"/>
              <a:t>проблемы. Пример аннотационного типа:</a:t>
            </a:r>
          </a:p>
          <a:p>
            <a:pPr marL="274320" lvl="1" indent="0">
              <a:buNone/>
            </a:pPr>
            <a:r>
              <a:rPr lang="en-US" sz="1400" dirty="0">
                <a:solidFill>
                  <a:schemeClr val="bg1">
                    <a:lumMod val="65000"/>
                  </a:schemeClr>
                </a:solidFill>
                <a:latin typeface="Courier New" panose="02070309020205020404" pitchFamily="49" charset="0"/>
                <a:cs typeface="Courier New" panose="02070309020205020404" pitchFamily="49" charset="0"/>
              </a:rPr>
              <a:t>//</a:t>
            </a:r>
            <a:r>
              <a:rPr lang="ru-RU" sz="1400" dirty="0">
                <a:solidFill>
                  <a:schemeClr val="bg1">
                    <a:lumMod val="65000"/>
                  </a:schemeClr>
                </a:solidFill>
                <a:latin typeface="Courier New" panose="02070309020205020404" pitchFamily="49" charset="0"/>
                <a:cs typeface="Courier New" panose="02070309020205020404" pitchFamily="49" charset="0"/>
              </a:rPr>
              <a:t> </a:t>
            </a:r>
            <a:r>
              <a:rPr lang="en-US" sz="1400" dirty="0" smtClean="0">
                <a:solidFill>
                  <a:schemeClr val="bg1">
                    <a:lumMod val="65000"/>
                  </a:schemeClr>
                </a:solidFill>
                <a:latin typeface="Courier New" panose="02070309020205020404" pitchFamily="49" charset="0"/>
                <a:cs typeface="Courier New" panose="02070309020205020404" pitchFamily="49" charset="0"/>
              </a:rPr>
              <a:t>Marker annotation type declaration</a:t>
            </a:r>
          </a:p>
          <a:p>
            <a:pPr marL="274320" lvl="1" indent="0">
              <a:buNone/>
            </a:pPr>
            <a:r>
              <a:rPr lang="en-US" sz="1400" dirty="0">
                <a:solidFill>
                  <a:schemeClr val="accent2">
                    <a:lumMod val="75000"/>
                  </a:schemeClr>
                </a:solidFill>
                <a:latin typeface="Courier New" panose="02070309020205020404" pitchFamily="49" charset="0"/>
                <a:cs typeface="Courier New" panose="02070309020205020404" pitchFamily="49" charset="0"/>
              </a:rPr>
              <a:t>import</a:t>
            </a:r>
            <a:r>
              <a:rPr lang="en-US" sz="1400" dirty="0">
                <a:latin typeface="Courier New" panose="02070309020205020404" pitchFamily="49" charset="0"/>
                <a:cs typeface="Courier New" panose="02070309020205020404" pitchFamily="49" charset="0"/>
              </a:rPr>
              <a:t> java.lang.annotation</a:t>
            </a:r>
            <a:r>
              <a:rPr lang="en-US" sz="1400" dirty="0" smtClean="0">
                <a:latin typeface="Courier New" panose="02070309020205020404" pitchFamily="49" charset="0"/>
                <a:cs typeface="Courier New" panose="02070309020205020404" pitchFamily="49" charset="0"/>
              </a:rPr>
              <a:t>.*;</a:t>
            </a:r>
          </a:p>
          <a:p>
            <a:pPr marL="274320" lvl="1" indent="0">
              <a:buNone/>
            </a:pPr>
            <a:r>
              <a:rPr lang="en-US" sz="1400" dirty="0" smtClean="0">
                <a:solidFill>
                  <a:schemeClr val="accent6">
                    <a:lumMod val="75000"/>
                  </a:schemeClr>
                </a:solidFill>
                <a:latin typeface="Courier New" panose="02070309020205020404" pitchFamily="49" charset="0"/>
                <a:cs typeface="Courier New" panose="02070309020205020404" pitchFamily="49" charset="0"/>
              </a:rPr>
              <a:t>/**</a:t>
            </a:r>
          </a:p>
          <a:p>
            <a:pPr marL="274320" lvl="1" indent="0">
              <a:buNone/>
            </a:pPr>
            <a:r>
              <a:rPr lang="en-US" sz="1400" dirty="0" smtClean="0">
                <a:solidFill>
                  <a:schemeClr val="accent6">
                    <a:lumMod val="75000"/>
                  </a:schemeClr>
                </a:solidFill>
                <a:latin typeface="Courier New" panose="02070309020205020404" pitchFamily="49" charset="0"/>
                <a:cs typeface="Courier New" panose="02070309020205020404" pitchFamily="49" charset="0"/>
              </a:rPr>
              <a:t> * Indicates that the annotated method is a test method.</a:t>
            </a:r>
          </a:p>
          <a:p>
            <a:pPr marL="274320" lvl="1" indent="0">
              <a:buNone/>
            </a:pPr>
            <a:r>
              <a:rPr lang="en-US" sz="1400" dirty="0" smtClean="0">
                <a:solidFill>
                  <a:schemeClr val="accent6">
                    <a:lumMod val="75000"/>
                  </a:schemeClr>
                </a:solidFill>
                <a:latin typeface="Courier New" panose="02070309020205020404" pitchFamily="49" charset="0"/>
                <a:cs typeface="Courier New" panose="02070309020205020404" pitchFamily="49" charset="0"/>
              </a:rPr>
              <a:t> * Use only on parameterless static method</a:t>
            </a:r>
          </a:p>
          <a:p>
            <a:pPr marL="274320" lvl="1" indent="0">
              <a:buNone/>
            </a:pPr>
            <a:r>
              <a:rPr lang="en-US" sz="1400" dirty="0" smtClean="0">
                <a:solidFill>
                  <a:schemeClr val="accent6">
                    <a:lumMod val="75000"/>
                  </a:schemeClr>
                </a:solidFill>
                <a:latin typeface="Courier New" panose="02070309020205020404" pitchFamily="49" charset="0"/>
                <a:cs typeface="Courier New" panose="02070309020205020404" pitchFamily="49" charset="0"/>
              </a:rPr>
              <a:t> */</a:t>
            </a:r>
            <a:endParaRPr lang="en-US" sz="1400" dirty="0">
              <a:solidFill>
                <a:schemeClr val="accent6">
                  <a:lumMod val="75000"/>
                </a:schemeClr>
              </a:solidFill>
              <a:latin typeface="Courier New" panose="02070309020205020404" pitchFamily="49" charset="0"/>
              <a:cs typeface="Courier New" panose="02070309020205020404" pitchFamily="49" charset="0"/>
            </a:endParaRPr>
          </a:p>
          <a:p>
            <a:pPr marL="274320" lvl="1" indent="0">
              <a:buNone/>
            </a:pPr>
            <a:r>
              <a:rPr lang="en-US" sz="1400" dirty="0">
                <a:solidFill>
                  <a:schemeClr val="accent2">
                    <a:lumMod val="75000"/>
                  </a:schemeClr>
                </a:solidFill>
                <a:latin typeface="Courier New" panose="02070309020205020404" pitchFamily="49" charset="0"/>
                <a:cs typeface="Courier New" panose="02070309020205020404" pitchFamily="49" charset="0"/>
              </a:rPr>
              <a:t>@Retention</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RetentionPolicy.</a:t>
            </a:r>
            <a:r>
              <a:rPr lang="en-US" sz="1400" dirty="0" err="1">
                <a:solidFill>
                  <a:srgbClr val="7030A0"/>
                </a:solidFill>
                <a:latin typeface="Courier New" panose="02070309020205020404" pitchFamily="49" charset="0"/>
                <a:cs typeface="Courier New" panose="02070309020205020404" pitchFamily="49" charset="0"/>
              </a:rPr>
              <a:t>RUNTIME</a:t>
            </a:r>
            <a:r>
              <a:rPr lang="en-US" sz="1400" dirty="0">
                <a:latin typeface="Courier New" panose="02070309020205020404" pitchFamily="49" charset="0"/>
                <a:cs typeface="Courier New" panose="02070309020205020404" pitchFamily="49" charset="0"/>
              </a:rPr>
              <a:t>)</a:t>
            </a:r>
          </a:p>
          <a:p>
            <a:pPr marL="274320" lvl="1" indent="0">
              <a:buNone/>
            </a:pPr>
            <a:r>
              <a:rPr lang="en-US" sz="1400" dirty="0">
                <a:solidFill>
                  <a:schemeClr val="accent2">
                    <a:lumMod val="75000"/>
                  </a:schemeClr>
                </a:solidFill>
                <a:latin typeface="Courier New" panose="02070309020205020404" pitchFamily="49" charset="0"/>
                <a:cs typeface="Courier New" panose="02070309020205020404" pitchFamily="49" charset="0"/>
              </a:rPr>
              <a:t>@Target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ElementType.</a:t>
            </a:r>
            <a:r>
              <a:rPr lang="en-US" sz="1400" dirty="0" err="1">
                <a:solidFill>
                  <a:srgbClr val="7030A0"/>
                </a:solidFill>
                <a:latin typeface="Courier New" panose="02070309020205020404" pitchFamily="49" charset="0"/>
                <a:cs typeface="Courier New" panose="02070309020205020404" pitchFamily="49" charset="0"/>
              </a:rPr>
              <a:t>METHOD</a:t>
            </a:r>
            <a:r>
              <a:rPr lang="en-US" sz="1400" dirty="0">
                <a:latin typeface="Courier New" panose="02070309020205020404" pitchFamily="49" charset="0"/>
                <a:cs typeface="Courier New" panose="02070309020205020404" pitchFamily="49" charset="0"/>
              </a:rPr>
              <a:t>)</a:t>
            </a:r>
          </a:p>
          <a:p>
            <a:pPr marL="274320" lvl="1" indent="0">
              <a:buNone/>
            </a:pPr>
            <a:r>
              <a:rPr lang="en-US" sz="1400" dirty="0" smtClean="0">
                <a:solidFill>
                  <a:schemeClr val="accent2">
                    <a:lumMod val="75000"/>
                  </a:schemeClr>
                </a:solidFill>
                <a:latin typeface="Courier New" panose="02070309020205020404" pitchFamily="49" charset="0"/>
                <a:cs typeface="Courier New" panose="02070309020205020404" pitchFamily="49" charset="0"/>
              </a:rPr>
              <a:t>public</a:t>
            </a:r>
            <a:r>
              <a:rPr lang="en-US" sz="1400" dirty="0" smtClean="0">
                <a:latin typeface="Courier New" panose="02070309020205020404" pitchFamily="49" charset="0"/>
                <a:cs typeface="Courier New" panose="02070309020205020404" pitchFamily="49" charset="0"/>
              </a:rPr>
              <a:t> </a:t>
            </a:r>
            <a:r>
              <a:rPr lang="en-US" sz="1400" dirty="0" smtClean="0">
                <a:solidFill>
                  <a:schemeClr val="accent2">
                    <a:lumMod val="75000"/>
                  </a:schemeClr>
                </a:solidFill>
                <a:latin typeface="Courier New" panose="02070309020205020404" pitchFamily="49" charset="0"/>
                <a:cs typeface="Courier New" panose="02070309020205020404" pitchFamily="49" charset="0"/>
              </a:rPr>
              <a:t>@interface</a:t>
            </a:r>
            <a:r>
              <a:rPr lang="en-US" sz="1400" dirty="0" smtClean="0">
                <a:latin typeface="Courier New" panose="02070309020205020404" pitchFamily="49" charset="0"/>
                <a:cs typeface="Courier New" panose="02070309020205020404" pitchFamily="49" charset="0"/>
              </a:rPr>
              <a:t> Test </a:t>
            </a:r>
            <a:r>
              <a:rPr lang="en-US" sz="1400" dirty="0">
                <a:latin typeface="Courier New" panose="02070309020205020404" pitchFamily="49" charset="0"/>
                <a:cs typeface="Courier New" panose="02070309020205020404" pitchFamily="49" charset="0"/>
              </a:rPr>
              <a:t>{</a:t>
            </a:r>
          </a:p>
          <a:p>
            <a:pPr marL="274320" lvl="1" indent="0">
              <a:buNone/>
            </a:pPr>
            <a:r>
              <a:rPr lang="en-US" sz="1400" dirty="0" smtClean="0">
                <a:latin typeface="Courier New" panose="02070309020205020404" pitchFamily="49" charset="0"/>
                <a:cs typeface="Courier New" panose="02070309020205020404" pitchFamily="49" charset="0"/>
              </a:rPr>
              <a:t>}</a:t>
            </a:r>
            <a:endParaRPr lang="ru-RU" sz="1400" dirty="0"/>
          </a:p>
          <a:p>
            <a:pPr marL="274320" lvl="1">
              <a:spcBef>
                <a:spcPts val="1800"/>
              </a:spcBef>
            </a:pPr>
            <a:r>
              <a:rPr lang="ru-RU" sz="1400" dirty="0"/>
              <a:t>Все программисты должны использовать предопределенные типы аннотаций, которыми их обеспечивает платформа </a:t>
            </a:r>
            <a:r>
              <a:rPr lang="en-US" sz="1400" dirty="0"/>
              <a:t>Java</a:t>
            </a:r>
            <a:r>
              <a:rPr lang="ru-RU" sz="1400" dirty="0"/>
              <a:t>. Также рассмотрите использование любых аннотаций, предоставляемых </a:t>
            </a:r>
            <a:r>
              <a:rPr lang="en-US" sz="1400" dirty="0"/>
              <a:t>IDE</a:t>
            </a:r>
            <a:r>
              <a:rPr lang="ru-RU" sz="1400" dirty="0"/>
              <a:t> или инструментами статического анализа. Такие аннотации могут улучшить качество диагностической информации, предоставляемой этими инструментами.</a:t>
            </a:r>
          </a:p>
        </p:txBody>
      </p:sp>
    </p:spTree>
    <p:extLst>
      <p:ext uri="{BB962C8B-B14F-4D97-AF65-F5344CB8AC3E}">
        <p14:creationId xmlns:p14="http://schemas.microsoft.com/office/powerpoint/2010/main" val="3664062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189756" y="188639"/>
            <a:ext cx="11809312" cy="606787"/>
          </a:xfrm>
        </p:spPr>
        <p:txBody>
          <a:bodyPr>
            <a:normAutofit/>
          </a:bodyPr>
          <a:lstStyle/>
          <a:p>
            <a:pPr algn="ctr"/>
            <a:r>
              <a:rPr lang="ru-RU" sz="2800" dirty="0"/>
              <a:t>Используйте аннотацию </a:t>
            </a:r>
            <a:r>
              <a:rPr lang="en-US" sz="2800" dirty="0"/>
              <a:t>Override </a:t>
            </a:r>
            <a:r>
              <a:rPr lang="ru-RU" sz="2800" dirty="0"/>
              <a:t>последовательно</a:t>
            </a:r>
          </a:p>
        </p:txBody>
      </p:sp>
      <p:sp>
        <p:nvSpPr>
          <p:cNvPr id="6" name="Content Placeholder 4"/>
          <p:cNvSpPr>
            <a:spLocks noGrp="1"/>
          </p:cNvSpPr>
          <p:nvPr>
            <p:ph sz="half" idx="1"/>
          </p:nvPr>
        </p:nvSpPr>
        <p:spPr>
          <a:xfrm>
            <a:off x="189756" y="836712"/>
            <a:ext cx="11809312" cy="5904656"/>
          </a:xfrm>
        </p:spPr>
        <p:txBody>
          <a:bodyPr>
            <a:normAutofit/>
          </a:bodyPr>
          <a:lstStyle/>
          <a:p>
            <a:pPr marL="274320" lvl="1">
              <a:spcBef>
                <a:spcPts val="1800"/>
              </a:spcBef>
            </a:pPr>
            <a:r>
              <a:rPr lang="ru-RU" sz="1400" dirty="0" smtClean="0"/>
              <a:t>Нужно использовать аннотацию </a:t>
            </a:r>
            <a:r>
              <a:rPr lang="en-US" sz="1400" dirty="0" smtClean="0"/>
              <a:t>Override </a:t>
            </a:r>
            <a:r>
              <a:rPr lang="ru-RU" sz="1400" dirty="0" smtClean="0"/>
              <a:t>для каждой декларации метода, которой вы хотите  переопределить декларацию суперкласса.</a:t>
            </a:r>
          </a:p>
          <a:p>
            <a:pPr marL="274320" lvl="1" indent="0">
              <a:buNone/>
            </a:pPr>
            <a:r>
              <a:rPr lang="en-US" sz="1400" dirty="0">
                <a:solidFill>
                  <a:schemeClr val="accent2">
                    <a:lumMod val="75000"/>
                  </a:schemeClr>
                </a:solidFill>
                <a:latin typeface="Courier New" panose="02070309020205020404" pitchFamily="49" charset="0"/>
                <a:cs typeface="Courier New" panose="02070309020205020404" pitchFamily="49" charset="0"/>
              </a:rPr>
              <a:t>public</a:t>
            </a:r>
            <a:r>
              <a:rPr lang="en-US" sz="1400" dirty="0">
                <a:latin typeface="Courier New" panose="02070309020205020404" pitchFamily="49" charset="0"/>
                <a:cs typeface="Courier New" panose="02070309020205020404" pitchFamily="49" charset="0"/>
              </a:rPr>
              <a:t> </a:t>
            </a:r>
            <a:r>
              <a:rPr lang="en-US" sz="1400" dirty="0" smtClean="0">
                <a:solidFill>
                  <a:schemeClr val="accent2">
                    <a:lumMod val="75000"/>
                  </a:schemeClr>
                </a:solidFill>
                <a:latin typeface="Courier New" panose="02070309020205020404" pitchFamily="49" charset="0"/>
                <a:cs typeface="Courier New" panose="02070309020205020404" pitchFamily="49" charset="0"/>
              </a:rPr>
              <a:t>class</a:t>
            </a:r>
            <a:r>
              <a:rPr lang="en-US" sz="1400" dirty="0" smtClean="0">
                <a:latin typeface="Courier New" panose="02070309020205020404" pitchFamily="49" charset="0"/>
                <a:cs typeface="Courier New" panose="02070309020205020404" pitchFamily="49" charset="0"/>
              </a:rPr>
              <a:t> Bigram {</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private</a:t>
            </a:r>
            <a:r>
              <a:rPr lang="en-US" sz="1400" dirty="0" smtClean="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final</a:t>
            </a:r>
            <a:r>
              <a:rPr lang="en-US" sz="1400" dirty="0" smtClean="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char</a:t>
            </a:r>
            <a:r>
              <a:rPr lang="en-US" sz="1400" dirty="0" smtClean="0">
                <a:latin typeface="Courier New" panose="02070309020205020404" pitchFamily="49" charset="0"/>
                <a:cs typeface="Courier New" panose="02070309020205020404" pitchFamily="49" charset="0"/>
              </a:rPr>
              <a:t> first;</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private</a:t>
            </a:r>
            <a:r>
              <a:rPr lang="en-US" sz="1400" dirty="0" smtClean="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final</a:t>
            </a:r>
            <a:r>
              <a:rPr lang="en-US" sz="1400" dirty="0" smtClean="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char</a:t>
            </a:r>
            <a:r>
              <a:rPr lang="en-US" sz="1400" dirty="0" smtClean="0">
                <a:latin typeface="Courier New" panose="02070309020205020404" pitchFamily="49" charset="0"/>
                <a:cs typeface="Courier New" panose="02070309020205020404" pitchFamily="49" charset="0"/>
              </a:rPr>
              <a:t> second</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public</a:t>
            </a:r>
            <a:r>
              <a:rPr lang="en-US" sz="1400" dirty="0" smtClean="0">
                <a:latin typeface="Courier New" panose="02070309020205020404" pitchFamily="49" charset="0"/>
                <a:cs typeface="Courier New" panose="02070309020205020404" pitchFamily="49" charset="0"/>
              </a:rPr>
              <a:t> Bigram(</a:t>
            </a:r>
            <a:r>
              <a:rPr lang="en-US" sz="1400" dirty="0">
                <a:solidFill>
                  <a:schemeClr val="accent2">
                    <a:lumMod val="75000"/>
                  </a:schemeClr>
                </a:solidFill>
                <a:latin typeface="Courier New" panose="02070309020205020404" pitchFamily="49" charset="0"/>
                <a:cs typeface="Courier New" panose="02070309020205020404" pitchFamily="49" charset="0"/>
              </a:rPr>
              <a:t>char</a:t>
            </a:r>
            <a:r>
              <a:rPr lang="en-US" sz="1400" dirty="0" smtClean="0">
                <a:latin typeface="Courier New" panose="02070309020205020404" pitchFamily="49" charset="0"/>
                <a:cs typeface="Courier New" panose="02070309020205020404" pitchFamily="49" charset="0"/>
              </a:rPr>
              <a:t> first, </a:t>
            </a:r>
            <a:r>
              <a:rPr lang="en-US" sz="1400" dirty="0">
                <a:solidFill>
                  <a:schemeClr val="accent2">
                    <a:lumMod val="75000"/>
                  </a:schemeClr>
                </a:solidFill>
                <a:latin typeface="Courier New" panose="02070309020205020404" pitchFamily="49" charset="0"/>
                <a:cs typeface="Courier New" panose="02070309020205020404" pitchFamily="49" charset="0"/>
              </a:rPr>
              <a:t>char</a:t>
            </a:r>
            <a:r>
              <a:rPr lang="en-US" sz="1400" dirty="0" smtClean="0">
                <a:latin typeface="Courier New" panose="02070309020205020404" pitchFamily="49" charset="0"/>
                <a:cs typeface="Courier New" panose="02070309020205020404" pitchFamily="49" charset="0"/>
              </a:rPr>
              <a:t> second) {</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this</a:t>
            </a:r>
            <a:r>
              <a:rPr lang="en-US" sz="1400" dirty="0" smtClean="0">
                <a:latin typeface="Courier New" panose="02070309020205020404" pitchFamily="49" charset="0"/>
                <a:cs typeface="Courier New" panose="02070309020205020404" pitchFamily="49" charset="0"/>
              </a:rPr>
              <a:t>.first = first;</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this</a:t>
            </a:r>
            <a:r>
              <a:rPr lang="en-US" sz="1400" dirty="0" smtClean="0">
                <a:latin typeface="Courier New" panose="02070309020205020404" pitchFamily="49" charset="0"/>
                <a:cs typeface="Courier New" panose="02070309020205020404" pitchFamily="49" charset="0"/>
              </a:rPr>
              <a:t>.second = second;</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a:t>
            </a:r>
          </a:p>
          <a:p>
            <a:pPr marL="274320" lvl="1" indent="0">
              <a:buNone/>
            </a:pPr>
            <a:r>
              <a:rPr lang="en-US" sz="1400" dirty="0">
                <a:latin typeface="Courier New" panose="02070309020205020404" pitchFamily="49" charset="0"/>
                <a:cs typeface="Courier New" panose="02070309020205020404" pitchFamily="49" charset="0"/>
              </a:rPr>
              <a:t>	</a:t>
            </a:r>
            <a:endParaRPr lang="en-US" sz="1400" dirty="0" smtClean="0">
              <a:latin typeface="Courier New" panose="02070309020205020404" pitchFamily="49" charset="0"/>
              <a:cs typeface="Courier New" panose="02070309020205020404" pitchFamily="49" charset="0"/>
            </a:endParaRPr>
          </a:p>
          <a:p>
            <a:pPr marL="274320" lvl="1" indent="0">
              <a:buNone/>
            </a:pPr>
            <a:r>
              <a:rPr lang="en-US" sz="1400" dirty="0">
                <a:latin typeface="Courier New" panose="02070309020205020404" pitchFamily="49" charset="0"/>
                <a:cs typeface="Courier New" panose="02070309020205020404" pitchFamily="49" charset="0"/>
              </a:rPr>
              <a:t>	</a:t>
            </a:r>
            <a:r>
              <a:rPr lang="en-US" sz="1400" b="1" dirty="0" smtClean="0">
                <a:solidFill>
                  <a:srgbClr val="FF0000"/>
                </a:solidFill>
                <a:latin typeface="Courier New" panose="02070309020205020404" pitchFamily="49" charset="0"/>
                <a:cs typeface="Courier New" panose="02070309020205020404" pitchFamily="49" charset="0"/>
              </a:rPr>
              <a:t>@Override</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public</a:t>
            </a:r>
            <a:r>
              <a:rPr lang="en-US" sz="1400" dirty="0" smtClean="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boolean</a:t>
            </a:r>
            <a:r>
              <a:rPr lang="en-US" sz="1400" dirty="0" smtClean="0">
                <a:latin typeface="Courier New" panose="02070309020205020404" pitchFamily="49" charset="0"/>
                <a:cs typeface="Courier New" panose="02070309020205020404" pitchFamily="49" charset="0"/>
              </a:rPr>
              <a:t> equals(Object o) {</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if(!(o </a:t>
            </a:r>
            <a:r>
              <a:rPr lang="en-US" sz="1400" dirty="0">
                <a:solidFill>
                  <a:schemeClr val="accent2">
                    <a:lumMod val="75000"/>
                  </a:schemeClr>
                </a:solidFill>
                <a:latin typeface="Courier New" panose="02070309020205020404" pitchFamily="49" charset="0"/>
                <a:cs typeface="Courier New" panose="02070309020205020404" pitchFamily="49" charset="0"/>
              </a:rPr>
              <a:t>instanceOf</a:t>
            </a:r>
            <a:r>
              <a:rPr lang="en-US" sz="1400" dirty="0" smtClean="0">
                <a:latin typeface="Courier New" panose="02070309020205020404" pitchFamily="49" charset="0"/>
                <a:cs typeface="Courier New" panose="02070309020205020404" pitchFamily="49" charset="0"/>
              </a:rPr>
              <a:t> Bigram))</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return</a:t>
            </a:r>
            <a:r>
              <a:rPr lang="en-US" sz="1400" dirty="0" smtClean="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false</a:t>
            </a:r>
            <a:r>
              <a:rPr lang="en-US" sz="1400" dirty="0" smtClean="0">
                <a:latin typeface="Courier New" panose="02070309020205020404" pitchFamily="49" charset="0"/>
                <a:cs typeface="Courier New" panose="02070309020205020404" pitchFamily="49" charset="0"/>
              </a:rPr>
              <a:t>;</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Bigram b = (Bigram)o;</a:t>
            </a:r>
          </a:p>
          <a:p>
            <a:pPr marL="274320" lvl="1" indent="0">
              <a:buNone/>
            </a:pPr>
            <a:r>
              <a:rPr lang="en-US" sz="1400" dirty="0" smtClean="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return</a:t>
            </a:r>
            <a:r>
              <a:rPr lang="en-US" sz="1400" dirty="0" smtClean="0">
                <a:latin typeface="Courier New" panose="02070309020205020404" pitchFamily="49" charset="0"/>
                <a:cs typeface="Courier New" panose="02070309020205020404" pitchFamily="49" charset="0"/>
              </a:rPr>
              <a:t> b.first == first &amp;&amp; b.second == second;</a:t>
            </a:r>
          </a:p>
          <a:p>
            <a:pPr marL="274320" lvl="1" indent="0">
              <a:buNone/>
            </a:pPr>
            <a:r>
              <a:rPr lang="en-US" sz="1400" dirty="0" smtClean="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pPr marL="274320" lvl="1" indent="0">
              <a:buNone/>
            </a:pPr>
            <a:r>
              <a:rPr lang="en-US" sz="1400" dirty="0" smtClean="0">
                <a:latin typeface="Courier New" panose="02070309020205020404" pitchFamily="49" charset="0"/>
                <a:cs typeface="Courier New" panose="02070309020205020404" pitchFamily="49" charset="0"/>
              </a:rPr>
              <a:t>}</a:t>
            </a:r>
            <a:endParaRPr lang="ru-RU" sz="1400" dirty="0">
              <a:latin typeface="Courier New" panose="02070309020205020404" pitchFamily="49" charset="0"/>
              <a:cs typeface="Courier New" panose="02070309020205020404" pitchFamily="49" charset="0"/>
            </a:endParaRPr>
          </a:p>
          <a:p>
            <a:pPr marL="45720" lvl="1" indent="0">
              <a:spcBef>
                <a:spcPts val="1800"/>
              </a:spcBef>
              <a:buNone/>
            </a:pPr>
            <a:endParaRPr lang="ru-RU" sz="1400" dirty="0" smtClean="0"/>
          </a:p>
          <a:p>
            <a:pPr marL="274320" lvl="1" indent="0">
              <a:buNone/>
            </a:pPr>
            <a:endParaRPr lang="en-US" sz="1400" dirty="0" smtClean="0">
              <a:solidFill>
                <a:schemeClr val="accent2">
                  <a:lumMod val="75000"/>
                </a:schemeClr>
              </a:solidFill>
              <a:latin typeface="Courier New" panose="02070309020205020404" pitchFamily="49" charset="0"/>
              <a:cs typeface="Courier New" panose="02070309020205020404" pitchFamily="49" charset="0"/>
            </a:endParaRPr>
          </a:p>
          <a:p>
            <a:pPr marL="45720" lvl="1" indent="0">
              <a:spcBef>
                <a:spcPts val="1800"/>
              </a:spcBef>
              <a:buNone/>
            </a:pPr>
            <a:endParaRPr lang="ru-RU" sz="1400" dirty="0" smtClean="0"/>
          </a:p>
        </p:txBody>
      </p:sp>
    </p:spTree>
    <p:extLst>
      <p:ext uri="{BB962C8B-B14F-4D97-AF65-F5344CB8AC3E}">
        <p14:creationId xmlns:p14="http://schemas.microsoft.com/office/powerpoint/2010/main" val="2807438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189756" y="188639"/>
            <a:ext cx="11809312" cy="606787"/>
          </a:xfrm>
        </p:spPr>
        <p:txBody>
          <a:bodyPr>
            <a:normAutofit fontScale="90000"/>
          </a:bodyPr>
          <a:lstStyle/>
          <a:p>
            <a:pPr algn="ctr"/>
            <a:r>
              <a:rPr lang="ru-RU" sz="2800" dirty="0"/>
              <a:t>Используйте маркерные интерфейсы для определения типов</a:t>
            </a:r>
          </a:p>
        </p:txBody>
      </p:sp>
      <p:sp>
        <p:nvSpPr>
          <p:cNvPr id="6" name="Content Placeholder 4"/>
          <p:cNvSpPr>
            <a:spLocks noGrp="1"/>
          </p:cNvSpPr>
          <p:nvPr>
            <p:ph sz="half" idx="1"/>
          </p:nvPr>
        </p:nvSpPr>
        <p:spPr>
          <a:xfrm>
            <a:off x="189756" y="836712"/>
            <a:ext cx="11809312" cy="2448272"/>
          </a:xfrm>
        </p:spPr>
        <p:txBody>
          <a:bodyPr/>
          <a:lstStyle/>
          <a:p>
            <a:pPr marL="274320" lvl="1">
              <a:spcBef>
                <a:spcPts val="1800"/>
              </a:spcBef>
            </a:pPr>
            <a:r>
              <a:rPr lang="ru-RU" sz="1400" dirty="0" smtClean="0"/>
              <a:t>Маркерный интерфейс – это такой интерфейс, который не содержит деклараций методов, но просто определяет класс, который реализует интерфейс как имеющий определенное свойство. Например интерфейс </a:t>
            </a:r>
            <a:r>
              <a:rPr lang="en-US" sz="1400" dirty="0" smtClean="0"/>
              <a:t>Serializable</a:t>
            </a:r>
            <a:r>
              <a:rPr lang="ru-RU" sz="1400" dirty="0" smtClean="0"/>
              <a:t>. Реализуя этот интерфейс, класс сообщает, что его экземпляры могут быть </a:t>
            </a:r>
            <a:r>
              <a:rPr lang="ru-RU" sz="1400" i="1" dirty="0" smtClean="0"/>
              <a:t>сериализованы</a:t>
            </a:r>
            <a:r>
              <a:rPr lang="ru-RU" sz="1400" dirty="0" smtClean="0"/>
              <a:t>.</a:t>
            </a:r>
          </a:p>
          <a:p>
            <a:pPr marL="274320" lvl="1">
              <a:spcBef>
                <a:spcPts val="1800"/>
              </a:spcBef>
            </a:pPr>
            <a:r>
              <a:rPr lang="ru-RU" sz="1400" dirty="0"/>
              <a:t>Маркерные </a:t>
            </a:r>
            <a:r>
              <a:rPr lang="ru-RU" sz="1400" dirty="0" smtClean="0"/>
              <a:t>интерфейсы обладают двумя преимуществами:</a:t>
            </a:r>
            <a:endParaRPr lang="en-US" sz="1400" dirty="0" smtClean="0"/>
          </a:p>
          <a:p>
            <a:pPr lvl="1"/>
            <a:r>
              <a:rPr lang="ru-RU" sz="1000" dirty="0"/>
              <a:t>Маркерные интерфейсы определяют тип, который реализуется экземплярами маркированного класса. А маркерные аннотации – нет.</a:t>
            </a:r>
          </a:p>
          <a:p>
            <a:pPr lvl="1"/>
            <a:r>
              <a:rPr lang="ru-RU" sz="1000" dirty="0"/>
              <a:t>Другим преимуществом маркерных интерфейсов над маркерными аннотациями является то, что них можно более точно нацеливаться.</a:t>
            </a:r>
          </a:p>
          <a:p>
            <a:pPr marL="274320" lvl="1">
              <a:spcBef>
                <a:spcPts val="1800"/>
              </a:spcBef>
            </a:pPr>
            <a:r>
              <a:rPr lang="ru-RU" sz="1400" dirty="0" smtClean="0"/>
              <a:t>Если </a:t>
            </a:r>
            <a:r>
              <a:rPr lang="ru-RU" sz="1400" dirty="0"/>
              <a:t>вы пишите тип маркерной аннотации, цель которой </a:t>
            </a:r>
            <a:r>
              <a:rPr lang="en-US" sz="1400" dirty="0"/>
              <a:t>elementType.TYPE</a:t>
            </a:r>
            <a:r>
              <a:rPr lang="ru-RU" sz="1400" dirty="0"/>
              <a:t>, потратьте время, чтобы определить, действительно ли это должен быть тип аннотации, или же маркерный интерфейс более подходит.</a:t>
            </a:r>
          </a:p>
          <a:p>
            <a:pPr marL="274320" lvl="1">
              <a:spcBef>
                <a:spcPts val="1800"/>
              </a:spcBef>
            </a:pPr>
            <a:endParaRPr lang="ru-RU" sz="1400" dirty="0" smtClean="0"/>
          </a:p>
          <a:p>
            <a:pPr marL="45720" lvl="1" indent="0">
              <a:spcBef>
                <a:spcPts val="1800"/>
              </a:spcBef>
              <a:buNone/>
            </a:pPr>
            <a:endParaRPr lang="ru-RU" sz="1400" dirty="0" smtClean="0"/>
          </a:p>
        </p:txBody>
      </p:sp>
    </p:spTree>
    <p:extLst>
      <p:ext uri="{BB962C8B-B14F-4D97-AF65-F5344CB8AC3E}">
        <p14:creationId xmlns:p14="http://schemas.microsoft.com/office/powerpoint/2010/main" val="263674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type="title"/>
          </p:nvPr>
        </p:nvSpPr>
        <p:spPr>
          <a:xfrm>
            <a:off x="909836" y="188640"/>
            <a:ext cx="10441160" cy="691480"/>
          </a:xfrm>
        </p:spPr>
        <p:txBody>
          <a:bodyPr>
            <a:normAutofit/>
          </a:bodyPr>
          <a:lstStyle/>
          <a:p>
            <a:pPr algn="ctr"/>
            <a:r>
              <a:rPr lang="ru-RU" sz="2800" dirty="0" smtClean="0"/>
              <a:t>методы</a:t>
            </a:r>
            <a:endParaRPr lang="en-US" sz="2800" dirty="0"/>
          </a:p>
        </p:txBody>
      </p:sp>
      <p:sp>
        <p:nvSpPr>
          <p:cNvPr id="6" name="Content Placeholder 1"/>
          <p:cNvSpPr>
            <a:spLocks noGrp="1"/>
          </p:cNvSpPr>
          <p:nvPr>
            <p:ph idx="1"/>
          </p:nvPr>
        </p:nvSpPr>
        <p:spPr>
          <a:xfrm>
            <a:off x="261764" y="980728"/>
            <a:ext cx="11737304" cy="4032448"/>
          </a:xfrm>
        </p:spPr>
        <p:txBody>
          <a:bodyPr>
            <a:normAutofit/>
          </a:bodyPr>
          <a:lstStyle/>
          <a:p>
            <a:r>
              <a:rPr lang="ru-RU" dirty="0" smtClean="0"/>
              <a:t>Проверяйте достоверность параметров.</a:t>
            </a:r>
          </a:p>
          <a:p>
            <a:r>
              <a:rPr lang="ru-RU" dirty="0" smtClean="0"/>
              <a:t>При необходимости создавайте резервные копии.</a:t>
            </a:r>
          </a:p>
          <a:p>
            <a:r>
              <a:rPr lang="ru-RU" dirty="0" smtClean="0"/>
              <a:t>Тщательно проектируйте сигнатуру метода.</a:t>
            </a:r>
          </a:p>
          <a:p>
            <a:r>
              <a:rPr lang="ru-RU" dirty="0" smtClean="0"/>
              <a:t>Перезагружая методы, соблюдайте осторожность.</a:t>
            </a:r>
          </a:p>
          <a:p>
            <a:r>
              <a:rPr lang="ru-RU" dirty="0" smtClean="0"/>
              <a:t>Используйте </a:t>
            </a:r>
            <a:r>
              <a:rPr lang="en-US" dirty="0" smtClean="0"/>
              <a:t>varargs </a:t>
            </a:r>
            <a:r>
              <a:rPr lang="ru-RU" dirty="0" smtClean="0"/>
              <a:t>с осторожностью.</a:t>
            </a:r>
          </a:p>
          <a:p>
            <a:r>
              <a:rPr lang="ru-RU" dirty="0" smtClean="0"/>
              <a:t>Возвращайте массив нулевой длины, а не </a:t>
            </a:r>
            <a:r>
              <a:rPr lang="en-US" dirty="0" smtClean="0"/>
              <a:t>null</a:t>
            </a:r>
            <a:r>
              <a:rPr lang="ru-RU" dirty="0" smtClean="0"/>
              <a:t>.</a:t>
            </a:r>
          </a:p>
          <a:p>
            <a:r>
              <a:rPr lang="ru-RU" dirty="0" smtClean="0"/>
              <a:t>Для всех открытых элементов </a:t>
            </a:r>
            <a:r>
              <a:rPr lang="en-US" dirty="0" smtClean="0"/>
              <a:t>API</a:t>
            </a:r>
            <a:r>
              <a:rPr lang="ru-RU" dirty="0" smtClean="0"/>
              <a:t> пишите </a:t>
            </a:r>
            <a:r>
              <a:rPr lang="en-US" dirty="0" smtClean="0"/>
              <a:t>doc</a:t>
            </a:r>
            <a:r>
              <a:rPr lang="ru-RU" dirty="0" smtClean="0"/>
              <a:t>-комментарии.</a:t>
            </a:r>
          </a:p>
        </p:txBody>
      </p:sp>
    </p:spTree>
    <p:extLst>
      <p:ext uri="{BB962C8B-B14F-4D97-AF65-F5344CB8AC3E}">
        <p14:creationId xmlns:p14="http://schemas.microsoft.com/office/powerpoint/2010/main" val="56962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189756" y="188639"/>
            <a:ext cx="11809312" cy="606787"/>
          </a:xfrm>
        </p:spPr>
        <p:txBody>
          <a:bodyPr>
            <a:normAutofit/>
          </a:bodyPr>
          <a:lstStyle/>
          <a:p>
            <a:pPr algn="ctr"/>
            <a:r>
              <a:rPr lang="ru-RU" sz="2800" dirty="0"/>
              <a:t>Проверяйте достоверность параметров</a:t>
            </a:r>
          </a:p>
        </p:txBody>
      </p:sp>
      <p:sp>
        <p:nvSpPr>
          <p:cNvPr id="6" name="Content Placeholder 4"/>
          <p:cNvSpPr>
            <a:spLocks noGrp="1"/>
          </p:cNvSpPr>
          <p:nvPr>
            <p:ph sz="half" idx="1"/>
          </p:nvPr>
        </p:nvSpPr>
        <p:spPr>
          <a:xfrm>
            <a:off x="189756" y="836712"/>
            <a:ext cx="11809312" cy="1008112"/>
          </a:xfrm>
        </p:spPr>
        <p:txBody>
          <a:bodyPr/>
          <a:lstStyle/>
          <a:p>
            <a:pPr marL="274320" lvl="1">
              <a:spcBef>
                <a:spcPts val="1800"/>
              </a:spcBef>
            </a:pPr>
            <a:r>
              <a:rPr lang="ru-RU" sz="1400" dirty="0" smtClean="0"/>
              <a:t>Каждый раз, когда вы пишите метод или конструктор, вы должны подумать над тем, какие существуют ограничения для его параметров. Эти ограничения необходимо отразить в документации и реализовать в самом начале метода в виде явной проверки. Важно привыкнуть к такому порядку. Та скромная работа, которая с ним связана, будет с лихвой вознаграждена при первом же обнаружении неправильного параметра.</a:t>
            </a:r>
          </a:p>
          <a:p>
            <a:pPr marL="274320" lvl="1">
              <a:spcBef>
                <a:spcPts val="1800"/>
              </a:spcBef>
            </a:pPr>
            <a:endParaRPr lang="ru-RU" sz="1400" dirty="0" smtClean="0"/>
          </a:p>
          <a:p>
            <a:pPr marL="45720" lvl="1" indent="0">
              <a:spcBef>
                <a:spcPts val="1800"/>
              </a:spcBef>
              <a:buNone/>
            </a:pPr>
            <a:endParaRPr lang="ru-RU" sz="1400" dirty="0" smtClean="0"/>
          </a:p>
        </p:txBody>
      </p:sp>
    </p:spTree>
    <p:extLst>
      <p:ext uri="{BB962C8B-B14F-4D97-AF65-F5344CB8AC3E}">
        <p14:creationId xmlns:p14="http://schemas.microsoft.com/office/powerpoint/2010/main" val="2674458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189756" y="116632"/>
            <a:ext cx="11809312" cy="606787"/>
          </a:xfrm>
        </p:spPr>
        <p:txBody>
          <a:bodyPr>
            <a:normAutofit/>
          </a:bodyPr>
          <a:lstStyle/>
          <a:p>
            <a:pPr algn="ctr"/>
            <a:r>
              <a:rPr lang="ru-RU" sz="2800" dirty="0"/>
              <a:t>При необходимости создавайте резервные копии</a:t>
            </a:r>
          </a:p>
        </p:txBody>
      </p:sp>
      <p:sp>
        <p:nvSpPr>
          <p:cNvPr id="6" name="Content Placeholder 4"/>
          <p:cNvSpPr>
            <a:spLocks noGrp="1"/>
          </p:cNvSpPr>
          <p:nvPr>
            <p:ph sz="half" idx="1"/>
          </p:nvPr>
        </p:nvSpPr>
        <p:spPr>
          <a:xfrm>
            <a:off x="188025" y="728858"/>
            <a:ext cx="11809312" cy="5904656"/>
          </a:xfrm>
        </p:spPr>
        <p:txBody>
          <a:bodyPr>
            <a:normAutofit fontScale="70000" lnSpcReduction="20000"/>
          </a:bodyPr>
          <a:lstStyle/>
          <a:p>
            <a:pPr marL="274320" lvl="1">
              <a:spcBef>
                <a:spcPts val="1800"/>
              </a:spcBef>
            </a:pPr>
            <a:r>
              <a:rPr lang="ru-RU" sz="1400" dirty="0" smtClean="0"/>
              <a:t>Вы должны писать программы с защитой, исходя из предположения, что клиенты вашего класса будут предпринимать все возможное для того, чтобы разрушить его инвариантность.</a:t>
            </a:r>
          </a:p>
          <a:p>
            <a:pPr marL="274320" lvl="1">
              <a:spcBef>
                <a:spcPts val="1800"/>
              </a:spcBef>
            </a:pPr>
            <a:r>
              <a:rPr lang="ru-RU" sz="1400" dirty="0" smtClean="0"/>
              <a:t>Для каждого изменяемого параметра конструктор или метод должны создавать резервную копию (</a:t>
            </a:r>
            <a:r>
              <a:rPr lang="en-US" sz="1400" i="1" dirty="0" smtClean="0"/>
              <a:t>defensive copy</a:t>
            </a:r>
            <a:r>
              <a:rPr lang="ru-RU" sz="1400" dirty="0" smtClean="0"/>
              <a:t>) и использовать  именно эти копии, а не оригиналы.</a:t>
            </a:r>
          </a:p>
          <a:p>
            <a:pPr marL="274320" lvl="1">
              <a:spcBef>
                <a:spcPts val="1800"/>
              </a:spcBef>
            </a:pPr>
            <a:r>
              <a:rPr lang="ru-RU" sz="1400" dirty="0" smtClean="0"/>
              <a:t>Резервные копии создаются до проверки правильности параметров, так что сама проверка выполняется уже не для оригинала, а для его копии.</a:t>
            </a:r>
          </a:p>
          <a:p>
            <a:pPr marL="274320" lvl="1">
              <a:spcBef>
                <a:spcPts val="1800"/>
              </a:spcBef>
            </a:pPr>
            <a:r>
              <a:rPr lang="ru-RU" sz="1400" dirty="0" smtClean="0"/>
              <a:t>Не используйте метод </a:t>
            </a:r>
            <a:r>
              <a:rPr lang="en-US" sz="1400" dirty="0" smtClean="0"/>
              <a:t>clone </a:t>
            </a:r>
            <a:r>
              <a:rPr lang="ru-RU" sz="1400" dirty="0" smtClean="0"/>
              <a:t>для создания резервной копии параметра, который имеет тип, позволяющий ненадежным партнерам создавать подкласса.</a:t>
            </a:r>
          </a:p>
          <a:p>
            <a:pPr marL="274320" lvl="1">
              <a:spcBef>
                <a:spcPts val="1800"/>
              </a:spcBef>
            </a:pPr>
            <a:r>
              <a:rPr lang="ru-RU" sz="1400" dirty="0" smtClean="0"/>
              <a:t>Рекомендуется модифицировать методы доступа таким образом, чтобы возвращать резервные копии изменяемых внутренних полей.</a:t>
            </a:r>
          </a:p>
          <a:p>
            <a:pPr marL="274320" lvl="1" indent="0">
              <a:buNone/>
            </a:pPr>
            <a:endParaRPr lang="ru-RU" sz="1400" dirty="0" smtClean="0">
              <a:solidFill>
                <a:schemeClr val="accent2">
                  <a:lumMod val="75000"/>
                </a:schemeClr>
              </a:solidFill>
              <a:latin typeface="Courier New" panose="02070309020205020404" pitchFamily="49" charset="0"/>
              <a:cs typeface="Courier New" panose="02070309020205020404" pitchFamily="49" charset="0"/>
            </a:endParaRPr>
          </a:p>
          <a:p>
            <a:pPr marL="274320" lvl="1" indent="0">
              <a:buNone/>
            </a:pPr>
            <a:r>
              <a:rPr lang="en-US" sz="1400" dirty="0" smtClean="0">
                <a:solidFill>
                  <a:schemeClr val="accent2">
                    <a:lumMod val="75000"/>
                  </a:schemeClr>
                </a:solidFill>
                <a:latin typeface="Courier New" panose="02070309020205020404" pitchFamily="49" charset="0"/>
                <a:cs typeface="Courier New" panose="02070309020205020404" pitchFamily="49" charset="0"/>
              </a:rPr>
              <a:t>public</a:t>
            </a:r>
            <a:r>
              <a:rPr lang="en-US" sz="1400" dirty="0" smtClean="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final</a:t>
            </a:r>
            <a:r>
              <a:rPr lang="en-US" sz="1400" dirty="0" smtClean="0">
                <a:latin typeface="Courier New" panose="02070309020205020404" pitchFamily="49" charset="0"/>
                <a:cs typeface="Courier New" panose="02070309020205020404" pitchFamily="49" charset="0"/>
              </a:rPr>
              <a:t> </a:t>
            </a:r>
            <a:r>
              <a:rPr lang="en-US" sz="1400" dirty="0" smtClean="0">
                <a:solidFill>
                  <a:schemeClr val="accent2">
                    <a:lumMod val="75000"/>
                  </a:schemeClr>
                </a:solidFill>
                <a:latin typeface="Courier New" panose="02070309020205020404" pitchFamily="49" charset="0"/>
                <a:cs typeface="Courier New" panose="02070309020205020404" pitchFamily="49" charset="0"/>
              </a:rPr>
              <a:t>class</a:t>
            </a:r>
            <a:r>
              <a:rPr lang="en-US" sz="1400" dirty="0" smtClean="0">
                <a:latin typeface="Courier New" panose="02070309020205020404" pitchFamily="49" charset="0"/>
                <a:cs typeface="Courier New" panose="02070309020205020404" pitchFamily="49" charset="0"/>
              </a:rPr>
              <a:t> Period </a:t>
            </a:r>
            <a:r>
              <a:rPr lang="en-US" sz="1400" dirty="0">
                <a:latin typeface="Courier New" panose="02070309020205020404" pitchFamily="49" charset="0"/>
                <a:cs typeface="Courier New" panose="02070309020205020404" pitchFamily="49" charset="0"/>
              </a:rPr>
              <a:t>{</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private</a:t>
            </a:r>
            <a:r>
              <a:rPr lang="en-US" sz="1400" dirty="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final</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Date start;</a:t>
            </a:r>
            <a:endParaRPr lang="en-US" sz="1400" dirty="0">
              <a:latin typeface="Courier New" panose="02070309020205020404" pitchFamily="49" charset="0"/>
              <a:cs typeface="Courier New" panose="02070309020205020404" pitchFamily="49" charset="0"/>
            </a:endParaRPr>
          </a:p>
          <a:p>
            <a:pPr marL="274320" lvl="1" indent="0">
              <a:buNone/>
            </a:pPr>
            <a:r>
              <a:rPr lang="en-US" sz="1400" dirty="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private</a:t>
            </a:r>
            <a:r>
              <a:rPr lang="en-US" sz="1400" dirty="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final</a:t>
            </a:r>
            <a:r>
              <a:rPr lang="en-US" sz="1400" dirty="0">
                <a:latin typeface="Courier New" panose="02070309020205020404" pitchFamily="49" charset="0"/>
                <a:cs typeface="Courier New" panose="02070309020205020404" pitchFamily="49" charset="0"/>
              </a:rPr>
              <a:t> Date</a:t>
            </a:r>
            <a:r>
              <a:rPr lang="en-US" sz="1400" dirty="0" smtClean="0">
                <a:latin typeface="Courier New" panose="02070309020205020404" pitchFamily="49" charset="0"/>
                <a:cs typeface="Courier New" panose="02070309020205020404" pitchFamily="49" charset="0"/>
              </a:rPr>
              <a:t> end;</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smtClean="0">
                <a:solidFill>
                  <a:schemeClr val="accent6">
                    <a:lumMod val="75000"/>
                  </a:schemeClr>
                </a:solidFill>
                <a:latin typeface="Courier New" panose="02070309020205020404" pitchFamily="49" charset="0"/>
                <a:cs typeface="Courier New" panose="02070309020205020404" pitchFamily="49" charset="0"/>
              </a:rPr>
              <a:t>/**</a:t>
            </a:r>
          </a:p>
          <a:p>
            <a:pPr marL="274320" lvl="1" indent="0">
              <a:buNone/>
            </a:pPr>
            <a:r>
              <a:rPr lang="en-US" sz="1400" dirty="0">
                <a:solidFill>
                  <a:schemeClr val="accent6">
                    <a:lumMod val="75000"/>
                  </a:schemeClr>
                </a:solidFill>
                <a:latin typeface="Courier New" panose="02070309020205020404" pitchFamily="49" charset="0"/>
                <a:cs typeface="Courier New" panose="02070309020205020404" pitchFamily="49" charset="0"/>
              </a:rPr>
              <a:t>	</a:t>
            </a:r>
            <a:r>
              <a:rPr lang="en-US" sz="1400" dirty="0" smtClean="0">
                <a:solidFill>
                  <a:schemeClr val="accent6">
                    <a:lumMod val="75000"/>
                  </a:schemeClr>
                </a:solidFill>
                <a:latin typeface="Courier New" panose="02070309020205020404" pitchFamily="49" charset="0"/>
                <a:cs typeface="Courier New" panose="02070309020205020404" pitchFamily="49" charset="0"/>
              </a:rPr>
              <a:t>* @param start – </a:t>
            </a:r>
            <a:r>
              <a:rPr lang="ru-RU" sz="1400" dirty="0" smtClean="0">
                <a:solidFill>
                  <a:schemeClr val="accent6">
                    <a:lumMod val="75000"/>
                  </a:schemeClr>
                </a:solidFill>
                <a:latin typeface="Courier New" panose="02070309020205020404" pitchFamily="49" charset="0"/>
                <a:cs typeface="Courier New" panose="02070309020205020404" pitchFamily="49" charset="0"/>
              </a:rPr>
              <a:t>начало периода</a:t>
            </a:r>
            <a:endParaRPr lang="en-US" sz="1400" dirty="0" smtClean="0">
              <a:solidFill>
                <a:schemeClr val="accent6">
                  <a:lumMod val="75000"/>
                </a:schemeClr>
              </a:solidFill>
              <a:latin typeface="Courier New" panose="02070309020205020404" pitchFamily="49" charset="0"/>
              <a:cs typeface="Courier New" panose="02070309020205020404" pitchFamily="49" charset="0"/>
            </a:endParaRPr>
          </a:p>
          <a:p>
            <a:pPr marL="274320" lvl="1" indent="0">
              <a:buNone/>
            </a:pPr>
            <a:r>
              <a:rPr lang="en-US" sz="1400" dirty="0">
                <a:solidFill>
                  <a:schemeClr val="accent6">
                    <a:lumMod val="75000"/>
                  </a:schemeClr>
                </a:solidFill>
                <a:latin typeface="Courier New" panose="02070309020205020404" pitchFamily="49" charset="0"/>
                <a:cs typeface="Courier New" panose="02070309020205020404" pitchFamily="49" charset="0"/>
              </a:rPr>
              <a:t>	</a:t>
            </a:r>
            <a:r>
              <a:rPr lang="en-US" sz="1400" dirty="0" smtClean="0">
                <a:solidFill>
                  <a:schemeClr val="accent6">
                    <a:lumMod val="75000"/>
                  </a:schemeClr>
                </a:solidFill>
                <a:latin typeface="Courier New" panose="02070309020205020404" pitchFamily="49" charset="0"/>
                <a:cs typeface="Courier New" panose="02070309020205020404" pitchFamily="49" charset="0"/>
              </a:rPr>
              <a:t>*</a:t>
            </a:r>
            <a:r>
              <a:rPr lang="ru-RU" sz="1400" dirty="0" smtClean="0">
                <a:solidFill>
                  <a:schemeClr val="accent6">
                    <a:lumMod val="75000"/>
                  </a:schemeClr>
                </a:solidFill>
                <a:latin typeface="Courier New" panose="02070309020205020404" pitchFamily="49" charset="0"/>
                <a:cs typeface="Courier New" panose="02070309020205020404" pitchFamily="49" charset="0"/>
              </a:rPr>
              <a:t> </a:t>
            </a:r>
            <a:r>
              <a:rPr lang="en-US" sz="1400" dirty="0" smtClean="0">
                <a:solidFill>
                  <a:schemeClr val="accent6">
                    <a:lumMod val="75000"/>
                  </a:schemeClr>
                </a:solidFill>
                <a:latin typeface="Courier New" panose="02070309020205020404" pitchFamily="49" charset="0"/>
                <a:cs typeface="Courier New" panose="02070309020205020404" pitchFamily="49" charset="0"/>
              </a:rPr>
              <a:t>@param end – </a:t>
            </a:r>
            <a:r>
              <a:rPr lang="ru-RU" sz="1400" dirty="0" smtClean="0">
                <a:solidFill>
                  <a:schemeClr val="accent6">
                    <a:lumMod val="75000"/>
                  </a:schemeClr>
                </a:solidFill>
                <a:latin typeface="Courier New" panose="02070309020205020404" pitchFamily="49" charset="0"/>
                <a:cs typeface="Courier New" panose="02070309020205020404" pitchFamily="49" charset="0"/>
              </a:rPr>
              <a:t>конец периода. Не должен предшествовать началу.</a:t>
            </a:r>
            <a:endParaRPr lang="en-US" sz="1400" dirty="0" smtClean="0">
              <a:solidFill>
                <a:schemeClr val="accent6">
                  <a:lumMod val="75000"/>
                </a:schemeClr>
              </a:solidFill>
              <a:latin typeface="Courier New" panose="02070309020205020404" pitchFamily="49" charset="0"/>
              <a:cs typeface="Courier New" panose="02070309020205020404" pitchFamily="49" charset="0"/>
            </a:endParaRPr>
          </a:p>
          <a:p>
            <a:pPr marL="274320" lvl="1" indent="0">
              <a:buNone/>
            </a:pPr>
            <a:r>
              <a:rPr lang="en-US" sz="1400" dirty="0">
                <a:solidFill>
                  <a:schemeClr val="accent6">
                    <a:lumMod val="75000"/>
                  </a:schemeClr>
                </a:solidFill>
                <a:latin typeface="Courier New" panose="02070309020205020404" pitchFamily="49" charset="0"/>
                <a:cs typeface="Courier New" panose="02070309020205020404" pitchFamily="49" charset="0"/>
              </a:rPr>
              <a:t>	</a:t>
            </a:r>
            <a:r>
              <a:rPr lang="en-US" sz="1400" dirty="0" smtClean="0">
                <a:solidFill>
                  <a:schemeClr val="accent6">
                    <a:lumMod val="75000"/>
                  </a:schemeClr>
                </a:solidFill>
                <a:latin typeface="Courier New" panose="02070309020205020404" pitchFamily="49" charset="0"/>
                <a:cs typeface="Courier New" panose="02070309020205020404" pitchFamily="49" charset="0"/>
              </a:rPr>
              <a:t>*</a:t>
            </a:r>
            <a:r>
              <a:rPr lang="ru-RU" sz="1400" dirty="0" smtClean="0">
                <a:solidFill>
                  <a:schemeClr val="accent6">
                    <a:lumMod val="75000"/>
                  </a:schemeClr>
                </a:solidFill>
                <a:latin typeface="Courier New" panose="02070309020205020404" pitchFamily="49" charset="0"/>
                <a:cs typeface="Courier New" panose="02070309020205020404" pitchFamily="49" charset="0"/>
              </a:rPr>
              <a:t> </a:t>
            </a:r>
            <a:r>
              <a:rPr lang="en-US" sz="1400" dirty="0" smtClean="0">
                <a:solidFill>
                  <a:schemeClr val="accent6">
                    <a:lumMod val="75000"/>
                  </a:schemeClr>
                </a:solidFill>
                <a:latin typeface="Courier New" panose="02070309020205020404" pitchFamily="49" charset="0"/>
                <a:cs typeface="Courier New" panose="02070309020205020404" pitchFamily="49" charset="0"/>
              </a:rPr>
              <a:t>@throws IllegalArgumentException</a:t>
            </a:r>
            <a:r>
              <a:rPr lang="ru-RU" sz="1400" dirty="0" smtClean="0">
                <a:solidFill>
                  <a:schemeClr val="accent6">
                    <a:lumMod val="75000"/>
                  </a:schemeClr>
                </a:solidFill>
                <a:latin typeface="Courier New" panose="02070309020205020404" pitchFamily="49" charset="0"/>
                <a:cs typeface="Courier New" panose="02070309020205020404" pitchFamily="49" charset="0"/>
              </a:rPr>
              <a:t>, если </a:t>
            </a:r>
            <a:r>
              <a:rPr lang="en-US" sz="1400" dirty="0" smtClean="0">
                <a:solidFill>
                  <a:schemeClr val="accent6">
                    <a:lumMod val="75000"/>
                  </a:schemeClr>
                </a:solidFill>
                <a:latin typeface="Courier New" panose="02070309020205020404" pitchFamily="49" charset="0"/>
                <a:cs typeface="Courier New" panose="02070309020205020404" pitchFamily="49" charset="0"/>
              </a:rPr>
              <a:t>start</a:t>
            </a:r>
            <a:r>
              <a:rPr lang="ru-RU" sz="1400" dirty="0" smtClean="0">
                <a:solidFill>
                  <a:schemeClr val="accent6">
                    <a:lumMod val="75000"/>
                  </a:schemeClr>
                </a:solidFill>
                <a:latin typeface="Courier New" panose="02070309020205020404" pitchFamily="49" charset="0"/>
                <a:cs typeface="Courier New" panose="02070309020205020404" pitchFamily="49" charset="0"/>
              </a:rPr>
              <a:t>, позже </a:t>
            </a:r>
            <a:r>
              <a:rPr lang="en-US" sz="1400" dirty="0" smtClean="0">
                <a:solidFill>
                  <a:schemeClr val="accent6">
                    <a:lumMod val="75000"/>
                  </a:schemeClr>
                </a:solidFill>
                <a:latin typeface="Courier New" panose="02070309020205020404" pitchFamily="49" charset="0"/>
                <a:cs typeface="Courier New" panose="02070309020205020404" pitchFamily="49" charset="0"/>
              </a:rPr>
              <a:t>end.</a:t>
            </a:r>
          </a:p>
          <a:p>
            <a:pPr marL="274320" lvl="1" indent="0">
              <a:buNone/>
            </a:pPr>
            <a:r>
              <a:rPr lang="en-US" sz="1400" dirty="0">
                <a:solidFill>
                  <a:schemeClr val="accent6">
                    <a:lumMod val="75000"/>
                  </a:schemeClr>
                </a:solidFill>
                <a:latin typeface="Courier New" panose="02070309020205020404" pitchFamily="49" charset="0"/>
                <a:cs typeface="Courier New" panose="02070309020205020404" pitchFamily="49" charset="0"/>
              </a:rPr>
              <a:t>	</a:t>
            </a:r>
            <a:r>
              <a:rPr lang="en-US" sz="1400" dirty="0" smtClean="0">
                <a:solidFill>
                  <a:schemeClr val="accent6">
                    <a:lumMod val="75000"/>
                  </a:schemeClr>
                </a:solidFill>
                <a:latin typeface="Courier New" panose="02070309020205020404" pitchFamily="49" charset="0"/>
                <a:cs typeface="Courier New" panose="02070309020205020404" pitchFamily="49" charset="0"/>
              </a:rPr>
              <a:t>*</a:t>
            </a:r>
            <a:r>
              <a:rPr lang="ru-RU" sz="1400" dirty="0" smtClean="0">
                <a:solidFill>
                  <a:schemeClr val="accent6">
                    <a:lumMod val="75000"/>
                  </a:schemeClr>
                </a:solidFill>
                <a:latin typeface="Courier New" panose="02070309020205020404" pitchFamily="49" charset="0"/>
                <a:cs typeface="Courier New" panose="02070309020205020404" pitchFamily="49" charset="0"/>
              </a:rPr>
              <a:t> </a:t>
            </a:r>
            <a:r>
              <a:rPr lang="en-US" sz="1400" dirty="0">
                <a:solidFill>
                  <a:schemeClr val="accent6">
                    <a:lumMod val="75000"/>
                  </a:schemeClr>
                </a:solidFill>
                <a:latin typeface="Courier New" panose="02070309020205020404" pitchFamily="49" charset="0"/>
                <a:cs typeface="Courier New" panose="02070309020205020404" pitchFamily="49" charset="0"/>
              </a:rPr>
              <a:t>@throws </a:t>
            </a:r>
            <a:r>
              <a:rPr lang="en-US" sz="1400" dirty="0" smtClean="0">
                <a:solidFill>
                  <a:schemeClr val="accent6">
                    <a:lumMod val="75000"/>
                  </a:schemeClr>
                </a:solidFill>
                <a:latin typeface="Courier New" panose="02070309020205020404" pitchFamily="49" charset="0"/>
                <a:cs typeface="Courier New" panose="02070309020205020404" pitchFamily="49" charset="0"/>
              </a:rPr>
              <a:t>NullPointerException</a:t>
            </a:r>
            <a:r>
              <a:rPr lang="ru-RU" sz="1400" dirty="0" smtClean="0">
                <a:solidFill>
                  <a:schemeClr val="accent6">
                    <a:lumMod val="75000"/>
                  </a:schemeClr>
                </a:solidFill>
                <a:latin typeface="Courier New" panose="02070309020205020404" pitchFamily="49" charset="0"/>
                <a:cs typeface="Courier New" panose="02070309020205020404" pitchFamily="49" charset="0"/>
              </a:rPr>
              <a:t>, </a:t>
            </a:r>
            <a:r>
              <a:rPr lang="ru-RU" sz="1400" dirty="0">
                <a:solidFill>
                  <a:schemeClr val="accent6">
                    <a:lumMod val="75000"/>
                  </a:schemeClr>
                </a:solidFill>
                <a:latin typeface="Courier New" panose="02070309020205020404" pitchFamily="49" charset="0"/>
                <a:cs typeface="Courier New" panose="02070309020205020404" pitchFamily="49" charset="0"/>
              </a:rPr>
              <a:t>если </a:t>
            </a:r>
            <a:r>
              <a:rPr lang="en-US" sz="1400" dirty="0" smtClean="0">
                <a:solidFill>
                  <a:schemeClr val="accent6">
                    <a:lumMod val="75000"/>
                  </a:schemeClr>
                </a:solidFill>
                <a:latin typeface="Courier New" panose="02070309020205020404" pitchFamily="49" charset="0"/>
                <a:cs typeface="Courier New" panose="02070309020205020404" pitchFamily="49" charset="0"/>
              </a:rPr>
              <a:t>start</a:t>
            </a:r>
            <a:r>
              <a:rPr lang="ru-RU" sz="1400" dirty="0" smtClean="0">
                <a:solidFill>
                  <a:schemeClr val="accent6">
                    <a:lumMod val="75000"/>
                  </a:schemeClr>
                </a:solidFill>
                <a:latin typeface="Courier New" panose="02070309020205020404" pitchFamily="49" charset="0"/>
                <a:cs typeface="Courier New" panose="02070309020205020404" pitchFamily="49" charset="0"/>
              </a:rPr>
              <a:t> или </a:t>
            </a:r>
            <a:r>
              <a:rPr lang="en-US" sz="1400" dirty="0" smtClean="0">
                <a:solidFill>
                  <a:schemeClr val="accent6">
                    <a:lumMod val="75000"/>
                  </a:schemeClr>
                </a:solidFill>
                <a:latin typeface="Courier New" panose="02070309020205020404" pitchFamily="49" charset="0"/>
                <a:cs typeface="Courier New" panose="02070309020205020404" pitchFamily="49" charset="0"/>
              </a:rPr>
              <a:t>end </a:t>
            </a:r>
            <a:r>
              <a:rPr lang="ru-RU" sz="1400" dirty="0" smtClean="0">
                <a:solidFill>
                  <a:schemeClr val="accent6">
                    <a:lumMod val="75000"/>
                  </a:schemeClr>
                </a:solidFill>
                <a:latin typeface="Courier New" panose="02070309020205020404" pitchFamily="49" charset="0"/>
                <a:cs typeface="Courier New" panose="02070309020205020404" pitchFamily="49" charset="0"/>
              </a:rPr>
              <a:t>равны </a:t>
            </a:r>
            <a:r>
              <a:rPr lang="en-US" sz="1400" dirty="0" smtClean="0">
                <a:solidFill>
                  <a:schemeClr val="accent6">
                    <a:lumMod val="75000"/>
                  </a:schemeClr>
                </a:solidFill>
                <a:latin typeface="Courier New" panose="02070309020205020404" pitchFamily="49" charset="0"/>
                <a:cs typeface="Courier New" panose="02070309020205020404" pitchFamily="49" charset="0"/>
              </a:rPr>
              <a:t>null.</a:t>
            </a:r>
          </a:p>
          <a:p>
            <a:pPr marL="274320" lvl="1" indent="0">
              <a:buNone/>
            </a:pPr>
            <a:r>
              <a:rPr lang="en-US" sz="1400" dirty="0">
                <a:solidFill>
                  <a:schemeClr val="accent6">
                    <a:lumMod val="75000"/>
                  </a:schemeClr>
                </a:solidFill>
                <a:latin typeface="Courier New" panose="02070309020205020404" pitchFamily="49" charset="0"/>
                <a:cs typeface="Courier New" panose="02070309020205020404" pitchFamily="49" charset="0"/>
              </a:rPr>
              <a:t>	</a:t>
            </a:r>
            <a:r>
              <a:rPr lang="en-US" sz="1400" dirty="0" smtClean="0">
                <a:solidFill>
                  <a:schemeClr val="accent6">
                    <a:lumMod val="75000"/>
                  </a:schemeClr>
                </a:solidFill>
                <a:latin typeface="Courier New" panose="02070309020205020404" pitchFamily="49" charset="0"/>
                <a:cs typeface="Courier New" panose="02070309020205020404" pitchFamily="49" charset="0"/>
              </a:rPr>
              <a:t>*/</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public</a:t>
            </a:r>
            <a:r>
              <a:rPr lang="en-US" sz="1400" dirty="0">
                <a:latin typeface="Courier New" panose="02070309020205020404" pitchFamily="49" charset="0"/>
                <a:cs typeface="Courier New" panose="02070309020205020404" pitchFamily="49" charset="0"/>
              </a:rPr>
              <a:t> Period(Date</a:t>
            </a:r>
            <a:r>
              <a:rPr lang="en-US" sz="1400" dirty="0" smtClean="0">
                <a:latin typeface="Courier New" panose="02070309020205020404" pitchFamily="49" charset="0"/>
                <a:cs typeface="Courier New" panose="02070309020205020404" pitchFamily="49" charset="0"/>
              </a:rPr>
              <a:t> start, Date end) </a:t>
            </a:r>
            <a:r>
              <a:rPr lang="en-US" sz="1400" dirty="0">
                <a:latin typeface="Courier New" panose="02070309020205020404" pitchFamily="49" charset="0"/>
                <a:cs typeface="Courier New" panose="02070309020205020404" pitchFamily="49" charset="0"/>
              </a:rPr>
              <a:t>{</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smtClean="0">
                <a:solidFill>
                  <a:schemeClr val="accent2">
                    <a:lumMod val="75000"/>
                  </a:schemeClr>
                </a:solidFill>
                <a:latin typeface="Courier New" panose="02070309020205020404" pitchFamily="49" charset="0"/>
                <a:cs typeface="Courier New" panose="02070309020205020404" pitchFamily="49" charset="0"/>
              </a:rPr>
              <a:t>this</a:t>
            </a:r>
            <a:r>
              <a:rPr lang="en-US" sz="1400" dirty="0" smtClean="0">
                <a:latin typeface="Courier New" panose="02070309020205020404" pitchFamily="49" charset="0"/>
                <a:cs typeface="Courier New" panose="02070309020205020404" pitchFamily="49" charset="0"/>
              </a:rPr>
              <a:t>.start </a:t>
            </a:r>
            <a:r>
              <a:rPr lang="en-US" sz="1400" dirty="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new</a:t>
            </a:r>
            <a:r>
              <a:rPr lang="en-US" sz="1400" dirty="0" smtClean="0">
                <a:latin typeface="Courier New" panose="02070309020205020404" pitchFamily="49" charset="0"/>
                <a:cs typeface="Courier New" panose="02070309020205020404" pitchFamily="49" charset="0"/>
              </a:rPr>
              <a:t> Date(</a:t>
            </a:r>
            <a:r>
              <a:rPr lang="en-US" sz="1400" dirty="0" err="1" smtClean="0">
                <a:latin typeface="Courier New" panose="02070309020205020404" pitchFamily="49" charset="0"/>
                <a:cs typeface="Courier New" panose="02070309020205020404" pitchFamily="49" charset="0"/>
              </a:rPr>
              <a:t>start.getTime</a:t>
            </a:r>
            <a:r>
              <a:rPr lang="en-US" sz="1400" dirty="0" smtClean="0">
                <a:latin typeface="Courier New" panose="02070309020205020404" pitchFamily="49" charset="0"/>
                <a:cs typeface="Courier New" panose="02070309020205020404" pitchFamily="49" charset="0"/>
              </a:rPr>
              <a:t>());</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smtClean="0">
                <a:solidFill>
                  <a:schemeClr val="accent2">
                    <a:lumMod val="75000"/>
                  </a:schemeClr>
                </a:solidFill>
                <a:latin typeface="Courier New" panose="02070309020205020404" pitchFamily="49" charset="0"/>
                <a:cs typeface="Courier New" panose="02070309020205020404" pitchFamily="49" charset="0"/>
              </a:rPr>
              <a:t>this</a:t>
            </a:r>
            <a:r>
              <a:rPr lang="en-US" sz="1400" dirty="0" smtClean="0">
                <a:latin typeface="Courier New" panose="02070309020205020404" pitchFamily="49" charset="0"/>
                <a:cs typeface="Courier New" panose="02070309020205020404" pitchFamily="49" charset="0"/>
              </a:rPr>
              <a:t>.end </a:t>
            </a:r>
            <a:r>
              <a:rPr lang="en-US" sz="1400" dirty="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new</a:t>
            </a:r>
            <a:r>
              <a:rPr lang="en-US" sz="1400" dirty="0">
                <a:latin typeface="Courier New" panose="02070309020205020404" pitchFamily="49" charset="0"/>
                <a:cs typeface="Courier New" panose="02070309020205020404" pitchFamily="49" charset="0"/>
              </a:rPr>
              <a:t> Date(</a:t>
            </a:r>
            <a:r>
              <a:rPr lang="en-US" sz="1400" dirty="0" err="1">
                <a:latin typeface="Courier New" panose="02070309020205020404" pitchFamily="49" charset="0"/>
                <a:cs typeface="Courier New" panose="02070309020205020404" pitchFamily="49" charset="0"/>
              </a:rPr>
              <a:t>start.getTime</a:t>
            </a:r>
            <a:r>
              <a:rPr lang="en-US" sz="1400" dirty="0" smtClean="0">
                <a:latin typeface="Courier New" panose="02070309020205020404" pitchFamily="49" charset="0"/>
                <a:cs typeface="Courier New" panose="02070309020205020404" pitchFamily="49" charset="0"/>
              </a:rPr>
              <a:t>());</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if(</a:t>
            </a:r>
            <a:r>
              <a:rPr lang="en-US" sz="1400" dirty="0" err="1">
                <a:solidFill>
                  <a:schemeClr val="accent2">
                    <a:lumMod val="75000"/>
                  </a:schemeClr>
                </a:solidFill>
                <a:latin typeface="Courier New" panose="02070309020205020404" pitchFamily="49" charset="0"/>
                <a:cs typeface="Courier New" panose="02070309020205020404" pitchFamily="49" charset="0"/>
              </a:rPr>
              <a:t>this</a:t>
            </a:r>
            <a:r>
              <a:rPr lang="en-US" sz="1400" dirty="0" err="1" smtClean="0">
                <a:latin typeface="Courier New" panose="02070309020205020404" pitchFamily="49" charset="0"/>
                <a:cs typeface="Courier New" panose="02070309020205020404" pitchFamily="49" charset="0"/>
              </a:rPr>
              <a:t>.start.compareTo</a:t>
            </a:r>
            <a:r>
              <a:rPr lang="en-US" sz="1400" dirty="0" smtClean="0">
                <a:latin typeface="Courier New" panose="02070309020205020404" pitchFamily="49" charset="0"/>
                <a:cs typeface="Courier New" panose="02070309020205020404" pitchFamily="49" charset="0"/>
              </a:rPr>
              <a:t>(</a:t>
            </a:r>
            <a:r>
              <a:rPr lang="en-US" sz="1400" dirty="0" err="1">
                <a:solidFill>
                  <a:schemeClr val="accent2">
                    <a:lumMod val="75000"/>
                  </a:schemeClr>
                </a:solidFill>
                <a:latin typeface="Courier New" panose="02070309020205020404" pitchFamily="49" charset="0"/>
                <a:cs typeface="Courier New" panose="02070309020205020404" pitchFamily="49" charset="0"/>
              </a:rPr>
              <a:t>this</a:t>
            </a:r>
            <a:r>
              <a:rPr lang="en-US" sz="1400" dirty="0" err="1" smtClean="0">
                <a:latin typeface="Courier New" panose="02070309020205020404" pitchFamily="49" charset="0"/>
                <a:cs typeface="Courier New" panose="02070309020205020404" pitchFamily="49" charset="0"/>
              </a:rPr>
              <a:t>.end</a:t>
            </a:r>
            <a:r>
              <a:rPr lang="en-US" sz="1400" dirty="0" smtClean="0">
                <a:latin typeface="Courier New" panose="02070309020205020404" pitchFamily="49" charset="0"/>
                <a:cs typeface="Courier New" panose="02070309020205020404" pitchFamily="49" charset="0"/>
              </a:rPr>
              <a:t>) &gt; 0)</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throw</a:t>
            </a:r>
            <a:r>
              <a:rPr lang="en-US" sz="1400" dirty="0" smtClean="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new</a:t>
            </a:r>
            <a:r>
              <a:rPr lang="en-US" sz="1400" dirty="0" smtClean="0">
                <a:latin typeface="Courier New" panose="02070309020205020404" pitchFamily="49" charset="0"/>
                <a:cs typeface="Courier New" panose="02070309020205020404" pitchFamily="49" charset="0"/>
              </a:rPr>
              <a:t> IllegalArgumentException(start + “ </a:t>
            </a:r>
            <a:r>
              <a:rPr lang="ru-RU" sz="1400" dirty="0" smtClean="0">
                <a:latin typeface="Courier New" panose="02070309020205020404" pitchFamily="49" charset="0"/>
                <a:cs typeface="Courier New" panose="02070309020205020404" pitchFamily="49" charset="0"/>
              </a:rPr>
              <a:t>позже </a:t>
            </a:r>
            <a:r>
              <a:rPr lang="en-US" sz="1400" dirty="0" smtClean="0">
                <a:latin typeface="Courier New" panose="02070309020205020404" pitchFamily="49" charset="0"/>
                <a:cs typeface="Courier New" panose="02070309020205020404" pitchFamily="49" charset="0"/>
              </a:rPr>
              <a:t>” + end);</a:t>
            </a:r>
            <a:endParaRPr lang="en-US" sz="1400" dirty="0">
              <a:latin typeface="Courier New" panose="02070309020205020404" pitchFamily="49" charset="0"/>
              <a:cs typeface="Courier New" panose="02070309020205020404" pitchFamily="49" charset="0"/>
            </a:endParaRPr>
          </a:p>
          <a:p>
            <a:pPr marL="274320" lvl="1" indent="0">
              <a:buNone/>
            </a:pPr>
            <a:r>
              <a:rPr lang="en-US" sz="1400" dirty="0" smtClean="0">
                <a:latin typeface="Courier New" panose="02070309020205020404" pitchFamily="49" charset="0"/>
                <a:cs typeface="Courier New" panose="02070309020205020404" pitchFamily="49" charset="0"/>
              </a:rPr>
              <a:t>	}</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public</a:t>
            </a:r>
            <a:r>
              <a:rPr lang="en-US" sz="1400" dirty="0" smtClean="0">
                <a:latin typeface="Courier New" panose="02070309020205020404" pitchFamily="49" charset="0"/>
                <a:cs typeface="Courier New" panose="02070309020205020404" pitchFamily="49" charset="0"/>
              </a:rPr>
              <a:t> Date start() {</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return</a:t>
            </a:r>
            <a:r>
              <a:rPr lang="en-US" sz="1400" dirty="0" smtClean="0">
                <a:latin typeface="Courier New" panose="02070309020205020404" pitchFamily="49" charset="0"/>
                <a:cs typeface="Courier New" panose="02070309020205020404" pitchFamily="49" charset="0"/>
              </a:rPr>
              <a:t> (Date) start.clone();</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a:t>
            </a:r>
          </a:p>
          <a:p>
            <a:pPr marL="274320" lvl="1" indent="0">
              <a:buNone/>
            </a:pPr>
            <a:r>
              <a:rPr lang="en-US" sz="1400" dirty="0" smtClean="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public</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Date </a:t>
            </a:r>
            <a:r>
              <a:rPr lang="en-US" sz="1400" dirty="0" smtClean="0">
                <a:latin typeface="Courier New" panose="02070309020205020404" pitchFamily="49" charset="0"/>
                <a:cs typeface="Courier New" panose="02070309020205020404" pitchFamily="49" charset="0"/>
              </a:rPr>
              <a:t>end() </a:t>
            </a:r>
            <a:r>
              <a:rPr lang="en-US" sz="1400" dirty="0">
                <a:latin typeface="Courier New" panose="02070309020205020404" pitchFamily="49" charset="0"/>
                <a:cs typeface="Courier New" panose="02070309020205020404" pitchFamily="49" charset="0"/>
              </a:rPr>
              <a:t>{</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return</a:t>
            </a:r>
            <a:r>
              <a:rPr lang="en-US" sz="1400" dirty="0">
                <a:latin typeface="Courier New" panose="02070309020205020404" pitchFamily="49" charset="0"/>
                <a:cs typeface="Courier New" panose="02070309020205020404" pitchFamily="49" charset="0"/>
              </a:rPr>
              <a:t> (Date) </a:t>
            </a:r>
            <a:r>
              <a:rPr lang="en-US" sz="1400" dirty="0" smtClean="0">
                <a:latin typeface="Courier New" panose="02070309020205020404" pitchFamily="49" charset="0"/>
                <a:cs typeface="Courier New" panose="02070309020205020404" pitchFamily="49" charset="0"/>
              </a:rPr>
              <a:t>end.clone</a:t>
            </a:r>
            <a:r>
              <a:rPr lang="en-US" sz="1400" dirty="0">
                <a:latin typeface="Courier New" panose="02070309020205020404" pitchFamily="49" charset="0"/>
                <a:cs typeface="Courier New" panose="02070309020205020404" pitchFamily="49" charset="0"/>
              </a:rPr>
              <a:t>();</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a:t>
            </a:r>
          </a:p>
          <a:p>
            <a:pPr marL="274320" lvl="1" indent="0">
              <a:buNone/>
            </a:pPr>
            <a:r>
              <a:rPr lang="en-US" sz="1400" dirty="0" smtClean="0">
                <a:latin typeface="Courier New" panose="02070309020205020404" pitchFamily="49" charset="0"/>
                <a:cs typeface="Courier New" panose="02070309020205020404" pitchFamily="49" charset="0"/>
              </a:rPr>
              <a:t>}</a:t>
            </a:r>
            <a:endParaRPr lang="ru-RU" sz="1400" dirty="0">
              <a:latin typeface="Courier New" panose="02070309020205020404" pitchFamily="49" charset="0"/>
              <a:cs typeface="Courier New" panose="02070309020205020404" pitchFamily="49" charset="0"/>
            </a:endParaRPr>
          </a:p>
          <a:p>
            <a:pPr marL="45720" lvl="1" indent="0">
              <a:spcBef>
                <a:spcPts val="1800"/>
              </a:spcBef>
              <a:buNone/>
            </a:pPr>
            <a:endParaRPr lang="ru-RU" sz="1400" dirty="0" smtClean="0"/>
          </a:p>
        </p:txBody>
      </p:sp>
    </p:spTree>
    <p:extLst>
      <p:ext uri="{BB962C8B-B14F-4D97-AF65-F5344CB8AC3E}">
        <p14:creationId xmlns:p14="http://schemas.microsoft.com/office/powerpoint/2010/main" val="2623114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189756" y="188639"/>
            <a:ext cx="11809312" cy="606787"/>
          </a:xfrm>
        </p:spPr>
        <p:txBody>
          <a:bodyPr>
            <a:normAutofit/>
          </a:bodyPr>
          <a:lstStyle/>
          <a:p>
            <a:pPr algn="ctr"/>
            <a:r>
              <a:rPr lang="ru-RU" sz="2800" dirty="0"/>
              <a:t>Тщательно проектируйте сигнатуру метода</a:t>
            </a:r>
          </a:p>
        </p:txBody>
      </p:sp>
      <p:sp>
        <p:nvSpPr>
          <p:cNvPr id="6" name="Content Placeholder 4"/>
          <p:cNvSpPr>
            <a:spLocks noGrp="1"/>
          </p:cNvSpPr>
          <p:nvPr>
            <p:ph sz="half" idx="1"/>
          </p:nvPr>
        </p:nvSpPr>
        <p:spPr>
          <a:xfrm>
            <a:off x="189756" y="836712"/>
            <a:ext cx="11809312" cy="2376264"/>
          </a:xfrm>
        </p:spPr>
        <p:txBody>
          <a:bodyPr/>
          <a:lstStyle/>
          <a:p>
            <a:pPr marL="274320" lvl="1">
              <a:spcBef>
                <a:spcPts val="1800"/>
              </a:spcBef>
            </a:pPr>
            <a:r>
              <a:rPr lang="ru-RU" sz="1400" b="1" dirty="0" smtClean="0"/>
              <a:t>Тщательно выбирайте название метода</a:t>
            </a:r>
            <a:r>
              <a:rPr lang="ru-RU" sz="1400" dirty="0" smtClean="0"/>
              <a:t>. Название всегда должно соответствовать стандартным соглашениям по именованию.</a:t>
            </a:r>
          </a:p>
          <a:p>
            <a:pPr marL="274320" lvl="1">
              <a:spcBef>
                <a:spcPts val="1800"/>
              </a:spcBef>
            </a:pPr>
            <a:r>
              <a:rPr lang="ru-RU" sz="1400" dirty="0" smtClean="0"/>
              <a:t>Не заходите слишком далеко в погоне за удобством своих методов.</a:t>
            </a:r>
          </a:p>
          <a:p>
            <a:pPr marL="274320" lvl="1">
              <a:spcBef>
                <a:spcPts val="1800"/>
              </a:spcBef>
            </a:pPr>
            <a:r>
              <a:rPr lang="ru-RU" sz="1400" dirty="0" smtClean="0"/>
              <a:t>Избегайте длинного перечня параметров.</a:t>
            </a:r>
          </a:p>
          <a:p>
            <a:pPr marL="274320" lvl="1">
              <a:spcBef>
                <a:spcPts val="1800"/>
              </a:spcBef>
            </a:pPr>
            <a:r>
              <a:rPr lang="ru-RU" sz="1400" dirty="0" smtClean="0"/>
              <a:t>Выбирая тип параметра, отдавайте предпочтение интерфейсу, а не классу.</a:t>
            </a:r>
          </a:p>
          <a:p>
            <a:pPr marL="274320" lvl="1">
              <a:spcBef>
                <a:spcPts val="1800"/>
              </a:spcBef>
            </a:pPr>
            <a:r>
              <a:rPr lang="ru-RU" sz="1400" dirty="0" smtClean="0"/>
              <a:t>Предпочитайте использовать двухэлементные перечислимые типы вместо параметров </a:t>
            </a:r>
            <a:r>
              <a:rPr lang="en-US" sz="1400" dirty="0" smtClean="0"/>
              <a:t>boolean</a:t>
            </a:r>
            <a:r>
              <a:rPr lang="ru-RU" sz="1400" dirty="0" smtClean="0"/>
              <a:t>.</a:t>
            </a:r>
          </a:p>
          <a:p>
            <a:pPr marL="274320" lvl="1">
              <a:spcBef>
                <a:spcPts val="1800"/>
              </a:spcBef>
            </a:pPr>
            <a:endParaRPr lang="ru-RU" sz="1400" dirty="0" smtClean="0"/>
          </a:p>
          <a:p>
            <a:pPr marL="274320" lvl="1">
              <a:spcBef>
                <a:spcPts val="1800"/>
              </a:spcBef>
            </a:pPr>
            <a:endParaRPr lang="ru-RU" sz="1400" dirty="0" smtClean="0"/>
          </a:p>
          <a:p>
            <a:pPr marL="45720" lvl="1" indent="0">
              <a:spcBef>
                <a:spcPts val="1800"/>
              </a:spcBef>
              <a:buNone/>
            </a:pPr>
            <a:endParaRPr lang="ru-RU" sz="1400" dirty="0" smtClean="0"/>
          </a:p>
        </p:txBody>
      </p:sp>
    </p:spTree>
    <p:extLst>
      <p:ext uri="{BB962C8B-B14F-4D97-AF65-F5344CB8AC3E}">
        <p14:creationId xmlns:p14="http://schemas.microsoft.com/office/powerpoint/2010/main" val="3006448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189756" y="188639"/>
            <a:ext cx="11809312" cy="606787"/>
          </a:xfrm>
        </p:spPr>
        <p:txBody>
          <a:bodyPr>
            <a:normAutofit/>
          </a:bodyPr>
          <a:lstStyle/>
          <a:p>
            <a:pPr algn="ctr"/>
            <a:r>
              <a:rPr lang="ru-RU" sz="2800" dirty="0"/>
              <a:t>Перезагружая методы, соблюдайте осторожность</a:t>
            </a:r>
          </a:p>
        </p:txBody>
      </p:sp>
      <p:sp>
        <p:nvSpPr>
          <p:cNvPr id="6" name="Content Placeholder 4"/>
          <p:cNvSpPr>
            <a:spLocks noGrp="1"/>
          </p:cNvSpPr>
          <p:nvPr>
            <p:ph sz="half" idx="1"/>
          </p:nvPr>
        </p:nvSpPr>
        <p:spPr>
          <a:xfrm>
            <a:off x="189756" y="836712"/>
            <a:ext cx="11809312" cy="2376264"/>
          </a:xfrm>
        </p:spPr>
        <p:txBody>
          <a:bodyPr>
            <a:normAutofit lnSpcReduction="10000"/>
          </a:bodyPr>
          <a:lstStyle/>
          <a:p>
            <a:pPr marL="274320" lvl="1">
              <a:spcBef>
                <a:spcPts val="1800"/>
              </a:spcBef>
            </a:pPr>
            <a:r>
              <a:rPr lang="ru-RU" sz="1400" dirty="0" smtClean="0"/>
              <a:t>Выбор перегруженных методов является статическим, тогда как выбор переопределенных методов - динамическим.</a:t>
            </a:r>
          </a:p>
          <a:p>
            <a:pPr marL="274320" lvl="1">
              <a:spcBef>
                <a:spcPts val="1800"/>
              </a:spcBef>
            </a:pPr>
            <a:r>
              <a:rPr lang="ru-RU" sz="1400" dirty="0" smtClean="0"/>
              <a:t>Необходимо избегать запутанных вариантов перезагрузки.</a:t>
            </a:r>
          </a:p>
          <a:p>
            <a:pPr marL="274320" lvl="1">
              <a:spcBef>
                <a:spcPts val="1800"/>
              </a:spcBef>
            </a:pPr>
            <a:r>
              <a:rPr lang="ru-RU" sz="1400" dirty="0" smtClean="0"/>
              <a:t>Безопасная, умеренная политика предписывает никогда не предоставлять два варианта перезагрузки с одним и тем же числом параметров.</a:t>
            </a:r>
          </a:p>
          <a:p>
            <a:pPr marL="274320" lvl="1">
              <a:spcBef>
                <a:spcPts val="1800"/>
              </a:spcBef>
            </a:pPr>
            <a:r>
              <a:rPr lang="ru-RU" sz="1400" dirty="0" smtClean="0"/>
              <a:t>То, что вы можете осуществлять перезагрузку методов, еще не означает, что вы должны это делать. Обычно лучше воздерживаться от перезагрузки методов, которые имеют несколько сигнатур с одинаковым количеством параметров. Если такой ситуации избежать нельзя, например, из-за того, что вы переделываете уже имеющийся класс под реализацию нового интерфейса, удостоверьтесь в том, что все варианты перезагрузки, получая одни и те же параметры, будут вести себя одинаковым образом.</a:t>
            </a:r>
          </a:p>
          <a:p>
            <a:pPr marL="274320" lvl="1">
              <a:spcBef>
                <a:spcPts val="1800"/>
              </a:spcBef>
            </a:pPr>
            <a:endParaRPr lang="ru-RU" sz="1400" dirty="0" smtClean="0"/>
          </a:p>
          <a:p>
            <a:pPr marL="274320" lvl="1">
              <a:spcBef>
                <a:spcPts val="1800"/>
              </a:spcBef>
            </a:pPr>
            <a:endParaRPr lang="ru-RU" sz="1400" dirty="0" smtClean="0"/>
          </a:p>
          <a:p>
            <a:pPr marL="45720" lvl="1" indent="0">
              <a:spcBef>
                <a:spcPts val="1800"/>
              </a:spcBef>
              <a:buNone/>
            </a:pPr>
            <a:endParaRPr lang="ru-RU" sz="1400" dirty="0" smtClean="0"/>
          </a:p>
        </p:txBody>
      </p:sp>
    </p:spTree>
    <p:extLst>
      <p:ext uri="{BB962C8B-B14F-4D97-AF65-F5344CB8AC3E}">
        <p14:creationId xmlns:p14="http://schemas.microsoft.com/office/powerpoint/2010/main" val="3507040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189756" y="188639"/>
            <a:ext cx="11809312" cy="606787"/>
          </a:xfrm>
        </p:spPr>
        <p:txBody>
          <a:bodyPr>
            <a:normAutofit/>
          </a:bodyPr>
          <a:lstStyle/>
          <a:p>
            <a:pPr algn="ctr"/>
            <a:r>
              <a:rPr lang="ru-RU" sz="2800" dirty="0"/>
              <a:t>Используйте </a:t>
            </a:r>
            <a:r>
              <a:rPr lang="en-US" sz="2800" dirty="0"/>
              <a:t>varargs </a:t>
            </a:r>
            <a:r>
              <a:rPr lang="ru-RU" sz="2800" dirty="0"/>
              <a:t>с осторожностью</a:t>
            </a:r>
          </a:p>
        </p:txBody>
      </p:sp>
      <p:sp>
        <p:nvSpPr>
          <p:cNvPr id="6" name="Content Placeholder 4"/>
          <p:cNvSpPr>
            <a:spLocks noGrp="1"/>
          </p:cNvSpPr>
          <p:nvPr>
            <p:ph sz="half" idx="1"/>
          </p:nvPr>
        </p:nvSpPr>
        <p:spPr>
          <a:xfrm>
            <a:off x="189756" y="836712"/>
            <a:ext cx="11809312" cy="5832648"/>
          </a:xfrm>
        </p:spPr>
        <p:txBody>
          <a:bodyPr>
            <a:normAutofit/>
          </a:bodyPr>
          <a:lstStyle/>
          <a:p>
            <a:pPr marL="274320" lvl="1">
              <a:spcBef>
                <a:spcPts val="1800"/>
              </a:spcBef>
            </a:pPr>
            <a:r>
              <a:rPr lang="ru-RU" sz="1400" dirty="0" smtClean="0"/>
              <a:t>Методы </a:t>
            </a:r>
            <a:r>
              <a:rPr lang="en-US" sz="1400" dirty="0" smtClean="0"/>
              <a:t>varargs</a:t>
            </a:r>
            <a:r>
              <a:rPr lang="ru-RU" sz="1400" dirty="0" smtClean="0"/>
              <a:t> удобны в плане определения методов, которые требуют переменного количества аргументов, но не стоит переусердствовать в их использовании.</a:t>
            </a:r>
          </a:p>
          <a:p>
            <a:pPr marL="274320" lvl="1" indent="0">
              <a:buNone/>
            </a:pPr>
            <a:r>
              <a:rPr lang="en-US" sz="1400" dirty="0" smtClean="0">
                <a:solidFill>
                  <a:schemeClr val="bg1">
                    <a:lumMod val="65000"/>
                  </a:schemeClr>
                </a:solidFill>
                <a:latin typeface="Courier New" panose="02070309020205020404" pitchFamily="49" charset="0"/>
                <a:cs typeface="Courier New" panose="02070309020205020404" pitchFamily="49" charset="0"/>
              </a:rPr>
              <a:t>// </a:t>
            </a:r>
            <a:r>
              <a:rPr lang="ru-RU" sz="1400" dirty="0" smtClean="0">
                <a:solidFill>
                  <a:schemeClr val="bg1">
                    <a:lumMod val="65000"/>
                  </a:schemeClr>
                </a:solidFill>
                <a:latin typeface="Courier New" panose="02070309020205020404" pitchFamily="49" charset="0"/>
                <a:cs typeface="Courier New" panose="02070309020205020404" pitchFamily="49" charset="0"/>
              </a:rPr>
              <a:t>Неверное использование </a:t>
            </a:r>
            <a:r>
              <a:rPr lang="en-US" sz="1400" dirty="0" smtClean="0">
                <a:solidFill>
                  <a:schemeClr val="bg1">
                    <a:lumMod val="65000"/>
                  </a:schemeClr>
                </a:solidFill>
                <a:latin typeface="Courier New" panose="02070309020205020404" pitchFamily="49" charset="0"/>
                <a:cs typeface="Courier New" panose="02070309020205020404" pitchFamily="49" charset="0"/>
              </a:rPr>
              <a:t>varargs </a:t>
            </a:r>
            <a:r>
              <a:rPr lang="ru-RU" sz="1400" dirty="0" smtClean="0">
                <a:solidFill>
                  <a:schemeClr val="bg1">
                    <a:lumMod val="65000"/>
                  </a:schemeClr>
                </a:solidFill>
                <a:latin typeface="Courier New" panose="02070309020205020404" pitchFamily="49" charset="0"/>
                <a:cs typeface="Courier New" panose="02070309020205020404" pitchFamily="49" charset="0"/>
              </a:rPr>
              <a:t>для передачи одного или более аргументов</a:t>
            </a:r>
          </a:p>
          <a:p>
            <a:pPr marL="274320" lvl="1" indent="0">
              <a:buNone/>
            </a:pPr>
            <a:r>
              <a:rPr lang="en-US" sz="1400" dirty="0" smtClean="0">
                <a:solidFill>
                  <a:schemeClr val="accent2">
                    <a:lumMod val="75000"/>
                  </a:schemeClr>
                </a:solidFill>
                <a:latin typeface="Courier New" panose="02070309020205020404" pitchFamily="49" charset="0"/>
                <a:cs typeface="Courier New" panose="02070309020205020404" pitchFamily="49" charset="0"/>
              </a:rPr>
              <a:t>static</a:t>
            </a:r>
            <a:r>
              <a:rPr lang="en-US" sz="1400" dirty="0" smtClean="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int</a:t>
            </a:r>
            <a:r>
              <a:rPr lang="en-US" sz="1400" dirty="0" smtClean="0">
                <a:latin typeface="Courier New" panose="02070309020205020404" pitchFamily="49" charset="0"/>
                <a:cs typeface="Courier New" panose="02070309020205020404" pitchFamily="49" charset="0"/>
              </a:rPr>
              <a:t> min(</a:t>
            </a:r>
            <a:r>
              <a:rPr lang="en-US" sz="1400" dirty="0">
                <a:solidFill>
                  <a:schemeClr val="accent2">
                    <a:lumMod val="75000"/>
                  </a:schemeClr>
                </a:solidFill>
                <a:latin typeface="Courier New" panose="02070309020205020404" pitchFamily="49" charset="0"/>
                <a:cs typeface="Courier New" panose="02070309020205020404" pitchFamily="49" charset="0"/>
              </a:rPr>
              <a:t>int</a:t>
            </a:r>
            <a:r>
              <a:rPr lang="en-US" sz="1400" dirty="0" smtClean="0">
                <a:latin typeface="Courier New" panose="02070309020205020404" pitchFamily="49" charset="0"/>
                <a:cs typeface="Courier New" panose="02070309020205020404" pitchFamily="49" charset="0"/>
              </a:rPr>
              <a:t>… args) </a:t>
            </a:r>
            <a:r>
              <a:rPr lang="en-US" sz="1400" dirty="0">
                <a:latin typeface="Courier New" panose="02070309020205020404" pitchFamily="49" charset="0"/>
                <a:cs typeface="Courier New" panose="02070309020205020404" pitchFamily="49" charset="0"/>
              </a:rPr>
              <a:t>{</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if(</a:t>
            </a:r>
            <a:r>
              <a:rPr lang="en-US" sz="1400" dirty="0" err="1" smtClean="0">
                <a:latin typeface="Courier New" panose="02070309020205020404" pitchFamily="49" charset="0"/>
                <a:cs typeface="Courier New" panose="02070309020205020404" pitchFamily="49" charset="0"/>
              </a:rPr>
              <a:t>args.length</a:t>
            </a:r>
            <a:r>
              <a:rPr lang="en-US" sz="1400" dirty="0" smtClean="0">
                <a:latin typeface="Courier New" panose="02070309020205020404" pitchFamily="49" charset="0"/>
                <a:cs typeface="Courier New" panose="02070309020205020404" pitchFamily="49" charset="0"/>
              </a:rPr>
              <a:t> == 0)</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throw</a:t>
            </a:r>
            <a:r>
              <a:rPr lang="en-US" sz="1400" dirty="0" smtClean="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new</a:t>
            </a:r>
            <a:r>
              <a:rPr lang="en-US" sz="1400" dirty="0" smtClean="0">
                <a:latin typeface="Courier New" panose="02070309020205020404" pitchFamily="49" charset="0"/>
                <a:cs typeface="Courier New" panose="02070309020205020404" pitchFamily="49" charset="0"/>
              </a:rPr>
              <a:t> IllegalArgumentException(“Too few arguments”);</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int</a:t>
            </a:r>
            <a:r>
              <a:rPr lang="en-US" sz="1400" dirty="0" smtClean="0">
                <a:latin typeface="Courier New" panose="02070309020205020404" pitchFamily="49" charset="0"/>
                <a:cs typeface="Courier New" panose="02070309020205020404" pitchFamily="49" charset="0"/>
              </a:rPr>
              <a:t> min = args[0];</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for</a:t>
            </a:r>
            <a:r>
              <a:rPr lang="en-US" sz="1400" dirty="0" smtClean="0">
                <a:latin typeface="Courier New" panose="02070309020205020404" pitchFamily="49" charset="0"/>
                <a:cs typeface="Courier New" panose="02070309020205020404" pitchFamily="49" charset="0"/>
              </a:rPr>
              <a:t>(</a:t>
            </a:r>
            <a:r>
              <a:rPr lang="en-US" sz="1400" dirty="0">
                <a:solidFill>
                  <a:schemeClr val="accent2">
                    <a:lumMod val="75000"/>
                  </a:schemeClr>
                </a:solidFill>
                <a:latin typeface="Courier New" panose="02070309020205020404" pitchFamily="49" charset="0"/>
                <a:cs typeface="Courier New" panose="02070309020205020404" pitchFamily="49" charset="0"/>
              </a:rPr>
              <a:t>int</a:t>
            </a:r>
            <a:r>
              <a:rPr lang="en-US" sz="1400" dirty="0" smtClean="0">
                <a:latin typeface="Courier New" panose="02070309020205020404" pitchFamily="49" charset="0"/>
                <a:cs typeface="Courier New" panose="02070309020205020404" pitchFamily="49" charset="0"/>
              </a:rPr>
              <a:t> i = 1; i &lt; args.length; i++)</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if(args[</a:t>
            </a:r>
            <a:r>
              <a:rPr lang="en-US" sz="1400" dirty="0" err="1" smtClean="0">
                <a:latin typeface="Courier New" panose="02070309020205020404" pitchFamily="49" charset="0"/>
                <a:cs typeface="Courier New" panose="02070309020205020404" pitchFamily="49" charset="0"/>
              </a:rPr>
              <a:t>i</a:t>
            </a:r>
            <a:r>
              <a:rPr lang="en-US" sz="1400" dirty="0" smtClean="0">
                <a:latin typeface="Courier New" panose="02070309020205020404" pitchFamily="49" charset="0"/>
                <a:cs typeface="Courier New" panose="02070309020205020404" pitchFamily="49" charset="0"/>
              </a:rPr>
              <a:t>] &lt; min)</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min = </a:t>
            </a:r>
            <a:r>
              <a:rPr lang="en-US" sz="1400" dirty="0">
                <a:latin typeface="Courier New" panose="02070309020205020404" pitchFamily="49" charset="0"/>
                <a:cs typeface="Courier New" panose="02070309020205020404" pitchFamily="49" charset="0"/>
              </a:rPr>
              <a:t>args[</a:t>
            </a:r>
            <a:r>
              <a:rPr lang="en-US" sz="1400" dirty="0" err="1">
                <a:latin typeface="Courier New" panose="02070309020205020404" pitchFamily="49" charset="0"/>
                <a:cs typeface="Courier New" panose="02070309020205020404" pitchFamily="49" charset="0"/>
              </a:rPr>
              <a:t>i</a:t>
            </a:r>
            <a:r>
              <a:rPr lang="en-US" sz="1400" dirty="0" smtClean="0">
                <a:latin typeface="Courier New" panose="02070309020205020404" pitchFamily="49" charset="0"/>
                <a:cs typeface="Courier New" panose="02070309020205020404" pitchFamily="49" charset="0"/>
              </a:rPr>
              <a:t>];</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return</a:t>
            </a:r>
            <a:r>
              <a:rPr lang="en-US" sz="1400" dirty="0" smtClean="0">
                <a:latin typeface="Courier New" panose="02070309020205020404" pitchFamily="49" charset="0"/>
                <a:cs typeface="Courier New" panose="02070309020205020404" pitchFamily="49" charset="0"/>
              </a:rPr>
              <a:t> min;</a:t>
            </a:r>
            <a:endParaRPr lang="en-US" sz="1400" dirty="0">
              <a:latin typeface="Courier New" panose="02070309020205020404" pitchFamily="49" charset="0"/>
              <a:cs typeface="Courier New" panose="02070309020205020404" pitchFamily="49" charset="0"/>
            </a:endParaRPr>
          </a:p>
          <a:p>
            <a:pPr marL="274320" lvl="1" indent="0">
              <a:buNone/>
            </a:pPr>
            <a:r>
              <a:rPr lang="en-US" sz="1400" dirty="0" smtClean="0">
                <a:latin typeface="Courier New" panose="02070309020205020404" pitchFamily="49" charset="0"/>
                <a:cs typeface="Courier New" panose="02070309020205020404" pitchFamily="49" charset="0"/>
              </a:rPr>
              <a:t>}</a:t>
            </a:r>
            <a:endParaRPr lang="ru-RU" sz="1400" dirty="0">
              <a:latin typeface="Courier New" panose="02070309020205020404" pitchFamily="49" charset="0"/>
              <a:cs typeface="Courier New" panose="02070309020205020404" pitchFamily="49" charset="0"/>
            </a:endParaRPr>
          </a:p>
          <a:p>
            <a:pPr marL="274320" lvl="1" indent="0">
              <a:buNone/>
            </a:pPr>
            <a:r>
              <a:rPr lang="en-US" sz="1400" dirty="0" smtClean="0">
                <a:solidFill>
                  <a:schemeClr val="bg1">
                    <a:lumMod val="65000"/>
                  </a:schemeClr>
                </a:solidFill>
                <a:latin typeface="Courier New" panose="02070309020205020404" pitchFamily="49" charset="0"/>
                <a:cs typeface="Courier New" panose="02070309020205020404" pitchFamily="49" charset="0"/>
              </a:rPr>
              <a:t>// </a:t>
            </a:r>
            <a:r>
              <a:rPr lang="ru-RU" sz="1400" dirty="0" smtClean="0">
                <a:solidFill>
                  <a:schemeClr val="bg1">
                    <a:lumMod val="65000"/>
                  </a:schemeClr>
                </a:solidFill>
                <a:latin typeface="Courier New" panose="02070309020205020404" pitchFamily="49" charset="0"/>
                <a:cs typeface="Courier New" panose="02070309020205020404" pitchFamily="49" charset="0"/>
              </a:rPr>
              <a:t>Правильный способ использовать </a:t>
            </a:r>
            <a:r>
              <a:rPr lang="en-US" sz="1400" dirty="0" smtClean="0">
                <a:solidFill>
                  <a:schemeClr val="bg1">
                    <a:lumMod val="65000"/>
                  </a:schemeClr>
                </a:solidFill>
                <a:latin typeface="Courier New" panose="02070309020205020404" pitchFamily="49" charset="0"/>
                <a:cs typeface="Courier New" panose="02070309020205020404" pitchFamily="49" charset="0"/>
              </a:rPr>
              <a:t>varargs</a:t>
            </a:r>
            <a:r>
              <a:rPr lang="ru-RU" sz="1400" dirty="0" smtClean="0">
                <a:solidFill>
                  <a:schemeClr val="bg1">
                    <a:lumMod val="65000"/>
                  </a:schemeClr>
                </a:solidFill>
                <a:latin typeface="Courier New" panose="02070309020205020404" pitchFamily="49" charset="0"/>
                <a:cs typeface="Courier New" panose="02070309020205020404" pitchFamily="49" charset="0"/>
              </a:rPr>
              <a:t> для передачи одного или более аргументов</a:t>
            </a:r>
            <a:endParaRPr lang="ru-RU" sz="1400" dirty="0">
              <a:solidFill>
                <a:schemeClr val="bg1">
                  <a:lumMod val="65000"/>
                </a:schemeClr>
              </a:solidFill>
              <a:latin typeface="Courier New" panose="02070309020205020404" pitchFamily="49" charset="0"/>
              <a:cs typeface="Courier New" panose="02070309020205020404" pitchFamily="49" charset="0"/>
            </a:endParaRPr>
          </a:p>
          <a:p>
            <a:pPr marL="274320" lvl="1" indent="0">
              <a:buNone/>
            </a:pPr>
            <a:r>
              <a:rPr lang="en-US" sz="1400" dirty="0">
                <a:solidFill>
                  <a:schemeClr val="accent2">
                    <a:lumMod val="75000"/>
                  </a:schemeClr>
                </a:solidFill>
                <a:latin typeface="Courier New" panose="02070309020205020404" pitchFamily="49" charset="0"/>
                <a:cs typeface="Courier New" panose="02070309020205020404" pitchFamily="49" charset="0"/>
              </a:rPr>
              <a:t>static</a:t>
            </a:r>
            <a:r>
              <a:rPr lang="en-US" sz="1400" dirty="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min(</a:t>
            </a:r>
            <a:r>
              <a:rPr lang="en-US" sz="1400" dirty="0">
                <a:solidFill>
                  <a:schemeClr val="accent2">
                    <a:lumMod val="75000"/>
                  </a:schemeClr>
                </a:solidFill>
                <a:latin typeface="Courier New" panose="02070309020205020404" pitchFamily="49" charset="0"/>
                <a:cs typeface="Courier New" panose="02070309020205020404" pitchFamily="49" charset="0"/>
              </a:rPr>
              <a:t>int</a:t>
            </a:r>
            <a:r>
              <a:rPr lang="en-US" sz="1400" dirty="0" smtClean="0">
                <a:latin typeface="Courier New" panose="02070309020205020404" pitchFamily="49" charset="0"/>
                <a:cs typeface="Courier New" panose="02070309020205020404" pitchFamily="49" charset="0"/>
              </a:rPr>
              <a:t> firstArg, </a:t>
            </a:r>
            <a:r>
              <a:rPr lang="en-US" sz="1400" dirty="0" smtClean="0">
                <a:solidFill>
                  <a:schemeClr val="accent2">
                    <a:lumMod val="75000"/>
                  </a:schemeClr>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remainingArgs) </a:t>
            </a:r>
            <a:r>
              <a:rPr lang="en-US" sz="1400" dirty="0">
                <a:latin typeface="Courier New" panose="02070309020205020404" pitchFamily="49" charset="0"/>
                <a:cs typeface="Courier New" panose="02070309020205020404" pitchFamily="49" charset="0"/>
              </a:rPr>
              <a:t>{</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min = firstArg</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pPr marL="274320" lvl="1" indent="0">
              <a:buNone/>
            </a:pPr>
            <a:r>
              <a:rPr lang="en-US" sz="1400" dirty="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for</a:t>
            </a:r>
            <a:r>
              <a:rPr lang="en-US" sz="1400" dirty="0">
                <a:latin typeface="Courier New" panose="02070309020205020404" pitchFamily="49" charset="0"/>
                <a:cs typeface="Courier New" panose="02070309020205020404" pitchFamily="49" charset="0"/>
              </a:rPr>
              <a:t>(</a:t>
            </a:r>
            <a:r>
              <a:rPr lang="en-US" sz="1400" dirty="0">
                <a:solidFill>
                  <a:schemeClr val="accent2">
                    <a:lumMod val="75000"/>
                  </a:schemeClr>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arg : </a:t>
            </a:r>
            <a:r>
              <a:rPr lang="en-US" sz="1400" dirty="0">
                <a:latin typeface="Courier New" panose="02070309020205020404" pitchFamily="49" charset="0"/>
                <a:cs typeface="Courier New" panose="02070309020205020404" pitchFamily="49" charset="0"/>
              </a:rPr>
              <a:t>remainingArgs</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pPr marL="274320" lvl="1" indent="0">
              <a:buNone/>
            </a:pP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if(arg </a:t>
            </a:r>
            <a:r>
              <a:rPr lang="en-US" sz="1400" dirty="0">
                <a:latin typeface="Courier New" panose="02070309020205020404" pitchFamily="49" charset="0"/>
                <a:cs typeface="Courier New" panose="02070309020205020404" pitchFamily="49" charset="0"/>
              </a:rPr>
              <a:t>&lt; min)</a:t>
            </a:r>
          </a:p>
          <a:p>
            <a:pPr marL="274320" lvl="1" indent="0">
              <a:buNone/>
            </a:pPr>
            <a:r>
              <a:rPr lang="en-US" sz="1400" dirty="0">
                <a:latin typeface="Courier New" panose="02070309020205020404" pitchFamily="49" charset="0"/>
                <a:cs typeface="Courier New" panose="02070309020205020404" pitchFamily="49" charset="0"/>
              </a:rPr>
              <a:t>			min = </a:t>
            </a:r>
            <a:r>
              <a:rPr lang="en-US" sz="1400" dirty="0" smtClean="0">
                <a:latin typeface="Courier New" panose="02070309020205020404" pitchFamily="49" charset="0"/>
                <a:cs typeface="Courier New" panose="02070309020205020404" pitchFamily="49" charset="0"/>
              </a:rPr>
              <a:t>arg;</a:t>
            </a:r>
            <a:endParaRPr lang="en-US" sz="1400" dirty="0">
              <a:latin typeface="Courier New" panose="02070309020205020404" pitchFamily="49" charset="0"/>
              <a:cs typeface="Courier New" panose="02070309020205020404" pitchFamily="49" charset="0"/>
            </a:endParaRPr>
          </a:p>
          <a:p>
            <a:pPr marL="274320" lvl="1" indent="0">
              <a:buNone/>
            </a:pPr>
            <a:r>
              <a:rPr lang="en-US" sz="1400" dirty="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return</a:t>
            </a:r>
            <a:r>
              <a:rPr lang="en-US" sz="1400" dirty="0">
                <a:latin typeface="Courier New" panose="02070309020205020404" pitchFamily="49" charset="0"/>
                <a:cs typeface="Courier New" panose="02070309020205020404" pitchFamily="49" charset="0"/>
              </a:rPr>
              <a:t> min;</a:t>
            </a:r>
          </a:p>
          <a:p>
            <a:pPr marL="274320" lvl="1" indent="0">
              <a:buNone/>
            </a:pPr>
            <a:r>
              <a:rPr lang="en-US" sz="1400" dirty="0">
                <a:latin typeface="Courier New" panose="02070309020205020404" pitchFamily="49" charset="0"/>
                <a:cs typeface="Courier New" panose="02070309020205020404" pitchFamily="49" charset="0"/>
              </a:rPr>
              <a:t>}</a:t>
            </a:r>
            <a:endParaRPr lang="ru-RU" sz="1400" dirty="0">
              <a:latin typeface="Courier New" panose="02070309020205020404" pitchFamily="49" charset="0"/>
              <a:cs typeface="Courier New" panose="02070309020205020404" pitchFamily="49" charset="0"/>
            </a:endParaRPr>
          </a:p>
          <a:p>
            <a:pPr marL="45720" lvl="1" indent="0">
              <a:spcBef>
                <a:spcPts val="1800"/>
              </a:spcBef>
              <a:buNone/>
            </a:pPr>
            <a:endParaRPr lang="ru-RU" sz="1400" dirty="0" smtClean="0"/>
          </a:p>
          <a:p>
            <a:pPr marL="274320" lvl="1">
              <a:spcBef>
                <a:spcPts val="1800"/>
              </a:spcBef>
            </a:pPr>
            <a:endParaRPr lang="ru-RU" sz="1400" dirty="0" smtClean="0"/>
          </a:p>
          <a:p>
            <a:pPr marL="274320" lvl="1">
              <a:spcBef>
                <a:spcPts val="1800"/>
              </a:spcBef>
            </a:pPr>
            <a:endParaRPr lang="ru-RU" sz="1400" dirty="0" smtClean="0"/>
          </a:p>
          <a:p>
            <a:pPr marL="45720" lvl="1" indent="0">
              <a:spcBef>
                <a:spcPts val="1800"/>
              </a:spcBef>
              <a:buNone/>
            </a:pPr>
            <a:endParaRPr lang="ru-RU" sz="1400" dirty="0" smtClean="0"/>
          </a:p>
        </p:txBody>
      </p:sp>
    </p:spTree>
    <p:extLst>
      <p:ext uri="{BB962C8B-B14F-4D97-AF65-F5344CB8AC3E}">
        <p14:creationId xmlns:p14="http://schemas.microsoft.com/office/powerpoint/2010/main" val="21958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189756" y="188639"/>
            <a:ext cx="11809312" cy="606787"/>
          </a:xfrm>
        </p:spPr>
        <p:txBody>
          <a:bodyPr>
            <a:normAutofit/>
          </a:bodyPr>
          <a:lstStyle/>
          <a:p>
            <a:pPr algn="ctr"/>
            <a:r>
              <a:rPr lang="ru-RU" sz="2800" dirty="0"/>
              <a:t>Возвращайте массив нулевой длины, а не </a:t>
            </a:r>
            <a:r>
              <a:rPr lang="en-US" sz="2800" dirty="0"/>
              <a:t>null</a:t>
            </a:r>
            <a:endParaRPr lang="ru-RU" sz="2800" dirty="0"/>
          </a:p>
        </p:txBody>
      </p:sp>
      <p:sp>
        <p:nvSpPr>
          <p:cNvPr id="6" name="Content Placeholder 4"/>
          <p:cNvSpPr>
            <a:spLocks noGrp="1"/>
          </p:cNvSpPr>
          <p:nvPr>
            <p:ph sz="half" idx="1"/>
          </p:nvPr>
        </p:nvSpPr>
        <p:spPr>
          <a:xfrm>
            <a:off x="189756" y="836712"/>
            <a:ext cx="11809312" cy="792088"/>
          </a:xfrm>
        </p:spPr>
        <p:txBody>
          <a:bodyPr>
            <a:normAutofit/>
          </a:bodyPr>
          <a:lstStyle/>
          <a:p>
            <a:pPr marL="274320" lvl="1">
              <a:spcBef>
                <a:spcPts val="1800"/>
              </a:spcBef>
            </a:pPr>
            <a:r>
              <a:rPr lang="ru-RU" sz="1400" dirty="0" smtClean="0"/>
              <a:t>Нет никаких причин для того, чтобы работающий с массивами метод возвращал значение </a:t>
            </a:r>
            <a:r>
              <a:rPr lang="en-US" sz="1400" dirty="0" smtClean="0"/>
              <a:t>null</a:t>
            </a:r>
            <a:r>
              <a:rPr lang="ru-RU" sz="1400" dirty="0" smtClean="0"/>
              <a:t>, а не массив нулевой длины. Такая идиома, по-видимому, проистекает из языка программирования С, где длина массива возвращается отдельно от самого массива. В языке С бесполезно выделять память под массив нулевой длины.</a:t>
            </a:r>
          </a:p>
          <a:p>
            <a:pPr marL="274320" lvl="1">
              <a:spcBef>
                <a:spcPts val="1800"/>
              </a:spcBef>
            </a:pPr>
            <a:endParaRPr lang="ru-RU" sz="1400" dirty="0" smtClean="0"/>
          </a:p>
          <a:p>
            <a:pPr marL="274320" lvl="1">
              <a:spcBef>
                <a:spcPts val="1800"/>
              </a:spcBef>
            </a:pPr>
            <a:endParaRPr lang="ru-RU" sz="1400" dirty="0" smtClean="0"/>
          </a:p>
          <a:p>
            <a:pPr marL="274320" lvl="1">
              <a:spcBef>
                <a:spcPts val="1800"/>
              </a:spcBef>
            </a:pPr>
            <a:endParaRPr lang="ru-RU" sz="1400" dirty="0" smtClean="0"/>
          </a:p>
          <a:p>
            <a:pPr marL="45720" lvl="1" indent="0">
              <a:spcBef>
                <a:spcPts val="1800"/>
              </a:spcBef>
              <a:buNone/>
            </a:pPr>
            <a:endParaRPr lang="ru-RU" sz="1400" dirty="0" smtClean="0"/>
          </a:p>
        </p:txBody>
      </p:sp>
    </p:spTree>
    <p:extLst>
      <p:ext uri="{BB962C8B-B14F-4D97-AF65-F5344CB8AC3E}">
        <p14:creationId xmlns:p14="http://schemas.microsoft.com/office/powerpoint/2010/main" val="326299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61764" y="274638"/>
            <a:ext cx="11665296" cy="850106"/>
          </a:xfrm>
        </p:spPr>
        <p:txBody>
          <a:bodyPr>
            <a:noAutofit/>
          </a:bodyPr>
          <a:lstStyle/>
          <a:p>
            <a:pPr algn="ctr"/>
            <a:r>
              <a:rPr lang="ru-RU" sz="2800" dirty="0"/>
              <a:t>Свойство синглтон обеспечивайте закрытым конструктором или типом перечислений</a:t>
            </a:r>
          </a:p>
        </p:txBody>
      </p:sp>
      <p:sp>
        <p:nvSpPr>
          <p:cNvPr id="6" name="Content Placeholder 5"/>
          <p:cNvSpPr>
            <a:spLocks noGrp="1"/>
          </p:cNvSpPr>
          <p:nvPr>
            <p:ph sz="half" idx="1"/>
          </p:nvPr>
        </p:nvSpPr>
        <p:spPr>
          <a:xfrm>
            <a:off x="261764" y="1135476"/>
            <a:ext cx="11665296" cy="5605892"/>
          </a:xfrm>
        </p:spPr>
        <p:txBody>
          <a:bodyPr>
            <a:normAutofit lnSpcReduction="10000"/>
          </a:bodyPr>
          <a:lstStyle/>
          <a:p>
            <a:pPr marL="274320" lvl="1" indent="0">
              <a:buNone/>
            </a:pPr>
            <a:r>
              <a:rPr lang="en-US" sz="1400" dirty="0" smtClean="0">
                <a:solidFill>
                  <a:schemeClr val="bg1">
                    <a:lumMod val="50000"/>
                  </a:schemeClr>
                </a:solidFill>
                <a:latin typeface="Courier New" panose="02070309020205020404" pitchFamily="49" charset="0"/>
                <a:cs typeface="Courier New" panose="02070309020205020404" pitchFamily="49" charset="0"/>
              </a:rPr>
              <a:t>//</a:t>
            </a:r>
            <a:r>
              <a:rPr lang="ru-RU" sz="1400" dirty="0" smtClean="0">
                <a:solidFill>
                  <a:schemeClr val="bg1">
                    <a:lumMod val="50000"/>
                  </a:schemeClr>
                </a:solidFill>
                <a:latin typeface="Courier New" panose="02070309020205020404" pitchFamily="49" charset="0"/>
                <a:cs typeface="Courier New" panose="02070309020205020404" pitchFamily="49" charset="0"/>
              </a:rPr>
              <a:t>Синглтон с полем типа </a:t>
            </a:r>
            <a:r>
              <a:rPr lang="en-US" sz="1400" dirty="0" smtClean="0">
                <a:solidFill>
                  <a:schemeClr val="bg1">
                    <a:lumMod val="50000"/>
                  </a:schemeClr>
                </a:solidFill>
                <a:latin typeface="Courier New" panose="02070309020205020404" pitchFamily="49" charset="0"/>
                <a:cs typeface="Courier New" panose="02070309020205020404" pitchFamily="49" charset="0"/>
              </a:rPr>
              <a:t>final</a:t>
            </a:r>
          </a:p>
          <a:p>
            <a:pPr marL="274320" lvl="1" indent="0">
              <a:buNone/>
            </a:pPr>
            <a:r>
              <a:rPr lang="en-US" sz="1400" dirty="0" smtClean="0">
                <a:solidFill>
                  <a:schemeClr val="accent2">
                    <a:lumMod val="75000"/>
                  </a:schemeClr>
                </a:solidFill>
                <a:latin typeface="Courier New" panose="02070309020205020404" pitchFamily="49" charset="0"/>
                <a:cs typeface="Courier New" panose="02070309020205020404" pitchFamily="49" charset="0"/>
              </a:rPr>
              <a:t>public</a:t>
            </a:r>
            <a:r>
              <a:rPr lang="en-US" sz="1400" dirty="0" smtClean="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class</a:t>
            </a:r>
            <a:r>
              <a:rPr lang="en-US" sz="1400" dirty="0" smtClean="0">
                <a:latin typeface="Courier New" panose="02070309020205020404" pitchFamily="49" charset="0"/>
                <a:cs typeface="Courier New" panose="02070309020205020404" pitchFamily="49" charset="0"/>
              </a:rPr>
              <a:t> Elvis </a:t>
            </a:r>
            <a:r>
              <a:rPr lang="en-US" sz="1400" dirty="0">
                <a:latin typeface="Courier New" panose="02070309020205020404" pitchFamily="49" charset="0"/>
                <a:cs typeface="Courier New" panose="02070309020205020404" pitchFamily="49" charset="0"/>
              </a:rPr>
              <a:t>{</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public static final</a:t>
            </a:r>
            <a:r>
              <a:rPr lang="en-US" sz="1400" dirty="0" smtClean="0">
                <a:latin typeface="Courier New" panose="02070309020205020404" pitchFamily="49" charset="0"/>
                <a:cs typeface="Courier New" panose="02070309020205020404" pitchFamily="49" charset="0"/>
              </a:rPr>
              <a:t> Elvis </a:t>
            </a:r>
            <a:r>
              <a:rPr lang="en-US" sz="1400" dirty="0" smtClean="0">
                <a:solidFill>
                  <a:srgbClr val="7030A0"/>
                </a:solidFill>
                <a:latin typeface="Courier New" panose="02070309020205020404" pitchFamily="49" charset="0"/>
                <a:cs typeface="Courier New" panose="02070309020205020404" pitchFamily="49" charset="0"/>
              </a:rPr>
              <a:t>INSTANCE</a:t>
            </a:r>
            <a:r>
              <a:rPr lang="en-US" sz="1400" dirty="0" smtClean="0">
                <a:latin typeface="Courier New" panose="02070309020205020404" pitchFamily="49" charset="0"/>
                <a:cs typeface="Courier New" panose="02070309020205020404" pitchFamily="49" charset="0"/>
              </a:rPr>
              <a:t> = </a:t>
            </a:r>
            <a:r>
              <a:rPr lang="en-US" sz="1400" dirty="0">
                <a:solidFill>
                  <a:schemeClr val="accent2">
                    <a:lumMod val="75000"/>
                  </a:schemeClr>
                </a:solidFill>
                <a:latin typeface="Courier New" panose="02070309020205020404" pitchFamily="49" charset="0"/>
                <a:cs typeface="Courier New" panose="02070309020205020404" pitchFamily="49" charset="0"/>
              </a:rPr>
              <a:t>new</a:t>
            </a:r>
            <a:r>
              <a:rPr lang="en-US" sz="1400" dirty="0" smtClean="0">
                <a:latin typeface="Courier New" panose="02070309020205020404" pitchFamily="49" charset="0"/>
                <a:cs typeface="Courier New" panose="02070309020205020404" pitchFamily="49" charset="0"/>
              </a:rPr>
              <a:t> Elvis();</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private</a:t>
            </a:r>
            <a:r>
              <a:rPr lang="en-US" sz="1400" dirty="0" smtClean="0">
                <a:latin typeface="Courier New" panose="02070309020205020404" pitchFamily="49" charset="0"/>
                <a:cs typeface="Courier New" panose="02070309020205020404" pitchFamily="49" charset="0"/>
              </a:rPr>
              <a:t> Elvis() {…};</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public</a:t>
            </a:r>
            <a:r>
              <a:rPr lang="en-US" sz="1400" dirty="0" smtClean="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void</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leaveTheBuilding</a:t>
            </a:r>
            <a:r>
              <a:rPr lang="en-US" sz="1400" dirty="0" smtClean="0">
                <a:latin typeface="Courier New" panose="02070309020205020404" pitchFamily="49" charset="0"/>
                <a:cs typeface="Courier New" panose="02070309020205020404" pitchFamily="49" charset="0"/>
              </a:rPr>
              <a:t>() {…}</a:t>
            </a:r>
          </a:p>
          <a:p>
            <a:pPr marL="274320" lvl="1" indent="0">
              <a:buNone/>
            </a:pPr>
            <a:r>
              <a:rPr lang="en-US" sz="1400" dirty="0" smtClean="0">
                <a:latin typeface="Courier New" panose="02070309020205020404" pitchFamily="49" charset="0"/>
                <a:cs typeface="Courier New" panose="02070309020205020404" pitchFamily="49" charset="0"/>
              </a:rPr>
              <a:t>}</a:t>
            </a:r>
            <a:endParaRPr lang="ru-RU" sz="1400" dirty="0">
              <a:latin typeface="Courier New" panose="02070309020205020404" pitchFamily="49" charset="0"/>
              <a:cs typeface="Courier New" panose="02070309020205020404" pitchFamily="49" charset="0"/>
            </a:endParaRPr>
          </a:p>
          <a:p>
            <a:pPr marL="45720" indent="0">
              <a:buNone/>
            </a:pPr>
            <a:r>
              <a:rPr lang="ru-RU" sz="1400" dirty="0" smtClean="0"/>
              <a:t>Основное преимущество первого подхода заключается в том, что из декларации членов, составляющих класса, понятно, что этот класс является синглтон: открытое статическое поле имеет тип </a:t>
            </a:r>
            <a:r>
              <a:rPr lang="en-US" sz="1400" dirty="0" smtClean="0">
                <a:solidFill>
                  <a:schemeClr val="accent2">
                    <a:lumMod val="75000"/>
                  </a:schemeClr>
                </a:solidFill>
                <a:latin typeface="Courier New" panose="02070309020205020404" pitchFamily="49" charset="0"/>
                <a:cs typeface="Courier New" panose="02070309020205020404" pitchFamily="49" charset="0"/>
              </a:rPr>
              <a:t>final</a:t>
            </a:r>
            <a:r>
              <a:rPr lang="ru-RU" sz="1400" dirty="0"/>
              <a:t>, а потому </a:t>
            </a:r>
            <a:r>
              <a:rPr lang="en-US" sz="1400" dirty="0"/>
              <a:t> </a:t>
            </a:r>
            <a:r>
              <a:rPr lang="ru-RU" sz="1400" dirty="0"/>
              <a:t>это поле всегда будет содержать ссылку на один и тот же объект</a:t>
            </a:r>
            <a:r>
              <a:rPr lang="ru-RU" sz="1400" dirty="0" smtClean="0"/>
              <a:t>.</a:t>
            </a:r>
          </a:p>
          <a:p>
            <a:pPr marL="274320" lvl="1" indent="0">
              <a:buNone/>
            </a:pPr>
            <a:endParaRPr lang="ru-RU" sz="1400" dirty="0" smtClean="0">
              <a:solidFill>
                <a:schemeClr val="bg1">
                  <a:lumMod val="50000"/>
                </a:schemeClr>
              </a:solidFill>
              <a:latin typeface="Courier New" panose="02070309020205020404" pitchFamily="49" charset="0"/>
              <a:cs typeface="Courier New" panose="02070309020205020404" pitchFamily="49" charset="0"/>
            </a:endParaRPr>
          </a:p>
          <a:p>
            <a:pPr marL="274320" lvl="1" indent="0">
              <a:buNone/>
            </a:pPr>
            <a:r>
              <a:rPr lang="en-US" sz="1400" dirty="0" smtClean="0">
                <a:solidFill>
                  <a:schemeClr val="bg1">
                    <a:lumMod val="50000"/>
                  </a:schemeClr>
                </a:solidFill>
                <a:latin typeface="Courier New" panose="02070309020205020404" pitchFamily="49" charset="0"/>
                <a:cs typeface="Courier New" panose="02070309020205020404" pitchFamily="49" charset="0"/>
              </a:rPr>
              <a:t>//</a:t>
            </a:r>
            <a:r>
              <a:rPr lang="ru-RU" sz="1400" dirty="0">
                <a:solidFill>
                  <a:schemeClr val="bg1">
                    <a:lumMod val="50000"/>
                  </a:schemeClr>
                </a:solidFill>
                <a:latin typeface="Courier New" panose="02070309020205020404" pitchFamily="49" charset="0"/>
                <a:cs typeface="Courier New" panose="02070309020205020404" pitchFamily="49" charset="0"/>
              </a:rPr>
              <a:t>Синглтон </a:t>
            </a:r>
            <a:r>
              <a:rPr lang="ru-RU" sz="1400" dirty="0" smtClean="0">
                <a:solidFill>
                  <a:schemeClr val="bg1">
                    <a:lumMod val="50000"/>
                  </a:schemeClr>
                </a:solidFill>
                <a:latin typeface="Courier New" panose="02070309020205020404" pitchFamily="49" charset="0"/>
                <a:cs typeface="Courier New" panose="02070309020205020404" pitchFamily="49" charset="0"/>
              </a:rPr>
              <a:t>с</a:t>
            </a:r>
            <a:r>
              <a:rPr lang="ru-RU" sz="1400" dirty="0">
                <a:solidFill>
                  <a:schemeClr val="bg1">
                    <a:lumMod val="50000"/>
                  </a:schemeClr>
                </a:solidFill>
                <a:latin typeface="Courier New" panose="02070309020205020404" pitchFamily="49" charset="0"/>
                <a:cs typeface="Courier New" panose="02070309020205020404" pitchFamily="49" charset="0"/>
              </a:rPr>
              <a:t>о</a:t>
            </a:r>
            <a:r>
              <a:rPr lang="ru-RU" sz="1400" dirty="0" smtClean="0">
                <a:solidFill>
                  <a:schemeClr val="bg1">
                    <a:lumMod val="50000"/>
                  </a:schemeClr>
                </a:solidFill>
                <a:latin typeface="Courier New" panose="02070309020205020404" pitchFamily="49" charset="0"/>
                <a:cs typeface="Courier New" panose="02070309020205020404" pitchFamily="49" charset="0"/>
              </a:rPr>
              <a:t> статическим методом генерации</a:t>
            </a:r>
            <a:endParaRPr lang="en-US" sz="1400" dirty="0">
              <a:solidFill>
                <a:schemeClr val="bg1">
                  <a:lumMod val="50000"/>
                </a:schemeClr>
              </a:solidFill>
              <a:latin typeface="Courier New" panose="02070309020205020404" pitchFamily="49" charset="0"/>
              <a:cs typeface="Courier New" panose="02070309020205020404" pitchFamily="49" charset="0"/>
            </a:endParaRPr>
          </a:p>
          <a:p>
            <a:pPr marL="274320" lvl="1" indent="0">
              <a:buNone/>
            </a:pPr>
            <a:r>
              <a:rPr lang="en-US" sz="1400" dirty="0">
                <a:solidFill>
                  <a:schemeClr val="accent2">
                    <a:lumMod val="75000"/>
                  </a:schemeClr>
                </a:solidFill>
                <a:latin typeface="Courier New" panose="02070309020205020404" pitchFamily="49" charset="0"/>
                <a:cs typeface="Courier New" panose="02070309020205020404" pitchFamily="49" charset="0"/>
              </a:rPr>
              <a:t>public</a:t>
            </a:r>
            <a:r>
              <a:rPr lang="en-US" sz="1400" dirty="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class</a:t>
            </a:r>
            <a:r>
              <a:rPr lang="en-US" sz="1400" dirty="0">
                <a:latin typeface="Courier New" panose="02070309020205020404" pitchFamily="49" charset="0"/>
                <a:cs typeface="Courier New" panose="02070309020205020404" pitchFamily="49" charset="0"/>
              </a:rPr>
              <a:t> Elvis {</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private</a:t>
            </a:r>
            <a:r>
              <a:rPr lang="en-US" sz="1400" dirty="0" smtClean="0">
                <a:solidFill>
                  <a:schemeClr val="accent2">
                    <a:lumMod val="75000"/>
                  </a:schemeClr>
                </a:solidFill>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static final</a:t>
            </a:r>
            <a:r>
              <a:rPr lang="en-US" sz="1400" dirty="0">
                <a:latin typeface="Courier New" panose="02070309020205020404" pitchFamily="49" charset="0"/>
                <a:cs typeface="Courier New" panose="02070309020205020404" pitchFamily="49" charset="0"/>
              </a:rPr>
              <a:t> Elvis </a:t>
            </a:r>
            <a:r>
              <a:rPr lang="en-US" sz="1400" dirty="0">
                <a:solidFill>
                  <a:srgbClr val="7030A0"/>
                </a:solidFill>
                <a:latin typeface="Courier New" panose="02070309020205020404" pitchFamily="49" charset="0"/>
                <a:cs typeface="Courier New" panose="02070309020205020404" pitchFamily="49" charset="0"/>
              </a:rPr>
              <a:t>INSTANCE</a:t>
            </a:r>
            <a:r>
              <a:rPr lang="en-US" sz="1400" dirty="0">
                <a:latin typeface="Courier New" panose="02070309020205020404" pitchFamily="49" charset="0"/>
                <a:cs typeface="Courier New" panose="02070309020205020404" pitchFamily="49" charset="0"/>
              </a:rPr>
              <a:t> = </a:t>
            </a:r>
            <a:r>
              <a:rPr lang="en-US" sz="1400" dirty="0">
                <a:solidFill>
                  <a:schemeClr val="accent2">
                    <a:lumMod val="75000"/>
                  </a:schemeClr>
                </a:solidFill>
                <a:latin typeface="Courier New" panose="02070309020205020404" pitchFamily="49" charset="0"/>
                <a:cs typeface="Courier New" panose="02070309020205020404" pitchFamily="49" charset="0"/>
              </a:rPr>
              <a:t>new</a:t>
            </a:r>
            <a:r>
              <a:rPr lang="en-US" sz="1400" dirty="0">
                <a:latin typeface="Courier New" panose="02070309020205020404" pitchFamily="49" charset="0"/>
                <a:cs typeface="Courier New" panose="02070309020205020404" pitchFamily="49" charset="0"/>
              </a:rPr>
              <a:t> Elvis();</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private</a:t>
            </a:r>
            <a:r>
              <a:rPr lang="en-US" sz="1400" dirty="0">
                <a:latin typeface="Courier New" panose="02070309020205020404" pitchFamily="49" charset="0"/>
                <a:cs typeface="Courier New" panose="02070309020205020404" pitchFamily="49" charset="0"/>
              </a:rPr>
              <a:t> Elvis() </a:t>
            </a:r>
            <a:r>
              <a:rPr lang="en-US" sz="1400" dirty="0" smtClean="0">
                <a:latin typeface="Courier New" panose="02070309020205020404" pitchFamily="49" charset="0"/>
                <a:cs typeface="Courier New" panose="02070309020205020404" pitchFamily="49" charset="0"/>
              </a:rPr>
              <a:t>{…};</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public</a:t>
            </a:r>
            <a:r>
              <a:rPr lang="en-US" sz="1400" dirty="0" smtClean="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static</a:t>
            </a:r>
            <a:r>
              <a:rPr lang="en-US" sz="1400" dirty="0" smtClean="0">
                <a:latin typeface="Courier New" panose="02070309020205020404" pitchFamily="49" charset="0"/>
                <a:cs typeface="Courier New" panose="02070309020205020404" pitchFamily="49" charset="0"/>
              </a:rPr>
              <a:t> Elvis </a:t>
            </a:r>
            <a:r>
              <a:rPr lang="en-US" sz="1400" dirty="0" err="1" smtClean="0">
                <a:latin typeface="Courier New" panose="02070309020205020404" pitchFamily="49" charset="0"/>
                <a:cs typeface="Courier New" panose="02070309020205020404" pitchFamily="49" charset="0"/>
              </a:rPr>
              <a:t>getInstance</a:t>
            </a:r>
            <a:r>
              <a:rPr lang="en-US" sz="1400" dirty="0" smtClean="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return</a:t>
            </a:r>
            <a:r>
              <a:rPr lang="en-US" sz="1400" dirty="0" smtClean="0">
                <a:latin typeface="Courier New" panose="02070309020205020404" pitchFamily="49" charset="0"/>
                <a:cs typeface="Courier New" panose="02070309020205020404" pitchFamily="49" charset="0"/>
              </a:rPr>
              <a:t> </a:t>
            </a:r>
            <a:r>
              <a:rPr lang="en-US" sz="1400" dirty="0">
                <a:solidFill>
                  <a:srgbClr val="7030A0"/>
                </a:solidFill>
                <a:latin typeface="Courier New" panose="02070309020205020404" pitchFamily="49" charset="0"/>
                <a:cs typeface="Courier New" panose="02070309020205020404" pitchFamily="49" charset="0"/>
              </a:rPr>
              <a:t>INSTANCE</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pPr marL="274320" lvl="1" indent="0">
              <a:buNone/>
            </a:pPr>
            <a:r>
              <a:rPr lang="en-US" sz="1400" dirty="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public</a:t>
            </a:r>
            <a:r>
              <a:rPr lang="en-US" sz="1400" dirty="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void</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leaveTheBuilding</a:t>
            </a:r>
            <a:r>
              <a:rPr lang="en-US" sz="1400" dirty="0">
                <a:latin typeface="Courier New" panose="02070309020205020404" pitchFamily="49" charset="0"/>
                <a:cs typeface="Courier New" panose="02070309020205020404" pitchFamily="49" charset="0"/>
              </a:rPr>
              <a:t>() {…}</a:t>
            </a:r>
          </a:p>
          <a:p>
            <a:pPr marL="274320" lvl="1" indent="0">
              <a:buNone/>
            </a:pPr>
            <a:r>
              <a:rPr lang="en-US" sz="1400" dirty="0" smtClean="0">
                <a:latin typeface="Courier New" panose="02070309020205020404" pitchFamily="49" charset="0"/>
                <a:cs typeface="Courier New" panose="02070309020205020404" pitchFamily="49" charset="0"/>
              </a:rPr>
              <a:t>}</a:t>
            </a:r>
            <a:endParaRPr lang="ru-RU" sz="1400" dirty="0" smtClean="0">
              <a:latin typeface="Courier New" panose="02070309020205020404" pitchFamily="49" charset="0"/>
              <a:cs typeface="Courier New" panose="02070309020205020404" pitchFamily="49" charset="0"/>
            </a:endParaRPr>
          </a:p>
          <a:p>
            <a:pPr marL="45720" indent="0">
              <a:buNone/>
            </a:pPr>
            <a:r>
              <a:rPr lang="ru-RU" sz="1400" dirty="0" smtClean="0"/>
              <a:t>Одно из преимуществ второго подхода заключается в том, что он дает вам возможность отказываться от решения сделать класс синглтоном, не меняя при этом его </a:t>
            </a:r>
            <a:r>
              <a:rPr lang="en-US" sz="1400" dirty="0" smtClean="0"/>
              <a:t>API</a:t>
            </a:r>
            <a:r>
              <a:rPr lang="ru-RU" sz="1400" dirty="0" smtClean="0"/>
              <a:t>.</a:t>
            </a:r>
            <a:endParaRPr lang="en-US" sz="1400" dirty="0" smtClean="0"/>
          </a:p>
          <a:p>
            <a:pPr marL="45720" indent="0" algn="ctr">
              <a:buNone/>
            </a:pPr>
            <a:r>
              <a:rPr lang="ru-RU" sz="1400" b="1" dirty="0" smtClean="0"/>
              <a:t>Наилучшим является реализация </a:t>
            </a:r>
            <a:r>
              <a:rPr lang="ru-RU" sz="1400" b="1" dirty="0" err="1" smtClean="0"/>
              <a:t>синглтона</a:t>
            </a:r>
            <a:r>
              <a:rPr lang="ru-RU" sz="1400" b="1" dirty="0" smtClean="0"/>
              <a:t> через тип перечисления с одним элементом.</a:t>
            </a:r>
            <a:endParaRPr lang="en-US" sz="1400" b="1" dirty="0"/>
          </a:p>
        </p:txBody>
      </p:sp>
    </p:spTree>
    <p:extLst>
      <p:ext uri="{BB962C8B-B14F-4D97-AF65-F5344CB8AC3E}">
        <p14:creationId xmlns:p14="http://schemas.microsoft.com/office/powerpoint/2010/main" val="4897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189756" y="188639"/>
            <a:ext cx="11809312" cy="606787"/>
          </a:xfrm>
        </p:spPr>
        <p:txBody>
          <a:bodyPr>
            <a:normAutofit fontScale="90000"/>
          </a:bodyPr>
          <a:lstStyle/>
          <a:p>
            <a:pPr algn="ctr"/>
            <a:r>
              <a:rPr lang="ru-RU" sz="2800" dirty="0"/>
              <a:t>Для всех открытых элементов </a:t>
            </a:r>
            <a:r>
              <a:rPr lang="en-US" sz="2800" dirty="0"/>
              <a:t>API</a:t>
            </a:r>
            <a:r>
              <a:rPr lang="ru-RU" sz="2800" dirty="0"/>
              <a:t> пишите </a:t>
            </a:r>
            <a:r>
              <a:rPr lang="en-US" sz="2800" dirty="0"/>
              <a:t>doc</a:t>
            </a:r>
            <a:r>
              <a:rPr lang="ru-RU" sz="2800" dirty="0"/>
              <a:t>-комментарии</a:t>
            </a:r>
          </a:p>
        </p:txBody>
      </p:sp>
      <p:sp>
        <p:nvSpPr>
          <p:cNvPr id="6" name="Content Placeholder 4"/>
          <p:cNvSpPr>
            <a:spLocks noGrp="1"/>
          </p:cNvSpPr>
          <p:nvPr>
            <p:ph sz="half" idx="1"/>
          </p:nvPr>
        </p:nvSpPr>
        <p:spPr>
          <a:xfrm>
            <a:off x="189756" y="836712"/>
            <a:ext cx="11809312" cy="3096344"/>
          </a:xfrm>
        </p:spPr>
        <p:txBody>
          <a:bodyPr>
            <a:normAutofit/>
          </a:bodyPr>
          <a:lstStyle/>
          <a:p>
            <a:pPr marL="331470" lvl="1" indent="-285750">
              <a:spcBef>
                <a:spcPts val="1800"/>
              </a:spcBef>
            </a:pPr>
            <a:r>
              <a:rPr lang="ru-RU" sz="1400" dirty="0" smtClean="0"/>
              <a:t>Комментарии к документации – самый лучший, самый эффективный способ документирования </a:t>
            </a:r>
            <a:r>
              <a:rPr lang="en-US" sz="1400" dirty="0" smtClean="0"/>
              <a:t>API</a:t>
            </a:r>
            <a:r>
              <a:rPr lang="ru-RU" sz="1400" dirty="0" smtClean="0"/>
              <a:t>. Написание комментариев нужно считать обязательным для всех элементов внешнего </a:t>
            </a:r>
            <a:r>
              <a:rPr lang="en-US" sz="1400" dirty="0" smtClean="0"/>
              <a:t>API</a:t>
            </a:r>
            <a:r>
              <a:rPr lang="ru-RU" sz="1400" dirty="0" smtClean="0"/>
              <a:t>.</a:t>
            </a:r>
          </a:p>
          <a:p>
            <a:pPr marL="331470" lvl="1" indent="-285750">
              <a:spcBef>
                <a:spcPts val="1800"/>
              </a:spcBef>
            </a:pPr>
            <a:r>
              <a:rPr lang="ru-RU" sz="1400" dirty="0" smtClean="0"/>
              <a:t>Чтобы должным образом документировать </a:t>
            </a:r>
            <a:r>
              <a:rPr lang="en-US" sz="1400" dirty="0" smtClean="0"/>
              <a:t>API</a:t>
            </a:r>
            <a:r>
              <a:rPr lang="ru-RU" sz="1400" dirty="0" smtClean="0"/>
              <a:t>, следует предварять </a:t>
            </a:r>
            <a:r>
              <a:rPr lang="en-US" sz="1400" dirty="0" smtClean="0"/>
              <a:t>doc-</a:t>
            </a:r>
            <a:r>
              <a:rPr lang="ru-RU" sz="1400" dirty="0"/>
              <a:t>комментарием каждую </a:t>
            </a:r>
            <a:r>
              <a:rPr lang="ru-RU" sz="1400" dirty="0" smtClean="0"/>
              <a:t>предоставляемую пользователям декларацию класса</a:t>
            </a:r>
            <a:r>
              <a:rPr lang="ru-RU" sz="1400" dirty="0"/>
              <a:t>, </a:t>
            </a:r>
            <a:r>
              <a:rPr lang="ru-RU" sz="1400" dirty="0" smtClean="0"/>
              <a:t>интерфейса, конструктора, метода и поля.</a:t>
            </a:r>
          </a:p>
          <a:p>
            <a:pPr marL="331470" lvl="1" indent="-285750">
              <a:spcBef>
                <a:spcPts val="1800"/>
              </a:spcBef>
            </a:pPr>
            <a:r>
              <a:rPr lang="en-US" sz="1400" b="1" dirty="0" smtClean="0"/>
              <a:t>Doc</a:t>
            </a:r>
            <a:r>
              <a:rPr lang="ru-RU" sz="1400" b="1" dirty="0" smtClean="0"/>
              <a:t>-комментарий для метода должен лаконично описывать соглашения</a:t>
            </a:r>
            <a:r>
              <a:rPr lang="ru-RU" sz="1400" dirty="0" smtClean="0"/>
              <a:t> между этим методом и его клиентами.</a:t>
            </a:r>
          </a:p>
          <a:p>
            <a:pPr marL="331470" lvl="1" indent="-285750">
              <a:spcBef>
                <a:spcPts val="1800"/>
              </a:spcBef>
            </a:pPr>
            <a:r>
              <a:rPr lang="ru-RU" sz="1400" dirty="0" smtClean="0"/>
              <a:t>Когда вы пишите документацию по обобщенным типам или методам, обязательно документируйте все параметры типа.</a:t>
            </a:r>
          </a:p>
          <a:p>
            <a:pPr marL="331470" lvl="1" indent="-285750">
              <a:spcBef>
                <a:spcPts val="1800"/>
              </a:spcBef>
            </a:pPr>
            <a:r>
              <a:rPr lang="ru-RU" sz="1400" b="1" dirty="0" smtClean="0"/>
              <a:t>При документировании перечислимого типа убедитесь, что документированы константы</a:t>
            </a:r>
            <a:r>
              <a:rPr lang="ru-RU" sz="1400" dirty="0" smtClean="0"/>
              <a:t>, тип и любой открытый метод.</a:t>
            </a:r>
          </a:p>
          <a:p>
            <a:pPr marL="331470" lvl="1" indent="-285750">
              <a:spcBef>
                <a:spcPts val="1800"/>
              </a:spcBef>
            </a:pPr>
            <a:r>
              <a:rPr lang="ru-RU" sz="1400" b="1" dirty="0" smtClean="0"/>
              <a:t>При документировании аннотационных типов убедитесь, что документирован любой член</a:t>
            </a:r>
            <a:r>
              <a:rPr lang="ru-RU" sz="1400" dirty="0" smtClean="0"/>
              <a:t>, так же как и сам тип.</a:t>
            </a:r>
          </a:p>
        </p:txBody>
      </p:sp>
    </p:spTree>
    <p:extLst>
      <p:ext uri="{BB962C8B-B14F-4D97-AF65-F5344CB8AC3E}">
        <p14:creationId xmlns:p14="http://schemas.microsoft.com/office/powerpoint/2010/main" val="736064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type="title"/>
          </p:nvPr>
        </p:nvSpPr>
        <p:spPr>
          <a:xfrm>
            <a:off x="909836" y="188640"/>
            <a:ext cx="10441160" cy="691480"/>
          </a:xfrm>
        </p:spPr>
        <p:txBody>
          <a:bodyPr>
            <a:normAutofit/>
          </a:bodyPr>
          <a:lstStyle/>
          <a:p>
            <a:pPr algn="ctr"/>
            <a:r>
              <a:rPr lang="ru-RU" sz="2800" dirty="0" smtClean="0"/>
              <a:t>Общие вопросы программирования</a:t>
            </a:r>
            <a:endParaRPr lang="en-US" sz="2800" dirty="0"/>
          </a:p>
        </p:txBody>
      </p:sp>
      <p:sp>
        <p:nvSpPr>
          <p:cNvPr id="6" name="Content Placeholder 1"/>
          <p:cNvSpPr>
            <a:spLocks noGrp="1"/>
          </p:cNvSpPr>
          <p:nvPr>
            <p:ph idx="1"/>
          </p:nvPr>
        </p:nvSpPr>
        <p:spPr>
          <a:xfrm>
            <a:off x="261764" y="980728"/>
            <a:ext cx="11737304" cy="5688632"/>
          </a:xfrm>
        </p:spPr>
        <p:txBody>
          <a:bodyPr>
            <a:normAutofit fontScale="92500" lnSpcReduction="20000"/>
          </a:bodyPr>
          <a:lstStyle/>
          <a:p>
            <a:r>
              <a:rPr lang="ru-RU" dirty="0" smtClean="0"/>
              <a:t>Сводите к минимуму область видимости локальных переменных.</a:t>
            </a:r>
          </a:p>
          <a:p>
            <a:r>
              <a:rPr lang="ru-RU" dirty="0" smtClean="0"/>
              <a:t>Предпочитайте использование цикла </a:t>
            </a:r>
            <a:r>
              <a:rPr lang="en-US" dirty="0" smtClean="0"/>
              <a:t>for-each</a:t>
            </a:r>
            <a:r>
              <a:rPr lang="ru-RU" dirty="0" smtClean="0"/>
              <a:t>.</a:t>
            </a:r>
          </a:p>
          <a:p>
            <a:r>
              <a:rPr lang="ru-RU" dirty="0" smtClean="0"/>
              <a:t>Изучите библиотеки и пользуйтесь ими.</a:t>
            </a:r>
          </a:p>
          <a:p>
            <a:r>
              <a:rPr lang="ru-RU" dirty="0" smtClean="0"/>
              <a:t>Если требуются точные ответы, избегайте использования типов </a:t>
            </a:r>
            <a:r>
              <a:rPr lang="en-US" dirty="0" smtClean="0"/>
              <a:t>float </a:t>
            </a:r>
            <a:r>
              <a:rPr lang="ru-RU" dirty="0" smtClean="0"/>
              <a:t>и </a:t>
            </a:r>
            <a:r>
              <a:rPr lang="en-US" dirty="0" smtClean="0"/>
              <a:t>double</a:t>
            </a:r>
            <a:r>
              <a:rPr lang="ru-RU" dirty="0" smtClean="0"/>
              <a:t>.</a:t>
            </a:r>
          </a:p>
          <a:p>
            <a:r>
              <a:rPr lang="ru-RU" dirty="0" smtClean="0"/>
              <a:t>Отдавайте предпочтение использованию обычных примитивных типов, а не упакованных примитивных типов.</a:t>
            </a:r>
          </a:p>
          <a:p>
            <a:r>
              <a:rPr lang="ru-RU" dirty="0" smtClean="0"/>
              <a:t>Не используйте строку там, где более уместен иной тип.</a:t>
            </a:r>
          </a:p>
          <a:p>
            <a:r>
              <a:rPr lang="ru-RU" dirty="0" smtClean="0"/>
              <a:t>При конкатенации строк опасайтесь потери производительности.</a:t>
            </a:r>
          </a:p>
          <a:p>
            <a:r>
              <a:rPr lang="ru-RU" dirty="0" smtClean="0"/>
              <a:t>Для ссылки на объект используйте его интерфейс.</a:t>
            </a:r>
          </a:p>
          <a:p>
            <a:r>
              <a:rPr lang="ru-RU" dirty="0" smtClean="0"/>
              <a:t>Предпочитайте интерфейс отражению класса.</a:t>
            </a:r>
          </a:p>
          <a:p>
            <a:r>
              <a:rPr lang="ru-RU" dirty="0" smtClean="0"/>
              <a:t>Соблюдайте осторожность при использовании машинозависимых методов.</a:t>
            </a:r>
          </a:p>
          <a:p>
            <a:r>
              <a:rPr lang="ru-RU" dirty="0" smtClean="0"/>
              <a:t>Соблюдайте осторожность при оптимизации.</a:t>
            </a:r>
          </a:p>
          <a:p>
            <a:r>
              <a:rPr lang="ru-RU" dirty="0" smtClean="0"/>
              <a:t>При выборе имен придерживайтесь общепринятых соглашений.</a:t>
            </a:r>
          </a:p>
        </p:txBody>
      </p:sp>
    </p:spTree>
    <p:extLst>
      <p:ext uri="{BB962C8B-B14F-4D97-AF65-F5344CB8AC3E}">
        <p14:creationId xmlns:p14="http://schemas.microsoft.com/office/powerpoint/2010/main" val="2392789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189756" y="188639"/>
            <a:ext cx="11809312" cy="720081"/>
          </a:xfrm>
        </p:spPr>
        <p:txBody>
          <a:bodyPr>
            <a:normAutofit fontScale="90000"/>
          </a:bodyPr>
          <a:lstStyle/>
          <a:p>
            <a:pPr algn="ctr"/>
            <a:r>
              <a:rPr lang="ru-RU" sz="2800" dirty="0"/>
              <a:t>Сводите к минимуму область видимости локальных переменных</a:t>
            </a:r>
          </a:p>
        </p:txBody>
      </p:sp>
      <p:sp>
        <p:nvSpPr>
          <p:cNvPr id="6" name="Content Placeholder 4"/>
          <p:cNvSpPr>
            <a:spLocks noGrp="1"/>
          </p:cNvSpPr>
          <p:nvPr>
            <p:ph sz="half" idx="1"/>
          </p:nvPr>
        </p:nvSpPr>
        <p:spPr>
          <a:xfrm>
            <a:off x="189756" y="1052736"/>
            <a:ext cx="11809312" cy="2376264"/>
          </a:xfrm>
        </p:spPr>
        <p:txBody>
          <a:bodyPr>
            <a:normAutofit/>
          </a:bodyPr>
          <a:lstStyle/>
          <a:p>
            <a:pPr marL="274320" lvl="1">
              <a:spcBef>
                <a:spcPts val="1800"/>
              </a:spcBef>
            </a:pPr>
            <a:r>
              <a:rPr lang="ru-RU" sz="1400" dirty="0" smtClean="0"/>
              <a:t>Самый сильный прием сужения области видимости локальной переменной  заключается в декларировании ее в том месте, где </a:t>
            </a:r>
            <a:r>
              <a:rPr lang="ru-RU" sz="1400" dirty="0"/>
              <a:t>о</a:t>
            </a:r>
            <a:r>
              <a:rPr lang="ru-RU" sz="1400" dirty="0" smtClean="0"/>
              <a:t>на впервые используется.</a:t>
            </a:r>
          </a:p>
          <a:p>
            <a:pPr marL="274320" lvl="1">
              <a:spcBef>
                <a:spcPts val="1800"/>
              </a:spcBef>
            </a:pPr>
            <a:r>
              <a:rPr lang="ru-RU" sz="1400" dirty="0" smtClean="0"/>
              <a:t>Почти каждая декларация локальной переменной должна содержать инициализатор. Если у вас недостаточно информации для правильной инициализации, вы должны отложить декларацию до той поры, пока она не появиться.</a:t>
            </a:r>
          </a:p>
          <a:p>
            <a:pPr marL="274320" lvl="1">
              <a:spcBef>
                <a:spcPts val="1800"/>
              </a:spcBef>
            </a:pPr>
            <a:r>
              <a:rPr lang="ru-RU" sz="1400" dirty="0" smtClean="0"/>
              <a:t>Цикл </a:t>
            </a:r>
            <a:r>
              <a:rPr lang="en-US" sz="1400" dirty="0" smtClean="0"/>
              <a:t>for</a:t>
            </a:r>
            <a:r>
              <a:rPr lang="ru-RU" sz="1400" dirty="0" smtClean="0"/>
              <a:t> позволяет объявлять переменные цикла (</a:t>
            </a:r>
            <a:r>
              <a:rPr lang="en-US" sz="1400" dirty="0" smtClean="0"/>
              <a:t>loop variable</a:t>
            </a:r>
            <a:r>
              <a:rPr lang="ru-RU" sz="1400" dirty="0" smtClean="0"/>
              <a:t>), ограничивая их видимость ровно той областью, где они живут.</a:t>
            </a:r>
          </a:p>
          <a:p>
            <a:pPr marL="274320" lvl="1">
              <a:spcBef>
                <a:spcPts val="1800"/>
              </a:spcBef>
            </a:pPr>
            <a:r>
              <a:rPr lang="ru-RU" sz="1400" dirty="0" smtClean="0"/>
              <a:t>Еще один прием, позволяющий уменьшить область видимости локальных переменных, заключается в создании небольших, четко позиционированных методов.</a:t>
            </a:r>
          </a:p>
        </p:txBody>
      </p:sp>
    </p:spTree>
    <p:extLst>
      <p:ext uri="{BB962C8B-B14F-4D97-AF65-F5344CB8AC3E}">
        <p14:creationId xmlns:p14="http://schemas.microsoft.com/office/powerpoint/2010/main" val="2797966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189756" y="188639"/>
            <a:ext cx="11809312" cy="504057"/>
          </a:xfrm>
        </p:spPr>
        <p:txBody>
          <a:bodyPr>
            <a:normAutofit/>
          </a:bodyPr>
          <a:lstStyle/>
          <a:p>
            <a:pPr algn="ctr"/>
            <a:r>
              <a:rPr lang="ru-RU" sz="2800" dirty="0"/>
              <a:t>Предпочитайте использование цикла </a:t>
            </a:r>
            <a:r>
              <a:rPr lang="en-US" sz="2800" dirty="0"/>
              <a:t>for-each</a:t>
            </a:r>
            <a:endParaRPr lang="ru-RU" sz="2800" dirty="0"/>
          </a:p>
        </p:txBody>
      </p:sp>
      <p:sp>
        <p:nvSpPr>
          <p:cNvPr id="6" name="Content Placeholder 4"/>
          <p:cNvSpPr>
            <a:spLocks noGrp="1"/>
          </p:cNvSpPr>
          <p:nvPr>
            <p:ph sz="half" idx="1"/>
          </p:nvPr>
        </p:nvSpPr>
        <p:spPr>
          <a:xfrm>
            <a:off x="189756" y="764704"/>
            <a:ext cx="11809312" cy="5904656"/>
          </a:xfrm>
        </p:spPr>
        <p:txBody>
          <a:bodyPr>
            <a:normAutofit/>
          </a:bodyPr>
          <a:lstStyle/>
          <a:p>
            <a:pPr marL="274320" lvl="1" indent="0">
              <a:buNone/>
            </a:pPr>
            <a:r>
              <a:rPr lang="en-US" sz="1400" dirty="0">
                <a:solidFill>
                  <a:schemeClr val="bg1">
                    <a:lumMod val="65000"/>
                  </a:schemeClr>
                </a:solidFill>
                <a:latin typeface="Courier New" panose="02070309020205020404" pitchFamily="49" charset="0"/>
                <a:cs typeface="Courier New" panose="02070309020205020404" pitchFamily="49" charset="0"/>
              </a:rPr>
              <a:t>// </a:t>
            </a:r>
            <a:r>
              <a:rPr lang="ru-RU" sz="1400" dirty="0" smtClean="0">
                <a:solidFill>
                  <a:schemeClr val="bg1">
                    <a:lumMod val="65000"/>
                  </a:schemeClr>
                </a:solidFill>
                <a:latin typeface="Courier New" panose="02070309020205020404" pitchFamily="49" charset="0"/>
                <a:cs typeface="Courier New" panose="02070309020205020404" pitchFamily="49" charset="0"/>
              </a:rPr>
              <a:t>Предпочтительная идиома для итерации коллекций или массивов</a:t>
            </a:r>
            <a:endParaRPr lang="ru-RU" sz="1400" dirty="0">
              <a:solidFill>
                <a:schemeClr val="bg1">
                  <a:lumMod val="65000"/>
                </a:schemeClr>
              </a:solidFill>
              <a:latin typeface="Courier New" panose="02070309020205020404" pitchFamily="49" charset="0"/>
              <a:cs typeface="Courier New" panose="02070309020205020404" pitchFamily="49" charset="0"/>
            </a:endParaRPr>
          </a:p>
          <a:p>
            <a:pPr marL="274320" lvl="1" indent="0">
              <a:buNone/>
            </a:pPr>
            <a:r>
              <a:rPr lang="en-US" sz="1400" dirty="0" smtClean="0">
                <a:solidFill>
                  <a:schemeClr val="accent2">
                    <a:lumMod val="75000"/>
                  </a:schemeClr>
                </a:solidFill>
                <a:latin typeface="Courier New" panose="02070309020205020404" pitchFamily="49" charset="0"/>
                <a:cs typeface="Courier New" panose="02070309020205020404" pitchFamily="49" charset="0"/>
              </a:rPr>
              <a:t>for </a:t>
            </a:r>
            <a:r>
              <a:rPr lang="en-US" sz="1400" dirty="0" smtClean="0">
                <a:latin typeface="Courier New" panose="02070309020205020404" pitchFamily="49" charset="0"/>
                <a:cs typeface="Courier New" panose="02070309020205020404" pitchFamily="49" charset="0"/>
              </a:rPr>
              <a:t>(Element e : elements) </a:t>
            </a:r>
            <a:r>
              <a:rPr lang="en-US" sz="1400" dirty="0">
                <a:latin typeface="Courier New" panose="02070309020205020404" pitchFamily="49" charset="0"/>
                <a:cs typeface="Courier New" panose="02070309020205020404" pitchFamily="49" charset="0"/>
              </a:rPr>
              <a:t>{</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doSomething(e);</a:t>
            </a:r>
            <a:endParaRPr lang="en-US" sz="1400" dirty="0">
              <a:latin typeface="Courier New" panose="02070309020205020404" pitchFamily="49" charset="0"/>
              <a:cs typeface="Courier New" panose="02070309020205020404" pitchFamily="49" charset="0"/>
            </a:endParaRPr>
          </a:p>
          <a:p>
            <a:pPr marL="274320" lvl="1" indent="0">
              <a:buNone/>
            </a:pPr>
            <a:r>
              <a:rPr lang="en-US" sz="1400" dirty="0">
                <a:latin typeface="Courier New" panose="02070309020205020404" pitchFamily="49" charset="0"/>
                <a:cs typeface="Courier New" panose="02070309020205020404" pitchFamily="49" charset="0"/>
              </a:rPr>
              <a:t>}</a:t>
            </a:r>
            <a:endParaRPr lang="ru-RU" sz="1400" dirty="0">
              <a:latin typeface="Courier New" panose="02070309020205020404" pitchFamily="49" charset="0"/>
              <a:cs typeface="Courier New" panose="02070309020205020404" pitchFamily="49" charset="0"/>
            </a:endParaRPr>
          </a:p>
          <a:p>
            <a:pPr marL="331470" lvl="1" indent="-285750">
              <a:spcBef>
                <a:spcPts val="1800"/>
              </a:spcBef>
            </a:pPr>
            <a:r>
              <a:rPr lang="ru-RU" sz="1400" dirty="0" smtClean="0"/>
              <a:t>Преимущество цикла </a:t>
            </a:r>
            <a:r>
              <a:rPr lang="en-US" sz="1400" dirty="0" smtClean="0"/>
              <a:t>for-each</a:t>
            </a:r>
            <a:r>
              <a:rPr lang="ru-RU" sz="1400" dirty="0" smtClean="0"/>
              <a:t> над циклом </a:t>
            </a:r>
            <a:r>
              <a:rPr lang="en-US" sz="1400" dirty="0" smtClean="0"/>
              <a:t>for</a:t>
            </a:r>
            <a:r>
              <a:rPr lang="ru-RU" sz="1400" dirty="0" smtClean="0"/>
              <a:t> даже больше, когда речь заходит о вложенных итерациях нескольких коллекций.</a:t>
            </a:r>
          </a:p>
          <a:p>
            <a:pPr marL="274320" lvl="1" indent="0">
              <a:buNone/>
            </a:pPr>
            <a:r>
              <a:rPr lang="en-US" sz="1400" dirty="0">
                <a:solidFill>
                  <a:schemeClr val="bg1">
                    <a:lumMod val="65000"/>
                  </a:schemeClr>
                </a:solidFill>
                <a:latin typeface="Courier New" panose="02070309020205020404" pitchFamily="49" charset="0"/>
                <a:cs typeface="Courier New" panose="02070309020205020404" pitchFamily="49" charset="0"/>
              </a:rPr>
              <a:t>// </a:t>
            </a:r>
            <a:r>
              <a:rPr lang="ru-RU" sz="1400" dirty="0">
                <a:solidFill>
                  <a:schemeClr val="bg1">
                    <a:lumMod val="65000"/>
                  </a:schemeClr>
                </a:solidFill>
                <a:latin typeface="Courier New" panose="02070309020205020404" pitchFamily="49" charset="0"/>
                <a:cs typeface="Courier New" panose="02070309020205020404" pitchFamily="49" charset="0"/>
              </a:rPr>
              <a:t>Предпочтительная идиома для </a:t>
            </a:r>
            <a:r>
              <a:rPr lang="ru-RU" sz="1400" dirty="0" smtClean="0">
                <a:solidFill>
                  <a:schemeClr val="bg1">
                    <a:lumMod val="65000"/>
                  </a:schemeClr>
                </a:solidFill>
                <a:latin typeface="Courier New" panose="02070309020205020404" pitchFamily="49" charset="0"/>
                <a:cs typeface="Courier New" panose="02070309020205020404" pitchFamily="49" charset="0"/>
              </a:rPr>
              <a:t>вложенной итерации коллекций и </a:t>
            </a:r>
            <a:r>
              <a:rPr lang="ru-RU" sz="1400" dirty="0">
                <a:solidFill>
                  <a:schemeClr val="bg1">
                    <a:lumMod val="65000"/>
                  </a:schemeClr>
                </a:solidFill>
                <a:latin typeface="Courier New" panose="02070309020205020404" pitchFamily="49" charset="0"/>
                <a:cs typeface="Courier New" panose="02070309020205020404" pitchFamily="49" charset="0"/>
              </a:rPr>
              <a:t>массивов</a:t>
            </a:r>
          </a:p>
          <a:p>
            <a:pPr marL="274320" lvl="1" indent="0">
              <a:buNone/>
            </a:pPr>
            <a:r>
              <a:rPr lang="en-US" sz="1400" dirty="0">
                <a:solidFill>
                  <a:schemeClr val="accent2">
                    <a:lumMod val="75000"/>
                  </a:schemeClr>
                </a:solidFill>
                <a:latin typeface="Courier New" panose="02070309020205020404" pitchFamily="49" charset="0"/>
                <a:cs typeface="Courier New" panose="02070309020205020404" pitchFamily="49" charset="0"/>
              </a:rPr>
              <a:t>for </a:t>
            </a:r>
            <a:r>
              <a:rPr lang="en-US" sz="1400" dirty="0" smtClean="0">
                <a:latin typeface="Courier New" panose="02070309020205020404" pitchFamily="49" charset="0"/>
                <a:cs typeface="Courier New" panose="02070309020205020404" pitchFamily="49" charset="0"/>
              </a:rPr>
              <a:t>(Suit suit </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suits)</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 for </a:t>
            </a:r>
            <a:r>
              <a:rPr lang="en-US" sz="1400" dirty="0" smtClean="0">
                <a:latin typeface="Courier New" panose="02070309020205020404" pitchFamily="49" charset="0"/>
                <a:cs typeface="Courier New" panose="02070309020205020404" pitchFamily="49" charset="0"/>
              </a:rPr>
              <a:t>(Rank rank : ranks)</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deck.add(new Card(suit, rank));</a:t>
            </a:r>
            <a:endParaRPr lang="ru-RU" sz="1400" dirty="0">
              <a:latin typeface="Courier New" panose="02070309020205020404" pitchFamily="49" charset="0"/>
              <a:cs typeface="Courier New" panose="02070309020205020404" pitchFamily="49" charset="0"/>
            </a:endParaRPr>
          </a:p>
          <a:p>
            <a:pPr marL="331470" lvl="1" indent="-285750">
              <a:spcBef>
                <a:spcPts val="1800"/>
              </a:spcBef>
            </a:pPr>
            <a:r>
              <a:rPr lang="ru-RU" sz="1400" dirty="0" smtClean="0"/>
              <a:t>Цикл </a:t>
            </a:r>
            <a:r>
              <a:rPr lang="en-US" sz="1400" dirty="0" smtClean="0"/>
              <a:t>for-each </a:t>
            </a:r>
            <a:r>
              <a:rPr lang="ru-RU" sz="1400" dirty="0" smtClean="0"/>
              <a:t>обладает сильнейшими преимуществами по сравнению с традиционным циклом </a:t>
            </a:r>
            <a:r>
              <a:rPr lang="en-US" sz="1400" dirty="0" smtClean="0"/>
              <a:t>for</a:t>
            </a:r>
            <a:r>
              <a:rPr lang="ru-RU" sz="1400" dirty="0" smtClean="0"/>
              <a:t> по части ясности и профилактике ошибок. К сожалению, есть три ситуации, в которых вы не можете использовать цикл </a:t>
            </a:r>
            <a:r>
              <a:rPr lang="en-US" sz="1400" dirty="0" smtClean="0"/>
              <a:t>for-each</a:t>
            </a:r>
            <a:r>
              <a:rPr lang="ru-RU" sz="1400" dirty="0" smtClean="0"/>
              <a:t>:</a:t>
            </a:r>
          </a:p>
          <a:p>
            <a:pPr marL="560070" lvl="2" indent="-285750">
              <a:spcBef>
                <a:spcPts val="1800"/>
              </a:spcBef>
            </a:pPr>
            <a:r>
              <a:rPr lang="ru-RU" sz="1200" dirty="0" smtClean="0"/>
              <a:t>Фильтрация – если вам требуется пройти через коллекцию и удалить выбранные элементы, тогда вам нужно использовать явный итератор, чтобы вы могли вызвать его метод </a:t>
            </a:r>
            <a:r>
              <a:rPr lang="en-US" sz="1200" dirty="0" smtClean="0"/>
              <a:t>remove</a:t>
            </a:r>
            <a:r>
              <a:rPr lang="ru-RU" sz="1200" dirty="0" smtClean="0"/>
              <a:t>.</a:t>
            </a:r>
          </a:p>
          <a:p>
            <a:pPr marL="560070" lvl="2" indent="-285750">
              <a:spcBef>
                <a:spcPts val="1800"/>
              </a:spcBef>
            </a:pPr>
            <a:r>
              <a:rPr lang="ru-RU" sz="1200" dirty="0" smtClean="0"/>
              <a:t>Преобразование – если вам требуется пройти через список или массив и заменить некоторые или все значения его элементов, тогда вам нужен итератор списка или индекс массива, чтобы задать значение элемента.</a:t>
            </a:r>
          </a:p>
          <a:p>
            <a:pPr marL="560070" lvl="2" indent="-285750">
              <a:spcBef>
                <a:spcPts val="1800"/>
              </a:spcBef>
            </a:pPr>
            <a:r>
              <a:rPr lang="ru-RU" sz="1200" dirty="0" smtClean="0"/>
              <a:t>Параллельная итерация – если вам необходимо пройти через несколько коллекций параллельно, тогда вам нужен явный  контроль над итератором или переменной индекса, чтобы все итераторы или переменные индекса могли быть расширены в рамках строгой системы.</a:t>
            </a:r>
          </a:p>
        </p:txBody>
      </p:sp>
    </p:spTree>
    <p:extLst>
      <p:ext uri="{BB962C8B-B14F-4D97-AF65-F5344CB8AC3E}">
        <p14:creationId xmlns:p14="http://schemas.microsoft.com/office/powerpoint/2010/main" val="1946671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189756" y="188639"/>
            <a:ext cx="11809312" cy="504057"/>
          </a:xfrm>
        </p:spPr>
        <p:txBody>
          <a:bodyPr>
            <a:normAutofit/>
          </a:bodyPr>
          <a:lstStyle/>
          <a:p>
            <a:pPr algn="ctr"/>
            <a:r>
              <a:rPr lang="ru-RU" sz="2800" dirty="0"/>
              <a:t>Изучите библиотеки и пользуйтесь ими</a:t>
            </a:r>
          </a:p>
        </p:txBody>
      </p:sp>
      <p:sp>
        <p:nvSpPr>
          <p:cNvPr id="6" name="Content Placeholder 4"/>
          <p:cNvSpPr>
            <a:spLocks noGrp="1"/>
          </p:cNvSpPr>
          <p:nvPr>
            <p:ph sz="half" idx="1"/>
          </p:nvPr>
        </p:nvSpPr>
        <p:spPr>
          <a:xfrm>
            <a:off x="189756" y="692696"/>
            <a:ext cx="11809312" cy="2376264"/>
          </a:xfrm>
        </p:spPr>
        <p:txBody>
          <a:bodyPr>
            <a:normAutofit/>
          </a:bodyPr>
          <a:lstStyle/>
          <a:p>
            <a:pPr marL="274320" lvl="1">
              <a:spcBef>
                <a:spcPts val="1800"/>
              </a:spcBef>
            </a:pPr>
            <a:r>
              <a:rPr lang="ru-RU" sz="1400" dirty="0" smtClean="0"/>
              <a:t>Обращаясь к стандартной библиотеке, вы используете знания написавших ее экспертов, а также опыт тех, кто работал с ней до вас.</a:t>
            </a:r>
          </a:p>
          <a:p>
            <a:pPr marL="274320" lvl="1">
              <a:spcBef>
                <a:spcPts val="1800"/>
              </a:spcBef>
            </a:pPr>
            <a:r>
              <a:rPr lang="ru-RU" sz="1400" dirty="0" smtClean="0"/>
              <a:t>С каждой следующей версией в библиотеке включается множество новых функций, и стоит быть в курсе этих новшеств.</a:t>
            </a:r>
          </a:p>
          <a:p>
            <a:pPr marL="274320" lvl="1">
              <a:spcBef>
                <a:spcPts val="1800"/>
              </a:spcBef>
            </a:pPr>
            <a:r>
              <a:rPr lang="ru-RU" sz="1400" dirty="0" smtClean="0"/>
              <a:t>Каждый программист должен хорошо знать </a:t>
            </a:r>
            <a:r>
              <a:rPr lang="en-US" sz="1400" dirty="0" smtClean="0"/>
              <a:t>java.lang, java.util </a:t>
            </a:r>
            <a:r>
              <a:rPr lang="ru-RU" sz="1400" dirty="0" smtClean="0"/>
              <a:t>и в меньшей степени</a:t>
            </a:r>
            <a:r>
              <a:rPr lang="en-US" sz="1400" dirty="0" smtClean="0"/>
              <a:t> java.io</a:t>
            </a:r>
            <a:r>
              <a:rPr lang="ru-RU" sz="1400" dirty="0" smtClean="0"/>
              <a:t>.</a:t>
            </a:r>
            <a:endParaRPr lang="en-US" sz="1400" dirty="0" smtClean="0"/>
          </a:p>
          <a:p>
            <a:pPr marL="274320" lvl="1">
              <a:spcBef>
                <a:spcPts val="1800"/>
              </a:spcBef>
            </a:pPr>
            <a:r>
              <a:rPr lang="ru-RU" sz="1400" dirty="0" smtClean="0"/>
              <a:t>Не изобретайте колесо. Если вам нужно сделать нечто, что кажется вполне обычным, в библиотеках уже может быть класс, который делает это. Вообще говоря, программный код в библиотеке наверняка окажется лучше кода, который вы напишете сами, а со временем он может стать еще лучше.</a:t>
            </a:r>
          </a:p>
          <a:p>
            <a:pPr marL="274320" lvl="1">
              <a:spcBef>
                <a:spcPts val="1800"/>
              </a:spcBef>
            </a:pPr>
            <a:endParaRPr lang="ru-RU" sz="1400" dirty="0" smtClean="0"/>
          </a:p>
        </p:txBody>
      </p:sp>
    </p:spTree>
    <p:extLst>
      <p:ext uri="{BB962C8B-B14F-4D97-AF65-F5344CB8AC3E}">
        <p14:creationId xmlns:p14="http://schemas.microsoft.com/office/powerpoint/2010/main" val="2892120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189756" y="188639"/>
            <a:ext cx="11809312" cy="720081"/>
          </a:xfrm>
        </p:spPr>
        <p:txBody>
          <a:bodyPr>
            <a:normAutofit fontScale="90000"/>
          </a:bodyPr>
          <a:lstStyle/>
          <a:p>
            <a:pPr algn="ctr"/>
            <a:r>
              <a:rPr lang="ru-RU" sz="2800" dirty="0"/>
              <a:t>Если требуются точные ответы, избегайте использования типов </a:t>
            </a:r>
            <a:r>
              <a:rPr lang="en-US" sz="2800" dirty="0"/>
              <a:t>float </a:t>
            </a:r>
            <a:r>
              <a:rPr lang="ru-RU" sz="2800" dirty="0"/>
              <a:t>и </a:t>
            </a:r>
            <a:r>
              <a:rPr lang="en-US" sz="2800" dirty="0"/>
              <a:t>double</a:t>
            </a:r>
            <a:endParaRPr lang="ru-RU" sz="2800" dirty="0"/>
          </a:p>
        </p:txBody>
      </p:sp>
      <p:sp>
        <p:nvSpPr>
          <p:cNvPr id="6" name="Content Placeholder 4"/>
          <p:cNvSpPr>
            <a:spLocks noGrp="1"/>
          </p:cNvSpPr>
          <p:nvPr>
            <p:ph sz="half" idx="1"/>
          </p:nvPr>
        </p:nvSpPr>
        <p:spPr>
          <a:xfrm>
            <a:off x="189756" y="908720"/>
            <a:ext cx="11809312" cy="1008112"/>
          </a:xfrm>
        </p:spPr>
        <p:txBody>
          <a:bodyPr>
            <a:normAutofit/>
          </a:bodyPr>
          <a:lstStyle/>
          <a:p>
            <a:pPr marL="274320" lvl="1">
              <a:spcBef>
                <a:spcPts val="1800"/>
              </a:spcBef>
            </a:pPr>
            <a:r>
              <a:rPr lang="ru-RU" sz="1400" dirty="0" smtClean="0"/>
              <a:t>Типы </a:t>
            </a:r>
            <a:r>
              <a:rPr lang="en-US" sz="1400" dirty="0" smtClean="0"/>
              <a:t>float </a:t>
            </a:r>
            <a:r>
              <a:rPr lang="ru-RU" sz="1400" dirty="0" smtClean="0"/>
              <a:t>и </a:t>
            </a:r>
            <a:r>
              <a:rPr lang="en-US" sz="1400" dirty="0" smtClean="0"/>
              <a:t>double </a:t>
            </a:r>
            <a:r>
              <a:rPr lang="ru-RU" sz="1400" dirty="0" smtClean="0"/>
              <a:t>не подходят для денежных расчетов, поскольку с их помощью невозможно представить число </a:t>
            </a:r>
            <a:r>
              <a:rPr lang="en-US" sz="1400" dirty="0" smtClean="0"/>
              <a:t>0.1</a:t>
            </a:r>
            <a:r>
              <a:rPr lang="ru-RU" sz="1400" dirty="0" smtClean="0"/>
              <a:t>.</a:t>
            </a:r>
          </a:p>
          <a:p>
            <a:pPr marL="274320" lvl="1">
              <a:spcBef>
                <a:spcPts val="1800"/>
              </a:spcBef>
            </a:pPr>
            <a:r>
              <a:rPr lang="ru-RU" sz="1400" dirty="0" smtClean="0"/>
              <a:t>Правильный путь решения задачи заключается в применении для денежных расчетов типов </a:t>
            </a:r>
            <a:r>
              <a:rPr lang="en-US" sz="1400" dirty="0" smtClean="0"/>
              <a:t>BigDecimal, int </a:t>
            </a:r>
            <a:r>
              <a:rPr lang="ru-RU" sz="1400" dirty="0" smtClean="0"/>
              <a:t>или </a:t>
            </a:r>
            <a:r>
              <a:rPr lang="en-US" sz="1400" dirty="0" smtClean="0"/>
              <a:t>long</a:t>
            </a:r>
            <a:endParaRPr lang="ru-RU" sz="1400" dirty="0" smtClean="0"/>
          </a:p>
        </p:txBody>
      </p:sp>
    </p:spTree>
    <p:extLst>
      <p:ext uri="{BB962C8B-B14F-4D97-AF65-F5344CB8AC3E}">
        <p14:creationId xmlns:p14="http://schemas.microsoft.com/office/powerpoint/2010/main" val="2400714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189756" y="188639"/>
            <a:ext cx="11809312" cy="720081"/>
          </a:xfrm>
        </p:spPr>
        <p:txBody>
          <a:bodyPr>
            <a:normAutofit fontScale="90000"/>
          </a:bodyPr>
          <a:lstStyle/>
          <a:p>
            <a:pPr algn="ctr"/>
            <a:r>
              <a:rPr lang="ru-RU" sz="2800" dirty="0"/>
              <a:t>Отдавайте предпочтение использованию обычных примитивных типов, а не упакованных примитивных типов</a:t>
            </a:r>
          </a:p>
        </p:txBody>
      </p:sp>
      <p:sp>
        <p:nvSpPr>
          <p:cNvPr id="6" name="Content Placeholder 4"/>
          <p:cNvSpPr>
            <a:spLocks noGrp="1"/>
          </p:cNvSpPr>
          <p:nvPr>
            <p:ph sz="half" idx="1"/>
          </p:nvPr>
        </p:nvSpPr>
        <p:spPr>
          <a:xfrm>
            <a:off x="189756" y="888366"/>
            <a:ext cx="11809312" cy="5853002"/>
          </a:xfrm>
        </p:spPr>
        <p:txBody>
          <a:bodyPr>
            <a:normAutofit fontScale="92500" lnSpcReduction="20000"/>
          </a:bodyPr>
          <a:lstStyle/>
          <a:p>
            <a:pPr marL="274320" lvl="1">
              <a:spcBef>
                <a:spcPts val="1800"/>
              </a:spcBef>
            </a:pPr>
            <a:r>
              <a:rPr lang="ru-RU" sz="1400" dirty="0" smtClean="0"/>
              <a:t>Между обычными и упакованными примитивными типами существует три главных отличия:</a:t>
            </a:r>
          </a:p>
          <a:p>
            <a:pPr lvl="1"/>
            <a:r>
              <a:rPr lang="ru-RU" sz="1000" dirty="0"/>
              <a:t>Во-первых, у обычных примитивных типов есть только их значение, в то время как у упакованных примитивных типов есть еще и идентичность, отличающаяся от их значения.</a:t>
            </a:r>
          </a:p>
          <a:p>
            <a:pPr lvl="1"/>
            <a:r>
              <a:rPr lang="ru-RU" sz="1000" dirty="0"/>
              <a:t>Во-вторых, у обычных примитивных типов есть только функциональные значения , в то время как у упакованные примитивные типы имеют только одно нефункциональное значение, </a:t>
            </a:r>
            <a:r>
              <a:rPr lang="en-US" sz="1000" dirty="0"/>
              <a:t>null</a:t>
            </a:r>
            <a:r>
              <a:rPr lang="ru-RU" sz="1000" dirty="0"/>
              <a:t>, в дополнение ко всем функциональным значениям соответствующих им обычных примитивных типов.</a:t>
            </a:r>
          </a:p>
          <a:p>
            <a:pPr lvl="1"/>
            <a:r>
              <a:rPr lang="ru-RU" sz="1000" dirty="0"/>
              <a:t>И последнее – обычные примитивные типы более эффективны с точки зрения и времени и пространства, чем упакованные примитивные типы</a:t>
            </a:r>
            <a:r>
              <a:rPr lang="ru-RU" sz="1000" dirty="0" smtClean="0"/>
              <a:t>.</a:t>
            </a:r>
            <a:endParaRPr lang="ru-RU" sz="1000" dirty="0"/>
          </a:p>
          <a:p>
            <a:pPr marL="274320" lvl="1" indent="0">
              <a:buNone/>
            </a:pPr>
            <a:r>
              <a:rPr lang="en-US" sz="1400" dirty="0">
                <a:solidFill>
                  <a:schemeClr val="bg1">
                    <a:lumMod val="65000"/>
                  </a:schemeClr>
                </a:solidFill>
                <a:latin typeface="Courier New" panose="02070309020205020404" pitchFamily="49" charset="0"/>
                <a:cs typeface="Courier New" panose="02070309020205020404" pitchFamily="49" charset="0"/>
              </a:rPr>
              <a:t>// </a:t>
            </a:r>
            <a:r>
              <a:rPr lang="ru-RU" sz="1400" dirty="0" smtClean="0">
                <a:solidFill>
                  <a:schemeClr val="bg1">
                    <a:lumMod val="65000"/>
                  </a:schemeClr>
                </a:solidFill>
                <a:latin typeface="Courier New" panose="02070309020205020404" pitchFamily="49" charset="0"/>
                <a:cs typeface="Courier New" panose="02070309020205020404" pitchFamily="49" charset="0"/>
              </a:rPr>
              <a:t>Нерабочий компаратор – можете ли найти, где ошибка?</a:t>
            </a:r>
            <a:endParaRPr lang="ru-RU" sz="1400" dirty="0">
              <a:solidFill>
                <a:schemeClr val="bg1">
                  <a:lumMod val="65000"/>
                </a:schemeClr>
              </a:solidFill>
              <a:latin typeface="Courier New" panose="02070309020205020404" pitchFamily="49" charset="0"/>
              <a:cs typeface="Courier New" panose="02070309020205020404" pitchFamily="49" charset="0"/>
            </a:endParaRPr>
          </a:p>
          <a:p>
            <a:pPr marL="274320" lvl="1" indent="0">
              <a:buNone/>
            </a:pPr>
            <a:r>
              <a:rPr lang="en-US" sz="1400" dirty="0">
                <a:latin typeface="Courier New" panose="02070309020205020404" pitchFamily="49" charset="0"/>
                <a:cs typeface="Courier New" panose="02070309020205020404" pitchFamily="49" charset="0"/>
              </a:rPr>
              <a:t>Comparator&lt;Integer&gt;</a:t>
            </a:r>
            <a:r>
              <a:rPr lang="en-US" sz="1400" dirty="0" smtClean="0">
                <a:solidFill>
                  <a:schemeClr val="accent2">
                    <a:lumMod val="75000"/>
                  </a:schemeClr>
                </a:solidFill>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naturalOrder</a:t>
            </a:r>
            <a:r>
              <a:rPr lang="en-US" sz="1400" dirty="0" smtClean="0">
                <a:solidFill>
                  <a:schemeClr val="accent2">
                    <a:lumMod val="75000"/>
                  </a:schemeClr>
                </a:solidFill>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a:t>
            </a:r>
            <a:r>
              <a:rPr lang="en-US" sz="1400" dirty="0" smtClean="0">
                <a:solidFill>
                  <a:schemeClr val="accent2">
                    <a:lumMod val="75000"/>
                  </a:schemeClr>
                </a:solidFill>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new</a:t>
            </a:r>
            <a:r>
              <a:rPr lang="en-US" sz="1400" dirty="0" smtClean="0">
                <a:solidFill>
                  <a:schemeClr val="accent2">
                    <a:lumMod val="75000"/>
                  </a:schemeClr>
                </a:solidFill>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Comparator&lt;Integer&gt;</a:t>
            </a:r>
            <a:r>
              <a:rPr lang="en-US" sz="1400" dirty="0" smtClean="0">
                <a:latin typeface="Courier New" panose="02070309020205020404" pitchFamily="49" charset="0"/>
                <a:cs typeface="Courier New" panose="02070309020205020404" pitchFamily="49" charset="0"/>
              </a:rPr>
              <a:t>() {</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public</a:t>
            </a:r>
            <a:r>
              <a:rPr lang="en-US" sz="1400" dirty="0" smtClean="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int</a:t>
            </a:r>
            <a:r>
              <a:rPr lang="en-US" sz="1400" dirty="0" smtClean="0">
                <a:latin typeface="Courier New" panose="02070309020205020404" pitchFamily="49" charset="0"/>
                <a:cs typeface="Courier New" panose="02070309020205020404" pitchFamily="49" charset="0"/>
              </a:rPr>
              <a:t> compare(Integer first, Integer second) {</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return</a:t>
            </a:r>
            <a:r>
              <a:rPr lang="en-US" sz="1400" dirty="0" smtClean="0">
                <a:latin typeface="Courier New" panose="02070309020205020404" pitchFamily="49" charset="0"/>
                <a:cs typeface="Courier New" panose="02070309020205020404" pitchFamily="49" charset="0"/>
              </a:rPr>
              <a:t> first &lt; second ? -1 : (first == second ? 0 : 1);</a:t>
            </a:r>
          </a:p>
          <a:p>
            <a:pPr marL="274320" lvl="1" indent="0">
              <a:buNone/>
            </a:pPr>
            <a:r>
              <a:rPr lang="en-US" sz="1400" dirty="0" smtClean="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pPr marL="274320" lvl="1" indent="0">
              <a:buNone/>
            </a:pPr>
            <a:r>
              <a:rPr lang="en-US" sz="1400" dirty="0" smtClean="0">
                <a:latin typeface="Courier New" panose="02070309020205020404" pitchFamily="49" charset="0"/>
                <a:cs typeface="Courier New" panose="02070309020205020404" pitchFamily="49" charset="0"/>
              </a:rPr>
              <a:t>};</a:t>
            </a:r>
          </a:p>
          <a:p>
            <a:pPr marL="274320" lvl="1" indent="0">
              <a:buNone/>
            </a:pPr>
            <a:r>
              <a:rPr lang="ru-RU" sz="1400" dirty="0" smtClean="0"/>
              <a:t>У этого компаратора существенные недостатки. Чтобы убедиться в этом, просто напечатайте значения:</a:t>
            </a:r>
          </a:p>
          <a:p>
            <a:pPr marL="274320" lvl="1" indent="0">
              <a:buNone/>
            </a:pPr>
            <a:r>
              <a:rPr lang="en-US" sz="1400" dirty="0" smtClean="0">
                <a:latin typeface="Courier New" panose="02070309020205020404" pitchFamily="49" charset="0"/>
                <a:cs typeface="Courier New" panose="02070309020205020404" pitchFamily="49" charset="0"/>
              </a:rPr>
              <a:t>naturalOrder.compare(</a:t>
            </a:r>
            <a:r>
              <a:rPr lang="en-US" sz="1400" dirty="0">
                <a:solidFill>
                  <a:schemeClr val="accent2">
                    <a:lumMod val="75000"/>
                  </a:schemeClr>
                </a:solidFill>
                <a:latin typeface="Courier New" panose="02070309020205020404" pitchFamily="49" charset="0"/>
                <a:cs typeface="Courier New" panose="02070309020205020404" pitchFamily="49" charset="0"/>
              </a:rPr>
              <a:t>new</a:t>
            </a:r>
            <a:r>
              <a:rPr lang="en-US" sz="1400" dirty="0" smtClean="0">
                <a:latin typeface="Courier New" panose="02070309020205020404" pitchFamily="49" charset="0"/>
                <a:cs typeface="Courier New" panose="02070309020205020404" pitchFamily="49" charset="0"/>
              </a:rPr>
              <a:t> Integer(42), </a:t>
            </a:r>
            <a:r>
              <a:rPr lang="en-US" sz="1400" dirty="0">
                <a:solidFill>
                  <a:schemeClr val="accent2">
                    <a:lumMod val="75000"/>
                  </a:schemeClr>
                </a:solidFill>
                <a:latin typeface="Courier New" panose="02070309020205020404" pitchFamily="49" charset="0"/>
                <a:cs typeface="Courier New" panose="02070309020205020404" pitchFamily="49" charset="0"/>
              </a:rPr>
              <a:t>new</a:t>
            </a:r>
            <a:r>
              <a:rPr lang="en-US" sz="1400" dirty="0" smtClean="0">
                <a:latin typeface="Courier New" panose="02070309020205020404" pitchFamily="49" charset="0"/>
                <a:cs typeface="Courier New" panose="02070309020205020404" pitchFamily="49" charset="0"/>
              </a:rPr>
              <a:t> Integer(42));</a:t>
            </a:r>
            <a:endParaRPr lang="ru-RU" sz="1400" dirty="0" smtClean="0"/>
          </a:p>
          <a:p>
            <a:pPr marL="274320" lvl="1">
              <a:spcBef>
                <a:spcPts val="1800"/>
              </a:spcBef>
            </a:pPr>
            <a:r>
              <a:rPr lang="ru-RU" sz="1400" dirty="0" smtClean="0"/>
              <a:t>Использование </a:t>
            </a:r>
            <a:r>
              <a:rPr lang="ru-RU" sz="1400" dirty="0"/>
              <a:t>оператора == на упакованных примитивных типах почти всегда неверно</a:t>
            </a:r>
            <a:r>
              <a:rPr lang="ru-RU" sz="1400" dirty="0" smtClean="0"/>
              <a:t>.</a:t>
            </a:r>
            <a:endParaRPr lang="en-US" sz="1400" dirty="0" smtClean="0"/>
          </a:p>
          <a:p>
            <a:pPr marL="274320" lvl="1">
              <a:spcBef>
                <a:spcPts val="1800"/>
              </a:spcBef>
            </a:pPr>
            <a:r>
              <a:rPr lang="ru-RU" sz="1400" dirty="0" smtClean="0"/>
              <a:t>Рассмотрим программу:</a:t>
            </a:r>
          </a:p>
          <a:p>
            <a:pPr marL="274320" lvl="1" indent="0">
              <a:buNone/>
            </a:pPr>
            <a:r>
              <a:rPr lang="en-US" sz="1400" dirty="0">
                <a:solidFill>
                  <a:schemeClr val="accent2">
                    <a:lumMod val="75000"/>
                  </a:schemeClr>
                </a:solidFill>
                <a:latin typeface="Courier New" panose="02070309020205020404" pitchFamily="49" charset="0"/>
                <a:cs typeface="Courier New" panose="02070309020205020404" pitchFamily="49" charset="0"/>
              </a:rPr>
              <a:t>public</a:t>
            </a:r>
            <a:r>
              <a:rPr lang="en-US" sz="1400" dirty="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static</a:t>
            </a:r>
            <a:r>
              <a:rPr lang="en-US" sz="1400" dirty="0" smtClean="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void</a:t>
            </a:r>
            <a:r>
              <a:rPr lang="en-US" sz="1400" dirty="0" smtClean="0">
                <a:latin typeface="Courier New" panose="02070309020205020404" pitchFamily="49" charset="0"/>
                <a:cs typeface="Courier New" panose="02070309020205020404" pitchFamily="49" charset="0"/>
              </a:rPr>
              <a:t> main(String[] args) </a:t>
            </a:r>
            <a:r>
              <a:rPr lang="en-US" sz="1400" dirty="0">
                <a:latin typeface="Courier New" panose="02070309020205020404" pitchFamily="49" charset="0"/>
                <a:cs typeface="Courier New" panose="02070309020205020404" pitchFamily="49" charset="0"/>
              </a:rPr>
              <a:t>{</a:t>
            </a:r>
          </a:p>
          <a:p>
            <a:pPr marL="274320" lvl="1" indent="0">
              <a:buNone/>
            </a:pPr>
            <a:r>
              <a:rPr lang="en-US" sz="1400" dirty="0" smtClean="0">
                <a:latin typeface="Courier New" panose="02070309020205020404" pitchFamily="49" charset="0"/>
                <a:cs typeface="Courier New" panose="02070309020205020404" pitchFamily="49" charset="0"/>
              </a:rPr>
              <a:t>	Long sum = 0L;</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for(</a:t>
            </a:r>
            <a:r>
              <a:rPr lang="en-US" sz="1400" dirty="0">
                <a:solidFill>
                  <a:schemeClr val="accent2">
                    <a:lumMod val="75000"/>
                  </a:schemeClr>
                </a:solidFill>
                <a:latin typeface="Courier New" panose="02070309020205020404" pitchFamily="49" charset="0"/>
                <a:cs typeface="Courier New" panose="02070309020205020404" pitchFamily="49" charset="0"/>
              </a:rPr>
              <a:t>long</a:t>
            </a:r>
            <a:r>
              <a:rPr lang="en-US" sz="1400" dirty="0" smtClean="0">
                <a:latin typeface="Courier New" panose="02070309020205020404" pitchFamily="49" charset="0"/>
                <a:cs typeface="Courier New" panose="02070309020205020404" pitchFamily="49" charset="0"/>
              </a:rPr>
              <a:t> i = 0; i &lt; Integer.</a:t>
            </a:r>
            <a:r>
              <a:rPr lang="en-US" sz="1400" dirty="0" smtClean="0">
                <a:solidFill>
                  <a:srgbClr val="7030A0"/>
                </a:solidFill>
                <a:latin typeface="Courier New" panose="02070309020205020404" pitchFamily="49" charset="0"/>
                <a:cs typeface="Courier New" panose="02070309020205020404" pitchFamily="49" charset="0"/>
              </a:rPr>
              <a:t>MAX_VALUE</a:t>
            </a:r>
            <a:r>
              <a:rPr lang="en-US" sz="1400" dirty="0" smtClean="0">
                <a:latin typeface="Courier New" panose="02070309020205020404" pitchFamily="49" charset="0"/>
                <a:cs typeface="Courier New" panose="02070309020205020404" pitchFamily="49" charset="0"/>
              </a:rPr>
              <a:t>; i++) {</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sum += i;</a:t>
            </a:r>
          </a:p>
          <a:p>
            <a:pPr marL="274320" lvl="1" indent="0">
              <a:buNone/>
            </a:pPr>
            <a:r>
              <a:rPr lang="en-US" sz="1400" dirty="0" smtClean="0">
                <a:latin typeface="Courier New" panose="02070309020205020404" pitchFamily="49" charset="0"/>
                <a:cs typeface="Courier New" panose="02070309020205020404" pitchFamily="49" charset="0"/>
              </a:rPr>
              <a:t>	}</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System.</a:t>
            </a:r>
            <a:r>
              <a:rPr lang="en-US" sz="1400" dirty="0">
                <a:solidFill>
                  <a:schemeClr val="accent2">
                    <a:lumMod val="75000"/>
                  </a:schemeClr>
                </a:solidFill>
                <a:latin typeface="Courier New" panose="02070309020205020404" pitchFamily="49" charset="0"/>
                <a:cs typeface="Courier New" panose="02070309020205020404" pitchFamily="49" charset="0"/>
              </a:rPr>
              <a:t>out</a:t>
            </a:r>
            <a:r>
              <a:rPr lang="en-US" sz="1400" dirty="0" smtClean="0">
                <a:latin typeface="Courier New" panose="02070309020205020404" pitchFamily="49" charset="0"/>
                <a:cs typeface="Courier New" panose="02070309020205020404" pitchFamily="49" charset="0"/>
              </a:rPr>
              <a:t>.println(sum);</a:t>
            </a:r>
          </a:p>
          <a:p>
            <a:pPr marL="274320" lvl="1" indent="0">
              <a:buNone/>
            </a:pPr>
            <a:r>
              <a:rPr lang="en-US" sz="1400" dirty="0" smtClean="0">
                <a:latin typeface="Courier New" panose="02070309020205020404" pitchFamily="49" charset="0"/>
                <a:cs typeface="Courier New" panose="02070309020205020404" pitchFamily="49" charset="0"/>
              </a:rPr>
              <a:t>}</a:t>
            </a:r>
          </a:p>
          <a:p>
            <a:pPr marL="274320" lvl="1" indent="0">
              <a:buNone/>
            </a:pPr>
            <a:r>
              <a:rPr lang="ru-RU" sz="1400" dirty="0" smtClean="0">
                <a:latin typeface="Courier New" panose="02070309020205020404" pitchFamily="49" charset="0"/>
                <a:cs typeface="Courier New" panose="02070309020205020404" pitchFamily="49" charset="0"/>
              </a:rPr>
              <a:t>Эта программа намного медленнее, чем должна быть, потому что случайно декларирует, что локальная переменная (</a:t>
            </a:r>
            <a:r>
              <a:rPr lang="en-US" sz="1400" dirty="0" smtClean="0">
                <a:latin typeface="Courier New" panose="02070309020205020404" pitchFamily="49" charset="0"/>
                <a:cs typeface="Courier New" panose="02070309020205020404" pitchFamily="49" charset="0"/>
              </a:rPr>
              <a:t>sum</a:t>
            </a:r>
            <a:r>
              <a:rPr lang="ru-RU" sz="1400" dirty="0" smtClean="0">
                <a:latin typeface="Courier New" panose="02070309020205020404" pitchFamily="49" charset="0"/>
                <a:cs typeface="Courier New" panose="02070309020205020404" pitchFamily="49" charset="0"/>
              </a:rPr>
              <a:t>) является упакованным примитивным типом </a:t>
            </a:r>
            <a:r>
              <a:rPr lang="en-US" sz="1400" dirty="0" smtClean="0">
                <a:latin typeface="Courier New" panose="02070309020205020404" pitchFamily="49" charset="0"/>
                <a:cs typeface="Courier New" panose="02070309020205020404" pitchFamily="49" charset="0"/>
              </a:rPr>
              <a:t>Long</a:t>
            </a:r>
            <a:r>
              <a:rPr lang="ru-RU" sz="1400" dirty="0" smtClean="0">
                <a:latin typeface="Courier New" panose="02070309020205020404" pitchFamily="49" charset="0"/>
                <a:cs typeface="Courier New" panose="02070309020205020404" pitchFamily="49" charset="0"/>
              </a:rPr>
              <a:t>, а не обычным примитивным типом </a:t>
            </a:r>
            <a:r>
              <a:rPr lang="en-US" sz="1400" dirty="0" smtClean="0">
                <a:latin typeface="Courier New" panose="02070309020205020404" pitchFamily="49" charset="0"/>
                <a:cs typeface="Courier New" panose="02070309020205020404" pitchFamily="49" charset="0"/>
              </a:rPr>
              <a:t>long</a:t>
            </a:r>
            <a:r>
              <a:rPr lang="ru-RU" sz="1400" dirty="0" smtClean="0">
                <a:latin typeface="Courier New" panose="02070309020205020404" pitchFamily="49" charset="0"/>
                <a:cs typeface="Courier New" panose="02070309020205020404" pitchFamily="49" charset="0"/>
              </a:rPr>
              <a:t>.</a:t>
            </a:r>
          </a:p>
          <a:p>
            <a:pPr marL="274320" lvl="1">
              <a:spcBef>
                <a:spcPts val="1800"/>
              </a:spcBef>
            </a:pPr>
            <a:r>
              <a:rPr lang="ru-RU" sz="1400" dirty="0"/>
              <a:t>Автоупаковка уменьшает многословность, но не опасность использования упакованных примитивных типов</a:t>
            </a:r>
            <a:r>
              <a:rPr lang="ru-RU" sz="1400" dirty="0" smtClean="0"/>
              <a:t>.</a:t>
            </a:r>
            <a:endParaRPr lang="en-US" sz="1400" dirty="0"/>
          </a:p>
        </p:txBody>
      </p:sp>
    </p:spTree>
    <p:extLst>
      <p:ext uri="{BB962C8B-B14F-4D97-AF65-F5344CB8AC3E}">
        <p14:creationId xmlns:p14="http://schemas.microsoft.com/office/powerpoint/2010/main" val="3711933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189756" y="188639"/>
            <a:ext cx="11809312" cy="720081"/>
          </a:xfrm>
        </p:spPr>
        <p:txBody>
          <a:bodyPr>
            <a:normAutofit/>
          </a:bodyPr>
          <a:lstStyle/>
          <a:p>
            <a:pPr algn="ctr"/>
            <a:r>
              <a:rPr lang="ru-RU" sz="2800" dirty="0"/>
              <a:t>Не используйте строку там, где более уместен иной тип</a:t>
            </a:r>
          </a:p>
        </p:txBody>
      </p:sp>
      <p:sp>
        <p:nvSpPr>
          <p:cNvPr id="6" name="Content Placeholder 4"/>
          <p:cNvSpPr>
            <a:spLocks noGrp="1"/>
          </p:cNvSpPr>
          <p:nvPr>
            <p:ph sz="half" idx="1"/>
          </p:nvPr>
        </p:nvSpPr>
        <p:spPr>
          <a:xfrm>
            <a:off x="189756" y="908720"/>
            <a:ext cx="11809312" cy="5760640"/>
          </a:xfrm>
        </p:spPr>
        <p:txBody>
          <a:bodyPr>
            <a:normAutofit/>
          </a:bodyPr>
          <a:lstStyle/>
          <a:p>
            <a:pPr marL="274320" lvl="1">
              <a:spcBef>
                <a:spcPts val="1800"/>
              </a:spcBef>
            </a:pPr>
            <a:r>
              <a:rPr lang="ru-RU" sz="1400" dirty="0" smtClean="0"/>
              <a:t>Строки – плохая замена другим типам значений.</a:t>
            </a:r>
          </a:p>
          <a:p>
            <a:pPr marL="274320" lvl="1">
              <a:spcBef>
                <a:spcPts val="1800"/>
              </a:spcBef>
            </a:pPr>
            <a:r>
              <a:rPr lang="ru-RU" sz="1400" dirty="0" smtClean="0"/>
              <a:t>Строки – плохая замена перечислениям. И перечисления типов, и перечисления целых чисел лучше представлять в виде констант перечисления, а не в виде строк.</a:t>
            </a:r>
          </a:p>
          <a:p>
            <a:pPr marL="274320" lvl="1">
              <a:spcBef>
                <a:spcPts val="1800"/>
              </a:spcBef>
            </a:pPr>
            <a:r>
              <a:rPr lang="ru-RU" sz="1400" dirty="0" smtClean="0"/>
              <a:t>Строки – плохая замена составным типам (</a:t>
            </a:r>
            <a:r>
              <a:rPr lang="en-US" sz="1400" dirty="0" smtClean="0"/>
              <a:t>aggregate type</a:t>
            </a:r>
            <a:r>
              <a:rPr lang="ru-RU" sz="1400" dirty="0" smtClean="0"/>
              <a:t>). Если некая сущность имеет несколько составных частей, то попытка представить ее одной строкой – обычно неподходящее решение. Куда лучше написать класс, представляющий составной тип, часто это бывает закрытый статический класс-член.</a:t>
            </a:r>
          </a:p>
          <a:p>
            <a:pPr marL="274320" lvl="1">
              <a:spcBef>
                <a:spcPts val="1800"/>
              </a:spcBef>
            </a:pPr>
            <a:r>
              <a:rPr lang="ru-RU" sz="1400" dirty="0" smtClean="0"/>
              <a:t>Строки – плохая замена мандатам.</a:t>
            </a:r>
          </a:p>
          <a:p>
            <a:pPr marL="274320" lvl="1" indent="0">
              <a:buNone/>
            </a:pPr>
            <a:r>
              <a:rPr lang="en-US" sz="1400" dirty="0">
                <a:solidFill>
                  <a:schemeClr val="bg1">
                    <a:lumMod val="65000"/>
                  </a:schemeClr>
                </a:solidFill>
                <a:latin typeface="Courier New" panose="02070309020205020404" pitchFamily="49" charset="0"/>
                <a:cs typeface="Courier New" panose="02070309020205020404" pitchFamily="49" charset="0"/>
              </a:rPr>
              <a:t>// </a:t>
            </a:r>
            <a:r>
              <a:rPr lang="ru-RU" sz="1400" dirty="0" smtClean="0">
                <a:solidFill>
                  <a:schemeClr val="bg1">
                    <a:lumMod val="65000"/>
                  </a:schemeClr>
                </a:solidFill>
                <a:latin typeface="Courier New" panose="02070309020205020404" pitchFamily="49" charset="0"/>
                <a:cs typeface="Courier New" panose="02070309020205020404" pitchFamily="49" charset="0"/>
              </a:rPr>
              <a:t>Ошибка: неправомерное использование класса </a:t>
            </a:r>
            <a:r>
              <a:rPr lang="en-US" sz="1400" dirty="0" smtClean="0">
                <a:solidFill>
                  <a:schemeClr val="bg1">
                    <a:lumMod val="65000"/>
                  </a:schemeClr>
                </a:solidFill>
                <a:latin typeface="Courier New" panose="02070309020205020404" pitchFamily="49" charset="0"/>
                <a:cs typeface="Courier New" panose="02070309020205020404" pitchFamily="49" charset="0"/>
              </a:rPr>
              <a:t>String</a:t>
            </a:r>
            <a:r>
              <a:rPr lang="ru-RU" sz="1400" dirty="0" smtClean="0">
                <a:solidFill>
                  <a:schemeClr val="bg1">
                    <a:lumMod val="65000"/>
                  </a:schemeClr>
                </a:solidFill>
                <a:latin typeface="Courier New" panose="02070309020205020404" pitchFamily="49" charset="0"/>
                <a:cs typeface="Courier New" panose="02070309020205020404" pitchFamily="49" charset="0"/>
              </a:rPr>
              <a:t> в качестве мандата</a:t>
            </a:r>
            <a:endParaRPr lang="ru-RU" sz="1400" dirty="0">
              <a:solidFill>
                <a:schemeClr val="bg1">
                  <a:lumMod val="65000"/>
                </a:schemeClr>
              </a:solidFill>
              <a:latin typeface="Courier New" panose="02070309020205020404" pitchFamily="49" charset="0"/>
              <a:cs typeface="Courier New" panose="02070309020205020404" pitchFamily="49" charset="0"/>
            </a:endParaRPr>
          </a:p>
          <a:p>
            <a:pPr marL="274320" lvl="1" indent="0">
              <a:buNone/>
            </a:pPr>
            <a:r>
              <a:rPr lang="en-US" sz="1400" dirty="0" smtClean="0">
                <a:solidFill>
                  <a:schemeClr val="accent2">
                    <a:lumMod val="75000"/>
                  </a:schemeClr>
                </a:solidFill>
                <a:latin typeface="Courier New" panose="02070309020205020404" pitchFamily="49" charset="0"/>
                <a:cs typeface="Courier New" panose="02070309020205020404" pitchFamily="49" charset="0"/>
              </a:rPr>
              <a:t>public</a:t>
            </a:r>
            <a:r>
              <a:rPr lang="en-US" sz="1400" dirty="0" smtClean="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class</a:t>
            </a:r>
            <a:r>
              <a:rPr lang="en-US" sz="1400" dirty="0" smtClean="0">
                <a:latin typeface="Courier New" panose="02070309020205020404" pitchFamily="49" charset="0"/>
                <a:cs typeface="Courier New" panose="02070309020205020404" pitchFamily="49" charset="0"/>
              </a:rPr>
              <a:t> ThreadLocal </a:t>
            </a:r>
            <a:r>
              <a:rPr lang="en-US" sz="1400" dirty="0">
                <a:latin typeface="Courier New" panose="02070309020205020404" pitchFamily="49" charset="0"/>
                <a:cs typeface="Courier New" panose="02070309020205020404" pitchFamily="49" charset="0"/>
              </a:rPr>
              <a:t>{</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smtClean="0">
                <a:solidFill>
                  <a:schemeClr val="accent2">
                    <a:lumMod val="75000"/>
                  </a:schemeClr>
                </a:solidFill>
                <a:latin typeface="Courier New" panose="02070309020205020404" pitchFamily="49" charset="0"/>
                <a:cs typeface="Courier New" panose="02070309020205020404" pitchFamily="49" charset="0"/>
              </a:rPr>
              <a:t>private </a:t>
            </a:r>
            <a:r>
              <a:rPr lang="en-US" sz="1400" dirty="0">
                <a:latin typeface="Courier New" panose="02070309020205020404" pitchFamily="49" charset="0"/>
                <a:cs typeface="Courier New" panose="02070309020205020404" pitchFamily="49" charset="0"/>
              </a:rPr>
              <a:t>ThreadLocal() {} </a:t>
            </a:r>
            <a:r>
              <a:rPr lang="en-US" sz="1400" dirty="0">
                <a:solidFill>
                  <a:schemeClr val="bg1">
                    <a:lumMod val="65000"/>
                  </a:schemeClr>
                </a:solidFill>
                <a:latin typeface="Courier New" panose="02070309020205020404" pitchFamily="49" charset="0"/>
                <a:cs typeface="Courier New" panose="02070309020205020404" pitchFamily="49" charset="0"/>
              </a:rPr>
              <a:t>//</a:t>
            </a:r>
            <a:r>
              <a:rPr lang="ru-RU" sz="1400" dirty="0">
                <a:solidFill>
                  <a:schemeClr val="bg1">
                    <a:lumMod val="65000"/>
                  </a:schemeClr>
                </a:solidFill>
                <a:latin typeface="Courier New" panose="02070309020205020404" pitchFamily="49" charset="0"/>
                <a:cs typeface="Courier New" panose="02070309020205020404" pitchFamily="49" charset="0"/>
              </a:rPr>
              <a:t>Не порождает экземпляров</a:t>
            </a:r>
          </a:p>
          <a:p>
            <a:pPr marL="274320" lvl="1" indent="0">
              <a:buNone/>
            </a:pPr>
            <a:r>
              <a:rPr lang="ru-RU" sz="1400" dirty="0">
                <a:solidFill>
                  <a:schemeClr val="accent2">
                    <a:lumMod val="75000"/>
                  </a:schemeClr>
                </a:solidFill>
                <a:latin typeface="Courier New" panose="02070309020205020404" pitchFamily="49" charset="0"/>
                <a:cs typeface="Courier New" panose="02070309020205020404" pitchFamily="49" charset="0"/>
              </a:rPr>
              <a:t>	</a:t>
            </a:r>
            <a:r>
              <a:rPr lang="en-US" sz="1400" dirty="0">
                <a:solidFill>
                  <a:schemeClr val="bg1">
                    <a:lumMod val="65000"/>
                  </a:schemeClr>
                </a:solidFill>
                <a:latin typeface="Courier New" panose="02070309020205020404" pitchFamily="49" charset="0"/>
                <a:cs typeface="Courier New" panose="02070309020205020404" pitchFamily="49" charset="0"/>
              </a:rPr>
              <a:t>// </a:t>
            </a:r>
            <a:r>
              <a:rPr lang="ru-RU" sz="1400" dirty="0">
                <a:solidFill>
                  <a:schemeClr val="bg1">
                    <a:lumMod val="65000"/>
                  </a:schemeClr>
                </a:solidFill>
                <a:latin typeface="Courier New" panose="02070309020205020404" pitchFamily="49" charset="0"/>
                <a:cs typeface="Courier New" panose="02070309020205020404" pitchFamily="49" charset="0"/>
              </a:rPr>
              <a:t>Заносит в именованную переменную значение, соответствующее текущему потоку</a:t>
            </a:r>
            <a:endParaRPr lang="en-US" sz="1400" dirty="0">
              <a:solidFill>
                <a:schemeClr val="bg1">
                  <a:lumMod val="65000"/>
                </a:schemeClr>
              </a:solidFill>
              <a:latin typeface="Courier New" panose="02070309020205020404" pitchFamily="49" charset="0"/>
              <a:cs typeface="Courier New" panose="02070309020205020404" pitchFamily="49" charset="0"/>
            </a:endParaRPr>
          </a:p>
          <a:p>
            <a:pPr marL="274320" lvl="1" indent="0">
              <a:buNone/>
            </a:pPr>
            <a:r>
              <a:rPr lang="en-US" sz="1400" dirty="0">
                <a:solidFill>
                  <a:schemeClr val="accent2">
                    <a:lumMod val="75000"/>
                  </a:schemeClr>
                </a:solidFill>
                <a:latin typeface="Courier New" panose="02070309020205020404" pitchFamily="49" charset="0"/>
                <a:cs typeface="Courier New" panose="02070309020205020404" pitchFamily="49" charset="0"/>
              </a:rPr>
              <a:t>	</a:t>
            </a:r>
            <a:r>
              <a:rPr lang="en-US" sz="1400" dirty="0" smtClean="0">
                <a:solidFill>
                  <a:schemeClr val="accent2">
                    <a:lumMod val="75000"/>
                  </a:schemeClr>
                </a:solidFill>
                <a:latin typeface="Courier New" panose="02070309020205020404" pitchFamily="49" charset="0"/>
                <a:cs typeface="Courier New" panose="02070309020205020404" pitchFamily="49" charset="0"/>
              </a:rPr>
              <a:t>public static void </a:t>
            </a:r>
            <a:r>
              <a:rPr lang="en-US" sz="1400" dirty="0">
                <a:latin typeface="Courier New" panose="02070309020205020404" pitchFamily="49" charset="0"/>
                <a:cs typeface="Courier New" panose="02070309020205020404" pitchFamily="49" charset="0"/>
              </a:rPr>
              <a:t>set(String key, Object value);</a:t>
            </a:r>
          </a:p>
          <a:p>
            <a:pPr marL="274320" lvl="1" indent="0">
              <a:buNone/>
            </a:pPr>
            <a:r>
              <a:rPr lang="en-US" sz="1400" dirty="0">
                <a:solidFill>
                  <a:schemeClr val="accent2">
                    <a:lumMod val="75000"/>
                  </a:schemeClr>
                </a:solidFill>
                <a:latin typeface="Courier New" panose="02070309020205020404" pitchFamily="49" charset="0"/>
                <a:cs typeface="Courier New" panose="02070309020205020404" pitchFamily="49" charset="0"/>
              </a:rPr>
              <a:t>	</a:t>
            </a:r>
            <a:r>
              <a:rPr lang="en-US" sz="1400" dirty="0">
                <a:solidFill>
                  <a:schemeClr val="bg1">
                    <a:lumMod val="65000"/>
                  </a:schemeClr>
                </a:solidFill>
                <a:latin typeface="Courier New" panose="02070309020205020404" pitchFamily="49" charset="0"/>
                <a:cs typeface="Courier New" panose="02070309020205020404" pitchFamily="49" charset="0"/>
              </a:rPr>
              <a:t>//</a:t>
            </a:r>
            <a:r>
              <a:rPr lang="ru-RU" sz="1400" dirty="0">
                <a:solidFill>
                  <a:schemeClr val="bg1">
                    <a:lumMod val="65000"/>
                  </a:schemeClr>
                </a:solidFill>
                <a:latin typeface="Courier New" panose="02070309020205020404" pitchFamily="49" charset="0"/>
                <a:cs typeface="Courier New" panose="02070309020205020404" pitchFamily="49" charset="0"/>
              </a:rPr>
              <a:t> Извлекает из именованной переменной значение, соответствующее текущему потоку</a:t>
            </a:r>
            <a:endParaRPr lang="en-US" sz="1400" dirty="0">
              <a:solidFill>
                <a:schemeClr val="bg1">
                  <a:lumMod val="65000"/>
                </a:schemeClr>
              </a:solidFill>
              <a:latin typeface="Courier New" panose="02070309020205020404" pitchFamily="49" charset="0"/>
              <a:cs typeface="Courier New" panose="02070309020205020404" pitchFamily="49" charset="0"/>
            </a:endParaRPr>
          </a:p>
          <a:p>
            <a:pPr marL="274320" lvl="1" indent="0">
              <a:buNone/>
            </a:pPr>
            <a:r>
              <a:rPr lang="en-US" sz="1400" dirty="0">
                <a:solidFill>
                  <a:schemeClr val="accent2">
                    <a:lumMod val="75000"/>
                  </a:schemeClr>
                </a:solidFill>
                <a:latin typeface="Courier New" panose="02070309020205020404" pitchFamily="49" charset="0"/>
                <a:cs typeface="Courier New" panose="02070309020205020404" pitchFamily="49" charset="0"/>
              </a:rPr>
              <a:t>	</a:t>
            </a:r>
            <a:r>
              <a:rPr lang="en-US" sz="1400" dirty="0" smtClean="0">
                <a:solidFill>
                  <a:schemeClr val="accent2">
                    <a:lumMod val="75000"/>
                  </a:schemeClr>
                </a:solidFill>
                <a:latin typeface="Courier New" panose="02070309020205020404" pitchFamily="49" charset="0"/>
                <a:cs typeface="Courier New" panose="02070309020205020404" pitchFamily="49" charset="0"/>
              </a:rPr>
              <a:t>public static </a:t>
            </a:r>
            <a:r>
              <a:rPr lang="en-US" sz="1400" dirty="0">
                <a:latin typeface="Courier New" panose="02070309020205020404" pitchFamily="49" charset="0"/>
                <a:cs typeface="Courier New" panose="02070309020205020404" pitchFamily="49" charset="0"/>
              </a:rPr>
              <a:t>Object get(String key);</a:t>
            </a:r>
          </a:p>
          <a:p>
            <a:pPr marL="274320" lvl="1" indent="0">
              <a:buNone/>
            </a:pPr>
            <a:r>
              <a:rPr lang="en-US" sz="1400" dirty="0" smtClean="0">
                <a:latin typeface="Courier New" panose="02070309020205020404" pitchFamily="49" charset="0"/>
                <a:cs typeface="Courier New" panose="02070309020205020404" pitchFamily="49" charset="0"/>
              </a:rPr>
              <a:t>}</a:t>
            </a:r>
            <a:endParaRPr lang="ru-RU" sz="1400" dirty="0">
              <a:latin typeface="Courier New" panose="02070309020205020404" pitchFamily="49" charset="0"/>
              <a:cs typeface="Courier New" panose="02070309020205020404" pitchFamily="49" charset="0"/>
            </a:endParaRPr>
          </a:p>
          <a:p>
            <a:pPr marL="274320" lvl="1" indent="0">
              <a:buNone/>
            </a:pPr>
            <a:r>
              <a:rPr lang="ru-RU" sz="1400" dirty="0" smtClean="0"/>
              <a:t>Проблема здесь заключается в том, что эти ключи относятся к общему пространству имен. И если два независимых клиента, работающие с этим пакетом, решат применить для своих переменных одно и тоже значение, то, сами того не подозревая, они будут совместно использовать одну и туже переменную. Обычно это приводит к сбою у обоих клиентов.</a:t>
            </a:r>
          </a:p>
          <a:p>
            <a:pPr marL="274320" lvl="1" indent="0">
              <a:buNone/>
            </a:pPr>
            <a:r>
              <a:rPr lang="en-US" sz="1400" dirty="0" smtClean="0"/>
              <a:t>API</a:t>
            </a:r>
            <a:r>
              <a:rPr lang="ru-RU" sz="1400" dirty="0" smtClean="0"/>
              <a:t> можно исправить, если эту строку заменить неподделываемым ключом (его иногда называют </a:t>
            </a:r>
            <a:r>
              <a:rPr lang="ru-RU" sz="1400" i="1" dirty="0" smtClean="0"/>
              <a:t>мандатом </a:t>
            </a:r>
            <a:r>
              <a:rPr lang="ru-RU" sz="1400" dirty="0" smtClean="0"/>
              <a:t>(</a:t>
            </a:r>
            <a:r>
              <a:rPr lang="en-US" sz="1400" dirty="0" smtClean="0"/>
              <a:t>capability</a:t>
            </a:r>
            <a:r>
              <a:rPr lang="ru-RU" sz="1400" dirty="0" smtClean="0"/>
              <a:t>))</a:t>
            </a:r>
          </a:p>
        </p:txBody>
      </p:sp>
    </p:spTree>
    <p:extLst>
      <p:ext uri="{BB962C8B-B14F-4D97-AF65-F5344CB8AC3E}">
        <p14:creationId xmlns:p14="http://schemas.microsoft.com/office/powerpoint/2010/main" val="1111293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189756" y="188639"/>
            <a:ext cx="11809312" cy="720081"/>
          </a:xfrm>
        </p:spPr>
        <p:txBody>
          <a:bodyPr>
            <a:normAutofit fontScale="90000"/>
          </a:bodyPr>
          <a:lstStyle/>
          <a:p>
            <a:pPr algn="ctr"/>
            <a:r>
              <a:rPr lang="ru-RU" sz="2800" dirty="0"/>
              <a:t>При конкатенации строк опасайтесь потери производительности</a:t>
            </a:r>
          </a:p>
        </p:txBody>
      </p:sp>
      <p:sp>
        <p:nvSpPr>
          <p:cNvPr id="6" name="Content Placeholder 4"/>
          <p:cNvSpPr>
            <a:spLocks noGrp="1"/>
          </p:cNvSpPr>
          <p:nvPr>
            <p:ph sz="half" idx="1"/>
          </p:nvPr>
        </p:nvSpPr>
        <p:spPr>
          <a:xfrm>
            <a:off x="189756" y="908720"/>
            <a:ext cx="11809312" cy="5832648"/>
          </a:xfrm>
        </p:spPr>
        <p:txBody>
          <a:bodyPr>
            <a:normAutofit/>
          </a:bodyPr>
          <a:lstStyle/>
          <a:p>
            <a:pPr marL="274320" lvl="1">
              <a:spcBef>
                <a:spcPts val="1800"/>
              </a:spcBef>
            </a:pPr>
            <a:r>
              <a:rPr lang="ru-RU" sz="1400" dirty="0" smtClean="0"/>
              <a:t>Время, которое необходимо оператору конкатенации для последовательного объединения </a:t>
            </a:r>
            <a:r>
              <a:rPr lang="en-US" sz="1400" dirty="0" smtClean="0"/>
              <a:t>n </a:t>
            </a:r>
            <a:r>
              <a:rPr lang="ru-RU" sz="1400" dirty="0" smtClean="0"/>
              <a:t>строк, пропорционально квадрату числа </a:t>
            </a:r>
            <a:r>
              <a:rPr lang="en-US" sz="1400" dirty="0" smtClean="0"/>
              <a:t>n</a:t>
            </a:r>
            <a:r>
              <a:rPr lang="ru-RU" sz="1400" dirty="0" smtClean="0"/>
              <a:t>.</a:t>
            </a:r>
          </a:p>
          <a:p>
            <a:pPr marL="274320" lvl="1" indent="0">
              <a:buNone/>
            </a:pPr>
            <a:r>
              <a:rPr lang="en-US" sz="1400" dirty="0">
                <a:solidFill>
                  <a:schemeClr val="bg1">
                    <a:lumMod val="65000"/>
                  </a:schemeClr>
                </a:solidFill>
                <a:latin typeface="Courier New" panose="02070309020205020404" pitchFamily="49" charset="0"/>
                <a:cs typeface="Courier New" panose="02070309020205020404" pitchFamily="49" charset="0"/>
              </a:rPr>
              <a:t>// </a:t>
            </a:r>
            <a:r>
              <a:rPr lang="ru-RU" sz="1400" dirty="0" smtClean="0">
                <a:solidFill>
                  <a:schemeClr val="bg1">
                    <a:lumMod val="65000"/>
                  </a:schemeClr>
                </a:solidFill>
                <a:latin typeface="Courier New" panose="02070309020205020404" pitchFamily="49" charset="0"/>
                <a:cs typeface="Courier New" panose="02070309020205020404" pitchFamily="49" charset="0"/>
              </a:rPr>
              <a:t>Неуместное объединение строк – плохая производительность!</a:t>
            </a:r>
            <a:endParaRPr lang="ru-RU" sz="1400" dirty="0">
              <a:solidFill>
                <a:schemeClr val="bg1">
                  <a:lumMod val="65000"/>
                </a:schemeClr>
              </a:solidFill>
              <a:latin typeface="Courier New" panose="02070309020205020404" pitchFamily="49" charset="0"/>
              <a:cs typeface="Courier New" panose="02070309020205020404" pitchFamily="49" charset="0"/>
            </a:endParaRPr>
          </a:p>
          <a:p>
            <a:pPr marL="274320" lvl="1" indent="0">
              <a:buNone/>
            </a:pPr>
            <a:r>
              <a:rPr lang="en-US" sz="1400" dirty="0">
                <a:solidFill>
                  <a:schemeClr val="accent2">
                    <a:lumMod val="75000"/>
                  </a:schemeClr>
                </a:solidFill>
                <a:latin typeface="Courier New" panose="02070309020205020404" pitchFamily="49" charset="0"/>
                <a:cs typeface="Courier New" panose="02070309020205020404" pitchFamily="49" charset="0"/>
              </a:rPr>
              <a:t>public</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String statement() </a:t>
            </a:r>
            <a:r>
              <a:rPr lang="en-US" sz="1400" dirty="0">
                <a:latin typeface="Courier New" panose="02070309020205020404" pitchFamily="49" charset="0"/>
                <a:cs typeface="Courier New" panose="02070309020205020404" pitchFamily="49" charset="0"/>
              </a:rPr>
              <a:t>{</a:t>
            </a:r>
          </a:p>
          <a:p>
            <a:pPr marL="274320" lvl="1" indent="0">
              <a:buNone/>
            </a:pPr>
            <a:r>
              <a:rPr lang="en-US" sz="1400" dirty="0" smtClean="0">
                <a:latin typeface="Courier New" panose="02070309020205020404" pitchFamily="49" charset="0"/>
                <a:cs typeface="Courier New" panose="02070309020205020404" pitchFamily="49" charset="0"/>
              </a:rPr>
              <a:t>	String result = “”;</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for</a:t>
            </a:r>
            <a:r>
              <a:rPr lang="en-US" sz="1400" dirty="0" smtClean="0">
                <a:latin typeface="Courier New" panose="02070309020205020404" pitchFamily="49" charset="0"/>
                <a:cs typeface="Courier New" panose="02070309020205020404" pitchFamily="49" charset="0"/>
              </a:rPr>
              <a:t>(</a:t>
            </a:r>
            <a:r>
              <a:rPr lang="en-US" sz="1400" dirty="0">
                <a:solidFill>
                  <a:schemeClr val="accent2">
                    <a:lumMod val="75000"/>
                  </a:schemeClr>
                </a:solidFill>
                <a:latin typeface="Courier New" panose="02070309020205020404" pitchFamily="49" charset="0"/>
                <a:cs typeface="Courier New" panose="02070309020205020404" pitchFamily="49" charset="0"/>
              </a:rPr>
              <a:t>int</a:t>
            </a:r>
            <a:r>
              <a:rPr lang="en-US" sz="1400" dirty="0" smtClean="0">
                <a:latin typeface="Courier New" panose="02070309020205020404" pitchFamily="49" charset="0"/>
                <a:cs typeface="Courier New" panose="02070309020205020404" pitchFamily="49" charset="0"/>
              </a:rPr>
              <a:t> i = 0; i &lt; numItems(); i++)</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result += lineForItem(i); </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return</a:t>
            </a:r>
            <a:r>
              <a:rPr lang="en-US" sz="1400" dirty="0" smtClean="0">
                <a:latin typeface="Courier New" panose="02070309020205020404" pitchFamily="49" charset="0"/>
                <a:cs typeface="Courier New" panose="02070309020205020404" pitchFamily="49" charset="0"/>
              </a:rPr>
              <a:t> result;</a:t>
            </a:r>
          </a:p>
          <a:p>
            <a:pPr marL="274320" lvl="1" indent="0">
              <a:buNone/>
            </a:pPr>
            <a:r>
              <a:rPr lang="en-US" sz="1400" dirty="0" smtClean="0">
                <a:latin typeface="Courier New" panose="02070309020205020404" pitchFamily="49" charset="0"/>
                <a:cs typeface="Courier New" panose="02070309020205020404" pitchFamily="49" charset="0"/>
              </a:rPr>
              <a:t>}</a:t>
            </a:r>
            <a:endParaRPr lang="ru-RU" sz="1400" dirty="0" smtClean="0">
              <a:latin typeface="Courier New" panose="02070309020205020404" pitchFamily="49" charset="0"/>
              <a:cs typeface="Courier New" panose="02070309020205020404" pitchFamily="49" charset="0"/>
            </a:endParaRPr>
          </a:p>
          <a:p>
            <a:pPr marL="274320" lvl="1" indent="0">
              <a:buNone/>
            </a:pPr>
            <a:r>
              <a:rPr lang="ru-RU" sz="1400" dirty="0" smtClean="0"/>
              <a:t>Чтобы добиться приемлемой производительности, используйте </a:t>
            </a:r>
            <a:r>
              <a:rPr lang="en-US" sz="1400" dirty="0" smtClean="0"/>
              <a:t>StringBuilder </a:t>
            </a:r>
            <a:r>
              <a:rPr lang="ru-RU" sz="1400" dirty="0" smtClean="0"/>
              <a:t>вместо </a:t>
            </a:r>
            <a:r>
              <a:rPr lang="en-US" sz="1400" dirty="0" smtClean="0"/>
              <a:t>String</a:t>
            </a:r>
            <a:r>
              <a:rPr lang="ru-RU" sz="1400" dirty="0" smtClean="0"/>
              <a:t> для хранения незавершенного выражения. </a:t>
            </a:r>
            <a:r>
              <a:rPr lang="en-US" sz="1400" dirty="0" smtClean="0"/>
              <a:t>(</a:t>
            </a:r>
            <a:r>
              <a:rPr lang="ru-RU" sz="1400" dirty="0" smtClean="0"/>
              <a:t>Класс </a:t>
            </a:r>
            <a:r>
              <a:rPr lang="en-US" sz="1400" dirty="0" smtClean="0">
                <a:latin typeface="Courier New" panose="02070309020205020404" pitchFamily="49" charset="0"/>
                <a:cs typeface="Courier New" panose="02070309020205020404" pitchFamily="49" charset="0"/>
              </a:rPr>
              <a:t>StringBuilder</a:t>
            </a:r>
            <a:r>
              <a:rPr lang="ru-RU" sz="1400" dirty="0" smtClean="0">
                <a:latin typeface="Courier New" panose="02070309020205020404" pitchFamily="49" charset="0"/>
                <a:cs typeface="Courier New" panose="02070309020205020404" pitchFamily="49" charset="0"/>
              </a:rPr>
              <a:t> </a:t>
            </a:r>
            <a:r>
              <a:rPr lang="ru-RU" sz="1400" dirty="0"/>
              <a:t>является</a:t>
            </a:r>
            <a:r>
              <a:rPr lang="ru-RU" sz="1400" dirty="0" smtClean="0">
                <a:latin typeface="Courier New" panose="02070309020205020404" pitchFamily="49" charset="0"/>
                <a:cs typeface="Courier New" panose="02070309020205020404" pitchFamily="49" charset="0"/>
              </a:rPr>
              <a:t> </a:t>
            </a:r>
            <a:r>
              <a:rPr lang="ru-RU" sz="1400" dirty="0"/>
              <a:t>несинхронизированной</a:t>
            </a:r>
            <a:r>
              <a:rPr lang="ru-RU" sz="1400" dirty="0" smtClean="0">
                <a:latin typeface="Courier New" panose="02070309020205020404" pitchFamily="49" charset="0"/>
                <a:cs typeface="Courier New" panose="02070309020205020404" pitchFamily="49" charset="0"/>
              </a:rPr>
              <a:t> </a:t>
            </a:r>
            <a:r>
              <a:rPr lang="ru-RU" sz="1400" dirty="0"/>
              <a:t>заменой</a:t>
            </a:r>
            <a:r>
              <a:rPr lang="ru-RU" sz="1400" dirty="0" smtClean="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StringBuffer</a:t>
            </a:r>
            <a:r>
              <a:rPr lang="ru-RU" sz="1400" dirty="0" smtClean="0">
                <a:latin typeface="Courier New" panose="02070309020205020404" pitchFamily="49" charset="0"/>
                <a:cs typeface="Courier New" panose="02070309020205020404" pitchFamily="49" charset="0"/>
              </a:rPr>
              <a:t>, </a:t>
            </a:r>
            <a:r>
              <a:rPr lang="ru-RU" sz="1400" dirty="0"/>
              <a:t>который</a:t>
            </a:r>
            <a:r>
              <a:rPr lang="ru-RU" sz="1400" dirty="0" smtClean="0">
                <a:latin typeface="Courier New" panose="02070309020205020404" pitchFamily="49" charset="0"/>
                <a:cs typeface="Courier New" panose="02070309020205020404" pitchFamily="49" charset="0"/>
              </a:rPr>
              <a:t> </a:t>
            </a:r>
            <a:r>
              <a:rPr lang="ru-RU" sz="1400" dirty="0"/>
              <a:t>теперь</a:t>
            </a:r>
            <a:r>
              <a:rPr lang="ru-RU" sz="1400" dirty="0" smtClean="0">
                <a:latin typeface="Courier New" panose="02070309020205020404" pitchFamily="49" charset="0"/>
                <a:cs typeface="Courier New" panose="02070309020205020404" pitchFamily="49" charset="0"/>
              </a:rPr>
              <a:t> </a:t>
            </a:r>
            <a:r>
              <a:rPr lang="ru-RU" sz="1400" dirty="0"/>
              <a:t>устарел</a:t>
            </a:r>
            <a:r>
              <a:rPr lang="ru-RU" sz="1400" dirty="0" smtClean="0">
                <a:latin typeface="Courier New" panose="02070309020205020404" pitchFamily="49" charset="0"/>
                <a:cs typeface="Courier New" panose="02070309020205020404" pitchFamily="49" charset="0"/>
              </a:rPr>
              <a:t>.</a:t>
            </a:r>
            <a:r>
              <a:rPr lang="en-US" sz="1400" dirty="0" smtClean="0"/>
              <a:t>)</a:t>
            </a:r>
            <a:endParaRPr lang="ru-RU" sz="1400" dirty="0" smtClean="0"/>
          </a:p>
          <a:p>
            <a:pPr marL="274320" lvl="1" indent="0">
              <a:buNone/>
            </a:pPr>
            <a:r>
              <a:rPr lang="en-US" sz="1400" dirty="0">
                <a:solidFill>
                  <a:schemeClr val="accent2">
                    <a:lumMod val="75000"/>
                  </a:schemeClr>
                </a:solidFill>
                <a:latin typeface="Courier New" panose="02070309020205020404" pitchFamily="49" charset="0"/>
                <a:cs typeface="Courier New" panose="02070309020205020404" pitchFamily="49" charset="0"/>
              </a:rPr>
              <a:t>public</a:t>
            </a:r>
            <a:r>
              <a:rPr lang="en-US" sz="1400" dirty="0">
                <a:latin typeface="Courier New" panose="02070309020205020404" pitchFamily="49" charset="0"/>
                <a:cs typeface="Courier New" panose="02070309020205020404" pitchFamily="49" charset="0"/>
              </a:rPr>
              <a:t> String statement() {</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StringBuilder b </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new StringBuilder(</a:t>
            </a:r>
            <a:r>
              <a:rPr lang="en-US" sz="1400" dirty="0">
                <a:latin typeface="Courier New" panose="02070309020205020404" pitchFamily="49" charset="0"/>
                <a:cs typeface="Courier New" panose="02070309020205020404" pitchFamily="49" charset="0"/>
              </a:rPr>
              <a:t>numItems</a:t>
            </a:r>
            <a:r>
              <a:rPr lang="en-US" sz="1400" dirty="0" smtClean="0">
                <a:latin typeface="Courier New" panose="02070309020205020404" pitchFamily="49" charset="0"/>
                <a:cs typeface="Courier New" panose="02070309020205020404" pitchFamily="49" charset="0"/>
              </a:rPr>
              <a:t>() * </a:t>
            </a:r>
            <a:r>
              <a:rPr lang="en-US" sz="1400" dirty="0" smtClean="0">
                <a:solidFill>
                  <a:srgbClr val="7030A0"/>
                </a:solidFill>
                <a:latin typeface="Courier New" panose="02070309020205020404" pitchFamily="49" charset="0"/>
                <a:cs typeface="Courier New" panose="02070309020205020404" pitchFamily="49" charset="0"/>
              </a:rPr>
              <a:t>LINE_WIDTH</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pPr marL="274320" lvl="1" indent="0">
              <a:buNone/>
            </a:pPr>
            <a:r>
              <a:rPr lang="en-US" sz="1400" dirty="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for</a:t>
            </a:r>
            <a:r>
              <a:rPr lang="en-US" sz="1400" dirty="0">
                <a:latin typeface="Courier New" panose="02070309020205020404" pitchFamily="49" charset="0"/>
                <a:cs typeface="Courier New" panose="02070309020205020404" pitchFamily="49" charset="0"/>
              </a:rPr>
              <a:t>(</a:t>
            </a:r>
            <a:r>
              <a:rPr lang="en-US" sz="1400" dirty="0">
                <a:solidFill>
                  <a:schemeClr val="accent2">
                    <a:lumMod val="75000"/>
                  </a:schemeClr>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i = 0; i &lt; numItems(); i++)</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b.append(lineForItem(i)); </a:t>
            </a:r>
            <a:endParaRPr lang="en-US" sz="1400" dirty="0">
              <a:latin typeface="Courier New" panose="02070309020205020404" pitchFamily="49" charset="0"/>
              <a:cs typeface="Courier New" panose="02070309020205020404" pitchFamily="49" charset="0"/>
            </a:endParaRPr>
          </a:p>
          <a:p>
            <a:pPr marL="274320" lvl="1" indent="0">
              <a:buNone/>
            </a:pPr>
            <a:r>
              <a:rPr lang="en-US" sz="1400" dirty="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return</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b.toString();</a:t>
            </a:r>
            <a:endParaRPr lang="en-US" sz="1400" dirty="0">
              <a:latin typeface="Courier New" panose="02070309020205020404" pitchFamily="49" charset="0"/>
              <a:cs typeface="Courier New" panose="02070309020205020404" pitchFamily="49" charset="0"/>
            </a:endParaRPr>
          </a:p>
          <a:p>
            <a:pPr marL="274320" lvl="1" indent="0">
              <a:buNone/>
            </a:pPr>
            <a:r>
              <a:rPr lang="en-US" sz="1400" dirty="0">
                <a:latin typeface="Courier New" panose="02070309020205020404" pitchFamily="49" charset="0"/>
                <a:cs typeface="Courier New" panose="02070309020205020404" pitchFamily="49" charset="0"/>
              </a:rPr>
              <a:t>}</a:t>
            </a:r>
            <a:endParaRPr lang="ru-RU" sz="1400" dirty="0">
              <a:latin typeface="Courier New" panose="02070309020205020404" pitchFamily="49" charset="0"/>
              <a:cs typeface="Courier New" panose="02070309020205020404" pitchFamily="49" charset="0"/>
            </a:endParaRPr>
          </a:p>
          <a:p>
            <a:pPr marL="274320" lvl="1">
              <a:spcBef>
                <a:spcPts val="1800"/>
              </a:spcBef>
            </a:pPr>
            <a:endParaRPr lang="ru-RU" sz="1400" dirty="0" smtClean="0"/>
          </a:p>
          <a:p>
            <a:pPr marL="274320" lvl="1">
              <a:spcBef>
                <a:spcPts val="1800"/>
              </a:spcBef>
            </a:pPr>
            <a:endParaRPr lang="ru-RU" sz="1400" dirty="0" smtClean="0"/>
          </a:p>
        </p:txBody>
      </p:sp>
    </p:spTree>
    <p:extLst>
      <p:ext uri="{BB962C8B-B14F-4D97-AF65-F5344CB8AC3E}">
        <p14:creationId xmlns:p14="http://schemas.microsoft.com/office/powerpoint/2010/main" val="2784385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189756" y="188639"/>
            <a:ext cx="11809312" cy="720081"/>
          </a:xfrm>
        </p:spPr>
        <p:txBody>
          <a:bodyPr>
            <a:normAutofit/>
          </a:bodyPr>
          <a:lstStyle/>
          <a:p>
            <a:pPr algn="ctr"/>
            <a:r>
              <a:rPr lang="ru-RU" sz="2800" dirty="0"/>
              <a:t>Для ссылки на объект используйте его интерфейс</a:t>
            </a:r>
          </a:p>
        </p:txBody>
      </p:sp>
      <p:sp>
        <p:nvSpPr>
          <p:cNvPr id="6" name="Content Placeholder 4"/>
          <p:cNvSpPr>
            <a:spLocks noGrp="1"/>
          </p:cNvSpPr>
          <p:nvPr>
            <p:ph sz="half" idx="1"/>
          </p:nvPr>
        </p:nvSpPr>
        <p:spPr>
          <a:xfrm>
            <a:off x="189756" y="908720"/>
            <a:ext cx="11809312" cy="2592288"/>
          </a:xfrm>
        </p:spPr>
        <p:txBody>
          <a:bodyPr>
            <a:normAutofit/>
          </a:bodyPr>
          <a:lstStyle/>
          <a:p>
            <a:pPr marL="274320" lvl="1">
              <a:spcBef>
                <a:spcPts val="1800"/>
              </a:spcBef>
            </a:pPr>
            <a:r>
              <a:rPr lang="ru-RU" sz="1400" dirty="0" smtClean="0"/>
              <a:t>Если есть подходящие типы интерфейсов, то параметры, возвращаемые значения, переменные и поля следует декларировать, указывая интерфейс.</a:t>
            </a:r>
          </a:p>
          <a:p>
            <a:pPr marL="274320" lvl="1" indent="0">
              <a:buNone/>
            </a:pPr>
            <a:r>
              <a:rPr lang="en-US" sz="1400" dirty="0">
                <a:solidFill>
                  <a:schemeClr val="bg1">
                    <a:lumMod val="65000"/>
                  </a:schemeClr>
                </a:solidFill>
                <a:latin typeface="Courier New" panose="02070309020205020404" pitchFamily="49" charset="0"/>
                <a:cs typeface="Courier New" panose="02070309020205020404" pitchFamily="49" charset="0"/>
              </a:rPr>
              <a:t>// </a:t>
            </a:r>
            <a:r>
              <a:rPr lang="ru-RU" sz="1400" dirty="0" smtClean="0">
                <a:solidFill>
                  <a:schemeClr val="bg1">
                    <a:lumMod val="65000"/>
                  </a:schemeClr>
                </a:solidFill>
                <a:latin typeface="Courier New" panose="02070309020205020404" pitchFamily="49" charset="0"/>
                <a:cs typeface="Courier New" panose="02070309020205020404" pitchFamily="49" charset="0"/>
              </a:rPr>
              <a:t>Хорошо: указывается тип интерфейса</a:t>
            </a:r>
            <a:endParaRPr lang="ru-RU" sz="1400" dirty="0">
              <a:solidFill>
                <a:schemeClr val="bg1">
                  <a:lumMod val="65000"/>
                </a:schemeClr>
              </a:solidFill>
              <a:latin typeface="Courier New" panose="02070309020205020404" pitchFamily="49" charset="0"/>
              <a:cs typeface="Courier New" panose="02070309020205020404" pitchFamily="49" charset="0"/>
            </a:endParaRPr>
          </a:p>
          <a:p>
            <a:pPr marL="274320" lvl="1" indent="0">
              <a:buNone/>
            </a:pPr>
            <a:r>
              <a:rPr lang="en-US" sz="1400" dirty="0">
                <a:latin typeface="Courier New" panose="02070309020205020404" pitchFamily="49" charset="0"/>
                <a:cs typeface="Courier New" panose="02070309020205020404" pitchFamily="49" charset="0"/>
              </a:rPr>
              <a:t>List&lt;String&gt; strings = </a:t>
            </a:r>
            <a:r>
              <a:rPr lang="en-US" sz="1400" dirty="0">
                <a:solidFill>
                  <a:schemeClr val="accent2">
                    <a:lumMod val="75000"/>
                  </a:schemeClr>
                </a:solidFill>
                <a:latin typeface="Courier New" panose="02070309020205020404" pitchFamily="49" charset="0"/>
                <a:cs typeface="Courier New" panose="02070309020205020404" pitchFamily="49" charset="0"/>
              </a:rPr>
              <a:t>new</a:t>
            </a:r>
            <a:r>
              <a:rPr lang="en-US" sz="1400" dirty="0">
                <a:latin typeface="Courier New" panose="02070309020205020404" pitchFamily="49" charset="0"/>
                <a:cs typeface="Courier New" panose="02070309020205020404" pitchFamily="49" charset="0"/>
              </a:rPr>
              <a:t> ArrayList&lt;String&gt;();</a:t>
            </a:r>
          </a:p>
          <a:p>
            <a:pPr marL="274320" lvl="1" indent="0">
              <a:buNone/>
            </a:pPr>
            <a:r>
              <a:rPr lang="en-US" sz="1400" dirty="0" smtClean="0">
                <a:solidFill>
                  <a:schemeClr val="bg1">
                    <a:lumMod val="65000"/>
                  </a:schemeClr>
                </a:solidFill>
                <a:latin typeface="Courier New" panose="02070309020205020404" pitchFamily="49" charset="0"/>
                <a:cs typeface="Courier New" panose="02070309020205020404" pitchFamily="49" charset="0"/>
              </a:rPr>
              <a:t>// </a:t>
            </a:r>
            <a:r>
              <a:rPr lang="ru-RU" sz="1400" dirty="0" smtClean="0">
                <a:solidFill>
                  <a:schemeClr val="bg1">
                    <a:lumMod val="65000"/>
                  </a:schemeClr>
                </a:solidFill>
                <a:latin typeface="Courier New" panose="02070309020205020404" pitchFamily="49" charset="0"/>
                <a:cs typeface="Courier New" panose="02070309020205020404" pitchFamily="49" charset="0"/>
              </a:rPr>
              <a:t>Плохо: в качестве типа указан класс</a:t>
            </a:r>
            <a:endParaRPr lang="ru-RU" sz="1400" dirty="0">
              <a:solidFill>
                <a:schemeClr val="bg1">
                  <a:lumMod val="65000"/>
                </a:schemeClr>
              </a:solidFill>
              <a:latin typeface="Courier New" panose="02070309020205020404" pitchFamily="49" charset="0"/>
              <a:cs typeface="Courier New" panose="02070309020205020404" pitchFamily="49" charset="0"/>
            </a:endParaRPr>
          </a:p>
          <a:p>
            <a:pPr marL="274320" lvl="1" indent="0">
              <a:buNone/>
            </a:pPr>
            <a:r>
              <a:rPr lang="en-US" sz="1400" dirty="0" smtClean="0">
                <a:latin typeface="Courier New" panose="02070309020205020404" pitchFamily="49" charset="0"/>
                <a:cs typeface="Courier New" panose="02070309020205020404" pitchFamily="49" charset="0"/>
              </a:rPr>
              <a:t>ArrayList&lt;String</a:t>
            </a:r>
            <a:r>
              <a:rPr lang="en-US" sz="1400" dirty="0">
                <a:latin typeface="Courier New" panose="02070309020205020404" pitchFamily="49" charset="0"/>
                <a:cs typeface="Courier New" panose="02070309020205020404" pitchFamily="49" charset="0"/>
              </a:rPr>
              <a:t>&gt; strings = </a:t>
            </a:r>
            <a:r>
              <a:rPr lang="en-US" sz="1400" dirty="0">
                <a:solidFill>
                  <a:schemeClr val="accent2">
                    <a:lumMod val="75000"/>
                  </a:schemeClr>
                </a:solidFill>
                <a:latin typeface="Courier New" panose="02070309020205020404" pitchFamily="49" charset="0"/>
                <a:cs typeface="Courier New" panose="02070309020205020404" pitchFamily="49" charset="0"/>
              </a:rPr>
              <a:t>new</a:t>
            </a:r>
            <a:r>
              <a:rPr lang="en-US" sz="1400" dirty="0">
                <a:latin typeface="Courier New" panose="02070309020205020404" pitchFamily="49" charset="0"/>
                <a:cs typeface="Courier New" panose="02070309020205020404" pitchFamily="49" charset="0"/>
              </a:rPr>
              <a:t> ArrayList&lt;String&gt;();</a:t>
            </a:r>
          </a:p>
          <a:p>
            <a:pPr marL="274320" lvl="1">
              <a:spcBef>
                <a:spcPts val="1800"/>
              </a:spcBef>
            </a:pPr>
            <a:r>
              <a:rPr lang="ru-RU" sz="1400" dirty="0" smtClean="0"/>
              <a:t>Если вы выработаете привычку указывать в качестве типа интерфейс, ваша программа будет более гибкой.</a:t>
            </a:r>
          </a:p>
          <a:p>
            <a:pPr marL="274320" lvl="1">
              <a:spcBef>
                <a:spcPts val="1800"/>
              </a:spcBef>
            </a:pPr>
            <a:r>
              <a:rPr lang="ru-RU" sz="1400" dirty="0" smtClean="0"/>
              <a:t>К объекту можно обращаться как к экземпляру класса, а не интерфейса, если нет подходящего интерфейса. </a:t>
            </a:r>
          </a:p>
        </p:txBody>
      </p:sp>
    </p:spTree>
    <p:extLst>
      <p:ext uri="{BB962C8B-B14F-4D97-AF65-F5344CB8AC3E}">
        <p14:creationId xmlns:p14="http://schemas.microsoft.com/office/powerpoint/2010/main" val="1469024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89756" y="131864"/>
            <a:ext cx="11665296" cy="907504"/>
          </a:xfrm>
        </p:spPr>
        <p:txBody>
          <a:bodyPr>
            <a:normAutofit/>
          </a:bodyPr>
          <a:lstStyle/>
          <a:p>
            <a:pPr algn="ctr"/>
            <a:r>
              <a:rPr lang="ru-RU" sz="2800" dirty="0"/>
              <a:t>Отсутствие экземпляров обеспечивает закрытый конструктор</a:t>
            </a:r>
            <a:endParaRPr lang="en-US" sz="2800" dirty="0"/>
          </a:p>
        </p:txBody>
      </p:sp>
      <p:sp>
        <p:nvSpPr>
          <p:cNvPr id="9" name="Content Placeholder 8"/>
          <p:cNvSpPr>
            <a:spLocks noGrp="1"/>
          </p:cNvSpPr>
          <p:nvPr>
            <p:ph idx="1"/>
          </p:nvPr>
        </p:nvSpPr>
        <p:spPr>
          <a:xfrm>
            <a:off x="189756" y="1072017"/>
            <a:ext cx="11665296" cy="1204855"/>
          </a:xfrm>
        </p:spPr>
        <p:txBody>
          <a:bodyPr>
            <a:normAutofit/>
          </a:bodyPr>
          <a:lstStyle/>
          <a:p>
            <a:r>
              <a:rPr lang="ru-RU" sz="1400" dirty="0" smtClean="0"/>
              <a:t>Попытки запретить классу создавать экземпляры, объявив его абстрактным, не работает.</a:t>
            </a:r>
          </a:p>
          <a:p>
            <a:r>
              <a:rPr lang="ru-RU" sz="1400" dirty="0" smtClean="0"/>
              <a:t>Конструктор по умолчанию создается только тогда, когда у класса нет явных конструкторов, и поэтому </a:t>
            </a:r>
            <a:r>
              <a:rPr lang="ru-RU" sz="1400" b="1" dirty="0" smtClean="0"/>
              <a:t>запретить создание экземпляров можно, поместив в класс единственный явный закрытый конструктор</a:t>
            </a:r>
            <a:r>
              <a:rPr lang="ru-RU" sz="1400" dirty="0" smtClean="0"/>
              <a:t>.</a:t>
            </a:r>
          </a:p>
          <a:p>
            <a:endParaRPr lang="en-US" sz="1400" dirty="0"/>
          </a:p>
        </p:txBody>
      </p:sp>
      <p:sp>
        <p:nvSpPr>
          <p:cNvPr id="6" name="Title 6"/>
          <p:cNvSpPr txBox="1">
            <a:spLocks/>
          </p:cNvSpPr>
          <p:nvPr/>
        </p:nvSpPr>
        <p:spPr>
          <a:xfrm>
            <a:off x="189756" y="2309521"/>
            <a:ext cx="11665296" cy="54746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a:lstStyle>
          <a:p>
            <a:pPr algn="ctr"/>
            <a:r>
              <a:rPr lang="ru-RU" sz="2800" dirty="0" smtClean="0"/>
              <a:t>Избегайте не нужных объектов</a:t>
            </a:r>
            <a:endParaRPr lang="en-US" sz="2800" dirty="0"/>
          </a:p>
        </p:txBody>
      </p:sp>
      <p:sp>
        <p:nvSpPr>
          <p:cNvPr id="8" name="Content Placeholder 8"/>
          <p:cNvSpPr txBox="1">
            <a:spLocks/>
          </p:cNvSpPr>
          <p:nvPr/>
        </p:nvSpPr>
        <p:spPr>
          <a:xfrm>
            <a:off x="190832" y="2889634"/>
            <a:ext cx="11665296" cy="3635710"/>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a:lstStyle>
          <a:p>
            <a:r>
              <a:rPr lang="ru-RU" sz="1400" dirty="0" smtClean="0"/>
              <a:t>Вместо того чтобы создавать новый функционально эквивалентный объект всякий раз, когда в нем возникает необходимость, часто можно просто еще раз использовать тот же объект. Использовать что-либо снова и изящнее, и быстрее.</a:t>
            </a:r>
          </a:p>
          <a:p>
            <a:pPr marL="45720" indent="0">
              <a:spcBef>
                <a:spcPts val="0"/>
              </a:spcBef>
              <a:buNone/>
            </a:pPr>
            <a:r>
              <a:rPr lang="ru-RU" sz="1400" dirty="0" smtClean="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String</a:t>
            </a:r>
            <a:r>
              <a:rPr lang="en-US" sz="1400" dirty="0" smtClean="0">
                <a:solidFill>
                  <a:schemeClr val="accent2">
                    <a:lumMod val="75000"/>
                  </a:schemeClr>
                </a:solidFill>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s =</a:t>
            </a:r>
            <a:r>
              <a:rPr lang="en-US" sz="1400" dirty="0">
                <a:solidFill>
                  <a:schemeClr val="accent2">
                    <a:lumMod val="75000"/>
                  </a:schemeClr>
                </a:solidFill>
                <a:latin typeface="Courier New" panose="02070309020205020404" pitchFamily="49" charset="0"/>
                <a:cs typeface="Courier New" panose="02070309020205020404" pitchFamily="49" charset="0"/>
              </a:rPr>
              <a:t> new </a:t>
            </a:r>
            <a:r>
              <a:rPr lang="en-US" sz="1400" dirty="0">
                <a:latin typeface="Courier New" panose="02070309020205020404" pitchFamily="49" charset="0"/>
                <a:cs typeface="Courier New" panose="02070309020205020404" pitchFamily="49" charset="0"/>
              </a:rPr>
              <a:t>String(</a:t>
            </a:r>
            <a:r>
              <a:rPr lang="en-US" sz="1400" dirty="0">
                <a:solidFill>
                  <a:schemeClr val="accent6">
                    <a:lumMod val="75000"/>
                  </a:schemeClr>
                </a:solidFill>
                <a:latin typeface="Courier New" panose="02070309020205020404" pitchFamily="49" charset="0"/>
                <a:cs typeface="Courier New" panose="02070309020205020404" pitchFamily="49" charset="0"/>
              </a:rPr>
              <a:t>“</a:t>
            </a:r>
            <a:r>
              <a:rPr lang="en-US" sz="1400" dirty="0" smtClean="0">
                <a:solidFill>
                  <a:schemeClr val="accent6">
                    <a:lumMod val="75000"/>
                  </a:schemeClr>
                </a:solidFill>
                <a:latin typeface="Courier New" panose="02070309020205020404" pitchFamily="49" charset="0"/>
                <a:cs typeface="Courier New" panose="02070309020205020404" pitchFamily="49" charset="0"/>
              </a:rPr>
              <a:t>string”</a:t>
            </a:r>
            <a:r>
              <a:rPr lang="en-US" sz="1400" dirty="0" smtClean="0">
                <a:latin typeface="Courier New" panose="02070309020205020404" pitchFamily="49" charset="0"/>
                <a:cs typeface="Courier New" panose="02070309020205020404" pitchFamily="49" charset="0"/>
              </a:rPr>
              <a:t>); </a:t>
            </a:r>
            <a:r>
              <a:rPr lang="en-US" sz="1400" dirty="0">
                <a:solidFill>
                  <a:schemeClr val="bg1">
                    <a:lumMod val="50000"/>
                  </a:schemeClr>
                </a:solidFill>
                <a:latin typeface="Courier New" panose="02070309020205020404" pitchFamily="49" charset="0"/>
                <a:cs typeface="Courier New" panose="02070309020205020404" pitchFamily="49" charset="0"/>
              </a:rPr>
              <a:t>//</a:t>
            </a:r>
            <a:r>
              <a:rPr lang="ru-RU" sz="1400" dirty="0">
                <a:solidFill>
                  <a:schemeClr val="bg1">
                    <a:lumMod val="50000"/>
                  </a:schemeClr>
                </a:solidFill>
                <a:latin typeface="Courier New" panose="02070309020205020404" pitchFamily="49" charset="0"/>
                <a:cs typeface="Courier New" panose="02070309020205020404" pitchFamily="49" charset="0"/>
              </a:rPr>
              <a:t>Никогда так не делайте</a:t>
            </a:r>
            <a:r>
              <a:rPr lang="ru-RU" sz="1400" dirty="0" smtClean="0">
                <a:solidFill>
                  <a:schemeClr val="bg1">
                    <a:lumMod val="50000"/>
                  </a:schemeClr>
                </a:solidFill>
                <a:latin typeface="Courier New" panose="02070309020205020404" pitchFamily="49" charset="0"/>
                <a:cs typeface="Courier New" panose="02070309020205020404" pitchFamily="49" charset="0"/>
              </a:rPr>
              <a:t>!</a:t>
            </a:r>
          </a:p>
          <a:p>
            <a:pPr marL="45720" indent="0">
              <a:spcBef>
                <a:spcPts val="0"/>
              </a:spcBef>
              <a:buNone/>
            </a:pPr>
            <a:r>
              <a:rPr lang="ru-RU" sz="1400" dirty="0" smtClean="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String</a:t>
            </a:r>
            <a:r>
              <a:rPr lang="en-US" sz="1400" dirty="0" smtClean="0">
                <a:solidFill>
                  <a:schemeClr val="accent2">
                    <a:lumMod val="75000"/>
                  </a:schemeClr>
                </a:solidFill>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s =</a:t>
            </a:r>
            <a:r>
              <a:rPr lang="en-US" sz="1400" dirty="0">
                <a:solidFill>
                  <a:schemeClr val="accent2">
                    <a:lumMod val="75000"/>
                  </a:schemeClr>
                </a:solidFill>
                <a:latin typeface="Courier New" panose="02070309020205020404" pitchFamily="49" charset="0"/>
                <a:cs typeface="Courier New" panose="02070309020205020404" pitchFamily="49" charset="0"/>
              </a:rPr>
              <a:t> </a:t>
            </a:r>
            <a:r>
              <a:rPr lang="en-US" sz="1400" dirty="0" smtClean="0">
                <a:solidFill>
                  <a:schemeClr val="accent6">
                    <a:lumMod val="75000"/>
                  </a:schemeClr>
                </a:solidFill>
                <a:latin typeface="Courier New" panose="02070309020205020404" pitchFamily="49" charset="0"/>
                <a:cs typeface="Courier New" panose="02070309020205020404" pitchFamily="49" charset="0"/>
              </a:rPr>
              <a:t>“</a:t>
            </a:r>
            <a:r>
              <a:rPr lang="en-US" sz="1400" dirty="0">
                <a:solidFill>
                  <a:schemeClr val="accent6">
                    <a:lumMod val="75000"/>
                  </a:schemeClr>
                </a:solidFill>
                <a:latin typeface="Courier New" panose="02070309020205020404" pitchFamily="49" charset="0"/>
                <a:cs typeface="Courier New" panose="02070309020205020404" pitchFamily="49" charset="0"/>
              </a:rPr>
              <a:t>string</a:t>
            </a:r>
            <a:r>
              <a:rPr lang="en-US" sz="1400" dirty="0" smtClean="0">
                <a:solidFill>
                  <a:schemeClr val="accent6">
                    <a:lumMod val="75000"/>
                  </a:schemeClr>
                </a:solidFill>
                <a:latin typeface="Courier New" panose="02070309020205020404" pitchFamily="49" charset="0"/>
                <a:cs typeface="Courier New" panose="02070309020205020404" pitchFamily="49" charset="0"/>
              </a:rPr>
              <a:t>”</a:t>
            </a:r>
            <a:r>
              <a:rPr lang="en-US" sz="1400" dirty="0" smtClean="0">
                <a:latin typeface="Courier New" panose="02070309020205020404" pitchFamily="49" charset="0"/>
                <a:cs typeface="Courier New" panose="02070309020205020404" pitchFamily="49" charset="0"/>
              </a:rPr>
              <a:t>; </a:t>
            </a:r>
            <a:r>
              <a:rPr lang="en-US" sz="1400" dirty="0" smtClean="0">
                <a:solidFill>
                  <a:schemeClr val="bg1">
                    <a:lumMod val="50000"/>
                  </a:schemeClr>
                </a:solidFill>
                <a:latin typeface="Courier New" panose="02070309020205020404" pitchFamily="49" charset="0"/>
                <a:cs typeface="Courier New" panose="02070309020205020404" pitchFamily="49" charset="0"/>
              </a:rPr>
              <a:t>//</a:t>
            </a:r>
            <a:r>
              <a:rPr lang="ru-RU" sz="1400" dirty="0" smtClean="0">
                <a:solidFill>
                  <a:schemeClr val="bg1">
                    <a:lumMod val="50000"/>
                  </a:schemeClr>
                </a:solidFill>
                <a:latin typeface="Courier New" panose="02070309020205020404" pitchFamily="49" charset="0"/>
                <a:cs typeface="Courier New" panose="02070309020205020404" pitchFamily="49" charset="0"/>
              </a:rPr>
              <a:t>Делайте так!</a:t>
            </a:r>
            <a:endParaRPr lang="ru-RU" sz="1400" dirty="0">
              <a:solidFill>
                <a:schemeClr val="bg1">
                  <a:lumMod val="50000"/>
                </a:schemeClr>
              </a:solidFill>
              <a:latin typeface="Courier New" panose="02070309020205020404" pitchFamily="49" charset="0"/>
              <a:cs typeface="Courier New" panose="02070309020205020404" pitchFamily="49" charset="0"/>
            </a:endParaRPr>
          </a:p>
          <a:p>
            <a:r>
              <a:rPr lang="ru-RU" sz="1400" dirty="0" smtClean="0"/>
              <a:t>Создание  дублирующих объектов часто можно избежать, если в неизменяемом классе, имеющем и конструктор, и статические методы генерации, вторые предпочесть первым.</a:t>
            </a:r>
            <a:r>
              <a:rPr lang="en-US" sz="1400" dirty="0" smtClean="0"/>
              <a:t> </a:t>
            </a:r>
            <a:r>
              <a:rPr lang="ru-RU" sz="1400" dirty="0" smtClean="0"/>
              <a:t>Например, статический метод генерации </a:t>
            </a:r>
            <a:r>
              <a:rPr lang="en-US" sz="1400" b="1" dirty="0" smtClean="0">
                <a:latin typeface="Courier New" panose="02070309020205020404" pitchFamily="49" charset="0"/>
                <a:cs typeface="Courier New" panose="02070309020205020404" pitchFamily="49" charset="0"/>
              </a:rPr>
              <a:t>Boolean.valueOf(String)</a:t>
            </a:r>
            <a:r>
              <a:rPr lang="ru-RU" sz="1400" dirty="0" smtClean="0">
                <a:latin typeface="Courier New" panose="02070309020205020404" pitchFamily="49" charset="0"/>
                <a:cs typeface="Courier New" panose="02070309020205020404" pitchFamily="49" charset="0"/>
              </a:rPr>
              <a:t> </a:t>
            </a:r>
            <a:r>
              <a:rPr lang="ru-RU" sz="1400" dirty="0"/>
              <a:t>почти всегда предпочтительнее, чем конструктор </a:t>
            </a:r>
            <a:r>
              <a:rPr lang="en-US" sz="1400" b="1" dirty="0" smtClean="0">
                <a:latin typeface="Courier New" panose="02070309020205020404" pitchFamily="49" charset="0"/>
                <a:cs typeface="Courier New" panose="02070309020205020404" pitchFamily="49" charset="0"/>
              </a:rPr>
              <a:t>Boolean(String)</a:t>
            </a:r>
            <a:endParaRPr lang="ru-RU" sz="1400" b="1" dirty="0">
              <a:solidFill>
                <a:schemeClr val="bg1">
                  <a:lumMod val="50000"/>
                </a:schemeClr>
              </a:solidFill>
              <a:latin typeface="Courier New" panose="02070309020205020404" pitchFamily="49" charset="0"/>
              <a:cs typeface="Courier New" panose="02070309020205020404" pitchFamily="49" charset="0"/>
            </a:endParaRPr>
          </a:p>
          <a:p>
            <a:r>
              <a:rPr lang="ru-RU" sz="1400" dirty="0" smtClean="0">
                <a:solidFill>
                  <a:schemeClr val="bg1">
                    <a:lumMod val="50000"/>
                  </a:schemeClr>
                </a:solidFill>
                <a:latin typeface="Courier New" panose="02070309020205020404" pitchFamily="49" charset="0"/>
                <a:cs typeface="Courier New" panose="02070309020205020404" pitchFamily="49" charset="0"/>
              </a:rPr>
              <a:t>      </a:t>
            </a:r>
            <a:r>
              <a:rPr lang="en-US" sz="1400" dirty="0" smtClean="0">
                <a:solidFill>
                  <a:schemeClr val="bg1">
                    <a:lumMod val="50000"/>
                  </a:schemeClr>
                </a:solidFill>
                <a:latin typeface="Courier New" panose="02070309020205020404" pitchFamily="49" charset="0"/>
                <a:cs typeface="Courier New" panose="02070309020205020404" pitchFamily="49" charset="0"/>
              </a:rPr>
              <a:t>//</a:t>
            </a:r>
            <a:r>
              <a:rPr lang="ru-RU" sz="1400" dirty="0" smtClean="0">
                <a:solidFill>
                  <a:schemeClr val="bg1">
                    <a:lumMod val="50000"/>
                  </a:schemeClr>
                </a:solidFill>
                <a:latin typeface="Courier New" panose="02070309020205020404" pitchFamily="49" charset="0"/>
                <a:cs typeface="Courier New" panose="02070309020205020404" pitchFamily="49" charset="0"/>
              </a:rPr>
              <a:t>Ужасно медленная программа! Можете определить, на каком этапе создается объект</a:t>
            </a:r>
            <a:r>
              <a:rPr lang="en-US" sz="1400" dirty="0" smtClean="0">
                <a:solidFill>
                  <a:schemeClr val="bg1">
                    <a:lumMod val="50000"/>
                  </a:schemeClr>
                </a:solidFill>
                <a:latin typeface="Courier New" panose="02070309020205020404" pitchFamily="49" charset="0"/>
                <a:cs typeface="Courier New" panose="02070309020205020404" pitchFamily="49" charset="0"/>
              </a:rPr>
              <a:t>?</a:t>
            </a:r>
            <a:endParaRPr lang="ru-RU" sz="1400" dirty="0" smtClean="0">
              <a:solidFill>
                <a:schemeClr val="bg1">
                  <a:lumMod val="50000"/>
                </a:schemeClr>
              </a:solidFill>
              <a:latin typeface="Courier New" panose="02070309020205020404" pitchFamily="49" charset="0"/>
              <a:cs typeface="Courier New" panose="02070309020205020404" pitchFamily="49" charset="0"/>
            </a:endParaRPr>
          </a:p>
          <a:p>
            <a:pPr marL="45720" indent="0">
              <a:spcBef>
                <a:spcPts val="0"/>
              </a:spcBef>
              <a:buNone/>
            </a:pPr>
            <a:r>
              <a:rPr lang="ru-RU" sz="1400" dirty="0" smtClean="0">
                <a:solidFill>
                  <a:schemeClr val="accent2">
                    <a:lumMod val="75000"/>
                  </a:schemeClr>
                </a:solidFill>
                <a:latin typeface="Courier New" panose="02070309020205020404" pitchFamily="49" charset="0"/>
                <a:cs typeface="Courier New" panose="02070309020205020404" pitchFamily="49" charset="0"/>
              </a:rPr>
              <a:t>	</a:t>
            </a:r>
            <a:r>
              <a:rPr lang="en-US" sz="1400" dirty="0" smtClean="0">
                <a:solidFill>
                  <a:schemeClr val="accent2">
                    <a:lumMod val="75000"/>
                  </a:schemeClr>
                </a:solidFill>
                <a:latin typeface="Courier New" panose="02070309020205020404" pitchFamily="49" charset="0"/>
                <a:cs typeface="Courier New" panose="02070309020205020404" pitchFamily="49" charset="0"/>
              </a:rPr>
              <a:t>public</a:t>
            </a:r>
            <a:r>
              <a:rPr lang="en-US" sz="1400" dirty="0" smtClean="0">
                <a:solidFill>
                  <a:schemeClr val="bg1">
                    <a:lumMod val="50000"/>
                  </a:schemeClr>
                </a:solidFill>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static</a:t>
            </a:r>
            <a:r>
              <a:rPr lang="en-US" sz="1400" dirty="0" smtClean="0">
                <a:solidFill>
                  <a:schemeClr val="bg1">
                    <a:lumMod val="50000"/>
                  </a:schemeClr>
                </a:solidFill>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void</a:t>
            </a:r>
            <a:r>
              <a:rPr lang="en-US" sz="1400" dirty="0" smtClean="0">
                <a:solidFill>
                  <a:schemeClr val="bg1">
                    <a:lumMod val="50000"/>
                  </a:schemeClr>
                </a:solidFill>
                <a:latin typeface="Courier New" panose="02070309020205020404" pitchFamily="49" charset="0"/>
                <a:cs typeface="Courier New" panose="02070309020205020404" pitchFamily="49" charset="0"/>
              </a:rPr>
              <a:t> </a:t>
            </a:r>
            <a:r>
              <a:rPr lang="en-US" sz="1400" dirty="0" smtClean="0">
                <a:solidFill>
                  <a:schemeClr val="accent4">
                    <a:lumMod val="75000"/>
                  </a:schemeClr>
                </a:solidFill>
                <a:latin typeface="Courier New" panose="02070309020205020404" pitchFamily="49" charset="0"/>
                <a:cs typeface="Courier New" panose="02070309020205020404" pitchFamily="49" charset="0"/>
              </a:rPr>
              <a:t>main</a:t>
            </a:r>
            <a:r>
              <a:rPr lang="en-US" sz="1400" dirty="0" smtClean="0">
                <a:latin typeface="Courier New" panose="02070309020205020404" pitchFamily="49" charset="0"/>
                <a:cs typeface="Courier New" panose="02070309020205020404" pitchFamily="49" charset="0"/>
              </a:rPr>
              <a:t>(String[] args) {</a:t>
            </a:r>
          </a:p>
          <a:p>
            <a:pPr marL="45720" indent="0">
              <a:spcBef>
                <a:spcPts val="0"/>
              </a:spcBef>
              <a:buNone/>
            </a:pPr>
            <a:r>
              <a:rPr lang="en-US" sz="1400" dirty="0" smtClean="0">
                <a:latin typeface="Courier New" panose="02070309020205020404" pitchFamily="49" charset="0"/>
                <a:cs typeface="Courier New" panose="02070309020205020404" pitchFamily="49" charset="0"/>
              </a:rPr>
              <a:t>	</a:t>
            </a:r>
            <a:r>
              <a:rPr lang="ru-RU" sz="1400" dirty="0" smtClean="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Long sum = 0L;</a:t>
            </a:r>
          </a:p>
          <a:p>
            <a:pPr marL="45720" indent="0">
              <a:spcBef>
                <a:spcPts val="0"/>
              </a:spcBef>
              <a:buNone/>
            </a:pPr>
            <a:r>
              <a:rPr lang="ru-RU" sz="1400" dirty="0" smtClean="0">
                <a:solidFill>
                  <a:schemeClr val="bg1">
                    <a:lumMod val="50000"/>
                  </a:schemeClr>
                </a:solidFill>
                <a:latin typeface="Courier New" panose="02070309020205020404" pitchFamily="49" charset="0"/>
                <a:cs typeface="Courier New" panose="02070309020205020404" pitchFamily="49" charset="0"/>
              </a:rPr>
              <a:t>	</a:t>
            </a:r>
            <a:r>
              <a:rPr lang="en-US" sz="1400" dirty="0">
                <a:solidFill>
                  <a:schemeClr val="bg1">
                    <a:lumMod val="50000"/>
                  </a:schemeClr>
                </a:solidFill>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for</a:t>
            </a:r>
            <a:r>
              <a:rPr lang="en-US" sz="1400" dirty="0">
                <a:latin typeface="Courier New" panose="02070309020205020404" pitchFamily="49" charset="0"/>
                <a:cs typeface="Courier New" panose="02070309020205020404" pitchFamily="49" charset="0"/>
              </a:rPr>
              <a:t>(</a:t>
            </a:r>
            <a:r>
              <a:rPr lang="en-US" sz="1400" dirty="0">
                <a:solidFill>
                  <a:schemeClr val="accent2">
                    <a:lumMod val="75000"/>
                  </a:schemeClr>
                </a:solidFill>
                <a:latin typeface="Courier New" panose="02070309020205020404" pitchFamily="49" charset="0"/>
                <a:cs typeface="Courier New" panose="02070309020205020404" pitchFamily="49" charset="0"/>
              </a:rPr>
              <a:t>long</a:t>
            </a:r>
            <a:r>
              <a:rPr lang="en-US" sz="1400" dirty="0" smtClean="0">
                <a:solidFill>
                  <a:schemeClr val="bg1">
                    <a:lumMod val="50000"/>
                  </a:schemeClr>
                </a:solidFill>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i = 0; i &lt;= Integer.</a:t>
            </a:r>
            <a:r>
              <a:rPr lang="en-US" sz="1400" dirty="0" smtClean="0">
                <a:solidFill>
                  <a:srgbClr val="7030A0"/>
                </a:solidFill>
                <a:latin typeface="Courier New" panose="02070309020205020404" pitchFamily="49" charset="0"/>
                <a:cs typeface="Courier New" panose="02070309020205020404" pitchFamily="49" charset="0"/>
              </a:rPr>
              <a:t>MAX_VALUE</a:t>
            </a:r>
            <a:r>
              <a:rPr lang="en-US" sz="1400" dirty="0" smtClean="0">
                <a:latin typeface="Courier New" panose="02070309020205020404" pitchFamily="49" charset="0"/>
                <a:cs typeface="Courier New" panose="02070309020205020404" pitchFamily="49" charset="0"/>
              </a:rPr>
              <a:t>; i++) {</a:t>
            </a:r>
          </a:p>
          <a:p>
            <a:pPr marL="45720" indent="0">
              <a:spcBef>
                <a:spcPts val="0"/>
              </a:spcBef>
              <a:buNone/>
            </a:pPr>
            <a:r>
              <a:rPr lang="en-US" sz="1400" dirty="0">
                <a:solidFill>
                  <a:schemeClr val="bg1">
                    <a:lumMod val="50000"/>
                  </a:schemeClr>
                </a:solidFill>
                <a:latin typeface="Courier New" panose="02070309020205020404" pitchFamily="49" charset="0"/>
                <a:cs typeface="Courier New" panose="02070309020205020404" pitchFamily="49" charset="0"/>
              </a:rPr>
              <a:t>	</a:t>
            </a:r>
            <a:r>
              <a:rPr lang="ru-RU" sz="1400" dirty="0" smtClean="0">
                <a:solidFill>
                  <a:schemeClr val="bg1">
                    <a:lumMod val="50000"/>
                  </a:schemeClr>
                </a:solidFill>
                <a:latin typeface="Courier New" panose="02070309020205020404" pitchFamily="49" charset="0"/>
                <a:cs typeface="Courier New" panose="02070309020205020404" pitchFamily="49" charset="0"/>
              </a:rPr>
              <a:t>	</a:t>
            </a:r>
            <a:r>
              <a:rPr lang="en-US" sz="1400" dirty="0" smtClean="0">
                <a:solidFill>
                  <a:schemeClr val="bg1">
                    <a:lumMod val="50000"/>
                  </a:schemeClr>
                </a:solidFill>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sum += i;</a:t>
            </a:r>
          </a:p>
          <a:p>
            <a:pPr marL="45720" indent="0">
              <a:spcBef>
                <a:spcPts val="0"/>
              </a:spcBef>
              <a:buNone/>
            </a:pPr>
            <a:r>
              <a:rPr lang="ru-RU" sz="1400" dirty="0" smtClean="0">
                <a:solidFill>
                  <a:schemeClr val="bg1">
                    <a:lumMod val="50000"/>
                  </a:schemeClr>
                </a:solidFill>
                <a:latin typeface="Courier New" panose="02070309020205020404" pitchFamily="49" charset="0"/>
                <a:cs typeface="Courier New" panose="02070309020205020404" pitchFamily="49" charset="0"/>
              </a:rPr>
              <a:t>	</a:t>
            </a:r>
            <a:r>
              <a:rPr lang="en-US" sz="1400" dirty="0" smtClean="0">
                <a:solidFill>
                  <a:schemeClr val="bg1">
                    <a:lumMod val="50000"/>
                  </a:schemeClr>
                </a:solidFill>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a:t>
            </a:r>
          </a:p>
          <a:p>
            <a:pPr marL="45720" indent="0">
              <a:spcBef>
                <a:spcPts val="0"/>
              </a:spcBef>
              <a:buNone/>
            </a:pPr>
            <a:r>
              <a:rPr lang="ru-RU"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System.</a:t>
            </a:r>
            <a:r>
              <a:rPr lang="en-US" sz="1400" dirty="0" smtClean="0">
                <a:solidFill>
                  <a:srgbClr val="7030A0"/>
                </a:solidFill>
                <a:latin typeface="Courier New" panose="02070309020205020404" pitchFamily="49" charset="0"/>
                <a:cs typeface="Courier New" panose="02070309020205020404" pitchFamily="49" charset="0"/>
              </a:rPr>
              <a:t>out</a:t>
            </a:r>
            <a:r>
              <a:rPr lang="en-US" sz="1400" dirty="0" smtClean="0">
                <a:latin typeface="Courier New" panose="02070309020205020404" pitchFamily="49" charset="0"/>
                <a:cs typeface="Courier New" panose="02070309020205020404" pitchFamily="49" charset="0"/>
              </a:rPr>
              <a:t>.println(sum);</a:t>
            </a:r>
          </a:p>
          <a:p>
            <a:pPr marL="45720" indent="0">
              <a:spcBef>
                <a:spcPts val="0"/>
              </a:spcBef>
              <a:buNone/>
            </a:pPr>
            <a:r>
              <a:rPr lang="ru-RU" sz="1400" dirty="0" smtClean="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a:t>
            </a:r>
            <a:endParaRPr lang="ru-RU" sz="1400" dirty="0">
              <a:latin typeface="Courier New" panose="02070309020205020404" pitchFamily="49" charset="0"/>
              <a:cs typeface="Courier New" panose="02070309020205020404" pitchFamily="49" charset="0"/>
            </a:endParaRPr>
          </a:p>
          <a:p>
            <a:pPr marL="45720" indent="0">
              <a:buNone/>
            </a:pPr>
            <a:endParaRPr lang="ru-RU" sz="1400" dirty="0"/>
          </a:p>
          <a:p>
            <a:pPr marL="45720" indent="0">
              <a:buNone/>
            </a:pPr>
            <a:endParaRPr lang="ru-RU" sz="1400" dirty="0">
              <a:solidFill>
                <a:schemeClr val="bg1">
                  <a:lumMod val="50000"/>
                </a:schemeClr>
              </a:solidFill>
              <a:latin typeface="Courier New" panose="02070309020205020404" pitchFamily="49" charset="0"/>
              <a:cs typeface="Courier New" panose="02070309020205020404" pitchFamily="49" charset="0"/>
            </a:endParaRPr>
          </a:p>
          <a:p>
            <a:pPr marL="45720" indent="0">
              <a:buNone/>
            </a:pPr>
            <a:endParaRPr lang="en-US" sz="1400" dirty="0"/>
          </a:p>
        </p:txBody>
      </p:sp>
    </p:spTree>
    <p:extLst>
      <p:ext uri="{BB962C8B-B14F-4D97-AF65-F5344CB8AC3E}">
        <p14:creationId xmlns:p14="http://schemas.microsoft.com/office/powerpoint/2010/main" val="255394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189756" y="188639"/>
            <a:ext cx="11809312" cy="720081"/>
          </a:xfrm>
        </p:spPr>
        <p:txBody>
          <a:bodyPr>
            <a:normAutofit/>
          </a:bodyPr>
          <a:lstStyle/>
          <a:p>
            <a:pPr algn="ctr"/>
            <a:r>
              <a:rPr lang="ru-RU" sz="2800" dirty="0"/>
              <a:t>Предпочитайте интерфейс отражению класса</a:t>
            </a:r>
          </a:p>
        </p:txBody>
      </p:sp>
      <p:sp>
        <p:nvSpPr>
          <p:cNvPr id="6" name="Content Placeholder 4"/>
          <p:cNvSpPr>
            <a:spLocks noGrp="1"/>
          </p:cNvSpPr>
          <p:nvPr>
            <p:ph sz="half" idx="1"/>
          </p:nvPr>
        </p:nvSpPr>
        <p:spPr>
          <a:xfrm>
            <a:off x="189756" y="908720"/>
            <a:ext cx="11809312" cy="4464496"/>
          </a:xfrm>
        </p:spPr>
        <p:txBody>
          <a:bodyPr>
            <a:normAutofit/>
          </a:bodyPr>
          <a:lstStyle/>
          <a:p>
            <a:pPr marL="274320" lvl="1">
              <a:spcBef>
                <a:spcPts val="1800"/>
              </a:spcBef>
            </a:pPr>
            <a:r>
              <a:rPr lang="ru-RU" sz="1400" dirty="0" smtClean="0"/>
              <a:t>Механизм отражения разрешает одному классу использовать другой, даже если последний во время компиляции первого еще не существовал. Однако такая мощь обходиться недешево:</a:t>
            </a:r>
          </a:p>
          <a:p>
            <a:pPr marL="502920" lvl="2">
              <a:spcBef>
                <a:spcPts val="1800"/>
              </a:spcBef>
            </a:pPr>
            <a:r>
              <a:rPr lang="ru-RU" sz="1200" b="1" dirty="0" smtClean="0"/>
              <a:t>Вы лишаетесь всех преимуществ проверки типов на этапе компиляции</a:t>
            </a:r>
            <a:r>
              <a:rPr lang="ru-RU" sz="1200" dirty="0" smtClean="0"/>
              <a:t>, в том числе проверки исключений. Если программа попытается опосредованно вызвать  несуществующий или недоступный метод, то в случае отсутствия специальных мер предосторожности произойдет сбой программы во время выполнения.</a:t>
            </a:r>
          </a:p>
          <a:p>
            <a:pPr marL="502920" lvl="2">
              <a:spcBef>
                <a:spcPts val="1800"/>
              </a:spcBef>
            </a:pPr>
            <a:r>
              <a:rPr lang="ru-RU" sz="1200" b="1" dirty="0" smtClean="0"/>
              <a:t>Программный код, необходимый для отражения классов, неуклюж и многословен.</a:t>
            </a:r>
            <a:r>
              <a:rPr lang="ru-RU" sz="1200" dirty="0" smtClean="0"/>
              <a:t> Его тяжело писать и трудно читать.</a:t>
            </a:r>
          </a:p>
          <a:p>
            <a:pPr marL="502920" lvl="2">
              <a:spcBef>
                <a:spcPts val="1800"/>
              </a:spcBef>
            </a:pPr>
            <a:r>
              <a:rPr lang="ru-RU" sz="1200" b="1" dirty="0" smtClean="0"/>
              <a:t>Страдает производительность. </a:t>
            </a:r>
            <a:r>
              <a:rPr lang="ru-RU" sz="1200" dirty="0" smtClean="0"/>
              <a:t>Опосредованный вызов метода выполняется намного медленнее обычного вызова. Насколько медленнее – сложно точно сказать, потому что на его работу влияет много факторов (от 2 до 50 раз). </a:t>
            </a:r>
            <a:endParaRPr lang="ru-RU" sz="1200" b="1" dirty="0" smtClean="0"/>
          </a:p>
          <a:p>
            <a:pPr marL="274320" lvl="1">
              <a:spcBef>
                <a:spcPts val="1800"/>
              </a:spcBef>
            </a:pPr>
            <a:r>
              <a:rPr lang="ru-RU" sz="1400" b="1" dirty="0"/>
              <a:t>Как правило, обычные приложения на стадии выполнения не должны пользоваться опосредованным доступом</a:t>
            </a:r>
            <a:r>
              <a:rPr lang="ru-RU" sz="1400" dirty="0"/>
              <a:t> к объектам</a:t>
            </a:r>
            <a:r>
              <a:rPr lang="ru-RU" sz="1400" dirty="0" smtClean="0"/>
              <a:t>.</a:t>
            </a:r>
          </a:p>
          <a:p>
            <a:pPr marL="274320" lvl="1">
              <a:spcBef>
                <a:spcPts val="1800"/>
              </a:spcBef>
            </a:pPr>
            <a:r>
              <a:rPr lang="ru-RU" sz="1400" b="1" dirty="0" smtClean="0"/>
              <a:t>Вы можете без больших затрат использовать многие преимущества механизма отражения, если будете применять его в усеченном виде.</a:t>
            </a:r>
          </a:p>
          <a:p>
            <a:pPr marL="274320" lvl="1">
              <a:spcBef>
                <a:spcPts val="1800"/>
              </a:spcBef>
            </a:pPr>
            <a:r>
              <a:rPr lang="ru-RU" sz="1400" dirty="0" smtClean="0"/>
              <a:t>Отражение – это мощный инструмент, который необходим для решения определенных сложных задач системного программирования. Однако у него есть много недостатков. Если вы пишете программу, которая должна работать с классами, неизвестными на момент компиляции, то вы должны по возможности использовать механизм отражения только для создания экземпляров отсутствующих классов, а для доступа к полученным объектам следует применять некий интерфейс или суперкласс, который известен уже на стадии компиляции.</a:t>
            </a:r>
            <a:endParaRPr lang="ru-RU" sz="1400" dirty="0"/>
          </a:p>
        </p:txBody>
      </p:sp>
    </p:spTree>
    <p:extLst>
      <p:ext uri="{BB962C8B-B14F-4D97-AF65-F5344CB8AC3E}">
        <p14:creationId xmlns:p14="http://schemas.microsoft.com/office/powerpoint/2010/main" val="1772463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189756" y="188639"/>
            <a:ext cx="11809312" cy="680077"/>
          </a:xfrm>
        </p:spPr>
        <p:txBody>
          <a:bodyPr>
            <a:normAutofit fontScale="90000"/>
          </a:bodyPr>
          <a:lstStyle/>
          <a:p>
            <a:pPr algn="ctr"/>
            <a:r>
              <a:rPr lang="ru-RU" sz="2800" dirty="0"/>
              <a:t>Соблюдайте осторожность при использовании машинозависимых методов</a:t>
            </a:r>
          </a:p>
        </p:txBody>
      </p:sp>
      <p:sp>
        <p:nvSpPr>
          <p:cNvPr id="6" name="Content Placeholder 4"/>
          <p:cNvSpPr>
            <a:spLocks noGrp="1"/>
          </p:cNvSpPr>
          <p:nvPr>
            <p:ph sz="half" idx="1"/>
          </p:nvPr>
        </p:nvSpPr>
        <p:spPr>
          <a:xfrm>
            <a:off x="189756" y="908720"/>
            <a:ext cx="11809312" cy="1296144"/>
          </a:xfrm>
        </p:spPr>
        <p:txBody>
          <a:bodyPr>
            <a:normAutofit/>
          </a:bodyPr>
          <a:lstStyle/>
          <a:p>
            <a:pPr marL="274320" lvl="1">
              <a:spcBef>
                <a:spcPts val="1800"/>
              </a:spcBef>
            </a:pPr>
            <a:r>
              <a:rPr lang="ru-RU" sz="1400" dirty="0" smtClean="0"/>
              <a:t>Хорошо подумайте, прежде чем использовать машинозависимые методы. Если их и можно применять для повышения производительности, то крайне редко. Если вам необходимо использовать машинозависимые методы для доступа к низкоуровневым ресурсам или унаследованным библиотекам, пишите как можно меньше машинозависимого кода и тщательно его тестируйте. Единственная ошибка в машинозависимом коде может полностью разрушить все ваши приложения.</a:t>
            </a:r>
          </a:p>
        </p:txBody>
      </p:sp>
    </p:spTree>
    <p:extLst>
      <p:ext uri="{BB962C8B-B14F-4D97-AF65-F5344CB8AC3E}">
        <p14:creationId xmlns:p14="http://schemas.microsoft.com/office/powerpoint/2010/main" val="734074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189756" y="188639"/>
            <a:ext cx="11809312" cy="680077"/>
          </a:xfrm>
        </p:spPr>
        <p:txBody>
          <a:bodyPr>
            <a:normAutofit/>
          </a:bodyPr>
          <a:lstStyle/>
          <a:p>
            <a:pPr algn="ctr"/>
            <a:r>
              <a:rPr lang="ru-RU" sz="2800" dirty="0"/>
              <a:t>Соблюдайте осторожность при оптимизации</a:t>
            </a:r>
          </a:p>
        </p:txBody>
      </p:sp>
      <p:sp>
        <p:nvSpPr>
          <p:cNvPr id="6" name="Content Placeholder 4"/>
          <p:cNvSpPr>
            <a:spLocks noGrp="1"/>
          </p:cNvSpPr>
          <p:nvPr>
            <p:ph sz="half" idx="1"/>
          </p:nvPr>
        </p:nvSpPr>
        <p:spPr>
          <a:xfrm>
            <a:off x="189756" y="908720"/>
            <a:ext cx="11809312" cy="5400600"/>
          </a:xfrm>
        </p:spPr>
        <p:txBody>
          <a:bodyPr>
            <a:normAutofit/>
          </a:bodyPr>
          <a:lstStyle/>
          <a:p>
            <a:pPr marL="274320" lvl="1">
              <a:spcBef>
                <a:spcPts val="1800"/>
              </a:spcBef>
            </a:pPr>
            <a:r>
              <a:rPr lang="ru-RU" sz="1400" dirty="0" smtClean="0"/>
              <a:t>Есть три афоризма, посвященные оптимизации, которые обязан знать каждый:</a:t>
            </a:r>
            <a:endParaRPr lang="en-US" sz="1400" dirty="0" smtClean="0"/>
          </a:p>
          <a:p>
            <a:pPr marL="502920" lvl="2">
              <a:spcBef>
                <a:spcPts val="1800"/>
              </a:spcBef>
            </a:pPr>
            <a:r>
              <a:rPr lang="ru-RU" sz="1200" dirty="0" smtClean="0"/>
              <a:t>Во имя эффективности (без обязательности ее достижения) делается больше вычислительных ошибок, чем по каким-либо иным причинам, включая непроходимую тупость.</a:t>
            </a:r>
          </a:p>
          <a:p>
            <a:pPr marL="217170" lvl="1" indent="-171450" algn="r">
              <a:spcBef>
                <a:spcPts val="1800"/>
              </a:spcBef>
              <a:buFontTx/>
              <a:buChar char="-"/>
            </a:pPr>
            <a:r>
              <a:rPr lang="ru-RU" sz="1000" i="1" dirty="0" smtClean="0"/>
              <a:t>Уильям Вульф (</a:t>
            </a:r>
            <a:r>
              <a:rPr lang="en-US" sz="1000" i="1" dirty="0" smtClean="0"/>
              <a:t>William A. </a:t>
            </a:r>
            <a:r>
              <a:rPr lang="en-US" sz="1000" i="1" dirty="0" err="1" smtClean="0"/>
              <a:t>Wulf</a:t>
            </a:r>
            <a:r>
              <a:rPr lang="ru-RU" sz="1000" i="1" dirty="0" smtClean="0"/>
              <a:t>)</a:t>
            </a:r>
            <a:endParaRPr lang="en-US" sz="1000" i="1" dirty="0" smtClean="0"/>
          </a:p>
          <a:p>
            <a:pPr marL="502920" lvl="2">
              <a:spcBef>
                <a:spcPts val="1800"/>
              </a:spcBef>
            </a:pPr>
            <a:r>
              <a:rPr lang="ru-RU" sz="1200" dirty="0" smtClean="0"/>
              <a:t>Мы обязаны забывать о мелких усовершенствованиях, скажем, на 97% рабочего времени: опрометчивая оптимизация – корень всех зол.</a:t>
            </a:r>
            <a:endParaRPr lang="ru-RU" sz="1200" dirty="0"/>
          </a:p>
          <a:p>
            <a:pPr marL="45720" lvl="1" indent="0" algn="r">
              <a:spcBef>
                <a:spcPts val="1800"/>
              </a:spcBef>
              <a:buNone/>
            </a:pPr>
            <a:r>
              <a:rPr lang="ru-RU" sz="1000" dirty="0"/>
              <a:t>- </a:t>
            </a:r>
            <a:r>
              <a:rPr lang="ru-RU" sz="1000" dirty="0" smtClean="0"/>
              <a:t>Дональд Кнут</a:t>
            </a:r>
            <a:r>
              <a:rPr lang="ru-RU" sz="1000" i="1" dirty="0" smtClean="0"/>
              <a:t> (</a:t>
            </a:r>
            <a:r>
              <a:rPr lang="en-US" sz="1000" i="1" dirty="0" smtClean="0"/>
              <a:t>Donald E. Knuth</a:t>
            </a:r>
            <a:r>
              <a:rPr lang="ru-RU" sz="1000" i="1" dirty="0" smtClean="0"/>
              <a:t>)</a:t>
            </a:r>
            <a:endParaRPr lang="ru-RU" sz="1000" i="1" dirty="0"/>
          </a:p>
          <a:p>
            <a:pPr marL="502920" lvl="2">
              <a:spcBef>
                <a:spcPts val="1800"/>
              </a:spcBef>
            </a:pPr>
            <a:r>
              <a:rPr lang="ru-RU" sz="1200" dirty="0" smtClean="0"/>
              <a:t>Что касается оптимизации, то мы следуем двум правилам:</a:t>
            </a:r>
          </a:p>
          <a:p>
            <a:pPr marL="731520" lvl="3">
              <a:spcBef>
                <a:spcPts val="1800"/>
              </a:spcBef>
              <a:buFont typeface="+mj-lt"/>
              <a:buAutoNum type="arabicPeriod"/>
            </a:pPr>
            <a:r>
              <a:rPr lang="ru-RU" sz="1000" dirty="0" smtClean="0"/>
              <a:t>Правило 1. Не делайте этого.</a:t>
            </a:r>
          </a:p>
          <a:p>
            <a:pPr marL="731520" lvl="3">
              <a:spcBef>
                <a:spcPts val="1800"/>
              </a:spcBef>
              <a:buFont typeface="+mj-lt"/>
              <a:buAutoNum type="arabicPeriod"/>
            </a:pPr>
            <a:r>
              <a:rPr lang="ru-RU" sz="1000" dirty="0" smtClean="0"/>
              <a:t>Правило 2. (</a:t>
            </a:r>
            <a:r>
              <a:rPr lang="ru-RU" sz="1000" i="1" dirty="0" smtClean="0"/>
              <a:t>только для экспертов</a:t>
            </a:r>
            <a:r>
              <a:rPr lang="ru-RU" sz="1000" dirty="0" smtClean="0"/>
              <a:t>). Пока не делайте этого – т.е. пока у вас нет абсолютно четкого, но неоптимизированного решения</a:t>
            </a:r>
            <a:endParaRPr lang="ru-RU" sz="1000" dirty="0"/>
          </a:p>
          <a:p>
            <a:pPr marL="45720" lvl="1" indent="0" algn="r">
              <a:spcBef>
                <a:spcPts val="1800"/>
              </a:spcBef>
              <a:buNone/>
            </a:pPr>
            <a:r>
              <a:rPr lang="ru-RU" sz="1000" i="1" dirty="0"/>
              <a:t>- </a:t>
            </a:r>
            <a:r>
              <a:rPr lang="ru-RU" sz="1000" i="1" dirty="0" smtClean="0"/>
              <a:t>М.А. Джексон (</a:t>
            </a:r>
            <a:r>
              <a:rPr lang="en-US" sz="1000" i="1" dirty="0" smtClean="0"/>
              <a:t>M.A. Jackson</a:t>
            </a:r>
            <a:r>
              <a:rPr lang="ru-RU" sz="1000" i="1" dirty="0" smtClean="0"/>
              <a:t>)</a:t>
            </a:r>
            <a:endParaRPr lang="ru-RU" sz="1000" i="1" dirty="0"/>
          </a:p>
          <a:p>
            <a:pPr marL="274320" lvl="1">
              <a:spcBef>
                <a:spcPts val="1800"/>
              </a:spcBef>
            </a:pPr>
            <a:r>
              <a:rPr lang="ru-RU" sz="1400" dirty="0" smtClean="0"/>
              <a:t>Старайтесь </a:t>
            </a:r>
            <a:r>
              <a:rPr lang="ru-RU" sz="1400" dirty="0"/>
              <a:t>избегать конструкторских решений, ограничивающих производительность</a:t>
            </a:r>
            <a:r>
              <a:rPr lang="ru-RU" sz="1400" dirty="0" smtClean="0"/>
              <a:t>.</a:t>
            </a:r>
          </a:p>
          <a:p>
            <a:pPr marL="274320" lvl="1">
              <a:spcBef>
                <a:spcPts val="1800"/>
              </a:spcBef>
            </a:pPr>
            <a:r>
              <a:rPr lang="ru-RU" sz="1400" dirty="0" smtClean="0"/>
              <a:t>Изучите влияние на производительность тех проектных решений, которые заложены в ваш </a:t>
            </a:r>
            <a:r>
              <a:rPr lang="en-US" sz="1400" dirty="0" smtClean="0"/>
              <a:t>API</a:t>
            </a:r>
            <a:r>
              <a:rPr lang="ru-RU" sz="1400" dirty="0" smtClean="0"/>
              <a:t>.</a:t>
            </a:r>
          </a:p>
          <a:p>
            <a:pPr marL="274320" lvl="1">
              <a:spcBef>
                <a:spcPts val="1800"/>
              </a:spcBef>
            </a:pPr>
            <a:r>
              <a:rPr lang="ru-RU" sz="1400" dirty="0" smtClean="0"/>
              <a:t>Не стоит искажать </a:t>
            </a:r>
            <a:r>
              <a:rPr lang="en-US" sz="1400" dirty="0" smtClean="0"/>
              <a:t>API</a:t>
            </a:r>
            <a:r>
              <a:rPr lang="ru-RU" sz="1400" dirty="0" smtClean="0"/>
              <a:t> ради улучшения производительности.</a:t>
            </a:r>
          </a:p>
          <a:p>
            <a:pPr marL="274320" lvl="1">
              <a:spcBef>
                <a:spcPts val="1800"/>
              </a:spcBef>
            </a:pPr>
            <a:r>
              <a:rPr lang="ru-RU" sz="1400" dirty="0" smtClean="0"/>
              <a:t>Измеряйте производительность до и после попытки ее оптимизировать.</a:t>
            </a:r>
            <a:endParaRPr lang="ru-RU" sz="1400" dirty="0"/>
          </a:p>
        </p:txBody>
      </p:sp>
    </p:spTree>
    <p:extLst>
      <p:ext uri="{BB962C8B-B14F-4D97-AF65-F5344CB8AC3E}">
        <p14:creationId xmlns:p14="http://schemas.microsoft.com/office/powerpoint/2010/main" val="185035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189756" y="188639"/>
            <a:ext cx="11809312" cy="680077"/>
          </a:xfrm>
        </p:spPr>
        <p:txBody>
          <a:bodyPr>
            <a:normAutofit fontScale="90000"/>
          </a:bodyPr>
          <a:lstStyle/>
          <a:p>
            <a:pPr algn="ctr"/>
            <a:r>
              <a:rPr lang="ru-RU" sz="2800" dirty="0"/>
              <a:t>При выборе имен придерживайтесь общепринятых соглашений</a:t>
            </a:r>
          </a:p>
        </p:txBody>
      </p:sp>
      <p:sp>
        <p:nvSpPr>
          <p:cNvPr id="6" name="Content Placeholder 4"/>
          <p:cNvSpPr>
            <a:spLocks noGrp="1"/>
          </p:cNvSpPr>
          <p:nvPr>
            <p:ph sz="half" idx="1"/>
          </p:nvPr>
        </p:nvSpPr>
        <p:spPr>
          <a:xfrm>
            <a:off x="189756" y="908720"/>
            <a:ext cx="11809312" cy="1584176"/>
          </a:xfrm>
        </p:spPr>
        <p:txBody>
          <a:bodyPr>
            <a:normAutofit/>
          </a:bodyPr>
          <a:lstStyle/>
          <a:p>
            <a:pPr marL="274320" lvl="1">
              <a:spcBef>
                <a:spcPts val="1800"/>
              </a:spcBef>
            </a:pPr>
            <a:r>
              <a:rPr lang="ru-RU" sz="1400" dirty="0" smtClean="0"/>
              <a:t>Изучите стандартные соглашения по именованию и доведите их использование до автоматизма. Типографские соглашения просты и практически однозначны</a:t>
            </a:r>
            <a:r>
              <a:rPr lang="en-US" sz="1400" dirty="0" smtClean="0"/>
              <a:t>;</a:t>
            </a:r>
            <a:r>
              <a:rPr lang="ru-RU" sz="1400" dirty="0" smtClean="0"/>
              <a:t> грамматические соглашения более сложные и свободные. Как сказано в </a:t>
            </a:r>
            <a:r>
              <a:rPr lang="en-US" sz="1400" dirty="0" smtClean="0"/>
              <a:t>“</a:t>
            </a:r>
            <a:r>
              <a:rPr lang="en-US" sz="1400" i="1" dirty="0" smtClean="0"/>
              <a:t>The Java Language Specification</a:t>
            </a:r>
            <a:r>
              <a:rPr lang="en-US" sz="1400" dirty="0" smtClean="0"/>
              <a:t>”</a:t>
            </a:r>
            <a:r>
              <a:rPr lang="ru-RU" sz="1400" dirty="0" smtClean="0"/>
              <a:t>, не нужно рабски следовать этим соглашениям, если длительная практика их применения диктует иное решение. Пользуйтесь здравым смыслом.</a:t>
            </a:r>
          </a:p>
          <a:p>
            <a:pPr marL="274320" lvl="1">
              <a:spcBef>
                <a:spcPts val="1800"/>
              </a:spcBef>
            </a:pPr>
            <a:r>
              <a:rPr lang="ru-RU" sz="1400" dirty="0" smtClean="0"/>
              <a:t>Примеры типографских соглашений</a:t>
            </a:r>
          </a:p>
          <a:p>
            <a:pPr marL="274320" lvl="1">
              <a:spcBef>
                <a:spcPts val="1800"/>
              </a:spcBef>
            </a:pPr>
            <a:endParaRPr lang="ru-RU" sz="1400" dirty="0"/>
          </a:p>
        </p:txBody>
      </p:sp>
      <p:graphicFrame>
        <p:nvGraphicFramePr>
          <p:cNvPr id="7" name="Table 6"/>
          <p:cNvGraphicFramePr>
            <a:graphicFrameLocks noGrp="1"/>
          </p:cNvGraphicFramePr>
          <p:nvPr>
            <p:extLst>
              <p:ext uri="{D42A27DB-BD31-4B8C-83A1-F6EECF244321}">
                <p14:modId xmlns:p14="http://schemas.microsoft.com/office/powerpoint/2010/main" val="3147916902"/>
              </p:ext>
            </p:extLst>
          </p:nvPr>
        </p:nvGraphicFramePr>
        <p:xfrm>
          <a:off x="1413892" y="2780928"/>
          <a:ext cx="8136904" cy="1706880"/>
        </p:xfrm>
        <a:graphic>
          <a:graphicData uri="http://schemas.openxmlformats.org/drawingml/2006/table">
            <a:tbl>
              <a:tblPr firstRow="1" bandRow="1">
                <a:tableStyleId>{F2DE63D5-997A-4646-A377-4702673A728D}</a:tableStyleId>
              </a:tblPr>
              <a:tblGrid>
                <a:gridCol w="4068452">
                  <a:extLst>
                    <a:ext uri="{9D8B030D-6E8A-4147-A177-3AD203B41FA5}">
                      <a16:colId xmlns:a16="http://schemas.microsoft.com/office/drawing/2014/main" val="735861674"/>
                    </a:ext>
                  </a:extLst>
                </a:gridCol>
                <a:gridCol w="4068452">
                  <a:extLst>
                    <a:ext uri="{9D8B030D-6E8A-4147-A177-3AD203B41FA5}">
                      <a16:colId xmlns:a16="http://schemas.microsoft.com/office/drawing/2014/main" val="2279977611"/>
                    </a:ext>
                  </a:extLst>
                </a:gridCol>
              </a:tblGrid>
              <a:tr h="201835">
                <a:tc>
                  <a:txBody>
                    <a:bodyPr/>
                    <a:lstStyle/>
                    <a:p>
                      <a:pPr algn="l"/>
                      <a:r>
                        <a:rPr lang="ru-RU" sz="1000" dirty="0" smtClean="0"/>
                        <a:t>Тип</a:t>
                      </a:r>
                      <a:r>
                        <a:rPr lang="ru-RU" sz="1000" baseline="0" dirty="0" smtClean="0"/>
                        <a:t> идентификатора</a:t>
                      </a:r>
                      <a:endParaRPr lang="ru-RU" sz="1000" dirty="0"/>
                    </a:p>
                  </a:txBody>
                  <a:tcPr/>
                </a:tc>
                <a:tc>
                  <a:txBody>
                    <a:bodyPr/>
                    <a:lstStyle/>
                    <a:p>
                      <a:pPr algn="l"/>
                      <a:r>
                        <a:rPr lang="ru-RU" sz="1000" dirty="0" smtClean="0"/>
                        <a:t>Примеры</a:t>
                      </a:r>
                      <a:endParaRPr lang="ru-RU" sz="1000" dirty="0"/>
                    </a:p>
                  </a:txBody>
                  <a:tcPr/>
                </a:tc>
                <a:extLst>
                  <a:ext uri="{0D108BD9-81ED-4DB2-BD59-A6C34878D82A}">
                    <a16:rowId xmlns:a16="http://schemas.microsoft.com/office/drawing/2014/main" val="2790346466"/>
                  </a:ext>
                </a:extLst>
              </a:tr>
              <a:tr h="201835">
                <a:tc>
                  <a:txBody>
                    <a:bodyPr/>
                    <a:lstStyle/>
                    <a:p>
                      <a:r>
                        <a:rPr lang="ru-RU" sz="1000" dirty="0" smtClean="0"/>
                        <a:t>Пакет</a:t>
                      </a:r>
                      <a:endParaRPr lang="ru-RU" sz="1000" dirty="0"/>
                    </a:p>
                  </a:txBody>
                  <a:tcPr/>
                </a:tc>
                <a:tc>
                  <a:txBody>
                    <a:bodyPr/>
                    <a:lstStyle/>
                    <a:p>
                      <a:pPr algn="l"/>
                      <a:r>
                        <a:rPr lang="en-US" sz="1000" dirty="0" smtClean="0"/>
                        <a:t>com.google.inject,</a:t>
                      </a:r>
                      <a:r>
                        <a:rPr lang="en-US" sz="1000" baseline="0" dirty="0" smtClean="0"/>
                        <a:t> org.jode.time.format</a:t>
                      </a:r>
                      <a:endParaRPr lang="ru-RU" sz="1000" dirty="0"/>
                    </a:p>
                  </a:txBody>
                  <a:tcPr/>
                </a:tc>
                <a:extLst>
                  <a:ext uri="{0D108BD9-81ED-4DB2-BD59-A6C34878D82A}">
                    <a16:rowId xmlns:a16="http://schemas.microsoft.com/office/drawing/2014/main" val="275270583"/>
                  </a:ext>
                </a:extLst>
              </a:tr>
              <a:tr h="201835">
                <a:tc>
                  <a:txBody>
                    <a:bodyPr/>
                    <a:lstStyle/>
                    <a:p>
                      <a:r>
                        <a:rPr lang="ru-RU" sz="1000" dirty="0" smtClean="0"/>
                        <a:t>Класс или</a:t>
                      </a:r>
                      <a:r>
                        <a:rPr lang="ru-RU" sz="1000" baseline="0" dirty="0" smtClean="0"/>
                        <a:t> интерфейс</a:t>
                      </a:r>
                      <a:endParaRPr lang="ru-RU" sz="1000" dirty="0"/>
                    </a:p>
                  </a:txBody>
                  <a:tcPr/>
                </a:tc>
                <a:tc>
                  <a:txBody>
                    <a:bodyPr/>
                    <a:lstStyle/>
                    <a:p>
                      <a:pPr algn="l"/>
                      <a:r>
                        <a:rPr lang="en-US" sz="1000" dirty="0" smtClean="0"/>
                        <a:t>Timer,</a:t>
                      </a:r>
                      <a:r>
                        <a:rPr lang="en-US" sz="1000" baseline="0" dirty="0" smtClean="0"/>
                        <a:t> FutureTask, LinkedHashMap, HttpServlet</a:t>
                      </a:r>
                      <a:endParaRPr lang="ru-RU" sz="1000" dirty="0"/>
                    </a:p>
                  </a:txBody>
                  <a:tcPr/>
                </a:tc>
                <a:extLst>
                  <a:ext uri="{0D108BD9-81ED-4DB2-BD59-A6C34878D82A}">
                    <a16:rowId xmlns:a16="http://schemas.microsoft.com/office/drawing/2014/main" val="4073992160"/>
                  </a:ext>
                </a:extLst>
              </a:tr>
              <a:tr h="201835">
                <a:tc>
                  <a:txBody>
                    <a:bodyPr/>
                    <a:lstStyle/>
                    <a:p>
                      <a:r>
                        <a:rPr lang="ru-RU" sz="1000" dirty="0" smtClean="0"/>
                        <a:t>Метод или поле</a:t>
                      </a:r>
                      <a:endParaRPr lang="ru-RU" sz="1000" dirty="0"/>
                    </a:p>
                  </a:txBody>
                  <a:tcPr/>
                </a:tc>
                <a:tc>
                  <a:txBody>
                    <a:bodyPr/>
                    <a:lstStyle/>
                    <a:p>
                      <a:pPr algn="l"/>
                      <a:r>
                        <a:rPr lang="en-US" sz="1000" dirty="0" smtClean="0"/>
                        <a:t>remove, ensureCapacity, getCrc</a:t>
                      </a:r>
                      <a:endParaRPr lang="ru-RU" sz="1000" dirty="0"/>
                    </a:p>
                  </a:txBody>
                  <a:tcPr/>
                </a:tc>
                <a:extLst>
                  <a:ext uri="{0D108BD9-81ED-4DB2-BD59-A6C34878D82A}">
                    <a16:rowId xmlns:a16="http://schemas.microsoft.com/office/drawing/2014/main" val="3998982909"/>
                  </a:ext>
                </a:extLst>
              </a:tr>
              <a:tr h="201835">
                <a:tc>
                  <a:txBody>
                    <a:bodyPr/>
                    <a:lstStyle/>
                    <a:p>
                      <a:r>
                        <a:rPr lang="ru-RU" sz="1000" dirty="0" smtClean="0"/>
                        <a:t>Поле-константа</a:t>
                      </a:r>
                      <a:endParaRPr lang="ru-RU" sz="1000" dirty="0"/>
                    </a:p>
                  </a:txBody>
                  <a:tcPr/>
                </a:tc>
                <a:tc>
                  <a:txBody>
                    <a:bodyPr/>
                    <a:lstStyle/>
                    <a:p>
                      <a:pPr algn="l"/>
                      <a:r>
                        <a:rPr lang="en-US" sz="1000" dirty="0" smtClean="0"/>
                        <a:t>MIN_VALUES, NEGATIVE_INFINITY</a:t>
                      </a:r>
                      <a:endParaRPr lang="ru-RU" sz="1000" dirty="0"/>
                    </a:p>
                  </a:txBody>
                  <a:tcPr/>
                </a:tc>
                <a:extLst>
                  <a:ext uri="{0D108BD9-81ED-4DB2-BD59-A6C34878D82A}">
                    <a16:rowId xmlns:a16="http://schemas.microsoft.com/office/drawing/2014/main" val="402585646"/>
                  </a:ext>
                </a:extLst>
              </a:tr>
              <a:tr h="201835">
                <a:tc>
                  <a:txBody>
                    <a:bodyPr/>
                    <a:lstStyle/>
                    <a:p>
                      <a:r>
                        <a:rPr lang="ru-RU" sz="1000" dirty="0" smtClean="0"/>
                        <a:t>Локальная переменная</a:t>
                      </a:r>
                      <a:endParaRPr lang="ru-RU" sz="1000" dirty="0"/>
                    </a:p>
                  </a:txBody>
                  <a:tcPr/>
                </a:tc>
                <a:tc>
                  <a:txBody>
                    <a:bodyPr/>
                    <a:lstStyle/>
                    <a:p>
                      <a:pPr algn="l"/>
                      <a:r>
                        <a:rPr lang="en-US" sz="1000" dirty="0" smtClean="0"/>
                        <a:t>i, xref, houseNumber</a:t>
                      </a:r>
                      <a:endParaRPr lang="ru-RU" sz="1000" dirty="0"/>
                    </a:p>
                  </a:txBody>
                  <a:tcPr/>
                </a:tc>
                <a:extLst>
                  <a:ext uri="{0D108BD9-81ED-4DB2-BD59-A6C34878D82A}">
                    <a16:rowId xmlns:a16="http://schemas.microsoft.com/office/drawing/2014/main" val="2931501355"/>
                  </a:ext>
                </a:extLst>
              </a:tr>
              <a:tr h="201835">
                <a:tc>
                  <a:txBody>
                    <a:bodyPr/>
                    <a:lstStyle/>
                    <a:p>
                      <a:r>
                        <a:rPr lang="ru-RU" sz="1000" dirty="0" smtClean="0"/>
                        <a:t>Тип параметра</a:t>
                      </a:r>
                      <a:endParaRPr lang="ru-RU" sz="1000" dirty="0"/>
                    </a:p>
                  </a:txBody>
                  <a:tcPr/>
                </a:tc>
                <a:tc>
                  <a:txBody>
                    <a:bodyPr/>
                    <a:lstStyle/>
                    <a:p>
                      <a:pPr algn="l"/>
                      <a:r>
                        <a:rPr lang="en-US" sz="1000" dirty="0" smtClean="0"/>
                        <a:t>T, E, K, V, X, T1, T2</a:t>
                      </a:r>
                      <a:endParaRPr lang="ru-RU" sz="1000" dirty="0"/>
                    </a:p>
                  </a:txBody>
                  <a:tcPr/>
                </a:tc>
                <a:extLst>
                  <a:ext uri="{0D108BD9-81ED-4DB2-BD59-A6C34878D82A}">
                    <a16:rowId xmlns:a16="http://schemas.microsoft.com/office/drawing/2014/main" val="1489689050"/>
                  </a:ext>
                </a:extLst>
              </a:tr>
            </a:tbl>
          </a:graphicData>
        </a:graphic>
      </p:graphicFrame>
    </p:spTree>
    <p:extLst>
      <p:ext uri="{BB962C8B-B14F-4D97-AF65-F5344CB8AC3E}">
        <p14:creationId xmlns:p14="http://schemas.microsoft.com/office/powerpoint/2010/main" val="3851398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type="title"/>
          </p:nvPr>
        </p:nvSpPr>
        <p:spPr>
          <a:xfrm>
            <a:off x="909836" y="188640"/>
            <a:ext cx="10441160" cy="504056"/>
          </a:xfrm>
        </p:spPr>
        <p:txBody>
          <a:bodyPr>
            <a:normAutofit/>
          </a:bodyPr>
          <a:lstStyle/>
          <a:p>
            <a:pPr algn="ctr"/>
            <a:r>
              <a:rPr lang="ru-RU" sz="2800" dirty="0" smtClean="0"/>
              <a:t>исключения</a:t>
            </a:r>
            <a:endParaRPr lang="en-US" sz="2800" dirty="0"/>
          </a:p>
        </p:txBody>
      </p:sp>
      <p:sp>
        <p:nvSpPr>
          <p:cNvPr id="6" name="Content Placeholder 1"/>
          <p:cNvSpPr>
            <a:spLocks noGrp="1"/>
          </p:cNvSpPr>
          <p:nvPr>
            <p:ph idx="1"/>
          </p:nvPr>
        </p:nvSpPr>
        <p:spPr>
          <a:xfrm>
            <a:off x="261764" y="700835"/>
            <a:ext cx="11737304" cy="5320454"/>
          </a:xfrm>
        </p:spPr>
        <p:txBody>
          <a:bodyPr>
            <a:normAutofit/>
          </a:bodyPr>
          <a:lstStyle/>
          <a:p>
            <a:r>
              <a:rPr lang="ru-RU" dirty="0" smtClean="0"/>
              <a:t>Используйте исключения лишь в исключительных ситуациях.</a:t>
            </a:r>
          </a:p>
          <a:p>
            <a:r>
              <a:rPr lang="ru-RU" dirty="0" smtClean="0"/>
              <a:t>Применяйте обрабатываемые исключения для восстановления, для программных ошибок используйте исключения времени выполнения.</a:t>
            </a:r>
          </a:p>
          <a:p>
            <a:r>
              <a:rPr lang="ru-RU" dirty="0" smtClean="0"/>
              <a:t>Избегайте ненужных обрабатываемых исключений.</a:t>
            </a:r>
          </a:p>
          <a:p>
            <a:r>
              <a:rPr lang="ru-RU" dirty="0" smtClean="0"/>
              <a:t>Предпочитайте стандартные исключения.</a:t>
            </a:r>
          </a:p>
          <a:p>
            <a:r>
              <a:rPr lang="ru-RU" dirty="0" smtClean="0"/>
              <a:t>Инициируйте исключения, соответствующие абстракции.</a:t>
            </a:r>
          </a:p>
          <a:p>
            <a:r>
              <a:rPr lang="ru-RU" dirty="0" smtClean="0"/>
              <a:t>Для каждого метода документируйте все инициируемые исключения.</a:t>
            </a:r>
          </a:p>
          <a:p>
            <a:r>
              <a:rPr lang="ru-RU" dirty="0" smtClean="0"/>
              <a:t>В описание исключения добавляйте информацию о себе.</a:t>
            </a:r>
          </a:p>
          <a:p>
            <a:r>
              <a:rPr lang="ru-RU" dirty="0" smtClean="0"/>
              <a:t>Добивайтесь атомарности методов по отношению к сбоям.</a:t>
            </a:r>
          </a:p>
          <a:p>
            <a:r>
              <a:rPr lang="ru-RU" dirty="0" smtClean="0"/>
              <a:t>Не игнорируйте исключений.</a:t>
            </a:r>
          </a:p>
        </p:txBody>
      </p:sp>
    </p:spTree>
    <p:extLst>
      <p:ext uri="{BB962C8B-B14F-4D97-AF65-F5344CB8AC3E}">
        <p14:creationId xmlns:p14="http://schemas.microsoft.com/office/powerpoint/2010/main" val="2576681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189756" y="188639"/>
            <a:ext cx="11809312" cy="504057"/>
          </a:xfrm>
        </p:spPr>
        <p:txBody>
          <a:bodyPr>
            <a:normAutofit fontScale="90000"/>
          </a:bodyPr>
          <a:lstStyle/>
          <a:p>
            <a:pPr algn="ctr"/>
            <a:r>
              <a:rPr lang="ru-RU" sz="2800" dirty="0"/>
              <a:t>Используйте исключения лишь в исключительных ситуациях</a:t>
            </a:r>
          </a:p>
        </p:txBody>
      </p:sp>
      <p:sp>
        <p:nvSpPr>
          <p:cNvPr id="6" name="Content Placeholder 4"/>
          <p:cNvSpPr>
            <a:spLocks noGrp="1"/>
          </p:cNvSpPr>
          <p:nvPr>
            <p:ph sz="half" idx="1"/>
          </p:nvPr>
        </p:nvSpPr>
        <p:spPr>
          <a:xfrm>
            <a:off x="189756" y="908720"/>
            <a:ext cx="11809312" cy="2664296"/>
          </a:xfrm>
        </p:spPr>
        <p:txBody>
          <a:bodyPr>
            <a:normAutofit/>
          </a:bodyPr>
          <a:lstStyle/>
          <a:p>
            <a:pPr marL="274320" lvl="1">
              <a:spcBef>
                <a:spcPts val="1800"/>
              </a:spcBef>
            </a:pPr>
            <a:r>
              <a:rPr lang="ru-RU" sz="1400" dirty="0" smtClean="0"/>
              <a:t>Так как исключения создавались для применения в исключительных условиях, лишь очень немногие реализации </a:t>
            </a:r>
            <a:r>
              <a:rPr lang="en-US" sz="1400" dirty="0" smtClean="0"/>
              <a:t>JVM </a:t>
            </a:r>
            <a:r>
              <a:rPr lang="ru-RU" sz="1400" dirty="0"/>
              <a:t>пытаются их</a:t>
            </a:r>
            <a:r>
              <a:rPr lang="en-US" sz="1400" dirty="0" smtClean="0"/>
              <a:t> </a:t>
            </a:r>
            <a:r>
              <a:rPr lang="ru-RU" sz="1400" dirty="0" smtClean="0"/>
              <a:t>оптимизировать (если таковые есть вообще). Обычно создание, инициирование и перехват исключения дорого обходиться системе.</a:t>
            </a:r>
          </a:p>
          <a:p>
            <a:pPr marL="274320" lvl="1">
              <a:spcBef>
                <a:spcPts val="1800"/>
              </a:spcBef>
            </a:pPr>
            <a:r>
              <a:rPr lang="ru-RU" sz="1400" dirty="0" smtClean="0"/>
              <a:t>Размещение кода внутри блока </a:t>
            </a:r>
            <a:r>
              <a:rPr lang="en-US" sz="1400" dirty="0" smtClean="0"/>
              <a:t>try</a:t>
            </a:r>
            <a:r>
              <a:rPr lang="ru-RU" sz="1400" dirty="0" smtClean="0"/>
              <a:t>-</a:t>
            </a:r>
            <a:r>
              <a:rPr lang="en-US" sz="1400" dirty="0" smtClean="0"/>
              <a:t>catch </a:t>
            </a:r>
            <a:r>
              <a:rPr lang="ru-RU" sz="1400" dirty="0" smtClean="0"/>
              <a:t>препятствует выполнению определенных процедур оптимизации, которые в противном случае могли бы быть исполнены в современных реализациях </a:t>
            </a:r>
            <a:r>
              <a:rPr lang="en-US" sz="1400" dirty="0" smtClean="0"/>
              <a:t>JVM</a:t>
            </a:r>
            <a:r>
              <a:rPr lang="ru-RU" sz="1400" dirty="0" smtClean="0"/>
              <a:t>.</a:t>
            </a:r>
          </a:p>
          <a:p>
            <a:pPr marL="274320" lvl="1">
              <a:spcBef>
                <a:spcPts val="1800"/>
              </a:spcBef>
            </a:pPr>
            <a:r>
              <a:rPr lang="ru-RU" sz="1400" dirty="0" smtClean="0"/>
              <a:t>Стандартная идиома цикла по массиву вовсе не обязательно приводит к выполнению избыточных проверок, в процессе оптимизации некоторые современные реализации </a:t>
            </a:r>
            <a:r>
              <a:rPr lang="en-US" sz="1400" dirty="0" smtClean="0"/>
              <a:t>JVM</a:t>
            </a:r>
            <a:r>
              <a:rPr lang="ru-RU" sz="1400" dirty="0" smtClean="0"/>
              <a:t> отбрасывают их.</a:t>
            </a:r>
          </a:p>
          <a:p>
            <a:pPr marL="274320" lvl="1">
              <a:spcBef>
                <a:spcPts val="1800"/>
              </a:spcBef>
            </a:pPr>
            <a:r>
              <a:rPr lang="ru-RU" sz="1400" dirty="0" smtClean="0"/>
              <a:t>Исключения созданы для использования в исключительных условиях. Не используйте их для обычного контроля и не пишите такие </a:t>
            </a:r>
            <a:r>
              <a:rPr lang="en-US" sz="1400" dirty="0" smtClean="0"/>
              <a:t>API</a:t>
            </a:r>
            <a:r>
              <a:rPr lang="ru-RU" sz="1400" dirty="0" smtClean="0"/>
              <a:t>, которые будут заставлять других это делать.</a:t>
            </a:r>
          </a:p>
        </p:txBody>
      </p:sp>
    </p:spTree>
    <p:extLst>
      <p:ext uri="{BB962C8B-B14F-4D97-AF65-F5344CB8AC3E}">
        <p14:creationId xmlns:p14="http://schemas.microsoft.com/office/powerpoint/2010/main" val="2372783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189756" y="188639"/>
            <a:ext cx="11809312" cy="1080121"/>
          </a:xfrm>
        </p:spPr>
        <p:txBody>
          <a:bodyPr>
            <a:normAutofit fontScale="90000"/>
          </a:bodyPr>
          <a:lstStyle/>
          <a:p>
            <a:pPr algn="ctr"/>
            <a:r>
              <a:rPr lang="ru-RU" sz="2800" dirty="0"/>
              <a:t>Применяйте обрабатываемые исключения для восстановления, для программных ошибок используйте исключения времени выполнения</a:t>
            </a:r>
          </a:p>
        </p:txBody>
      </p:sp>
      <p:sp>
        <p:nvSpPr>
          <p:cNvPr id="6" name="Content Placeholder 4"/>
          <p:cNvSpPr>
            <a:spLocks noGrp="1"/>
          </p:cNvSpPr>
          <p:nvPr>
            <p:ph sz="half" idx="1"/>
          </p:nvPr>
        </p:nvSpPr>
        <p:spPr>
          <a:xfrm>
            <a:off x="185540" y="1268760"/>
            <a:ext cx="11809312" cy="1656184"/>
          </a:xfrm>
        </p:spPr>
        <p:txBody>
          <a:bodyPr>
            <a:normAutofit/>
          </a:bodyPr>
          <a:lstStyle/>
          <a:p>
            <a:pPr marL="274320" lvl="1">
              <a:spcBef>
                <a:spcPts val="1800"/>
              </a:spcBef>
            </a:pPr>
            <a:r>
              <a:rPr lang="ru-RU" sz="1400" dirty="0" smtClean="0"/>
              <a:t>Используйте обрабатываемые исключения для тех условий, когда есть основания полагать, что инициатор вызова способен их обработать.</a:t>
            </a:r>
          </a:p>
          <a:p>
            <a:pPr marL="274320" lvl="1">
              <a:spcBef>
                <a:spcPts val="1800"/>
              </a:spcBef>
            </a:pPr>
            <a:r>
              <a:rPr lang="ru-RU" sz="1400" dirty="0" smtClean="0"/>
              <a:t>Для ситуаций, когда можно обработать ошибку и продолжить исполнение, используйте обрабатываемые исключения, для программных ошибок применяйте исключения времени выполнения.</a:t>
            </a:r>
          </a:p>
          <a:p>
            <a:pPr marL="274320" lvl="1">
              <a:spcBef>
                <a:spcPts val="1800"/>
              </a:spcBef>
            </a:pPr>
            <a:r>
              <a:rPr lang="ru-RU" sz="1400" dirty="0" smtClean="0"/>
              <a:t>Если неясно, возможно ли восстановление, лучше остановиться на необрабатываемом исключении.</a:t>
            </a:r>
          </a:p>
        </p:txBody>
      </p:sp>
    </p:spTree>
    <p:extLst>
      <p:ext uri="{BB962C8B-B14F-4D97-AF65-F5344CB8AC3E}">
        <p14:creationId xmlns:p14="http://schemas.microsoft.com/office/powerpoint/2010/main" val="67272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189756" y="188639"/>
            <a:ext cx="11809312" cy="504057"/>
          </a:xfrm>
        </p:spPr>
        <p:txBody>
          <a:bodyPr>
            <a:normAutofit/>
          </a:bodyPr>
          <a:lstStyle/>
          <a:p>
            <a:pPr algn="ctr"/>
            <a:r>
              <a:rPr lang="ru-RU" sz="2800" dirty="0"/>
              <a:t>Избегайте ненужных обрабатываемых исключений</a:t>
            </a:r>
          </a:p>
        </p:txBody>
      </p:sp>
      <p:sp>
        <p:nvSpPr>
          <p:cNvPr id="6" name="Content Placeholder 4"/>
          <p:cNvSpPr>
            <a:spLocks noGrp="1"/>
          </p:cNvSpPr>
          <p:nvPr>
            <p:ph sz="half" idx="1"/>
          </p:nvPr>
        </p:nvSpPr>
        <p:spPr>
          <a:xfrm>
            <a:off x="189756" y="697921"/>
            <a:ext cx="11809312" cy="2731080"/>
          </a:xfrm>
        </p:spPr>
        <p:txBody>
          <a:bodyPr>
            <a:normAutofit/>
          </a:bodyPr>
          <a:lstStyle/>
          <a:p>
            <a:pPr marL="274320" lvl="1">
              <a:spcBef>
                <a:spcPts val="1800"/>
              </a:spcBef>
            </a:pPr>
            <a:r>
              <a:rPr lang="ru-RU" sz="1400" dirty="0" smtClean="0"/>
              <a:t>Обрабатываемые исключения – замечательная особенность языка программирования </a:t>
            </a:r>
            <a:r>
              <a:rPr lang="en-US" sz="1400" dirty="0" smtClean="0"/>
              <a:t>Java</a:t>
            </a:r>
            <a:r>
              <a:rPr lang="ru-RU" sz="1400" dirty="0" smtClean="0"/>
              <a:t>. В отличие от возвращаемых кодов они заставляют программиста отслеживать условия возникновения исключений, что значительно повышает надежность приложения.</a:t>
            </a:r>
          </a:p>
          <a:p>
            <a:pPr marL="274320" lvl="1">
              <a:spcBef>
                <a:spcPts val="1800"/>
              </a:spcBef>
            </a:pPr>
            <a:r>
              <a:rPr lang="ru-RU" sz="1400" dirty="0" smtClean="0"/>
              <a:t>Если метод инициирует одно или несколько обрабатываемых исключений, то в программном коде, из которого этот метод был вызван, должна присутствовать обработка этих исключений в виде одного или нескольких блоков </a:t>
            </a:r>
            <a:r>
              <a:rPr lang="en-US" sz="1400" dirty="0" smtClean="0"/>
              <a:t>catch</a:t>
            </a:r>
            <a:r>
              <a:rPr lang="ru-RU" sz="1400" dirty="0" smtClean="0"/>
              <a:t>.</a:t>
            </a:r>
          </a:p>
          <a:p>
            <a:pPr marL="274320" lvl="1">
              <a:spcBef>
                <a:spcPts val="1800"/>
              </a:spcBef>
            </a:pPr>
            <a:r>
              <a:rPr lang="ru-RU" sz="1400" dirty="0" smtClean="0"/>
              <a:t>Обрабатываемое исключение требует от программиста дополнительных усилий и усложняет программу.</a:t>
            </a:r>
          </a:p>
          <a:p>
            <a:pPr marL="274320" lvl="1">
              <a:spcBef>
                <a:spcPts val="1800"/>
              </a:spcBef>
            </a:pPr>
            <a:r>
              <a:rPr lang="ru-RU" sz="1400" dirty="0" smtClean="0"/>
              <a:t>Одним из приемов, позволяющих превратить обрабатываемое исключение  в необрабатываемое, состоит в разбиении метода, инициирующего исключение, на два метода, первый из которых будет возвращать булево значение, указывающее, будет ли инициироваться исключение.</a:t>
            </a:r>
          </a:p>
        </p:txBody>
      </p:sp>
    </p:spTree>
    <p:extLst>
      <p:ext uri="{BB962C8B-B14F-4D97-AF65-F5344CB8AC3E}">
        <p14:creationId xmlns:p14="http://schemas.microsoft.com/office/powerpoint/2010/main" val="1926319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189756" y="188639"/>
            <a:ext cx="11809312" cy="504057"/>
          </a:xfrm>
        </p:spPr>
        <p:txBody>
          <a:bodyPr>
            <a:normAutofit/>
          </a:bodyPr>
          <a:lstStyle/>
          <a:p>
            <a:pPr algn="ctr"/>
            <a:r>
              <a:rPr lang="ru-RU" sz="2800" dirty="0"/>
              <a:t>Предпочитайте стандартные исключения</a:t>
            </a:r>
          </a:p>
        </p:txBody>
      </p:sp>
      <p:graphicFrame>
        <p:nvGraphicFramePr>
          <p:cNvPr id="7" name="Table 6"/>
          <p:cNvGraphicFramePr>
            <a:graphicFrameLocks noGrp="1"/>
          </p:cNvGraphicFramePr>
          <p:nvPr>
            <p:extLst>
              <p:ext uri="{D42A27DB-BD31-4B8C-83A1-F6EECF244321}">
                <p14:modId xmlns:p14="http://schemas.microsoft.com/office/powerpoint/2010/main" val="1214728457"/>
              </p:ext>
            </p:extLst>
          </p:nvPr>
        </p:nvGraphicFramePr>
        <p:xfrm>
          <a:off x="2025960" y="1124744"/>
          <a:ext cx="8136904" cy="2255520"/>
        </p:xfrm>
        <a:graphic>
          <a:graphicData uri="http://schemas.openxmlformats.org/drawingml/2006/table">
            <a:tbl>
              <a:tblPr firstRow="1" bandRow="1">
                <a:tableStyleId>{F2DE63D5-997A-4646-A377-4702673A728D}</a:tableStyleId>
              </a:tblPr>
              <a:tblGrid>
                <a:gridCol w="4068452">
                  <a:extLst>
                    <a:ext uri="{9D8B030D-6E8A-4147-A177-3AD203B41FA5}">
                      <a16:colId xmlns:a16="http://schemas.microsoft.com/office/drawing/2014/main" val="735861674"/>
                    </a:ext>
                  </a:extLst>
                </a:gridCol>
                <a:gridCol w="4068452">
                  <a:extLst>
                    <a:ext uri="{9D8B030D-6E8A-4147-A177-3AD203B41FA5}">
                      <a16:colId xmlns:a16="http://schemas.microsoft.com/office/drawing/2014/main" val="2279977611"/>
                    </a:ext>
                  </a:extLst>
                </a:gridCol>
              </a:tblGrid>
              <a:tr h="201835">
                <a:tc gridSpan="2">
                  <a:txBody>
                    <a:bodyPr/>
                    <a:lstStyle/>
                    <a:p>
                      <a:pPr algn="ctr"/>
                      <a:r>
                        <a:rPr lang="ru-RU" sz="1000" i="1" dirty="0" smtClean="0">
                          <a:solidFill>
                            <a:schemeClr val="bg1">
                              <a:lumMod val="95000"/>
                            </a:schemeClr>
                          </a:solidFill>
                        </a:rPr>
                        <a:t>Часто используемые исключения</a:t>
                      </a:r>
                      <a:endParaRPr lang="ru-RU" sz="1000" i="1" dirty="0">
                        <a:solidFill>
                          <a:schemeClr val="bg1">
                            <a:lumMod val="95000"/>
                          </a:schemeClr>
                        </a:solidFill>
                      </a:endParaRPr>
                    </a:p>
                  </a:txBody>
                  <a:tcPr>
                    <a:solidFill>
                      <a:schemeClr val="bg1">
                        <a:lumMod val="65000"/>
                      </a:schemeClr>
                    </a:solidFill>
                  </a:tcPr>
                </a:tc>
                <a:tc hMerge="1">
                  <a:txBody>
                    <a:bodyPr/>
                    <a:lstStyle/>
                    <a:p>
                      <a:pPr algn="l"/>
                      <a:endParaRPr lang="ru-RU" sz="1000" dirty="0"/>
                    </a:p>
                  </a:txBody>
                  <a:tcPr/>
                </a:tc>
                <a:extLst>
                  <a:ext uri="{0D108BD9-81ED-4DB2-BD59-A6C34878D82A}">
                    <a16:rowId xmlns:a16="http://schemas.microsoft.com/office/drawing/2014/main" val="2141551016"/>
                  </a:ext>
                </a:extLst>
              </a:tr>
              <a:tr h="201835">
                <a:tc>
                  <a:txBody>
                    <a:bodyPr/>
                    <a:lstStyle/>
                    <a:p>
                      <a:pPr algn="l"/>
                      <a:r>
                        <a:rPr lang="ru-RU" sz="1000" b="1" i="1" dirty="0" smtClean="0">
                          <a:solidFill>
                            <a:schemeClr val="bg1">
                              <a:lumMod val="95000"/>
                            </a:schemeClr>
                          </a:solidFill>
                        </a:rPr>
                        <a:t>Исключение</a:t>
                      </a:r>
                      <a:endParaRPr lang="ru-RU" sz="1000" b="1" i="1" dirty="0">
                        <a:solidFill>
                          <a:schemeClr val="bg1">
                            <a:lumMod val="95000"/>
                          </a:schemeClr>
                        </a:solidFill>
                      </a:endParaRPr>
                    </a:p>
                  </a:txBody>
                  <a:tcPr>
                    <a:solidFill>
                      <a:schemeClr val="bg1">
                        <a:lumMod val="65000"/>
                      </a:schemeClr>
                    </a:solidFill>
                  </a:tcPr>
                </a:tc>
                <a:tc>
                  <a:txBody>
                    <a:bodyPr/>
                    <a:lstStyle/>
                    <a:p>
                      <a:pPr algn="l"/>
                      <a:r>
                        <a:rPr lang="ru-RU" sz="1000" b="1" i="1" dirty="0" smtClean="0">
                          <a:solidFill>
                            <a:schemeClr val="bg1">
                              <a:lumMod val="95000"/>
                            </a:schemeClr>
                          </a:solidFill>
                        </a:rPr>
                        <a:t>Повод для использования</a:t>
                      </a:r>
                      <a:endParaRPr lang="ru-RU" sz="1000" b="1" i="1" dirty="0">
                        <a:solidFill>
                          <a:schemeClr val="bg1">
                            <a:lumMod val="95000"/>
                          </a:schemeClr>
                        </a:solidFill>
                      </a:endParaRPr>
                    </a:p>
                  </a:txBody>
                  <a:tcPr>
                    <a:solidFill>
                      <a:schemeClr val="bg1">
                        <a:lumMod val="65000"/>
                      </a:schemeClr>
                    </a:solidFill>
                  </a:tcPr>
                </a:tc>
                <a:extLst>
                  <a:ext uri="{0D108BD9-81ED-4DB2-BD59-A6C34878D82A}">
                    <a16:rowId xmlns:a16="http://schemas.microsoft.com/office/drawing/2014/main" val="2790346466"/>
                  </a:ext>
                </a:extLst>
              </a:tr>
              <a:tr h="201835">
                <a:tc>
                  <a:txBody>
                    <a:bodyPr/>
                    <a:lstStyle/>
                    <a:p>
                      <a:r>
                        <a:rPr lang="en-US" sz="1000" dirty="0" smtClean="0"/>
                        <a:t>IllegalArgumentException</a:t>
                      </a:r>
                      <a:endParaRPr lang="ru-RU" sz="1000" dirty="0"/>
                    </a:p>
                  </a:txBody>
                  <a:tcPr/>
                </a:tc>
                <a:tc>
                  <a:txBody>
                    <a:bodyPr/>
                    <a:lstStyle/>
                    <a:p>
                      <a:pPr algn="l"/>
                      <a:r>
                        <a:rPr lang="ru-RU" sz="1000" dirty="0" smtClean="0"/>
                        <a:t>Неправильное значение параметра</a:t>
                      </a:r>
                      <a:endParaRPr lang="ru-RU" sz="1000" dirty="0"/>
                    </a:p>
                  </a:txBody>
                  <a:tcPr/>
                </a:tc>
                <a:extLst>
                  <a:ext uri="{0D108BD9-81ED-4DB2-BD59-A6C34878D82A}">
                    <a16:rowId xmlns:a16="http://schemas.microsoft.com/office/drawing/2014/main" val="275270583"/>
                  </a:ext>
                </a:extLst>
              </a:tr>
              <a:tr h="201835">
                <a:tc>
                  <a:txBody>
                    <a:bodyPr/>
                    <a:lstStyle/>
                    <a:p>
                      <a:r>
                        <a:rPr lang="en-US" sz="1000" dirty="0" smtClean="0"/>
                        <a:t>IllegalStateException</a:t>
                      </a:r>
                      <a:endParaRPr lang="ru-RU" sz="1000" dirty="0"/>
                    </a:p>
                  </a:txBody>
                  <a:tcPr/>
                </a:tc>
                <a:tc>
                  <a:txBody>
                    <a:bodyPr/>
                    <a:lstStyle/>
                    <a:p>
                      <a:pPr algn="l"/>
                      <a:r>
                        <a:rPr lang="ru-RU" sz="1000" dirty="0" smtClean="0"/>
                        <a:t>Состояние объекта неприемлемо для вызова метода</a:t>
                      </a:r>
                      <a:endParaRPr lang="ru-RU" sz="1000" dirty="0"/>
                    </a:p>
                  </a:txBody>
                  <a:tcPr/>
                </a:tc>
                <a:extLst>
                  <a:ext uri="{0D108BD9-81ED-4DB2-BD59-A6C34878D82A}">
                    <a16:rowId xmlns:a16="http://schemas.microsoft.com/office/drawing/2014/main" val="4073992160"/>
                  </a:ext>
                </a:extLst>
              </a:tr>
              <a:tr h="201835">
                <a:tc>
                  <a:txBody>
                    <a:bodyPr/>
                    <a:lstStyle/>
                    <a:p>
                      <a:r>
                        <a:rPr lang="en-US" sz="1000" dirty="0" smtClean="0"/>
                        <a:t>NullPointerException</a:t>
                      </a:r>
                      <a:endParaRPr lang="ru-RU" sz="1000" dirty="0"/>
                    </a:p>
                  </a:txBody>
                  <a:tcPr/>
                </a:tc>
                <a:tc>
                  <a:txBody>
                    <a:bodyPr/>
                    <a:lstStyle/>
                    <a:p>
                      <a:pPr algn="l"/>
                      <a:r>
                        <a:rPr lang="ru-RU" sz="1000" dirty="0" smtClean="0"/>
                        <a:t>Значение параметра равно </a:t>
                      </a:r>
                      <a:r>
                        <a:rPr lang="en-US" sz="1000" dirty="0" smtClean="0"/>
                        <a:t>null</a:t>
                      </a:r>
                      <a:r>
                        <a:rPr lang="ru-RU" sz="1000" dirty="0" smtClean="0"/>
                        <a:t>, а это запрещено</a:t>
                      </a:r>
                      <a:endParaRPr lang="ru-RU" sz="1000" dirty="0"/>
                    </a:p>
                  </a:txBody>
                  <a:tcPr/>
                </a:tc>
                <a:extLst>
                  <a:ext uri="{0D108BD9-81ED-4DB2-BD59-A6C34878D82A}">
                    <a16:rowId xmlns:a16="http://schemas.microsoft.com/office/drawing/2014/main" val="3998982909"/>
                  </a:ext>
                </a:extLst>
              </a:tr>
              <a:tr h="201835">
                <a:tc>
                  <a:txBody>
                    <a:bodyPr/>
                    <a:lstStyle/>
                    <a:p>
                      <a:r>
                        <a:rPr lang="en-US" sz="1000" dirty="0" smtClean="0"/>
                        <a:t>IndexOutOfBoundsException</a:t>
                      </a:r>
                      <a:endParaRPr lang="ru-RU" sz="1000" dirty="0"/>
                    </a:p>
                  </a:txBody>
                  <a:tcPr/>
                </a:tc>
                <a:tc>
                  <a:txBody>
                    <a:bodyPr/>
                    <a:lstStyle/>
                    <a:p>
                      <a:pPr algn="l"/>
                      <a:r>
                        <a:rPr lang="ru-RU" sz="1000" dirty="0" smtClean="0"/>
                        <a:t>Значение параметра, задающего индекс, выходит</a:t>
                      </a:r>
                      <a:r>
                        <a:rPr lang="ru-RU" sz="1000" baseline="0" dirty="0" smtClean="0"/>
                        <a:t> за пределы диапазона.</a:t>
                      </a:r>
                      <a:endParaRPr lang="ru-RU" sz="1000" dirty="0"/>
                    </a:p>
                  </a:txBody>
                  <a:tcPr/>
                </a:tc>
                <a:extLst>
                  <a:ext uri="{0D108BD9-81ED-4DB2-BD59-A6C34878D82A}">
                    <a16:rowId xmlns:a16="http://schemas.microsoft.com/office/drawing/2014/main" val="402585646"/>
                  </a:ext>
                </a:extLst>
              </a:tr>
              <a:tr h="201835">
                <a:tc>
                  <a:txBody>
                    <a:bodyPr/>
                    <a:lstStyle/>
                    <a:p>
                      <a:r>
                        <a:rPr lang="en-US" sz="1000" dirty="0" smtClean="0"/>
                        <a:t>ConcurrentModificationException</a:t>
                      </a:r>
                      <a:endParaRPr lang="ru-RU" sz="1000" dirty="0"/>
                    </a:p>
                  </a:txBody>
                  <a:tcPr/>
                </a:tc>
                <a:tc>
                  <a:txBody>
                    <a:bodyPr/>
                    <a:lstStyle/>
                    <a:p>
                      <a:pPr algn="l"/>
                      <a:r>
                        <a:rPr lang="ru-RU" sz="1000" dirty="0" smtClean="0"/>
                        <a:t>Обнаружена</a:t>
                      </a:r>
                      <a:r>
                        <a:rPr lang="ru-RU" sz="1000" baseline="0" dirty="0" smtClean="0"/>
                        <a:t> параллельная модификация объекта из разных потоков, а это запрещено</a:t>
                      </a:r>
                      <a:endParaRPr lang="ru-RU" sz="1000" dirty="0"/>
                    </a:p>
                  </a:txBody>
                  <a:tcPr/>
                </a:tc>
                <a:extLst>
                  <a:ext uri="{0D108BD9-81ED-4DB2-BD59-A6C34878D82A}">
                    <a16:rowId xmlns:a16="http://schemas.microsoft.com/office/drawing/2014/main" val="2931501355"/>
                  </a:ext>
                </a:extLst>
              </a:tr>
              <a:tr h="201835">
                <a:tc>
                  <a:txBody>
                    <a:bodyPr/>
                    <a:lstStyle/>
                    <a:p>
                      <a:r>
                        <a:rPr lang="en-US" sz="1000" dirty="0" smtClean="0"/>
                        <a:t>UnsupportedOperationException</a:t>
                      </a:r>
                      <a:endParaRPr lang="ru-RU" sz="1000" dirty="0"/>
                    </a:p>
                  </a:txBody>
                  <a:tcPr/>
                </a:tc>
                <a:tc>
                  <a:txBody>
                    <a:bodyPr/>
                    <a:lstStyle/>
                    <a:p>
                      <a:pPr algn="l"/>
                      <a:r>
                        <a:rPr lang="ru-RU" sz="1000" dirty="0" smtClean="0"/>
                        <a:t>Объект не имеет поддержки указанного метода</a:t>
                      </a:r>
                      <a:endParaRPr lang="ru-RU" sz="1000" dirty="0"/>
                    </a:p>
                  </a:txBody>
                  <a:tcPr/>
                </a:tc>
                <a:extLst>
                  <a:ext uri="{0D108BD9-81ED-4DB2-BD59-A6C34878D82A}">
                    <a16:rowId xmlns:a16="http://schemas.microsoft.com/office/drawing/2014/main" val="1489689050"/>
                  </a:ext>
                </a:extLst>
              </a:tr>
            </a:tbl>
          </a:graphicData>
        </a:graphic>
      </p:graphicFrame>
      <p:sp>
        <p:nvSpPr>
          <p:cNvPr id="8" name="Content Placeholder 4"/>
          <p:cNvSpPr>
            <a:spLocks noGrp="1"/>
          </p:cNvSpPr>
          <p:nvPr>
            <p:ph sz="half" idx="1"/>
          </p:nvPr>
        </p:nvSpPr>
        <p:spPr>
          <a:xfrm>
            <a:off x="189756" y="3645024"/>
            <a:ext cx="11809312" cy="936104"/>
          </a:xfrm>
        </p:spPr>
        <p:txBody>
          <a:bodyPr>
            <a:normAutofit/>
          </a:bodyPr>
          <a:lstStyle/>
          <a:p>
            <a:pPr marL="274320" lvl="1">
              <a:spcBef>
                <a:spcPts val="1800"/>
              </a:spcBef>
            </a:pPr>
            <a:r>
              <a:rPr lang="ru-RU" sz="1400" dirty="0" smtClean="0"/>
              <a:t>Выбор исключения – не всегда точная наука, поскольку «поводы для использования», приведенные в таблице, не являются взаимоисключающими.</a:t>
            </a:r>
          </a:p>
        </p:txBody>
      </p:sp>
    </p:spTree>
    <p:extLst>
      <p:ext uri="{BB962C8B-B14F-4D97-AF65-F5344CB8AC3E}">
        <p14:creationId xmlns:p14="http://schemas.microsoft.com/office/powerpoint/2010/main" val="3744270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189756" y="188639"/>
            <a:ext cx="11809312" cy="504057"/>
          </a:xfrm>
        </p:spPr>
        <p:txBody>
          <a:bodyPr>
            <a:normAutofit/>
          </a:bodyPr>
          <a:lstStyle/>
          <a:p>
            <a:pPr algn="ctr"/>
            <a:r>
              <a:rPr lang="ru-RU" sz="2800" dirty="0"/>
              <a:t>Инициируйте исключения, соответствующие абстракции</a:t>
            </a:r>
          </a:p>
        </p:txBody>
      </p:sp>
      <p:sp>
        <p:nvSpPr>
          <p:cNvPr id="6" name="Content Placeholder 4"/>
          <p:cNvSpPr>
            <a:spLocks noGrp="1"/>
          </p:cNvSpPr>
          <p:nvPr>
            <p:ph sz="half" idx="1"/>
          </p:nvPr>
        </p:nvSpPr>
        <p:spPr>
          <a:xfrm>
            <a:off x="189756" y="697920"/>
            <a:ext cx="11809312" cy="4603288"/>
          </a:xfrm>
        </p:spPr>
        <p:txBody>
          <a:bodyPr>
            <a:normAutofit/>
          </a:bodyPr>
          <a:lstStyle/>
          <a:p>
            <a:pPr marL="274320" lvl="1">
              <a:spcBef>
                <a:spcPts val="1800"/>
              </a:spcBef>
            </a:pPr>
            <a:r>
              <a:rPr lang="ru-RU" sz="1400" dirty="0" smtClean="0"/>
              <a:t>Верхние уровни приложения должны перехватывать исключения нижних уровней и, в свою очередь, инициировать исключения, которые можно объяснить в терминах абстракции верхнего уровня. Описываемая идиома, которую мы называем трансляций исключений (</a:t>
            </a:r>
            <a:r>
              <a:rPr lang="en-US" sz="1400" i="1" dirty="0" smtClean="0"/>
              <a:t>exception translation</a:t>
            </a:r>
            <a:r>
              <a:rPr lang="ru-RU" sz="1400" dirty="0" smtClean="0"/>
              <a:t>), выглядит следующим образом:</a:t>
            </a:r>
          </a:p>
          <a:p>
            <a:pPr marL="274320" lvl="1" indent="0">
              <a:buNone/>
            </a:pPr>
            <a:r>
              <a:rPr lang="en-US" sz="1400" dirty="0">
                <a:solidFill>
                  <a:schemeClr val="bg1">
                    <a:lumMod val="65000"/>
                  </a:schemeClr>
                </a:solidFill>
                <a:latin typeface="Courier New" panose="02070309020205020404" pitchFamily="49" charset="0"/>
                <a:cs typeface="Courier New" panose="02070309020205020404" pitchFamily="49" charset="0"/>
              </a:rPr>
              <a:t>// </a:t>
            </a:r>
            <a:r>
              <a:rPr lang="ru-RU" sz="1400" dirty="0" smtClean="0">
                <a:solidFill>
                  <a:schemeClr val="bg1">
                    <a:lumMod val="65000"/>
                  </a:schemeClr>
                </a:solidFill>
                <a:latin typeface="Courier New" panose="02070309020205020404" pitchFamily="49" charset="0"/>
                <a:cs typeface="Courier New" panose="02070309020205020404" pitchFamily="49" charset="0"/>
              </a:rPr>
              <a:t>Трансляция исключения</a:t>
            </a:r>
            <a:endParaRPr lang="ru-RU" sz="1400" dirty="0">
              <a:solidFill>
                <a:schemeClr val="bg1">
                  <a:lumMod val="65000"/>
                </a:schemeClr>
              </a:solidFill>
              <a:latin typeface="Courier New" panose="02070309020205020404" pitchFamily="49" charset="0"/>
              <a:cs typeface="Courier New" panose="02070309020205020404" pitchFamily="49" charset="0"/>
            </a:endParaRPr>
          </a:p>
          <a:p>
            <a:pPr marL="274320" lvl="1" indent="0">
              <a:buNone/>
            </a:pPr>
            <a:r>
              <a:rPr lang="en-US" sz="1400" dirty="0" smtClean="0">
                <a:solidFill>
                  <a:schemeClr val="accent2">
                    <a:lumMod val="75000"/>
                  </a:schemeClr>
                </a:solidFill>
                <a:latin typeface="Courier New" panose="02070309020205020404" pitchFamily="49" charset="0"/>
                <a:cs typeface="Courier New" panose="02070309020205020404" pitchFamily="49" charset="0"/>
              </a:rPr>
              <a:t>try</a:t>
            </a:r>
            <a:r>
              <a:rPr lang="en-US" sz="1400" dirty="0" smtClean="0">
                <a:latin typeface="Courier New" panose="02070309020205020404" pitchFamily="49" charset="0"/>
                <a:cs typeface="Courier New" panose="02070309020205020404" pitchFamily="49" charset="0"/>
              </a:rPr>
              <a:t> {</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a:solidFill>
                  <a:schemeClr val="bg1">
                    <a:lumMod val="65000"/>
                  </a:schemeClr>
                </a:solidFill>
                <a:latin typeface="Courier New" panose="02070309020205020404" pitchFamily="49" charset="0"/>
                <a:cs typeface="Courier New" panose="02070309020205020404" pitchFamily="49" charset="0"/>
              </a:rPr>
              <a:t>// </a:t>
            </a:r>
            <a:r>
              <a:rPr lang="ru-RU" sz="1400" dirty="0" smtClean="0">
                <a:solidFill>
                  <a:schemeClr val="bg1">
                    <a:lumMod val="65000"/>
                  </a:schemeClr>
                </a:solidFill>
                <a:latin typeface="Courier New" panose="02070309020205020404" pitchFamily="49" charset="0"/>
                <a:cs typeface="Courier New" panose="02070309020205020404" pitchFamily="49" charset="0"/>
              </a:rPr>
              <a:t>Использование абстракции нижнего уровня для выполнения наших указаний</a:t>
            </a:r>
            <a:endParaRPr lang="en-US" sz="1400" dirty="0">
              <a:latin typeface="Courier New" panose="02070309020205020404" pitchFamily="49" charset="0"/>
              <a:cs typeface="Courier New" panose="02070309020205020404" pitchFamily="49" charset="0"/>
            </a:endParaRPr>
          </a:p>
          <a:p>
            <a:pPr marL="274320" lvl="1" indent="0">
              <a:buNone/>
            </a:pPr>
            <a:r>
              <a:rPr lang="en-US" sz="1400" dirty="0" smtClean="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catch</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LowerLevelException</a:t>
            </a:r>
            <a:r>
              <a:rPr lang="en-US" sz="1400" dirty="0" smtClean="0">
                <a:latin typeface="Courier New" panose="02070309020205020404" pitchFamily="49" charset="0"/>
                <a:cs typeface="Courier New" panose="02070309020205020404" pitchFamily="49" charset="0"/>
              </a:rPr>
              <a:t> e) {</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throw</a:t>
            </a:r>
            <a:r>
              <a:rPr lang="en-US" sz="1400" dirty="0" smtClean="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new</a:t>
            </a:r>
            <a:r>
              <a:rPr lang="en-US" sz="1400" dirty="0" smtClean="0">
                <a:latin typeface="Courier New" panose="02070309020205020404" pitchFamily="49" charset="0"/>
                <a:cs typeface="Courier New" panose="02070309020205020404" pitchFamily="49" charset="0"/>
              </a:rPr>
              <a:t> HigherLevelException(…);</a:t>
            </a:r>
          </a:p>
          <a:p>
            <a:pPr marL="274320" lvl="1" indent="0">
              <a:buNone/>
            </a:pPr>
            <a:r>
              <a:rPr lang="en-US" sz="1400" dirty="0">
                <a:latin typeface="Courier New" panose="02070309020205020404" pitchFamily="49" charset="0"/>
                <a:cs typeface="Courier New" panose="02070309020205020404" pitchFamily="49" charset="0"/>
              </a:rPr>
              <a:t>}</a:t>
            </a:r>
            <a:endParaRPr lang="ru-RU" sz="1400" dirty="0">
              <a:latin typeface="Courier New" panose="02070309020205020404" pitchFamily="49" charset="0"/>
              <a:cs typeface="Courier New" panose="02070309020205020404" pitchFamily="49" charset="0"/>
            </a:endParaRPr>
          </a:p>
          <a:p>
            <a:pPr marL="274320" lvl="1">
              <a:spcBef>
                <a:spcPts val="1800"/>
              </a:spcBef>
            </a:pPr>
            <a:r>
              <a:rPr lang="ru-RU" sz="1400" dirty="0" smtClean="0"/>
              <a:t>В тех случаях, когда исключение нижнего уровня может быть полезно при анализе ситуации, вызвавшей исключение, лучше использовать особый вид трансляции исключений, называемый сцеплением исключений (</a:t>
            </a:r>
            <a:r>
              <a:rPr lang="en-US" sz="1400" i="1" dirty="0" smtClean="0"/>
              <a:t>exception chaining</a:t>
            </a:r>
            <a:r>
              <a:rPr lang="ru-RU" sz="1400" dirty="0" smtClean="0"/>
              <a:t>)</a:t>
            </a:r>
          </a:p>
          <a:p>
            <a:pPr marL="274320" lvl="1" indent="0">
              <a:buNone/>
            </a:pPr>
            <a:r>
              <a:rPr lang="en-US" sz="1400" dirty="0">
                <a:solidFill>
                  <a:schemeClr val="bg1">
                    <a:lumMod val="65000"/>
                  </a:schemeClr>
                </a:solidFill>
                <a:latin typeface="Courier New" panose="02070309020205020404" pitchFamily="49" charset="0"/>
                <a:cs typeface="Courier New" panose="02070309020205020404" pitchFamily="49" charset="0"/>
              </a:rPr>
              <a:t>// </a:t>
            </a:r>
            <a:r>
              <a:rPr lang="ru-RU" sz="1400" dirty="0" smtClean="0">
                <a:solidFill>
                  <a:schemeClr val="bg1">
                    <a:lumMod val="65000"/>
                  </a:schemeClr>
                </a:solidFill>
                <a:latin typeface="Courier New" panose="02070309020205020404" pitchFamily="49" charset="0"/>
                <a:cs typeface="Courier New" panose="02070309020205020404" pitchFamily="49" charset="0"/>
              </a:rPr>
              <a:t>Сцепление исключений</a:t>
            </a:r>
            <a:endParaRPr lang="ru-RU" sz="1400" dirty="0">
              <a:solidFill>
                <a:schemeClr val="bg1">
                  <a:lumMod val="65000"/>
                </a:schemeClr>
              </a:solidFill>
              <a:latin typeface="Courier New" panose="02070309020205020404" pitchFamily="49" charset="0"/>
              <a:cs typeface="Courier New" panose="02070309020205020404" pitchFamily="49" charset="0"/>
            </a:endParaRPr>
          </a:p>
          <a:p>
            <a:pPr marL="274320" lvl="1" indent="0">
              <a:buNone/>
            </a:pPr>
            <a:r>
              <a:rPr lang="en-US" sz="1400" dirty="0">
                <a:solidFill>
                  <a:schemeClr val="accent2">
                    <a:lumMod val="75000"/>
                  </a:schemeClr>
                </a:solidFill>
                <a:latin typeface="Courier New" panose="02070309020205020404" pitchFamily="49" charset="0"/>
                <a:cs typeface="Courier New" panose="02070309020205020404" pitchFamily="49" charset="0"/>
              </a:rPr>
              <a:t>try</a:t>
            </a:r>
            <a:r>
              <a:rPr lang="en-US" sz="1400" dirty="0">
                <a:latin typeface="Courier New" panose="02070309020205020404" pitchFamily="49" charset="0"/>
                <a:cs typeface="Courier New" panose="02070309020205020404" pitchFamily="49" charset="0"/>
              </a:rPr>
              <a:t> {</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a:solidFill>
                  <a:schemeClr val="bg1">
                    <a:lumMod val="65000"/>
                  </a:schemeClr>
                </a:solidFill>
                <a:latin typeface="Courier New" panose="02070309020205020404" pitchFamily="49" charset="0"/>
                <a:cs typeface="Courier New" panose="02070309020205020404" pitchFamily="49" charset="0"/>
              </a:rPr>
              <a:t>// </a:t>
            </a:r>
            <a:r>
              <a:rPr lang="ru-RU" sz="1400" dirty="0">
                <a:solidFill>
                  <a:schemeClr val="bg1">
                    <a:lumMod val="65000"/>
                  </a:schemeClr>
                </a:solidFill>
                <a:latin typeface="Courier New" panose="02070309020205020404" pitchFamily="49" charset="0"/>
                <a:cs typeface="Courier New" panose="02070309020205020404" pitchFamily="49" charset="0"/>
              </a:rPr>
              <a:t>Использование абстракции нижнего уровня для выполнения наших указаний</a:t>
            </a:r>
            <a:endParaRPr lang="en-US" sz="1400" dirty="0">
              <a:latin typeface="Courier New" panose="02070309020205020404" pitchFamily="49" charset="0"/>
              <a:cs typeface="Courier New" panose="02070309020205020404" pitchFamily="49" charset="0"/>
            </a:endParaRPr>
          </a:p>
          <a:p>
            <a:pPr marL="274320" lvl="1" indent="0">
              <a:buNone/>
            </a:pPr>
            <a:r>
              <a:rPr lang="en-US" sz="1400" dirty="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catch</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LowerLevelException</a:t>
            </a:r>
            <a:r>
              <a:rPr lang="en-US" sz="1400" dirty="0">
                <a:latin typeface="Courier New" panose="02070309020205020404" pitchFamily="49" charset="0"/>
                <a:cs typeface="Courier New" panose="02070309020205020404" pitchFamily="49" charset="0"/>
              </a:rPr>
              <a:t> e) {</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throw</a:t>
            </a:r>
            <a:r>
              <a:rPr lang="en-US" sz="1400" dirty="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new</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HigherLevelException</a:t>
            </a:r>
            <a:r>
              <a:rPr lang="ru-RU" sz="1400" dirty="0" smtClean="0">
                <a:latin typeface="Courier New" panose="02070309020205020404" pitchFamily="49" charset="0"/>
                <a:cs typeface="Courier New" panose="02070309020205020404" pitchFamily="49" charset="0"/>
              </a:rPr>
              <a:t>(</a:t>
            </a:r>
            <a:r>
              <a:rPr lang="en-US" sz="1400" dirty="0" smtClean="0">
                <a:latin typeface="Courier New" panose="02070309020205020404" pitchFamily="49" charset="0"/>
                <a:cs typeface="Courier New" panose="02070309020205020404" pitchFamily="49" charset="0"/>
              </a:rPr>
              <a:t>e);</a:t>
            </a:r>
            <a:endParaRPr lang="en-US" sz="1400" dirty="0">
              <a:latin typeface="Courier New" panose="02070309020205020404" pitchFamily="49" charset="0"/>
              <a:cs typeface="Courier New" panose="02070309020205020404" pitchFamily="49" charset="0"/>
            </a:endParaRPr>
          </a:p>
          <a:p>
            <a:pPr marL="274320" lvl="1" indent="0">
              <a:buNone/>
            </a:pPr>
            <a:r>
              <a:rPr lang="en-US" sz="1400" dirty="0">
                <a:latin typeface="Courier New" panose="02070309020205020404" pitchFamily="49" charset="0"/>
                <a:cs typeface="Courier New" panose="02070309020205020404" pitchFamily="49" charset="0"/>
              </a:rPr>
              <a:t>}</a:t>
            </a:r>
            <a:endParaRPr lang="ru-RU" sz="1400" dirty="0">
              <a:latin typeface="Courier New" panose="02070309020205020404" pitchFamily="49" charset="0"/>
              <a:cs typeface="Courier New" panose="02070309020205020404" pitchFamily="49" charset="0"/>
            </a:endParaRPr>
          </a:p>
          <a:p>
            <a:pPr marL="274320" lvl="1">
              <a:spcBef>
                <a:spcPts val="1800"/>
              </a:spcBef>
            </a:pPr>
            <a:endParaRPr lang="ru-RU" sz="1400" dirty="0" smtClean="0"/>
          </a:p>
        </p:txBody>
      </p:sp>
    </p:spTree>
    <p:extLst>
      <p:ext uri="{BB962C8B-B14F-4D97-AF65-F5344CB8AC3E}">
        <p14:creationId xmlns:p14="http://schemas.microsoft.com/office/powerpoint/2010/main" val="3539660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274638"/>
            <a:ext cx="11809312" cy="562074"/>
          </a:xfrm>
        </p:spPr>
        <p:txBody>
          <a:bodyPr>
            <a:normAutofit/>
          </a:bodyPr>
          <a:lstStyle/>
          <a:p>
            <a:pPr algn="ctr"/>
            <a:r>
              <a:rPr lang="ru-RU" sz="2800" dirty="0"/>
              <a:t>Уничтожайте устаревшие ссылки (на объекты</a:t>
            </a:r>
            <a:r>
              <a:rPr lang="ru-RU" sz="2800" dirty="0" smtClean="0"/>
              <a:t>)</a:t>
            </a:r>
            <a:endParaRPr lang="ru-RU" sz="2800" dirty="0"/>
          </a:p>
        </p:txBody>
      </p:sp>
      <p:sp>
        <p:nvSpPr>
          <p:cNvPr id="5" name="Content Placeholder 4"/>
          <p:cNvSpPr>
            <a:spLocks noGrp="1"/>
          </p:cNvSpPr>
          <p:nvPr>
            <p:ph sz="half" idx="1"/>
          </p:nvPr>
        </p:nvSpPr>
        <p:spPr>
          <a:xfrm>
            <a:off x="189756" y="980728"/>
            <a:ext cx="11809312" cy="5760640"/>
          </a:xfrm>
        </p:spPr>
        <p:txBody>
          <a:bodyPr/>
          <a:lstStyle/>
          <a:p>
            <a:r>
              <a:rPr lang="ru-RU" sz="1400" b="1" dirty="0" smtClean="0"/>
              <a:t>Обнуление ссылок на объект должно быть не нормой, а исключением. </a:t>
            </a:r>
            <a:r>
              <a:rPr lang="ru-RU" sz="1400" dirty="0" smtClean="0"/>
              <a:t>Лучший способ избавиться от устаревшей ссылки – вновь использовать переменную, в которой она находилась, либо выйти из области видимости этой переменной.</a:t>
            </a:r>
            <a:endParaRPr lang="ru-RU" sz="1400" b="1" dirty="0" smtClean="0"/>
          </a:p>
          <a:p>
            <a:r>
              <a:rPr lang="ru-RU" sz="1400" b="1" dirty="0" smtClean="0"/>
              <a:t>Как только какой-либо класс начинает управлять своей памятью, программист должен озаботиться утечкой памяти. </a:t>
            </a:r>
            <a:r>
              <a:rPr lang="ru-RU" sz="1400" dirty="0" smtClean="0"/>
              <a:t>Как только элемент массива освобождается, любые ссылки на объекты, имевшиеся в этом объекте, необходимо обнулить.</a:t>
            </a:r>
            <a:endParaRPr lang="ru-RU" sz="1400" b="1" dirty="0" smtClean="0"/>
          </a:p>
          <a:p>
            <a:r>
              <a:rPr lang="ru-RU" sz="1400" b="1" dirty="0" smtClean="0"/>
              <a:t>Другим распространенным источником утечек памяти являются кэши. </a:t>
            </a:r>
            <a:r>
              <a:rPr lang="ru-RU" sz="1400" dirty="0" smtClean="0"/>
              <a:t>Поместив однажды в кэш ссылку на некий объект, легко можно забыть о том, что она там есть, и держать ссылку в кэше еще долгое время после того, как она стала не действительной.</a:t>
            </a:r>
            <a:endParaRPr lang="ru-RU" sz="1400" b="1" dirty="0" smtClean="0"/>
          </a:p>
          <a:p>
            <a:r>
              <a:rPr lang="ru-RU" sz="1400" b="1" dirty="0" smtClean="0"/>
              <a:t>Третий распространенный путь утечки памяти – это приложения в режиме ожидания и прочие обратные вызовы. </a:t>
            </a:r>
            <a:r>
              <a:rPr lang="ru-RU" sz="1400" dirty="0" smtClean="0"/>
              <a:t>Если вы реализуете </a:t>
            </a:r>
            <a:r>
              <a:rPr lang="en-US" sz="1400" dirty="0" smtClean="0"/>
              <a:t>API</a:t>
            </a:r>
            <a:r>
              <a:rPr lang="ru-RU" sz="1400" dirty="0" smtClean="0"/>
              <a:t>, в котором клиенты регистрируют обратные вызовы, но не отменяют свою регистрацию, то они накапливаются, если вы ничего не предпримете.</a:t>
            </a:r>
            <a:endParaRPr lang="en-US" sz="1400" b="1" dirty="0"/>
          </a:p>
          <a:p>
            <a:endParaRPr lang="en-US" dirty="0"/>
          </a:p>
        </p:txBody>
      </p:sp>
    </p:spTree>
    <p:extLst>
      <p:ext uri="{BB962C8B-B14F-4D97-AF65-F5344CB8AC3E}">
        <p14:creationId xmlns:p14="http://schemas.microsoft.com/office/powerpoint/2010/main" val="4040197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189756" y="188639"/>
            <a:ext cx="11809312" cy="720081"/>
          </a:xfrm>
        </p:spPr>
        <p:txBody>
          <a:bodyPr>
            <a:normAutofit fontScale="90000"/>
          </a:bodyPr>
          <a:lstStyle/>
          <a:p>
            <a:pPr algn="ctr"/>
            <a:r>
              <a:rPr lang="ru-RU" sz="2800" dirty="0"/>
              <a:t>Для каждого метода документируйте все инициируемые исключения</a:t>
            </a:r>
          </a:p>
        </p:txBody>
      </p:sp>
      <p:sp>
        <p:nvSpPr>
          <p:cNvPr id="6" name="Content Placeholder 4"/>
          <p:cNvSpPr>
            <a:spLocks noGrp="1"/>
          </p:cNvSpPr>
          <p:nvPr>
            <p:ph sz="half" idx="1"/>
          </p:nvPr>
        </p:nvSpPr>
        <p:spPr>
          <a:xfrm>
            <a:off x="185219" y="1052736"/>
            <a:ext cx="11809312" cy="1440160"/>
          </a:xfrm>
        </p:spPr>
        <p:txBody>
          <a:bodyPr>
            <a:normAutofit/>
          </a:bodyPr>
          <a:lstStyle/>
          <a:p>
            <a:pPr marL="274320" lvl="1">
              <a:spcBef>
                <a:spcPts val="1800"/>
              </a:spcBef>
            </a:pPr>
            <a:r>
              <a:rPr lang="ru-RU" sz="1400" dirty="0" smtClean="0"/>
              <a:t>Необходимо документировать все исключения, которые могут быть выведены каждым написанным вами методом. Это относиться как к обрабатываемым, так и к необрабатываемым исключениям, как к абстрактным, так и к конкретным методам. Для каждого обрабатываемого исключения необходимо свое собственное выражение </a:t>
            </a:r>
            <a:r>
              <a:rPr lang="en-US" sz="1400" dirty="0" smtClean="0"/>
              <a:t>throw</a:t>
            </a:r>
            <a:r>
              <a:rPr lang="ru-RU" sz="1400" dirty="0" smtClean="0"/>
              <a:t>, не надо использовать это выражение для необрабатываемых исключений. Если вы не будете документировать исключения, которые выводят ваши методы, то будет сложно и даже невозможно другим людям использовать написанные вами классы и интерфейсы.</a:t>
            </a:r>
          </a:p>
        </p:txBody>
      </p:sp>
    </p:spTree>
    <p:extLst>
      <p:ext uri="{BB962C8B-B14F-4D97-AF65-F5344CB8AC3E}">
        <p14:creationId xmlns:p14="http://schemas.microsoft.com/office/powerpoint/2010/main" val="4033307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189756" y="188639"/>
            <a:ext cx="11809312" cy="720081"/>
          </a:xfrm>
        </p:spPr>
        <p:txBody>
          <a:bodyPr>
            <a:normAutofit fontScale="90000"/>
          </a:bodyPr>
          <a:lstStyle/>
          <a:p>
            <a:pPr algn="ctr"/>
            <a:r>
              <a:rPr lang="ru-RU" sz="2800" dirty="0"/>
              <a:t>В описание исключения добавляйте информацию о себе</a:t>
            </a:r>
          </a:p>
        </p:txBody>
      </p:sp>
      <p:sp>
        <p:nvSpPr>
          <p:cNvPr id="6" name="Content Placeholder 4"/>
          <p:cNvSpPr>
            <a:spLocks noGrp="1"/>
          </p:cNvSpPr>
          <p:nvPr>
            <p:ph sz="half" idx="1"/>
          </p:nvPr>
        </p:nvSpPr>
        <p:spPr>
          <a:xfrm>
            <a:off x="185219" y="1052736"/>
            <a:ext cx="11809312" cy="5040560"/>
          </a:xfrm>
        </p:spPr>
        <p:txBody>
          <a:bodyPr>
            <a:normAutofit/>
          </a:bodyPr>
          <a:lstStyle/>
          <a:p>
            <a:pPr marL="274320" lvl="1">
              <a:spcBef>
                <a:spcPts val="1800"/>
              </a:spcBef>
            </a:pPr>
            <a:r>
              <a:rPr lang="ru-RU" sz="1400" dirty="0" smtClean="0"/>
              <a:t>Один их приемов, гарантирующих, что строковое представление исключения будет содержать информацию, достаточную для описания сбоя, состоит в том, чтобы эта информация запрашивалась в конструкторах исключения, а не в строке описания. Само же описание исключения можно затем генерировать автоматически для представления этой информации. Например:</a:t>
            </a:r>
          </a:p>
          <a:p>
            <a:pPr marL="274320" lvl="1" indent="0">
              <a:buNone/>
            </a:pPr>
            <a:r>
              <a:rPr lang="en-US" sz="1400" dirty="0" smtClean="0">
                <a:solidFill>
                  <a:schemeClr val="bg1">
                    <a:lumMod val="65000"/>
                  </a:schemeClr>
                </a:solidFill>
                <a:latin typeface="Courier New" panose="02070309020205020404" pitchFamily="49" charset="0"/>
                <a:cs typeface="Courier New" panose="02070309020205020404" pitchFamily="49" charset="0"/>
              </a:rPr>
              <a:t>/</a:t>
            </a:r>
            <a:r>
              <a:rPr lang="ru-RU" sz="1400" dirty="0" smtClean="0">
                <a:solidFill>
                  <a:schemeClr val="bg1">
                    <a:lumMod val="65000"/>
                  </a:schemeClr>
                </a:solidFill>
                <a:latin typeface="Courier New" panose="02070309020205020404" pitchFamily="49" charset="0"/>
                <a:cs typeface="Courier New" panose="02070309020205020404" pitchFamily="49" charset="0"/>
              </a:rPr>
              <a:t>**</a:t>
            </a:r>
            <a:r>
              <a:rPr lang="en-US" sz="1400" dirty="0" smtClean="0">
                <a:solidFill>
                  <a:schemeClr val="bg1">
                    <a:lumMod val="65000"/>
                  </a:schemeClr>
                </a:solidFill>
                <a:latin typeface="Courier New" panose="02070309020205020404" pitchFamily="49" charset="0"/>
                <a:cs typeface="Courier New" panose="02070309020205020404" pitchFamily="49" charset="0"/>
              </a:rPr>
              <a:t> </a:t>
            </a:r>
            <a:endParaRPr lang="ru-RU" sz="1400" dirty="0" smtClean="0">
              <a:solidFill>
                <a:schemeClr val="bg1">
                  <a:lumMod val="65000"/>
                </a:schemeClr>
              </a:solidFill>
              <a:latin typeface="Courier New" panose="02070309020205020404" pitchFamily="49" charset="0"/>
              <a:cs typeface="Courier New" panose="02070309020205020404" pitchFamily="49" charset="0"/>
            </a:endParaRPr>
          </a:p>
          <a:p>
            <a:pPr marL="274320" lvl="1" indent="0">
              <a:buNone/>
            </a:pPr>
            <a:r>
              <a:rPr lang="ru-RU" sz="1400" dirty="0" smtClean="0">
                <a:solidFill>
                  <a:schemeClr val="bg1">
                    <a:lumMod val="65000"/>
                  </a:schemeClr>
                </a:solidFill>
                <a:latin typeface="Courier New" panose="02070309020205020404" pitchFamily="49" charset="0"/>
                <a:cs typeface="Courier New" panose="02070309020205020404" pitchFamily="49" charset="0"/>
              </a:rPr>
              <a:t>* Конструируем </a:t>
            </a:r>
            <a:r>
              <a:rPr lang="en-US" sz="1400" dirty="0" smtClean="0">
                <a:solidFill>
                  <a:schemeClr val="bg1">
                    <a:lumMod val="65000"/>
                  </a:schemeClr>
                </a:solidFill>
                <a:latin typeface="Courier New" panose="02070309020205020404" pitchFamily="49" charset="0"/>
                <a:cs typeface="Courier New" panose="02070309020205020404" pitchFamily="49" charset="0"/>
              </a:rPr>
              <a:t>IndexOutOfBoundsException</a:t>
            </a:r>
          </a:p>
          <a:p>
            <a:pPr marL="274320" lvl="1" indent="0">
              <a:buNone/>
            </a:pPr>
            <a:r>
              <a:rPr lang="en-US" sz="1400" dirty="0" smtClean="0">
                <a:solidFill>
                  <a:schemeClr val="bg1">
                    <a:lumMod val="65000"/>
                  </a:schemeClr>
                </a:solidFill>
                <a:latin typeface="Courier New" panose="02070309020205020404" pitchFamily="49" charset="0"/>
                <a:cs typeface="Courier New" panose="02070309020205020404" pitchFamily="49" charset="0"/>
              </a:rPr>
              <a:t>*</a:t>
            </a:r>
          </a:p>
          <a:p>
            <a:pPr marL="274320" lvl="1" indent="0">
              <a:buNone/>
            </a:pPr>
            <a:r>
              <a:rPr lang="en-US" sz="1400" dirty="0" smtClean="0">
                <a:solidFill>
                  <a:schemeClr val="bg1">
                    <a:lumMod val="65000"/>
                  </a:schemeClr>
                </a:solidFill>
                <a:latin typeface="Courier New" panose="02070309020205020404" pitchFamily="49" charset="0"/>
                <a:cs typeface="Courier New" panose="02070309020205020404" pitchFamily="49" charset="0"/>
              </a:rPr>
              <a:t>* @param lowerBound – </a:t>
            </a:r>
            <a:r>
              <a:rPr lang="ru-RU" sz="1400" dirty="0" smtClean="0">
                <a:solidFill>
                  <a:schemeClr val="bg1">
                    <a:lumMod val="65000"/>
                  </a:schemeClr>
                </a:solidFill>
                <a:latin typeface="Courier New" panose="02070309020205020404" pitchFamily="49" charset="0"/>
                <a:cs typeface="Courier New" panose="02070309020205020404" pitchFamily="49" charset="0"/>
              </a:rPr>
              <a:t>самое меньшее из разрешенных значений индекса</a:t>
            </a:r>
          </a:p>
          <a:p>
            <a:pPr marL="274320" lvl="1" indent="0">
              <a:buNone/>
            </a:pPr>
            <a:r>
              <a:rPr lang="ru-RU" sz="1400" dirty="0" smtClean="0">
                <a:solidFill>
                  <a:schemeClr val="bg1">
                    <a:lumMod val="65000"/>
                  </a:schemeClr>
                </a:solidFill>
                <a:latin typeface="Courier New" panose="02070309020205020404" pitchFamily="49" charset="0"/>
                <a:cs typeface="Courier New" panose="02070309020205020404" pitchFamily="49" charset="0"/>
              </a:rPr>
              <a:t>* </a:t>
            </a:r>
            <a:r>
              <a:rPr lang="en-US" sz="1400" dirty="0">
                <a:solidFill>
                  <a:schemeClr val="bg1">
                    <a:lumMod val="65000"/>
                  </a:schemeClr>
                </a:solidFill>
                <a:latin typeface="Courier New" panose="02070309020205020404" pitchFamily="49" charset="0"/>
                <a:cs typeface="Courier New" panose="02070309020205020404" pitchFamily="49" charset="0"/>
              </a:rPr>
              <a:t>@param </a:t>
            </a:r>
            <a:r>
              <a:rPr lang="en-US" sz="1400" dirty="0" smtClean="0">
                <a:solidFill>
                  <a:schemeClr val="bg1">
                    <a:lumMod val="65000"/>
                  </a:schemeClr>
                </a:solidFill>
                <a:latin typeface="Courier New" panose="02070309020205020404" pitchFamily="49" charset="0"/>
                <a:cs typeface="Courier New" panose="02070309020205020404" pitchFamily="49" charset="0"/>
              </a:rPr>
              <a:t>upperBound </a:t>
            </a:r>
            <a:r>
              <a:rPr lang="en-US" sz="1400" dirty="0">
                <a:solidFill>
                  <a:schemeClr val="bg1">
                    <a:lumMod val="65000"/>
                  </a:schemeClr>
                </a:solidFill>
                <a:latin typeface="Courier New" panose="02070309020205020404" pitchFamily="49" charset="0"/>
                <a:cs typeface="Courier New" panose="02070309020205020404" pitchFamily="49" charset="0"/>
              </a:rPr>
              <a:t>– </a:t>
            </a:r>
            <a:r>
              <a:rPr lang="ru-RU" sz="1400" dirty="0">
                <a:solidFill>
                  <a:schemeClr val="bg1">
                    <a:lumMod val="65000"/>
                  </a:schemeClr>
                </a:solidFill>
                <a:latin typeface="Courier New" panose="02070309020205020404" pitchFamily="49" charset="0"/>
                <a:cs typeface="Courier New" panose="02070309020205020404" pitchFamily="49" charset="0"/>
              </a:rPr>
              <a:t>самое </a:t>
            </a:r>
            <a:r>
              <a:rPr lang="ru-RU" sz="1400" dirty="0" smtClean="0">
                <a:solidFill>
                  <a:schemeClr val="bg1">
                    <a:lumMod val="65000"/>
                  </a:schemeClr>
                </a:solidFill>
                <a:latin typeface="Courier New" panose="02070309020205020404" pitchFamily="49" charset="0"/>
                <a:cs typeface="Courier New" panose="02070309020205020404" pitchFamily="49" charset="0"/>
              </a:rPr>
              <a:t>большое из </a:t>
            </a:r>
            <a:r>
              <a:rPr lang="ru-RU" sz="1400" dirty="0">
                <a:solidFill>
                  <a:schemeClr val="bg1">
                    <a:lumMod val="65000"/>
                  </a:schemeClr>
                </a:solidFill>
                <a:latin typeface="Courier New" panose="02070309020205020404" pitchFamily="49" charset="0"/>
                <a:cs typeface="Courier New" panose="02070309020205020404" pitchFamily="49" charset="0"/>
              </a:rPr>
              <a:t>разрешенных значений </a:t>
            </a:r>
            <a:r>
              <a:rPr lang="ru-RU" sz="1400" dirty="0" smtClean="0">
                <a:solidFill>
                  <a:schemeClr val="bg1">
                    <a:lumMod val="65000"/>
                  </a:schemeClr>
                </a:solidFill>
                <a:latin typeface="Courier New" panose="02070309020205020404" pitchFamily="49" charset="0"/>
                <a:cs typeface="Courier New" panose="02070309020205020404" pitchFamily="49" charset="0"/>
              </a:rPr>
              <a:t>индекса плюс один</a:t>
            </a:r>
            <a:endParaRPr lang="ru-RU" sz="1400" dirty="0">
              <a:solidFill>
                <a:schemeClr val="bg1">
                  <a:lumMod val="65000"/>
                </a:schemeClr>
              </a:solidFill>
              <a:latin typeface="Courier New" panose="02070309020205020404" pitchFamily="49" charset="0"/>
              <a:cs typeface="Courier New" panose="02070309020205020404" pitchFamily="49" charset="0"/>
            </a:endParaRPr>
          </a:p>
          <a:p>
            <a:pPr marL="274320" lvl="1" indent="0">
              <a:buNone/>
            </a:pPr>
            <a:r>
              <a:rPr lang="ru-RU" sz="1400" dirty="0">
                <a:solidFill>
                  <a:schemeClr val="bg1">
                    <a:lumMod val="65000"/>
                  </a:schemeClr>
                </a:solidFill>
                <a:latin typeface="Courier New" panose="02070309020205020404" pitchFamily="49" charset="0"/>
                <a:cs typeface="Courier New" panose="02070309020205020404" pitchFamily="49" charset="0"/>
              </a:rPr>
              <a:t>* </a:t>
            </a:r>
            <a:r>
              <a:rPr lang="en-US" sz="1400" dirty="0">
                <a:solidFill>
                  <a:schemeClr val="bg1">
                    <a:lumMod val="65000"/>
                  </a:schemeClr>
                </a:solidFill>
                <a:latin typeface="Courier New" panose="02070309020205020404" pitchFamily="49" charset="0"/>
                <a:cs typeface="Courier New" panose="02070309020205020404" pitchFamily="49" charset="0"/>
              </a:rPr>
              <a:t>@param </a:t>
            </a:r>
            <a:r>
              <a:rPr lang="en-US" sz="1400" dirty="0" smtClean="0">
                <a:solidFill>
                  <a:schemeClr val="bg1">
                    <a:lumMod val="65000"/>
                  </a:schemeClr>
                </a:solidFill>
                <a:latin typeface="Courier New" panose="02070309020205020404" pitchFamily="49" charset="0"/>
                <a:cs typeface="Courier New" panose="02070309020205020404" pitchFamily="49" charset="0"/>
              </a:rPr>
              <a:t>index </a:t>
            </a:r>
            <a:r>
              <a:rPr lang="en-US" sz="1400" dirty="0">
                <a:solidFill>
                  <a:schemeClr val="bg1">
                    <a:lumMod val="65000"/>
                  </a:schemeClr>
                </a:solidFill>
                <a:latin typeface="Courier New" panose="02070309020205020404" pitchFamily="49" charset="0"/>
                <a:cs typeface="Courier New" panose="02070309020205020404" pitchFamily="49" charset="0"/>
              </a:rPr>
              <a:t>– </a:t>
            </a:r>
            <a:r>
              <a:rPr lang="ru-RU" sz="1400" dirty="0" smtClean="0">
                <a:solidFill>
                  <a:schemeClr val="bg1">
                    <a:lumMod val="65000"/>
                  </a:schemeClr>
                </a:solidFill>
                <a:latin typeface="Courier New" panose="02070309020205020404" pitchFamily="49" charset="0"/>
                <a:cs typeface="Courier New" panose="02070309020205020404" pitchFamily="49" charset="0"/>
              </a:rPr>
              <a:t>действительное значение индекса</a:t>
            </a:r>
            <a:endParaRPr lang="ru-RU" sz="1400" dirty="0">
              <a:solidFill>
                <a:schemeClr val="bg1">
                  <a:lumMod val="65000"/>
                </a:schemeClr>
              </a:solidFill>
              <a:latin typeface="Courier New" panose="02070309020205020404" pitchFamily="49" charset="0"/>
              <a:cs typeface="Courier New" panose="02070309020205020404" pitchFamily="49" charset="0"/>
            </a:endParaRPr>
          </a:p>
          <a:p>
            <a:pPr marL="274320" lvl="1" indent="0">
              <a:buNone/>
            </a:pPr>
            <a:r>
              <a:rPr lang="ru-RU" sz="1400" dirty="0">
                <a:solidFill>
                  <a:schemeClr val="bg1">
                    <a:lumMod val="65000"/>
                  </a:schemeClr>
                </a:solidFill>
                <a:latin typeface="Courier New" panose="02070309020205020404" pitchFamily="49" charset="0"/>
                <a:cs typeface="Courier New" panose="02070309020205020404" pitchFamily="49" charset="0"/>
              </a:rPr>
              <a:t>*</a:t>
            </a:r>
            <a:r>
              <a:rPr lang="en-US" sz="1400" dirty="0">
                <a:solidFill>
                  <a:schemeClr val="bg1">
                    <a:lumMod val="65000"/>
                  </a:schemeClr>
                </a:solidFill>
                <a:latin typeface="Courier New" panose="02070309020205020404" pitchFamily="49" charset="0"/>
                <a:cs typeface="Courier New" panose="02070309020205020404" pitchFamily="49" charset="0"/>
              </a:rPr>
              <a:t>/</a:t>
            </a:r>
            <a:endParaRPr lang="ru-RU" sz="1400" dirty="0">
              <a:solidFill>
                <a:schemeClr val="bg1">
                  <a:lumMod val="65000"/>
                </a:schemeClr>
              </a:solidFill>
              <a:latin typeface="Courier New" panose="02070309020205020404" pitchFamily="49" charset="0"/>
              <a:cs typeface="Courier New" panose="02070309020205020404" pitchFamily="49" charset="0"/>
            </a:endParaRPr>
          </a:p>
          <a:p>
            <a:pPr marL="274320" lvl="1" indent="0">
              <a:buNone/>
            </a:pPr>
            <a:r>
              <a:rPr lang="en-US" sz="1400" dirty="0" smtClean="0">
                <a:solidFill>
                  <a:schemeClr val="accent2">
                    <a:lumMod val="75000"/>
                  </a:schemeClr>
                </a:solidFill>
                <a:latin typeface="Courier New" panose="02070309020205020404" pitchFamily="49" charset="0"/>
                <a:cs typeface="Courier New" panose="02070309020205020404" pitchFamily="49" charset="0"/>
              </a:rPr>
              <a:t>public</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IndexOutOfBoundsException(</a:t>
            </a:r>
            <a:r>
              <a:rPr lang="en-US" sz="1400" dirty="0">
                <a:solidFill>
                  <a:schemeClr val="accent2">
                    <a:lumMod val="75000"/>
                  </a:schemeClr>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lowerBound, </a:t>
            </a:r>
            <a:r>
              <a:rPr lang="en-US" sz="1400" dirty="0">
                <a:solidFill>
                  <a:schemeClr val="accent2">
                    <a:lumMod val="75000"/>
                  </a:schemeClr>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upperBound, </a:t>
            </a:r>
            <a:r>
              <a:rPr lang="en-US" sz="1400" dirty="0">
                <a:solidFill>
                  <a:schemeClr val="accent2">
                    <a:lumMod val="75000"/>
                  </a:schemeClr>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index) {</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a:solidFill>
                  <a:schemeClr val="bg1">
                    <a:lumMod val="65000"/>
                  </a:schemeClr>
                </a:solidFill>
                <a:latin typeface="Courier New" panose="02070309020205020404" pitchFamily="49" charset="0"/>
                <a:cs typeface="Courier New" panose="02070309020205020404" pitchFamily="49" charset="0"/>
              </a:rPr>
              <a:t>// </a:t>
            </a:r>
            <a:r>
              <a:rPr lang="ru-RU" sz="1400" dirty="0">
                <a:solidFill>
                  <a:schemeClr val="bg1">
                    <a:lumMod val="65000"/>
                  </a:schemeClr>
                </a:solidFill>
                <a:latin typeface="Courier New" panose="02070309020205020404" pitchFamily="49" charset="0"/>
                <a:cs typeface="Courier New" panose="02070309020205020404" pitchFamily="49" charset="0"/>
              </a:rPr>
              <a:t>Генерируем описание исключения, фиксирующее обстоятельства отказа</a:t>
            </a:r>
          </a:p>
          <a:p>
            <a:pPr marL="274320" lvl="1" indent="0">
              <a:buNone/>
            </a:pPr>
            <a:r>
              <a:rPr lang="ru-RU" sz="1400" dirty="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super</a:t>
            </a:r>
            <a:r>
              <a:rPr lang="en-US" sz="1400" dirty="0">
                <a:latin typeface="Courier New" panose="02070309020205020404" pitchFamily="49" charset="0"/>
                <a:cs typeface="Courier New" panose="02070309020205020404" pitchFamily="49" charset="0"/>
              </a:rPr>
              <a:t>(“Lower bound: ” + lowerBound + </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Upper bound: ” + upperBound + </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Index: ” + index);</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a:solidFill>
                  <a:schemeClr val="bg1">
                    <a:lumMod val="65000"/>
                  </a:schemeClr>
                </a:solidFill>
                <a:latin typeface="Courier New" panose="02070309020205020404" pitchFamily="49" charset="0"/>
                <a:cs typeface="Courier New" panose="02070309020205020404" pitchFamily="49" charset="0"/>
              </a:rPr>
              <a:t>// </a:t>
            </a:r>
            <a:r>
              <a:rPr lang="ru-RU" sz="1400" dirty="0">
                <a:solidFill>
                  <a:schemeClr val="bg1">
                    <a:lumMod val="65000"/>
                  </a:schemeClr>
                </a:solidFill>
                <a:latin typeface="Courier New" panose="02070309020205020404" pitchFamily="49" charset="0"/>
                <a:cs typeface="Courier New" panose="02070309020205020404" pitchFamily="49" charset="0"/>
              </a:rPr>
              <a:t>Сохраняем информацию об ошибке для программного доступа</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this</a:t>
            </a:r>
            <a:r>
              <a:rPr lang="en-US" sz="1400" dirty="0">
                <a:latin typeface="Courier New" panose="02070309020205020404" pitchFamily="49" charset="0"/>
                <a:cs typeface="Courier New" panose="02070309020205020404" pitchFamily="49" charset="0"/>
              </a:rPr>
              <a:t>.lowerBound = lowerBound;</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this</a:t>
            </a:r>
            <a:r>
              <a:rPr lang="en-US" sz="1400" dirty="0">
                <a:latin typeface="Courier New" panose="02070309020205020404" pitchFamily="49" charset="0"/>
                <a:cs typeface="Courier New" panose="02070309020205020404" pitchFamily="49" charset="0"/>
              </a:rPr>
              <a:t>.upperBound = upperBound;</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this</a:t>
            </a:r>
            <a:r>
              <a:rPr lang="en-US" sz="1400" dirty="0">
                <a:latin typeface="Courier New" panose="02070309020205020404" pitchFamily="49" charset="0"/>
                <a:cs typeface="Courier New" panose="02070309020205020404" pitchFamily="49" charset="0"/>
              </a:rPr>
              <a:t>.index = index;</a:t>
            </a:r>
          </a:p>
          <a:p>
            <a:pPr marL="274320" lvl="1" indent="0">
              <a:buNone/>
            </a:pPr>
            <a:r>
              <a:rPr lang="en-US" sz="1400" dirty="0" smtClean="0">
                <a:latin typeface="Courier New" panose="02070309020205020404" pitchFamily="49" charset="0"/>
                <a:cs typeface="Courier New" panose="02070309020205020404" pitchFamily="49" charset="0"/>
              </a:rPr>
              <a:t>}</a:t>
            </a:r>
            <a:endParaRPr lang="ru-RU"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63550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189756" y="188639"/>
            <a:ext cx="11809312" cy="720081"/>
          </a:xfrm>
        </p:spPr>
        <p:txBody>
          <a:bodyPr>
            <a:normAutofit fontScale="90000"/>
          </a:bodyPr>
          <a:lstStyle/>
          <a:p>
            <a:pPr algn="ctr"/>
            <a:r>
              <a:rPr lang="ru-RU" sz="2800" dirty="0"/>
              <a:t>Добивайтесь атомарности методов по отношению к сбоям</a:t>
            </a:r>
          </a:p>
        </p:txBody>
      </p:sp>
      <p:sp>
        <p:nvSpPr>
          <p:cNvPr id="6" name="Content Placeholder 4"/>
          <p:cNvSpPr>
            <a:spLocks noGrp="1"/>
          </p:cNvSpPr>
          <p:nvPr>
            <p:ph sz="half" idx="1"/>
          </p:nvPr>
        </p:nvSpPr>
        <p:spPr>
          <a:xfrm>
            <a:off x="185219" y="1052736"/>
            <a:ext cx="11809312" cy="5256584"/>
          </a:xfrm>
        </p:spPr>
        <p:txBody>
          <a:bodyPr>
            <a:normAutofit/>
          </a:bodyPr>
          <a:lstStyle/>
          <a:p>
            <a:pPr marL="274320" lvl="1">
              <a:spcBef>
                <a:spcPts val="1800"/>
              </a:spcBef>
            </a:pPr>
            <a:r>
              <a:rPr lang="ru-RU" sz="1400" dirty="0" smtClean="0"/>
              <a:t>Вызов метода, завершившийся сбоем, должен оставлять обрабатываемый объект в том же состоянии, в каком тот был перед вызовом. Метод, обладающий таким свойством, называют </a:t>
            </a:r>
            <a:r>
              <a:rPr lang="ru-RU" sz="1400" i="1" dirty="0" smtClean="0"/>
              <a:t>атомарным по отношению к сбоям (</a:t>
            </a:r>
            <a:r>
              <a:rPr lang="en-US" sz="1400" i="1" dirty="0" smtClean="0"/>
              <a:t>failure atomic</a:t>
            </a:r>
            <a:r>
              <a:rPr lang="ru-RU" sz="1400" i="1" dirty="0" smtClean="0"/>
              <a:t>)</a:t>
            </a:r>
            <a:r>
              <a:rPr lang="en-US" sz="1400" i="1" dirty="0" smtClean="0"/>
              <a:t>.</a:t>
            </a:r>
            <a:r>
              <a:rPr lang="ru-RU" sz="1400" i="1" dirty="0" smtClean="0"/>
              <a:t> </a:t>
            </a:r>
            <a:r>
              <a:rPr lang="ru-RU" sz="1400" dirty="0" smtClean="0"/>
              <a:t>Добиться такого эффекта можно несколькими способами.</a:t>
            </a:r>
          </a:p>
          <a:p>
            <a:pPr marL="502920" lvl="2">
              <a:spcBef>
                <a:spcPts val="1800"/>
              </a:spcBef>
            </a:pPr>
            <a:r>
              <a:rPr lang="ru-RU" sz="1200" dirty="0" smtClean="0"/>
              <a:t>Простейший способ заключается в создании неизменяемых объектов. Если объект не изменяемый, получение атомарности не требует усилий.</a:t>
            </a:r>
          </a:p>
          <a:p>
            <a:pPr marL="502920" lvl="2">
              <a:spcBef>
                <a:spcPts val="1800"/>
              </a:spcBef>
            </a:pPr>
            <a:r>
              <a:rPr lang="ru-RU" sz="1200" dirty="0" smtClean="0"/>
              <a:t>Для методов, работающих с изменяемыми объектами, атомарность по отношению к сбою чаще всего достигается путем проверки правильности параметров перед выполнением операции.</a:t>
            </a:r>
          </a:p>
          <a:p>
            <a:pPr marL="502920" lvl="2">
              <a:spcBef>
                <a:spcPts val="1800"/>
              </a:spcBef>
            </a:pPr>
            <a:r>
              <a:rPr lang="ru-RU" sz="1200" dirty="0" smtClean="0"/>
              <a:t>Другой прием, который тесно связан с предыдущим и позволяет добиться атомарности по отношению к сбоям, заключается в упорядочении вычислений таким образом, чтобы все фрагменты кода, способные повлечь сбой, предшествовали первому фрагменту, который модифицирует объект.</a:t>
            </a:r>
          </a:p>
          <a:p>
            <a:pPr marL="502920" lvl="2">
              <a:spcBef>
                <a:spcPts val="1800"/>
              </a:spcBef>
            </a:pPr>
            <a:r>
              <a:rPr lang="ru-RU" sz="1200" dirty="0" smtClean="0"/>
              <a:t>Третий, редко встречающийся прием заключается в написании специального </a:t>
            </a:r>
            <a:r>
              <a:rPr lang="ru-RU" sz="1200" i="1" dirty="0" smtClean="0"/>
              <a:t>кода восстановления (</a:t>
            </a:r>
            <a:r>
              <a:rPr lang="en-US" sz="1200" i="1" dirty="0" smtClean="0"/>
              <a:t>recovery code</a:t>
            </a:r>
            <a:r>
              <a:rPr lang="ru-RU" sz="1200" i="1" dirty="0" smtClean="0"/>
              <a:t>), </a:t>
            </a:r>
            <a:r>
              <a:rPr lang="ru-RU" sz="1200" dirty="0" smtClean="0"/>
              <a:t>который перехватывает сбой, возникающий в ходе выполнения операции, и заставляет объект вернуться в то состояние, в котором он находился в момент, предшествующий началу операции.</a:t>
            </a:r>
          </a:p>
          <a:p>
            <a:pPr marL="502920" lvl="2">
              <a:spcBef>
                <a:spcPts val="1800"/>
              </a:spcBef>
            </a:pPr>
            <a:r>
              <a:rPr lang="ru-RU" sz="1200" dirty="0" smtClean="0"/>
              <a:t>Наконец, последний прием, позволяющий добиться атомарности метода, заключается в том, чтобы выполнять операцию на временной копии объекта и, как только операция будет завершена, замещать содержимое объекта содержимым его временной копии.</a:t>
            </a:r>
          </a:p>
          <a:p>
            <a:pPr marL="274320" lvl="1">
              <a:spcBef>
                <a:spcPts val="1800"/>
              </a:spcBef>
            </a:pPr>
            <a:r>
              <a:rPr lang="ru-RU" sz="1400" dirty="0" smtClean="0"/>
              <a:t>К </a:t>
            </a:r>
            <a:r>
              <a:rPr lang="ru-RU" sz="1400" dirty="0"/>
              <a:t>сожалению, не всегда можно достичь атомарности по отношению к отказам. Например, если два потока одновременно, без должной синхронизации пытаются модифицировать некий объект, последний может остаться в неопределенном состоянии.</a:t>
            </a:r>
          </a:p>
        </p:txBody>
      </p:sp>
    </p:spTree>
    <p:extLst>
      <p:ext uri="{BB962C8B-B14F-4D97-AF65-F5344CB8AC3E}">
        <p14:creationId xmlns:p14="http://schemas.microsoft.com/office/powerpoint/2010/main" val="3067521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189756" y="188639"/>
            <a:ext cx="11809312" cy="720081"/>
          </a:xfrm>
        </p:spPr>
        <p:txBody>
          <a:bodyPr>
            <a:normAutofit/>
          </a:bodyPr>
          <a:lstStyle/>
          <a:p>
            <a:pPr algn="ctr"/>
            <a:r>
              <a:rPr lang="ru-RU" sz="2800" dirty="0"/>
              <a:t>Не игнорируйте исключений</a:t>
            </a:r>
          </a:p>
        </p:txBody>
      </p:sp>
      <p:sp>
        <p:nvSpPr>
          <p:cNvPr id="6" name="Content Placeholder 4"/>
          <p:cNvSpPr>
            <a:spLocks noGrp="1"/>
          </p:cNvSpPr>
          <p:nvPr>
            <p:ph sz="half" idx="1"/>
          </p:nvPr>
        </p:nvSpPr>
        <p:spPr>
          <a:xfrm>
            <a:off x="185219" y="1052736"/>
            <a:ext cx="11809312" cy="3096344"/>
          </a:xfrm>
        </p:spPr>
        <p:txBody>
          <a:bodyPr>
            <a:normAutofit/>
          </a:bodyPr>
          <a:lstStyle/>
          <a:p>
            <a:pPr marL="274320" lvl="1">
              <a:spcBef>
                <a:spcPts val="1800"/>
              </a:spcBef>
            </a:pPr>
            <a:r>
              <a:rPr lang="ru-RU" sz="1400" dirty="0" smtClean="0"/>
              <a:t>Игнорировать исключения легко: необходимо всего лишь окружить вызов метода оператором </a:t>
            </a:r>
            <a:r>
              <a:rPr lang="en-US" sz="1400" dirty="0" smtClean="0"/>
              <a:t>try</a:t>
            </a:r>
            <a:r>
              <a:rPr lang="ru-RU" sz="1400" dirty="0" smtClean="0"/>
              <a:t> с пустым блоком</a:t>
            </a:r>
            <a:r>
              <a:rPr lang="en-US" sz="1400" dirty="0" smtClean="0"/>
              <a:t> catch</a:t>
            </a:r>
            <a:r>
              <a:rPr lang="ru-RU" sz="1400" dirty="0" smtClean="0"/>
              <a:t>:</a:t>
            </a:r>
          </a:p>
          <a:p>
            <a:pPr marL="274320" lvl="1" indent="0">
              <a:buNone/>
            </a:pPr>
            <a:r>
              <a:rPr lang="en-US" sz="1400" dirty="0" smtClean="0">
                <a:solidFill>
                  <a:schemeClr val="bg1">
                    <a:lumMod val="65000"/>
                  </a:schemeClr>
                </a:solidFill>
                <a:latin typeface="Courier New" panose="02070309020205020404" pitchFamily="49" charset="0"/>
                <a:cs typeface="Courier New" panose="02070309020205020404" pitchFamily="49" charset="0"/>
              </a:rPr>
              <a:t>// </a:t>
            </a:r>
            <a:r>
              <a:rPr lang="ru-RU" sz="1400" dirty="0" smtClean="0">
                <a:solidFill>
                  <a:schemeClr val="bg1">
                    <a:lumMod val="65000"/>
                  </a:schemeClr>
                </a:solidFill>
                <a:latin typeface="Courier New" panose="02070309020205020404" pitchFamily="49" charset="0"/>
                <a:cs typeface="Courier New" panose="02070309020205020404" pitchFamily="49" charset="0"/>
              </a:rPr>
              <a:t>Пустой блок </a:t>
            </a:r>
            <a:r>
              <a:rPr lang="en-US" sz="1400" dirty="0" smtClean="0">
                <a:solidFill>
                  <a:schemeClr val="bg1">
                    <a:lumMod val="65000"/>
                  </a:schemeClr>
                </a:solidFill>
                <a:latin typeface="Courier New" panose="02070309020205020404" pitchFamily="49" charset="0"/>
                <a:cs typeface="Courier New" panose="02070309020205020404" pitchFamily="49" charset="0"/>
              </a:rPr>
              <a:t>catch </a:t>
            </a:r>
            <a:r>
              <a:rPr lang="ru-RU" sz="1400" dirty="0" smtClean="0">
                <a:solidFill>
                  <a:schemeClr val="bg1">
                    <a:lumMod val="65000"/>
                  </a:schemeClr>
                </a:solidFill>
                <a:latin typeface="Courier New" panose="02070309020205020404" pitchFamily="49" charset="0"/>
                <a:cs typeface="Courier New" panose="02070309020205020404" pitchFamily="49" charset="0"/>
              </a:rPr>
              <a:t>игнорирует исключение – крайне подозрительный код!</a:t>
            </a:r>
            <a:endParaRPr lang="ru-RU" sz="1400" dirty="0">
              <a:solidFill>
                <a:schemeClr val="bg1">
                  <a:lumMod val="65000"/>
                </a:schemeClr>
              </a:solidFill>
              <a:latin typeface="Courier New" panose="02070309020205020404" pitchFamily="49" charset="0"/>
              <a:cs typeface="Courier New" panose="02070309020205020404" pitchFamily="49" charset="0"/>
            </a:endParaRPr>
          </a:p>
          <a:p>
            <a:pPr marL="274320" lvl="1" indent="0">
              <a:buNone/>
            </a:pPr>
            <a:r>
              <a:rPr lang="en-US" sz="1400" dirty="0" smtClean="0">
                <a:solidFill>
                  <a:schemeClr val="accent2">
                    <a:lumMod val="75000"/>
                  </a:schemeClr>
                </a:solidFill>
                <a:latin typeface="Courier New" panose="02070309020205020404" pitchFamily="49" charset="0"/>
                <a:cs typeface="Courier New" panose="02070309020205020404" pitchFamily="49" charset="0"/>
              </a:rPr>
              <a:t>try</a:t>
            </a:r>
            <a:r>
              <a:rPr lang="en-US" sz="1400" dirty="0" smtClean="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pPr marL="274320" lvl="1" indent="0">
              <a:buNone/>
            </a:pP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	</a:t>
            </a:r>
            <a:endParaRPr lang="en-US" sz="1400" dirty="0" smtClean="0">
              <a:latin typeface="Courier New" panose="02070309020205020404" pitchFamily="49" charset="0"/>
              <a:cs typeface="Courier New" panose="02070309020205020404" pitchFamily="49" charset="0"/>
            </a:endParaRPr>
          </a:p>
          <a:p>
            <a:pPr marL="274320" lvl="1" indent="0">
              <a:buNone/>
            </a:pPr>
            <a:r>
              <a:rPr lang="en-US" sz="1400" dirty="0" smtClean="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catch</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SomeException</a:t>
            </a:r>
            <a:r>
              <a:rPr lang="en-US" sz="1400" dirty="0" smtClean="0">
                <a:latin typeface="Courier New" panose="02070309020205020404" pitchFamily="49" charset="0"/>
                <a:cs typeface="Courier New" panose="02070309020205020404" pitchFamily="49" charset="0"/>
              </a:rPr>
              <a:t> e) {</a:t>
            </a:r>
          </a:p>
          <a:p>
            <a:pPr marL="274320" lvl="1" indent="0">
              <a:buNone/>
            </a:pPr>
            <a:r>
              <a:rPr lang="en-US" sz="1400" dirty="0">
                <a:latin typeface="Courier New" panose="02070309020205020404" pitchFamily="49" charset="0"/>
                <a:cs typeface="Courier New" panose="02070309020205020404" pitchFamily="49" charset="0"/>
              </a:rPr>
              <a:t>}</a:t>
            </a:r>
            <a:endParaRPr lang="ru-RU" sz="1400" dirty="0">
              <a:latin typeface="Courier New" panose="02070309020205020404" pitchFamily="49" charset="0"/>
              <a:cs typeface="Courier New" panose="02070309020205020404" pitchFamily="49" charset="0"/>
            </a:endParaRPr>
          </a:p>
          <a:p>
            <a:pPr marL="274320" lvl="1">
              <a:spcBef>
                <a:spcPts val="1800"/>
              </a:spcBef>
            </a:pPr>
            <a:r>
              <a:rPr lang="ru-RU" sz="1400" dirty="0" smtClean="0"/>
              <a:t>Пустой блок </a:t>
            </a:r>
            <a:r>
              <a:rPr lang="en-US" sz="1400" dirty="0" smtClean="0"/>
              <a:t>catch</a:t>
            </a:r>
            <a:r>
              <a:rPr lang="ru-RU" sz="1400" dirty="0" smtClean="0"/>
              <a:t> лишает исключение смысла, который состоит в том, чтобы обрабатывали исключительную ситуацию.</a:t>
            </a:r>
          </a:p>
          <a:p>
            <a:pPr marL="274320" lvl="1">
              <a:spcBef>
                <a:spcPts val="1800"/>
              </a:spcBef>
            </a:pPr>
            <a:r>
              <a:rPr lang="ru-RU" sz="1400" dirty="0" smtClean="0"/>
              <a:t>Ситуация, когда игнорирование исключений может оказаться целесообразным, иллюстрирует такой пример, как закрытие </a:t>
            </a:r>
            <a:r>
              <a:rPr lang="en-US" sz="1400" dirty="0" smtClean="0"/>
              <a:t>FileInputStream</a:t>
            </a:r>
            <a:r>
              <a:rPr lang="ru-RU" sz="1400" dirty="0" smtClean="0"/>
              <a:t>. Вы не изменили состояние файла, так что нет необходимости предпринимать действий к восстановлению, и вы уже прочитали информацию из файла, так что нет причины отменять текущую операцию.</a:t>
            </a:r>
          </a:p>
        </p:txBody>
      </p:sp>
    </p:spTree>
    <p:extLst>
      <p:ext uri="{BB962C8B-B14F-4D97-AF65-F5344CB8AC3E}">
        <p14:creationId xmlns:p14="http://schemas.microsoft.com/office/powerpoint/2010/main" val="3472836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type="title"/>
          </p:nvPr>
        </p:nvSpPr>
        <p:spPr>
          <a:xfrm>
            <a:off x="909836" y="188640"/>
            <a:ext cx="10441160" cy="504056"/>
          </a:xfrm>
        </p:spPr>
        <p:txBody>
          <a:bodyPr>
            <a:normAutofit/>
          </a:bodyPr>
          <a:lstStyle/>
          <a:p>
            <a:pPr algn="ctr"/>
            <a:r>
              <a:rPr lang="ru-RU" sz="2800" dirty="0" smtClean="0"/>
              <a:t>потоки</a:t>
            </a:r>
            <a:endParaRPr lang="en-US" sz="2800" dirty="0"/>
          </a:p>
        </p:txBody>
      </p:sp>
      <p:sp>
        <p:nvSpPr>
          <p:cNvPr id="6" name="Content Placeholder 1"/>
          <p:cNvSpPr>
            <a:spLocks noGrp="1"/>
          </p:cNvSpPr>
          <p:nvPr>
            <p:ph idx="1"/>
          </p:nvPr>
        </p:nvSpPr>
        <p:spPr>
          <a:xfrm>
            <a:off x="261764" y="700834"/>
            <a:ext cx="11737304" cy="5968525"/>
          </a:xfrm>
        </p:spPr>
        <p:txBody>
          <a:bodyPr>
            <a:normAutofit/>
          </a:bodyPr>
          <a:lstStyle/>
          <a:p>
            <a:r>
              <a:rPr lang="ru-RU" dirty="0" smtClean="0"/>
              <a:t>Синхронизируйте доступ потоков к совместно используемым изменяемым данным.</a:t>
            </a:r>
          </a:p>
          <a:p>
            <a:r>
              <a:rPr lang="ru-RU" dirty="0" smtClean="0"/>
              <a:t>Избегайте избыточной синхронизации.</a:t>
            </a:r>
          </a:p>
          <a:p>
            <a:r>
              <a:rPr lang="ru-RU" dirty="0" smtClean="0"/>
              <a:t>Предпочитайте использование экзекуторов и заданий вместо потоков.</a:t>
            </a:r>
          </a:p>
          <a:p>
            <a:r>
              <a:rPr lang="ru-RU" dirty="0" smtClean="0"/>
              <a:t>Предпочитайте использовать утилиты параллельности, нежели </a:t>
            </a:r>
            <a:r>
              <a:rPr lang="en-US" dirty="0" smtClean="0"/>
              <a:t>wait </a:t>
            </a:r>
            <a:r>
              <a:rPr lang="ru-RU" dirty="0" smtClean="0"/>
              <a:t>и </a:t>
            </a:r>
            <a:r>
              <a:rPr lang="en-US" dirty="0" smtClean="0"/>
              <a:t>notify</a:t>
            </a:r>
            <a:r>
              <a:rPr lang="ru-RU" dirty="0" smtClean="0"/>
              <a:t>.</a:t>
            </a:r>
          </a:p>
          <a:p>
            <a:r>
              <a:rPr lang="ru-RU" dirty="0" smtClean="0"/>
              <a:t>При работе с потоками документируйте уровень безопасности.</a:t>
            </a:r>
          </a:p>
          <a:p>
            <a:r>
              <a:rPr lang="ru-RU" dirty="0" smtClean="0"/>
              <a:t>С осторожностью используйте отложенную инициализацию.</a:t>
            </a:r>
          </a:p>
          <a:p>
            <a:r>
              <a:rPr lang="ru-RU" dirty="0" smtClean="0"/>
              <a:t>Не попадайте в зависимость от планировщика потоков.</a:t>
            </a:r>
          </a:p>
          <a:p>
            <a:r>
              <a:rPr lang="ru-RU" dirty="0" smtClean="0"/>
              <a:t>Избегайте группировки потоков.</a:t>
            </a:r>
            <a:endParaRPr lang="ru-RU" dirty="0" smtClean="0"/>
          </a:p>
          <a:p>
            <a:endParaRPr lang="ru-RU" dirty="0" smtClean="0"/>
          </a:p>
        </p:txBody>
      </p:sp>
    </p:spTree>
    <p:extLst>
      <p:ext uri="{BB962C8B-B14F-4D97-AF65-F5344CB8AC3E}">
        <p14:creationId xmlns:p14="http://schemas.microsoft.com/office/powerpoint/2010/main" val="938690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189756" y="188639"/>
            <a:ext cx="11809312" cy="864097"/>
          </a:xfrm>
        </p:spPr>
        <p:txBody>
          <a:bodyPr>
            <a:normAutofit/>
          </a:bodyPr>
          <a:lstStyle/>
          <a:p>
            <a:pPr algn="ctr"/>
            <a:r>
              <a:rPr lang="ru-RU" sz="2800" dirty="0"/>
              <a:t>Синхронизируйте доступ потоков к совместно используемым изменяемым данным</a:t>
            </a:r>
            <a:endParaRPr lang="ru-RU" sz="2800" dirty="0"/>
          </a:p>
        </p:txBody>
      </p:sp>
      <p:sp>
        <p:nvSpPr>
          <p:cNvPr id="6" name="Content Placeholder 4"/>
          <p:cNvSpPr>
            <a:spLocks noGrp="1"/>
          </p:cNvSpPr>
          <p:nvPr>
            <p:ph sz="half" idx="1"/>
          </p:nvPr>
        </p:nvSpPr>
        <p:spPr>
          <a:xfrm>
            <a:off x="185219" y="1052736"/>
            <a:ext cx="11809312" cy="3960440"/>
          </a:xfrm>
        </p:spPr>
        <p:txBody>
          <a:bodyPr>
            <a:normAutofit/>
          </a:bodyPr>
          <a:lstStyle/>
          <a:p>
            <a:pPr marL="274320" lvl="1">
              <a:spcBef>
                <a:spcPts val="1800"/>
              </a:spcBef>
            </a:pPr>
            <a:r>
              <a:rPr lang="ru-RU" sz="1400" dirty="0" smtClean="0"/>
              <a:t>Использование ключевого слова </a:t>
            </a:r>
            <a:r>
              <a:rPr lang="en-US" sz="1400" dirty="0" smtClean="0"/>
              <a:t>synchronized </a:t>
            </a:r>
            <a:r>
              <a:rPr lang="ru-RU" sz="1400" dirty="0" smtClean="0"/>
              <a:t>дает гарантию, что в данный момент времени некий оператор или блок будет выполняться только в одном потоке. Правильное выполнение синхронизации гарантирует, что ни один метод никогда не сможет наблюдать этот объект в промежуточном состоянии.</a:t>
            </a:r>
          </a:p>
          <a:p>
            <a:pPr marL="274320" lvl="1">
              <a:spcBef>
                <a:spcPts val="1800"/>
              </a:spcBef>
            </a:pPr>
            <a:r>
              <a:rPr lang="ru-RU" sz="1400" dirty="0" smtClean="0"/>
              <a:t>Возможно, вы слышали, что для повышения производительности при чтении </a:t>
            </a:r>
            <a:r>
              <a:rPr lang="ru-RU" sz="1400" b="1" dirty="0" smtClean="0"/>
              <a:t>и записи атомарных данных нужно избегать синхронизацию.</a:t>
            </a:r>
            <a:r>
              <a:rPr lang="ru-RU" sz="1400" dirty="0" smtClean="0"/>
              <a:t> </a:t>
            </a:r>
            <a:r>
              <a:rPr lang="ru-RU" sz="1400" b="1" dirty="0" smtClean="0"/>
              <a:t>Это неправильный совет с опасными последствиями. Хотя свойство атомарности гарантирует, что при чтении атомарных данных поток не увидит случайного значения, нет гарантии, что значение, записанное одним потоком, будет увидено другим: </a:t>
            </a:r>
            <a:r>
              <a:rPr lang="ru-RU" sz="1400" dirty="0" smtClean="0"/>
              <a:t>синхронизация необходима  как для блокирования потоков, так и для надежного взаимодействия между ними. </a:t>
            </a:r>
            <a:r>
              <a:rPr lang="ru-RU" sz="1400" b="1" dirty="0" smtClean="0"/>
              <a:t>Это является следствием сугубо технического аспекта языка программирования </a:t>
            </a:r>
            <a:r>
              <a:rPr lang="en-US" sz="1400" b="1" dirty="0" smtClean="0"/>
              <a:t>Java</a:t>
            </a:r>
            <a:r>
              <a:rPr lang="ru-RU" sz="1400" b="1" dirty="0" smtClean="0"/>
              <a:t>, который называется </a:t>
            </a:r>
            <a:r>
              <a:rPr lang="ru-RU" sz="1400" i="1" dirty="0" smtClean="0"/>
              <a:t>моделью памяти</a:t>
            </a:r>
            <a:r>
              <a:rPr lang="en-US" sz="1400" i="1" dirty="0" smtClean="0"/>
              <a:t> (memory model)</a:t>
            </a:r>
            <a:r>
              <a:rPr lang="ru-RU" sz="1400" i="1" dirty="0" smtClean="0"/>
              <a:t> </a:t>
            </a:r>
            <a:r>
              <a:rPr lang="en-US" sz="1400" b="1" dirty="0" smtClean="0"/>
              <a:t>[JLS, 17]</a:t>
            </a:r>
            <a:r>
              <a:rPr lang="ru-RU" sz="1400" i="1" dirty="0" smtClean="0"/>
              <a:t>.</a:t>
            </a:r>
          </a:p>
          <a:p>
            <a:pPr marL="274320" lvl="1">
              <a:spcBef>
                <a:spcPts val="1800"/>
              </a:spcBef>
            </a:pPr>
            <a:r>
              <a:rPr lang="ru-RU" sz="1400" dirty="0" smtClean="0"/>
              <a:t>Отсутствие синхронизации для доступа к совместно используемой переменной имеет серьезные последствия, даже если переменная имеет свойство атомарности как при чтении, так и при записи.</a:t>
            </a:r>
          </a:p>
          <a:p>
            <a:pPr marL="274320" lvl="1">
              <a:spcBef>
                <a:spcPts val="1800"/>
              </a:spcBef>
            </a:pPr>
            <a:r>
              <a:rPr lang="ru-RU" sz="1400" dirty="0" smtClean="0"/>
              <a:t>Модификатор </a:t>
            </a:r>
            <a:r>
              <a:rPr lang="en-US" sz="1400" dirty="0" smtClean="0"/>
              <a:t>volatile</a:t>
            </a:r>
            <a:r>
              <a:rPr lang="ru-RU" sz="1400" dirty="0" smtClean="0"/>
              <a:t> гарантирует, что любой поток, который прочитает поле, увидит недавно записанные значения.</a:t>
            </a:r>
          </a:p>
          <a:p>
            <a:pPr marL="274320" lvl="1">
              <a:spcBef>
                <a:spcPts val="1800"/>
              </a:spcBef>
            </a:pPr>
            <a:r>
              <a:rPr lang="ru-RU" sz="1400" dirty="0" smtClean="0"/>
              <a:t>Когда несколько потоков совместно работают с изменяемыми данными, каждый поток, который читает или записывает эти данные, должен пользоваться блокировкой. Если вам требуется только связь между потоками, модификатор </a:t>
            </a:r>
            <a:r>
              <a:rPr lang="en-US" sz="1400" dirty="0" smtClean="0"/>
              <a:t>volatile</a:t>
            </a:r>
            <a:r>
              <a:rPr lang="ru-RU" sz="1400" dirty="0" smtClean="0"/>
              <a:t> является подходящей формой синхронизации, но может быть довольно запутанным, если использовать его некорректно.</a:t>
            </a:r>
            <a:endParaRPr lang="ru-RU" sz="1400" dirty="0" smtClean="0"/>
          </a:p>
        </p:txBody>
      </p:sp>
    </p:spTree>
    <p:extLst>
      <p:ext uri="{BB962C8B-B14F-4D97-AF65-F5344CB8AC3E}">
        <p14:creationId xmlns:p14="http://schemas.microsoft.com/office/powerpoint/2010/main" val="755371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189756" y="188639"/>
            <a:ext cx="11809312" cy="504057"/>
          </a:xfrm>
        </p:spPr>
        <p:txBody>
          <a:bodyPr>
            <a:normAutofit/>
          </a:bodyPr>
          <a:lstStyle/>
          <a:p>
            <a:pPr algn="ctr"/>
            <a:r>
              <a:rPr lang="ru-RU" sz="2800" dirty="0"/>
              <a:t>Избегайте избыточной синхронизации</a:t>
            </a:r>
            <a:endParaRPr lang="ru-RU" sz="2800" dirty="0"/>
          </a:p>
        </p:txBody>
      </p:sp>
      <p:sp>
        <p:nvSpPr>
          <p:cNvPr id="6" name="Content Placeholder 4"/>
          <p:cNvSpPr>
            <a:spLocks noGrp="1"/>
          </p:cNvSpPr>
          <p:nvPr>
            <p:ph sz="half" idx="1"/>
          </p:nvPr>
        </p:nvSpPr>
        <p:spPr>
          <a:xfrm>
            <a:off x="189756" y="692696"/>
            <a:ext cx="11809312" cy="3024336"/>
          </a:xfrm>
        </p:spPr>
        <p:txBody>
          <a:bodyPr>
            <a:normAutofit/>
          </a:bodyPr>
          <a:lstStyle/>
          <a:p>
            <a:pPr marL="274320" lvl="1">
              <a:spcBef>
                <a:spcPts val="1800"/>
              </a:spcBef>
            </a:pPr>
            <a:r>
              <a:rPr lang="ru-RU" sz="1400" dirty="0" smtClean="0"/>
              <a:t>Для исключения возможности взаимной блокировки (</a:t>
            </a:r>
            <a:r>
              <a:rPr lang="en-US" sz="1400" i="1" dirty="0" smtClean="0"/>
              <a:t>deadlock</a:t>
            </a:r>
            <a:r>
              <a:rPr lang="ru-RU" sz="1400" dirty="0" smtClean="0"/>
              <a:t>) никогда не передавайте управление клиенту, если находитесь в синхронизированном методе или блоке.</a:t>
            </a:r>
          </a:p>
          <a:p>
            <a:pPr marL="274320" lvl="1">
              <a:spcBef>
                <a:spcPts val="1800"/>
              </a:spcBef>
            </a:pPr>
            <a:r>
              <a:rPr lang="ru-RU" sz="1400" dirty="0" smtClean="0"/>
              <a:t>Если класс или статический метод связан с изменяемым статическим полем, он должен иметь внутреннюю синхронизацию, даже если обычно применяется только с одним потоком. В противоположность совместно используемому экземпляру здесь клиент не имеет возможности произвести внешнюю синхронизацию, поскольку нет никакой гарантии, что другие клиенты будут делать тоже самое.</a:t>
            </a:r>
          </a:p>
          <a:p>
            <a:pPr marL="274320" lvl="1">
              <a:spcBef>
                <a:spcPts val="1800"/>
              </a:spcBef>
            </a:pPr>
            <a:r>
              <a:rPr lang="ru-RU" sz="1400" dirty="0" smtClean="0"/>
              <a:t>Во избежание взаимной блокировки потоков и разрушения данных никогда не вызывайте чужие методы из синхронизированной области. Постарайтесь ограничить объем работы, выполняемой вами в синхронизированных областях. Проектируя изменяемый класс, подумайте о том, не должен ли он иметь свою собственную синхронизацию. Выигрыш, который вы рассчитываете получить, отказываясь от синхронизации, теперь уже не такой громадный, а вполне умеренный. Ваше решение должно исходить из того, будет ли ваша абстракция использоваться для работы с несколькими потоками. Четко документируйте свое решение.</a:t>
            </a:r>
            <a:endParaRPr lang="ru-RU" sz="1400" dirty="0" smtClean="0"/>
          </a:p>
        </p:txBody>
      </p:sp>
    </p:spTree>
    <p:extLst>
      <p:ext uri="{BB962C8B-B14F-4D97-AF65-F5344CB8AC3E}">
        <p14:creationId xmlns:p14="http://schemas.microsoft.com/office/powerpoint/2010/main" val="2782781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189756" y="188639"/>
            <a:ext cx="11809312" cy="720081"/>
          </a:xfrm>
        </p:spPr>
        <p:txBody>
          <a:bodyPr>
            <a:normAutofit fontScale="90000"/>
          </a:bodyPr>
          <a:lstStyle/>
          <a:p>
            <a:pPr algn="ctr"/>
            <a:r>
              <a:rPr lang="ru-RU" sz="2800" dirty="0"/>
              <a:t>Предпочитайте использование экзекуторов и заданий вместо потоков</a:t>
            </a:r>
            <a:endParaRPr lang="ru-RU" sz="2800" dirty="0"/>
          </a:p>
        </p:txBody>
      </p:sp>
      <p:sp>
        <p:nvSpPr>
          <p:cNvPr id="6" name="Content Placeholder 4"/>
          <p:cNvSpPr>
            <a:spLocks noGrp="1"/>
          </p:cNvSpPr>
          <p:nvPr>
            <p:ph sz="half" idx="1"/>
          </p:nvPr>
        </p:nvSpPr>
        <p:spPr>
          <a:xfrm>
            <a:off x="189756" y="908720"/>
            <a:ext cx="11809312" cy="2664296"/>
          </a:xfrm>
        </p:spPr>
        <p:txBody>
          <a:bodyPr>
            <a:normAutofit/>
          </a:bodyPr>
          <a:lstStyle/>
          <a:p>
            <a:pPr marL="274320" lvl="1">
              <a:spcBef>
                <a:spcPts val="1800"/>
              </a:spcBef>
            </a:pPr>
            <a:r>
              <a:rPr lang="ru-RU" sz="1400" dirty="0" smtClean="0"/>
              <a:t>В версии 1.5 платформы появился </a:t>
            </a:r>
            <a:r>
              <a:rPr lang="en-US" sz="1400" dirty="0" smtClean="0"/>
              <a:t>java.util.concurrent</a:t>
            </a:r>
            <a:r>
              <a:rPr lang="ru-RU" sz="1400" dirty="0" smtClean="0"/>
              <a:t>. Этот пакет содержит структуру экзекуторов, являющуюся довольно гибкой, с основанной на интерфейсах возможностью выполнения задач.</a:t>
            </a:r>
          </a:p>
          <a:p>
            <a:pPr marL="274320" lvl="1" indent="0">
              <a:buNone/>
            </a:pPr>
            <a:r>
              <a:rPr lang="en-US" sz="1400" dirty="0" smtClean="0">
                <a:latin typeface="Courier New" panose="02070309020205020404" pitchFamily="49" charset="0"/>
                <a:cs typeface="Courier New" panose="02070309020205020404" pitchFamily="49" charset="0"/>
              </a:rPr>
              <a:t>ExecutorService executor = Executors.newSingleThreadExecutor();</a:t>
            </a:r>
          </a:p>
          <a:p>
            <a:pPr marL="274320" lvl="1" indent="0">
              <a:buNone/>
            </a:pPr>
            <a:r>
              <a:rPr lang="en-US" sz="1400" dirty="0" smtClean="0">
                <a:latin typeface="Courier New" panose="02070309020205020404" pitchFamily="49" charset="0"/>
                <a:cs typeface="Courier New" panose="02070309020205020404" pitchFamily="49" charset="0"/>
              </a:rPr>
              <a:t>executor.execute(</a:t>
            </a:r>
            <a:r>
              <a:rPr lang="en-US" sz="1400" dirty="0" err="1" smtClean="0">
                <a:latin typeface="Courier New" panose="02070309020205020404" pitchFamily="49" charset="0"/>
                <a:cs typeface="Courier New" panose="02070309020205020404" pitchFamily="49" charset="0"/>
              </a:rPr>
              <a:t>runnuble</a:t>
            </a:r>
            <a:r>
              <a:rPr lang="en-US" sz="1400" dirty="0" smtClean="0">
                <a:latin typeface="Courier New" panose="02070309020205020404" pitchFamily="49" charset="0"/>
                <a:cs typeface="Courier New" panose="02070309020205020404" pitchFamily="49" charset="0"/>
              </a:rPr>
              <a:t>);</a:t>
            </a:r>
          </a:p>
          <a:p>
            <a:pPr marL="274320" lvl="1" indent="0">
              <a:buNone/>
            </a:pPr>
            <a:r>
              <a:rPr lang="en-US" sz="1400" dirty="0" smtClean="0">
                <a:latin typeface="Courier New" panose="02070309020205020404" pitchFamily="49" charset="0"/>
                <a:cs typeface="Courier New" panose="02070309020205020404" pitchFamily="49" charset="0"/>
              </a:rPr>
              <a:t>executor.shutdown();</a:t>
            </a:r>
          </a:p>
          <a:p>
            <a:pPr marL="274320" lvl="1">
              <a:spcBef>
                <a:spcPts val="1800"/>
              </a:spcBef>
            </a:pPr>
            <a:r>
              <a:rPr lang="ru-RU" sz="1400" dirty="0"/>
              <a:t>Если </a:t>
            </a:r>
            <a:r>
              <a:rPr lang="ru-RU" sz="1400" dirty="0" smtClean="0"/>
              <a:t>вы хотите, чтобы запросы из очереди обрабатывались более чем одним потоком, просто вызовите другой метод статической генерации, который создает другой вид службы экзекуторов, называемый </a:t>
            </a:r>
            <a:r>
              <a:rPr lang="ru-RU" sz="1400" i="1" dirty="0" smtClean="0"/>
              <a:t>пул потоков. </a:t>
            </a:r>
            <a:endParaRPr lang="ru-RU" sz="1400" dirty="0" smtClean="0"/>
          </a:p>
          <a:p>
            <a:pPr marL="274320" lvl="1">
              <a:spcBef>
                <a:spcPts val="1800"/>
              </a:spcBef>
            </a:pPr>
            <a:r>
              <a:rPr lang="ru-RU" sz="1400" dirty="0" smtClean="0"/>
              <a:t>Ключевым понятием является рабочая единица, которая называется </a:t>
            </a:r>
            <a:r>
              <a:rPr lang="ru-RU" sz="1400" i="1" dirty="0" smtClean="0"/>
              <a:t>задачей. </a:t>
            </a:r>
            <a:r>
              <a:rPr lang="ru-RU" sz="1400" dirty="0" smtClean="0"/>
              <a:t>Есть два вида задач: </a:t>
            </a:r>
            <a:r>
              <a:rPr lang="en-US" sz="1400" i="1" dirty="0" smtClean="0"/>
              <a:t>Runnuble</a:t>
            </a:r>
            <a:r>
              <a:rPr lang="en-US" sz="1400" dirty="0" smtClean="0"/>
              <a:t> </a:t>
            </a:r>
            <a:r>
              <a:rPr lang="ru-RU" sz="1400" dirty="0" smtClean="0"/>
              <a:t>и близкий ему </a:t>
            </a:r>
            <a:r>
              <a:rPr lang="en-US" sz="1400" i="1" dirty="0" smtClean="0"/>
              <a:t>Callable</a:t>
            </a:r>
            <a:r>
              <a:rPr lang="en-US" sz="1400" dirty="0" smtClean="0"/>
              <a:t> (</a:t>
            </a:r>
            <a:r>
              <a:rPr lang="ru-RU" sz="1400" dirty="0" smtClean="0"/>
              <a:t>который похож на </a:t>
            </a:r>
            <a:r>
              <a:rPr lang="en-US" sz="1400" dirty="0" smtClean="0"/>
              <a:t>Runnuble</a:t>
            </a:r>
            <a:r>
              <a:rPr lang="ru-RU" sz="1400" dirty="0" smtClean="0"/>
              <a:t>, за исключением того, что он возвращает значение</a:t>
            </a:r>
            <a:r>
              <a:rPr lang="en-US" sz="1400" dirty="0" smtClean="0"/>
              <a:t>)</a:t>
            </a:r>
            <a:r>
              <a:rPr lang="ru-RU" sz="1400" dirty="0" smtClean="0"/>
              <a:t>.</a:t>
            </a:r>
            <a:endParaRPr lang="en-US" sz="1400" i="1" dirty="0"/>
          </a:p>
          <a:p>
            <a:pPr marL="274320" lvl="1">
              <a:spcBef>
                <a:spcPts val="1800"/>
              </a:spcBef>
            </a:pPr>
            <a:endParaRPr lang="ru-RU" sz="1400" dirty="0" smtClean="0"/>
          </a:p>
        </p:txBody>
      </p:sp>
    </p:spTree>
    <p:extLst>
      <p:ext uri="{BB962C8B-B14F-4D97-AF65-F5344CB8AC3E}">
        <p14:creationId xmlns:p14="http://schemas.microsoft.com/office/powerpoint/2010/main" val="2359795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189756" y="188639"/>
            <a:ext cx="11809312" cy="720081"/>
          </a:xfrm>
        </p:spPr>
        <p:txBody>
          <a:bodyPr>
            <a:normAutofit fontScale="90000"/>
          </a:bodyPr>
          <a:lstStyle/>
          <a:p>
            <a:pPr algn="ctr"/>
            <a:r>
              <a:rPr lang="ru-RU" sz="2800" dirty="0"/>
              <a:t>Предпочитайте использовать утилиты параллельности, нежели </a:t>
            </a:r>
            <a:r>
              <a:rPr lang="en-US" sz="2800" dirty="0"/>
              <a:t>wait </a:t>
            </a:r>
            <a:r>
              <a:rPr lang="ru-RU" sz="2800" dirty="0"/>
              <a:t>и </a:t>
            </a:r>
            <a:r>
              <a:rPr lang="en-US" sz="2800" dirty="0"/>
              <a:t>notify</a:t>
            </a:r>
            <a:endParaRPr lang="ru-RU" sz="2800" dirty="0"/>
          </a:p>
        </p:txBody>
      </p:sp>
      <p:sp>
        <p:nvSpPr>
          <p:cNvPr id="6" name="Content Placeholder 4"/>
          <p:cNvSpPr>
            <a:spLocks noGrp="1"/>
          </p:cNvSpPr>
          <p:nvPr>
            <p:ph sz="half" idx="1"/>
          </p:nvPr>
        </p:nvSpPr>
        <p:spPr>
          <a:xfrm>
            <a:off x="189756" y="908720"/>
            <a:ext cx="11809312" cy="5184576"/>
          </a:xfrm>
        </p:spPr>
        <p:txBody>
          <a:bodyPr>
            <a:normAutofit/>
          </a:bodyPr>
          <a:lstStyle/>
          <a:p>
            <a:pPr marL="274320" lvl="1">
              <a:spcBef>
                <a:spcPts val="1800"/>
              </a:spcBef>
            </a:pPr>
            <a:r>
              <a:rPr lang="ru-RU" sz="1400" dirty="0" smtClean="0"/>
              <a:t>Зная о трудности использования </a:t>
            </a:r>
            <a:r>
              <a:rPr lang="en-US" sz="1400" dirty="0" smtClean="0"/>
              <a:t>wait </a:t>
            </a:r>
            <a:r>
              <a:rPr lang="ru-RU" sz="1400" dirty="0" smtClean="0"/>
              <a:t>и</a:t>
            </a:r>
            <a:r>
              <a:rPr lang="en-US" sz="1400" dirty="0" smtClean="0"/>
              <a:t> notify</a:t>
            </a:r>
            <a:r>
              <a:rPr lang="ru-RU" sz="1400" dirty="0" smtClean="0"/>
              <a:t>, вам вместо этого следует использовать высокоуровневые утилиты параллельности. Эти утилиты, содержаться в </a:t>
            </a:r>
            <a:r>
              <a:rPr lang="en-US" sz="1400" dirty="0" smtClean="0"/>
              <a:t>java.util.concurrent</a:t>
            </a:r>
            <a:r>
              <a:rPr lang="ru-RU" sz="1400" dirty="0" smtClean="0"/>
              <a:t>, делятся на три категории: структура экзекуторов, параллельные коллекции и синхронизаторы.</a:t>
            </a:r>
          </a:p>
          <a:p>
            <a:pPr marL="274320" lvl="1">
              <a:spcBef>
                <a:spcPts val="1800"/>
              </a:spcBef>
            </a:pPr>
            <a:r>
              <a:rPr lang="ru-RU" sz="1400" dirty="0" smtClean="0"/>
              <a:t>Предпочитайте использование параллельных коллекций вместо синхронизируемых извне коллекций.</a:t>
            </a:r>
          </a:p>
          <a:p>
            <a:pPr marL="274320" lvl="1">
              <a:spcBef>
                <a:spcPts val="1800"/>
              </a:spcBef>
            </a:pPr>
            <a:r>
              <a:rPr lang="ru-RU" sz="1400" dirty="0" smtClean="0"/>
              <a:t>Синхронизаторы – объекты, которые дают возможность потокам ждать  друг друга, позволяя им координировать их деятельность. Наиболее часто используемые синхронизаторы </a:t>
            </a:r>
            <a:r>
              <a:rPr lang="en-US" sz="1400" i="1" dirty="0" smtClean="0"/>
              <a:t>CountDownLatch</a:t>
            </a:r>
            <a:r>
              <a:rPr lang="en-US" sz="1400" dirty="0" smtClean="0"/>
              <a:t> </a:t>
            </a:r>
            <a:r>
              <a:rPr lang="ru-RU" sz="1400" dirty="0" smtClean="0"/>
              <a:t>и </a:t>
            </a:r>
            <a:r>
              <a:rPr lang="en-US" sz="1400" i="1" dirty="0" smtClean="0"/>
              <a:t>Semaphore</a:t>
            </a:r>
            <a:r>
              <a:rPr lang="ru-RU" sz="1400" i="1" dirty="0" smtClean="0"/>
              <a:t>. </a:t>
            </a:r>
            <a:r>
              <a:rPr lang="ru-RU" sz="1400" dirty="0" smtClean="0"/>
              <a:t>Наименее используемые </a:t>
            </a:r>
            <a:r>
              <a:rPr lang="en-US" sz="1400" i="1" dirty="0" smtClean="0"/>
              <a:t>CyclicBarrieer</a:t>
            </a:r>
            <a:r>
              <a:rPr lang="en-US" sz="1400" dirty="0" smtClean="0"/>
              <a:t> </a:t>
            </a:r>
            <a:r>
              <a:rPr lang="ru-RU" sz="1400" dirty="0" smtClean="0"/>
              <a:t>и </a:t>
            </a:r>
            <a:r>
              <a:rPr lang="en-US" sz="1400" i="1" dirty="0" smtClean="0"/>
              <a:t>Exchanger</a:t>
            </a:r>
            <a:r>
              <a:rPr lang="ru-RU" sz="1400" i="1" dirty="0" smtClean="0"/>
              <a:t>.</a:t>
            </a:r>
          </a:p>
          <a:p>
            <a:pPr marL="274320" lvl="1">
              <a:spcBef>
                <a:spcPts val="1800"/>
              </a:spcBef>
            </a:pPr>
            <a:r>
              <a:rPr lang="ru-RU" sz="1400" dirty="0" smtClean="0"/>
              <a:t>Синхронизаторы </a:t>
            </a:r>
            <a:r>
              <a:rPr lang="en-US" sz="1400" i="1" dirty="0" smtClean="0"/>
              <a:t>CountDownLatch</a:t>
            </a:r>
            <a:r>
              <a:rPr lang="ru-RU" sz="1400" i="1" dirty="0" smtClean="0"/>
              <a:t> </a:t>
            </a:r>
            <a:r>
              <a:rPr lang="ru-RU" sz="1400" dirty="0" smtClean="0"/>
              <a:t>– это одноразовые барьер, которые позволяют одному или более потокам ждать, когда один или более поток сто-то сделает.</a:t>
            </a:r>
          </a:p>
          <a:p>
            <a:pPr marL="274320" lvl="1">
              <a:spcBef>
                <a:spcPts val="1800"/>
              </a:spcBef>
            </a:pPr>
            <a:r>
              <a:rPr lang="ru-RU" sz="1400" dirty="0" smtClean="0"/>
              <a:t>Использование методов </a:t>
            </a:r>
            <a:r>
              <a:rPr lang="en-US" sz="1400" dirty="0" smtClean="0"/>
              <a:t>wait</a:t>
            </a:r>
            <a:r>
              <a:rPr lang="ru-RU" sz="1400" dirty="0" smtClean="0"/>
              <a:t> и </a:t>
            </a:r>
            <a:r>
              <a:rPr lang="en-US" sz="1400" dirty="0" smtClean="0"/>
              <a:t>notify</a:t>
            </a:r>
            <a:r>
              <a:rPr lang="ru-RU" sz="1400" dirty="0" smtClean="0"/>
              <a:t> непосредственно – это как программирование на языке ассемблер по сравнению с высокоуровневым программированием, предоставленным </a:t>
            </a:r>
            <a:r>
              <a:rPr lang="en-US" sz="1400" dirty="0" smtClean="0"/>
              <a:t>java.util.concurrent</a:t>
            </a:r>
            <a:r>
              <a:rPr lang="ru-RU" sz="1400" dirty="0" smtClean="0"/>
              <a:t>. Редко, если вообще когда-либо, бывает причина использовать </a:t>
            </a:r>
            <a:r>
              <a:rPr lang="en-US" sz="1400" dirty="0" smtClean="0"/>
              <a:t>wait </a:t>
            </a:r>
            <a:r>
              <a:rPr lang="ru-RU" sz="1400" dirty="0" smtClean="0"/>
              <a:t>и </a:t>
            </a:r>
            <a:r>
              <a:rPr lang="en-US" sz="1400" dirty="0" smtClean="0"/>
              <a:t>notify</a:t>
            </a:r>
            <a:r>
              <a:rPr lang="ru-RU" sz="1400" dirty="0" smtClean="0"/>
              <a:t>. В новом коде. Если вы поддерживаете код, содержащий </a:t>
            </a:r>
            <a:r>
              <a:rPr lang="en-US" sz="1400" dirty="0" smtClean="0"/>
              <a:t>wait </a:t>
            </a:r>
            <a:r>
              <a:rPr lang="ru-RU" sz="1400" dirty="0" smtClean="0"/>
              <a:t>и </a:t>
            </a:r>
            <a:r>
              <a:rPr lang="en-US" sz="1400" dirty="0" smtClean="0"/>
              <a:t>notify</a:t>
            </a:r>
            <a:r>
              <a:rPr lang="ru-RU" sz="1400" dirty="0" smtClean="0"/>
              <a:t>, убедитесь, что </a:t>
            </a:r>
            <a:r>
              <a:rPr lang="en-US" sz="1400" dirty="0" smtClean="0"/>
              <a:t>wait</a:t>
            </a:r>
            <a:r>
              <a:rPr lang="ru-RU" sz="1400" dirty="0" smtClean="0"/>
              <a:t> всегда запускается из цикла </a:t>
            </a:r>
            <a:r>
              <a:rPr lang="en-US" sz="1400" dirty="0" smtClean="0"/>
              <a:t>while</a:t>
            </a:r>
            <a:r>
              <a:rPr lang="ru-RU" sz="1400" dirty="0" smtClean="0"/>
              <a:t>, используя стандартную идиому. Метод </a:t>
            </a:r>
            <a:r>
              <a:rPr lang="en-US" sz="1400" dirty="0" smtClean="0"/>
              <a:t>notifyAll</a:t>
            </a:r>
            <a:r>
              <a:rPr lang="ru-RU" sz="1400" dirty="0" smtClean="0"/>
              <a:t> должен в общем и целом использоваться предпочтительнее, чем </a:t>
            </a:r>
            <a:r>
              <a:rPr lang="en-US" sz="1400" dirty="0" smtClean="0"/>
              <a:t>notify</a:t>
            </a:r>
            <a:r>
              <a:rPr lang="ru-RU" sz="1400" dirty="0" smtClean="0"/>
              <a:t>.</a:t>
            </a:r>
          </a:p>
          <a:p>
            <a:pPr marL="274320" lvl="1">
              <a:spcBef>
                <a:spcPts val="1800"/>
              </a:spcBef>
            </a:pPr>
            <a:endParaRPr lang="ru-RU" sz="1400" dirty="0" smtClean="0"/>
          </a:p>
        </p:txBody>
      </p:sp>
    </p:spTree>
    <p:extLst>
      <p:ext uri="{BB962C8B-B14F-4D97-AF65-F5344CB8AC3E}">
        <p14:creationId xmlns:p14="http://schemas.microsoft.com/office/powerpoint/2010/main" val="2658053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189756" y="188639"/>
            <a:ext cx="11809312" cy="504057"/>
          </a:xfrm>
        </p:spPr>
        <p:txBody>
          <a:bodyPr>
            <a:normAutofit fontScale="90000"/>
          </a:bodyPr>
          <a:lstStyle/>
          <a:p>
            <a:pPr algn="ctr"/>
            <a:r>
              <a:rPr lang="ru-RU" sz="2800" dirty="0"/>
              <a:t>При работе с потоками документируйте уровень безопасности</a:t>
            </a:r>
            <a:endParaRPr lang="ru-RU" sz="2800" dirty="0"/>
          </a:p>
        </p:txBody>
      </p:sp>
      <p:sp>
        <p:nvSpPr>
          <p:cNvPr id="6" name="Content Placeholder 4"/>
          <p:cNvSpPr>
            <a:spLocks noGrp="1"/>
          </p:cNvSpPr>
          <p:nvPr>
            <p:ph sz="half" idx="1"/>
          </p:nvPr>
        </p:nvSpPr>
        <p:spPr>
          <a:xfrm>
            <a:off x="189756" y="908720"/>
            <a:ext cx="11809312" cy="5760640"/>
          </a:xfrm>
        </p:spPr>
        <p:txBody>
          <a:bodyPr>
            <a:normAutofit/>
          </a:bodyPr>
          <a:lstStyle/>
          <a:p>
            <a:pPr marL="274320" lvl="1">
              <a:spcBef>
                <a:spcPts val="1800"/>
              </a:spcBef>
            </a:pPr>
            <a:r>
              <a:rPr lang="ru-RU" sz="1400" dirty="0" smtClean="0"/>
              <a:t>Наличие в декларации метода модификатора </a:t>
            </a:r>
            <a:r>
              <a:rPr lang="en-US" sz="1400" dirty="0" smtClean="0"/>
              <a:t>synchronized – </a:t>
            </a:r>
            <a:r>
              <a:rPr lang="ru-RU" sz="1400" dirty="0" smtClean="0"/>
              <a:t>это деталь реализации, а не часть внешнего </a:t>
            </a:r>
            <a:r>
              <a:rPr lang="en-US" sz="1400" dirty="0" smtClean="0"/>
              <a:t>API</a:t>
            </a:r>
            <a:r>
              <a:rPr lang="ru-RU" sz="1400" dirty="0" smtClean="0"/>
              <a:t>.</a:t>
            </a:r>
          </a:p>
          <a:p>
            <a:pPr marL="274320" lvl="1">
              <a:spcBef>
                <a:spcPts val="1800"/>
              </a:spcBef>
            </a:pPr>
            <a:r>
              <a:rPr lang="ru-RU" sz="1400" dirty="0" smtClean="0"/>
              <a:t>На самом деле класс может иметь несколько уровней безопасности. Чтобы класс можно было безопасно использовать в среде со многими потоками, в документации к нему должно быть четко указано, какой уровень безопасности он поддерживает.</a:t>
            </a:r>
            <a:endParaRPr lang="en-US" sz="1400" dirty="0" smtClean="0"/>
          </a:p>
          <a:p>
            <a:pPr marL="502920" lvl="2">
              <a:spcBef>
                <a:spcPts val="1800"/>
              </a:spcBef>
            </a:pPr>
            <a:r>
              <a:rPr lang="ru-RU" sz="1200" b="1" dirty="0" smtClean="0"/>
              <a:t>Неизменяемый</a:t>
            </a:r>
            <a:r>
              <a:rPr lang="ru-RU" sz="1200" dirty="0" smtClean="0"/>
              <a:t> (</a:t>
            </a:r>
            <a:r>
              <a:rPr lang="en-US" sz="1200" i="1" dirty="0" smtClean="0"/>
              <a:t>immutable</a:t>
            </a:r>
            <a:r>
              <a:rPr lang="ru-RU" sz="1200" dirty="0" smtClean="0"/>
              <a:t>). Экземпляры такого класса выглядят для своих клиентов как константы. Никакой внешней синхронизации не требуется. Примеры: </a:t>
            </a:r>
            <a:r>
              <a:rPr lang="en-US" sz="1200" dirty="0" smtClean="0"/>
              <a:t>String, Integer </a:t>
            </a:r>
            <a:r>
              <a:rPr lang="ru-RU" sz="1200" dirty="0" smtClean="0"/>
              <a:t>и </a:t>
            </a:r>
            <a:r>
              <a:rPr lang="en-US" sz="1200" dirty="0" smtClean="0"/>
              <a:t>BigInteger</a:t>
            </a:r>
            <a:r>
              <a:rPr lang="ru-RU" sz="1200" dirty="0"/>
              <a:t>.</a:t>
            </a:r>
            <a:endParaRPr lang="ru-RU" sz="1200" dirty="0" smtClean="0"/>
          </a:p>
          <a:p>
            <a:pPr marL="502920" lvl="2">
              <a:spcBef>
                <a:spcPts val="1800"/>
              </a:spcBef>
            </a:pPr>
            <a:r>
              <a:rPr lang="ru-RU" sz="1200" b="1" dirty="0" smtClean="0"/>
              <a:t>С поддержкой многопоточности</a:t>
            </a:r>
            <a:r>
              <a:rPr lang="ru-RU" sz="1200" dirty="0" smtClean="0"/>
              <a:t> (</a:t>
            </a:r>
            <a:r>
              <a:rPr lang="en-US" sz="1200" i="1" dirty="0" smtClean="0"/>
              <a:t>thread-safe</a:t>
            </a:r>
            <a:r>
              <a:rPr lang="ru-RU" sz="1200" dirty="0" smtClean="0"/>
              <a:t>). Экземпляры такого класса могут изменяться, однако все методы имеют довольно надежную внутреннюю синхронизацию, чтобы эти экземпляры могли параллельно использовать несколько потоков безо всякой внешней синхронизации. </a:t>
            </a:r>
            <a:r>
              <a:rPr lang="ru-RU" sz="1200" dirty="0"/>
              <a:t>Примеры: </a:t>
            </a:r>
            <a:r>
              <a:rPr lang="en-US" sz="1200" dirty="0" smtClean="0"/>
              <a:t>Random, java.util.Time</a:t>
            </a:r>
            <a:r>
              <a:rPr lang="ru-RU" sz="1200" dirty="0" smtClean="0"/>
              <a:t>.</a:t>
            </a:r>
          </a:p>
          <a:p>
            <a:pPr marL="502920" lvl="2">
              <a:spcBef>
                <a:spcPts val="1800"/>
              </a:spcBef>
            </a:pPr>
            <a:r>
              <a:rPr lang="ru-RU" sz="1200" b="1" dirty="0" smtClean="0"/>
              <a:t>С условной поддержкой многопоточности</a:t>
            </a:r>
            <a:r>
              <a:rPr lang="ru-RU" sz="1200" dirty="0" smtClean="0"/>
              <a:t> (</a:t>
            </a:r>
            <a:r>
              <a:rPr lang="en-US" sz="1200" i="1" dirty="0" smtClean="0"/>
              <a:t>conditionally thread-safe</a:t>
            </a:r>
            <a:r>
              <a:rPr lang="ru-RU" sz="1200" dirty="0" smtClean="0"/>
              <a:t>). То же, что и с поддержкой многопоточности, за исключением того, что класс (или ассоциированный класс) содержит методы, которые должны вызываться один за другим  без взаимного влияния со стороны других потоков</a:t>
            </a:r>
            <a:r>
              <a:rPr lang="ru-RU" sz="1200" dirty="0"/>
              <a:t>. Для </a:t>
            </a:r>
            <a:r>
              <a:rPr lang="ru-RU" sz="1200" dirty="0" smtClean="0"/>
              <a:t>исключения возможности такого влияния клиент должен установить соответствующую блокировку на время выполнения этой последовательности.</a:t>
            </a:r>
            <a:r>
              <a:rPr lang="en-US" sz="1200" dirty="0" smtClean="0"/>
              <a:t> </a:t>
            </a:r>
            <a:r>
              <a:rPr lang="ru-RU" sz="1200" dirty="0"/>
              <a:t>Примеры: </a:t>
            </a:r>
            <a:r>
              <a:rPr lang="en-US" sz="1200" dirty="0" smtClean="0"/>
              <a:t>Hashtable, Vector</a:t>
            </a:r>
            <a:r>
              <a:rPr lang="ru-RU" sz="1200" dirty="0" smtClean="0"/>
              <a:t>.</a:t>
            </a:r>
          </a:p>
          <a:p>
            <a:pPr marL="502920" lvl="2">
              <a:spcBef>
                <a:spcPts val="1800"/>
              </a:spcBef>
            </a:pPr>
            <a:r>
              <a:rPr lang="ru-RU" sz="1200" b="1" dirty="0" smtClean="0"/>
              <a:t>Не поддерживающий многопоточность</a:t>
            </a:r>
            <a:r>
              <a:rPr lang="ru-RU" sz="1200" dirty="0" smtClean="0"/>
              <a:t> (</a:t>
            </a:r>
            <a:r>
              <a:rPr lang="en-US" sz="1200" i="1" dirty="0" smtClean="0"/>
              <a:t>not thread-safe</a:t>
            </a:r>
            <a:r>
              <a:rPr lang="ru-RU" sz="1200" dirty="0" smtClean="0"/>
              <a:t>) – экземпляры такого класса изменяемы, и их можно безопасно использовать при работе с параллельными потоками, если каждый вызов метода (а в некоторых случаях каждую последовательность вызовов) окружить внешней синхронизацией.</a:t>
            </a:r>
            <a:r>
              <a:rPr lang="en-US" sz="1200" dirty="0" smtClean="0"/>
              <a:t> </a:t>
            </a:r>
            <a:r>
              <a:rPr lang="ru-RU" sz="1200" dirty="0"/>
              <a:t>Примеры: </a:t>
            </a:r>
            <a:r>
              <a:rPr lang="en-US" sz="1200" dirty="0" smtClean="0"/>
              <a:t>ArrayList, HashMap</a:t>
            </a:r>
            <a:r>
              <a:rPr lang="ru-RU" sz="1200" dirty="0" smtClean="0"/>
              <a:t>.</a:t>
            </a:r>
            <a:endParaRPr lang="en-US" sz="1200" dirty="0" smtClean="0"/>
          </a:p>
          <a:p>
            <a:pPr marL="502920" lvl="2">
              <a:spcBef>
                <a:spcPts val="1800"/>
              </a:spcBef>
            </a:pPr>
            <a:r>
              <a:rPr lang="ru-RU" sz="1200" b="1" dirty="0" smtClean="0"/>
              <a:t>Несовместимый с многопоточностью</a:t>
            </a:r>
            <a:r>
              <a:rPr lang="ru-RU" sz="1200" dirty="0" smtClean="0"/>
              <a:t> (</a:t>
            </a:r>
            <a:r>
              <a:rPr lang="en-US" sz="1200" i="1" dirty="0" smtClean="0"/>
              <a:t>thread-hostile</a:t>
            </a:r>
            <a:r>
              <a:rPr lang="ru-RU" sz="1200" dirty="0" smtClean="0"/>
              <a:t>). Этот класс небезопасен при параллельной работе с несколькими потоками, даже если вызовы всех методов окружены внешней синхронизацией. Обычно несовместимость связана с тем обстоятельством, что эти методы меняют некие статические данные, которые оказывают влияние на другие потоки. Пример: </a:t>
            </a:r>
            <a:r>
              <a:rPr lang="en-US" sz="1200" dirty="0" err="1" smtClean="0"/>
              <a:t>System.runFinalizersOnExit</a:t>
            </a:r>
            <a:r>
              <a:rPr lang="ru-RU" sz="1200" dirty="0" smtClean="0"/>
              <a:t>.</a:t>
            </a:r>
            <a:endParaRPr lang="ru-RU" sz="1200" dirty="0" smtClean="0"/>
          </a:p>
        </p:txBody>
      </p:sp>
    </p:spTree>
    <p:extLst>
      <p:ext uri="{BB962C8B-B14F-4D97-AF65-F5344CB8AC3E}">
        <p14:creationId xmlns:p14="http://schemas.microsoft.com/office/powerpoint/2010/main" val="72712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189756" y="274638"/>
            <a:ext cx="11809312" cy="562074"/>
          </a:xfrm>
        </p:spPr>
        <p:txBody>
          <a:bodyPr>
            <a:normAutofit/>
          </a:bodyPr>
          <a:lstStyle/>
          <a:p>
            <a:pPr algn="ctr"/>
            <a:r>
              <a:rPr lang="ru-RU" sz="2800" dirty="0"/>
              <a:t>Остерегайтесь методов </a:t>
            </a:r>
            <a:r>
              <a:rPr lang="en-US" sz="2800" dirty="0"/>
              <a:t>finalize</a:t>
            </a:r>
            <a:endParaRPr lang="ru-RU" sz="2800" dirty="0"/>
          </a:p>
        </p:txBody>
      </p:sp>
      <p:sp>
        <p:nvSpPr>
          <p:cNvPr id="6" name="Content Placeholder 4"/>
          <p:cNvSpPr>
            <a:spLocks noGrp="1"/>
          </p:cNvSpPr>
          <p:nvPr>
            <p:ph sz="half" idx="1"/>
          </p:nvPr>
        </p:nvSpPr>
        <p:spPr>
          <a:xfrm>
            <a:off x="189756" y="980728"/>
            <a:ext cx="11809312" cy="5760640"/>
          </a:xfrm>
        </p:spPr>
        <p:txBody>
          <a:bodyPr/>
          <a:lstStyle/>
          <a:p>
            <a:r>
              <a:rPr lang="ru-RU" sz="1400" b="1" dirty="0" smtClean="0"/>
              <a:t>Методы </a:t>
            </a:r>
            <a:r>
              <a:rPr lang="en-US" sz="1400" dirty="0">
                <a:solidFill>
                  <a:schemeClr val="accent2">
                    <a:lumMod val="75000"/>
                  </a:schemeClr>
                </a:solidFill>
                <a:latin typeface="Courier New" panose="02070309020205020404" pitchFamily="49" charset="0"/>
                <a:cs typeface="Courier New" panose="02070309020205020404" pitchFamily="49" charset="0"/>
              </a:rPr>
              <a:t>finalize</a:t>
            </a:r>
            <a:r>
              <a:rPr lang="en-US" sz="1400" b="1" dirty="0" smtClean="0"/>
              <a:t> </a:t>
            </a:r>
            <a:r>
              <a:rPr lang="ru-RU" sz="1400" b="1" dirty="0" smtClean="0"/>
              <a:t>непредсказуемы, часто опасны и, как правило, не нужны. </a:t>
            </a:r>
            <a:endParaRPr lang="ru-RU" sz="1400" dirty="0" smtClean="0"/>
          </a:p>
          <a:p>
            <a:r>
              <a:rPr lang="ru-RU" sz="1400" dirty="0" smtClean="0"/>
              <a:t>Нет гарантии, что метод </a:t>
            </a:r>
            <a:r>
              <a:rPr lang="en-US" sz="1400" dirty="0">
                <a:solidFill>
                  <a:schemeClr val="accent2">
                    <a:lumMod val="75000"/>
                  </a:schemeClr>
                </a:solidFill>
                <a:latin typeface="Courier New" panose="02070309020205020404" pitchFamily="49" charset="0"/>
                <a:cs typeface="Courier New" panose="02070309020205020404" pitchFamily="49" charset="0"/>
              </a:rPr>
              <a:t>finalize</a:t>
            </a:r>
            <a:r>
              <a:rPr lang="ru-RU" sz="1400" dirty="0" smtClean="0"/>
              <a:t> будет вызван немедленно. С момента, когда объект становиться недоступен, и до момента выполнения метода </a:t>
            </a:r>
            <a:r>
              <a:rPr lang="en-US" sz="1400" dirty="0" smtClean="0"/>
              <a:t>finalize</a:t>
            </a:r>
            <a:r>
              <a:rPr lang="ru-RU" sz="1400" dirty="0" smtClean="0"/>
              <a:t> может пройти сколько угодно длительное время. Это означает, что </a:t>
            </a:r>
            <a:r>
              <a:rPr lang="ru-RU" sz="1400" b="1" dirty="0" smtClean="0"/>
              <a:t>с помощью метода</a:t>
            </a:r>
            <a:r>
              <a:rPr lang="ru-RU" sz="1400" dirty="0" smtClean="0"/>
              <a:t> </a:t>
            </a:r>
            <a:r>
              <a:rPr lang="en-US" sz="1400" dirty="0">
                <a:solidFill>
                  <a:schemeClr val="accent2">
                    <a:lumMod val="75000"/>
                  </a:schemeClr>
                </a:solidFill>
                <a:latin typeface="Courier New" panose="02070309020205020404" pitchFamily="49" charset="0"/>
                <a:cs typeface="Courier New" panose="02070309020205020404" pitchFamily="49" charset="0"/>
              </a:rPr>
              <a:t>finalize</a:t>
            </a:r>
            <a:r>
              <a:rPr lang="ru-RU" dirty="0" smtClean="0">
                <a:solidFill>
                  <a:schemeClr val="accent2">
                    <a:lumMod val="75000"/>
                  </a:schemeClr>
                </a:solidFill>
                <a:latin typeface="Courier New" panose="02070309020205020404" pitchFamily="49" charset="0"/>
                <a:cs typeface="Courier New" panose="02070309020205020404" pitchFamily="49" charset="0"/>
              </a:rPr>
              <a:t> </a:t>
            </a:r>
            <a:r>
              <a:rPr lang="ru-RU" sz="1400" b="1" dirty="0"/>
              <a:t>нельзя выполнить никаких операций, критичных по времени</a:t>
            </a:r>
            <a:r>
              <a:rPr lang="ru-RU" sz="1400" b="1" dirty="0" smtClean="0"/>
              <a:t>.</a:t>
            </a:r>
          </a:p>
          <a:p>
            <a:r>
              <a:rPr lang="ru-RU" sz="1400" dirty="0" smtClean="0"/>
              <a:t>Спецификация языка </a:t>
            </a:r>
            <a:r>
              <a:rPr lang="en-US" sz="1400" dirty="0" smtClean="0"/>
              <a:t>Java</a:t>
            </a:r>
            <a:r>
              <a:rPr lang="ru-RU" sz="1400" dirty="0" smtClean="0"/>
              <a:t> не только не дает поручительства, что методы </a:t>
            </a:r>
            <a:r>
              <a:rPr lang="en-US" sz="1400" dirty="0">
                <a:solidFill>
                  <a:schemeClr val="accent2">
                    <a:lumMod val="75000"/>
                  </a:schemeClr>
                </a:solidFill>
                <a:latin typeface="Courier New" panose="02070309020205020404" pitchFamily="49" charset="0"/>
                <a:cs typeface="Courier New" panose="02070309020205020404" pitchFamily="49" charset="0"/>
              </a:rPr>
              <a:t>finalize</a:t>
            </a:r>
            <a:r>
              <a:rPr lang="ru-RU" sz="1400" dirty="0" smtClean="0"/>
              <a:t> будут вызваны быстро, она не дает гарантии, что они вообще будут вызваны. Как следствие, </a:t>
            </a:r>
            <a:r>
              <a:rPr lang="ru-RU" sz="1400" b="1" dirty="0" smtClean="0"/>
              <a:t>вы никогда не должны ставить обновление  критического фиксируемого (</a:t>
            </a:r>
            <a:r>
              <a:rPr lang="en-US" sz="1400" i="1" dirty="0" smtClean="0"/>
              <a:t>persistent</a:t>
            </a:r>
            <a:r>
              <a:rPr lang="ru-RU" sz="1400" b="1" dirty="0" smtClean="0"/>
              <a:t>) состояния в зависимость от метода</a:t>
            </a:r>
            <a:r>
              <a:rPr lang="ru-RU" sz="1400" dirty="0" smtClean="0"/>
              <a:t> </a:t>
            </a:r>
            <a:r>
              <a:rPr lang="en-US" sz="1400" dirty="0">
                <a:solidFill>
                  <a:schemeClr val="accent2">
                    <a:lumMod val="75000"/>
                  </a:schemeClr>
                </a:solidFill>
                <a:latin typeface="Courier New" panose="02070309020205020404" pitchFamily="49" charset="0"/>
                <a:cs typeface="Courier New" panose="02070309020205020404" pitchFamily="49" charset="0"/>
              </a:rPr>
              <a:t>finalize</a:t>
            </a:r>
            <a:r>
              <a:rPr lang="ru-RU" sz="1400" dirty="0" smtClean="0"/>
              <a:t>.</a:t>
            </a:r>
          </a:p>
          <a:p>
            <a:r>
              <a:rPr lang="ru-RU" sz="1400" dirty="0" smtClean="0"/>
              <a:t>Методы прямого завершения часто используются в сочетании с конструкцией </a:t>
            </a:r>
            <a:r>
              <a:rPr lang="en-US" sz="1400" dirty="0">
                <a:solidFill>
                  <a:schemeClr val="accent2">
                    <a:lumMod val="75000"/>
                  </a:schemeClr>
                </a:solidFill>
                <a:latin typeface="Courier New" panose="02070309020205020404" pitchFamily="49" charset="0"/>
                <a:cs typeface="Courier New" panose="02070309020205020404" pitchFamily="49" charset="0"/>
              </a:rPr>
              <a:t>try-finally</a:t>
            </a:r>
            <a:r>
              <a:rPr lang="ru-RU" sz="1400" dirty="0" smtClean="0"/>
              <a:t>, чтобы обеспечить гарантированное завершение.</a:t>
            </a:r>
          </a:p>
          <a:p>
            <a:r>
              <a:rPr lang="ru-RU" sz="1400" dirty="0" smtClean="0"/>
              <a:t>Но метод </a:t>
            </a:r>
            <a:r>
              <a:rPr lang="en-US" sz="1400" dirty="0">
                <a:solidFill>
                  <a:schemeClr val="accent2">
                    <a:lumMod val="75000"/>
                  </a:schemeClr>
                </a:solidFill>
                <a:latin typeface="Courier New" panose="02070309020205020404" pitchFamily="49" charset="0"/>
                <a:cs typeface="Courier New" panose="02070309020205020404" pitchFamily="49" charset="0"/>
              </a:rPr>
              <a:t>finalize</a:t>
            </a:r>
            <a:r>
              <a:rPr lang="ru-RU" sz="1400" dirty="0" smtClean="0"/>
              <a:t> обязательно должен записать предупреждение, если он обнаружит, что ресурсы не высвобождены.</a:t>
            </a:r>
          </a:p>
          <a:p>
            <a:endParaRPr lang="en-US" sz="1400" b="1" dirty="0"/>
          </a:p>
        </p:txBody>
      </p:sp>
    </p:spTree>
    <p:extLst>
      <p:ext uri="{BB962C8B-B14F-4D97-AF65-F5344CB8AC3E}">
        <p14:creationId xmlns:p14="http://schemas.microsoft.com/office/powerpoint/2010/main" val="2952826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189756" y="188639"/>
            <a:ext cx="11809312" cy="720081"/>
          </a:xfrm>
        </p:spPr>
        <p:txBody>
          <a:bodyPr>
            <a:normAutofit fontScale="90000"/>
          </a:bodyPr>
          <a:lstStyle/>
          <a:p>
            <a:pPr algn="ctr"/>
            <a:r>
              <a:rPr lang="ru-RU" sz="2800" dirty="0"/>
              <a:t>С осторожностью используйте отложенную инициализацию</a:t>
            </a:r>
            <a:endParaRPr lang="ru-RU" sz="2800" dirty="0"/>
          </a:p>
        </p:txBody>
      </p:sp>
      <p:sp>
        <p:nvSpPr>
          <p:cNvPr id="6" name="Content Placeholder 4"/>
          <p:cNvSpPr>
            <a:spLocks noGrp="1"/>
          </p:cNvSpPr>
          <p:nvPr>
            <p:ph sz="half" idx="1"/>
          </p:nvPr>
        </p:nvSpPr>
        <p:spPr>
          <a:xfrm>
            <a:off x="189756" y="908720"/>
            <a:ext cx="11809312" cy="5616624"/>
          </a:xfrm>
        </p:spPr>
        <p:txBody>
          <a:bodyPr>
            <a:normAutofit fontScale="92500" lnSpcReduction="10000"/>
          </a:bodyPr>
          <a:lstStyle/>
          <a:p>
            <a:pPr marL="274320" lvl="1">
              <a:spcBef>
                <a:spcPts val="1800"/>
              </a:spcBef>
            </a:pPr>
            <a:r>
              <a:rPr lang="ru-RU" sz="1400" dirty="0" smtClean="0"/>
              <a:t>Если вам требуется отложенная инициализация статического поля</a:t>
            </a:r>
            <a:r>
              <a:rPr lang="en-US" sz="1400" dirty="0" smtClean="0"/>
              <a:t> </a:t>
            </a:r>
            <a:r>
              <a:rPr lang="ru-RU" sz="1400" dirty="0"/>
              <a:t>для </a:t>
            </a:r>
            <a:r>
              <a:rPr lang="ru-RU" sz="1400" dirty="0" smtClean="0"/>
              <a:t>производительности, используйте идиому, содержащую отложенную инициализацию класса.</a:t>
            </a:r>
          </a:p>
          <a:p>
            <a:pPr marL="274320" lvl="1" indent="0">
              <a:buNone/>
            </a:pPr>
            <a:r>
              <a:rPr lang="en-US" sz="1400" dirty="0">
                <a:solidFill>
                  <a:schemeClr val="bg1">
                    <a:lumMod val="65000"/>
                  </a:schemeClr>
                </a:solidFill>
                <a:latin typeface="Courier New" panose="02070309020205020404" pitchFamily="49" charset="0"/>
                <a:cs typeface="Courier New" panose="02070309020205020404" pitchFamily="49" charset="0"/>
              </a:rPr>
              <a:t>// </a:t>
            </a:r>
            <a:r>
              <a:rPr lang="ru-RU" sz="1400" dirty="0" smtClean="0">
                <a:solidFill>
                  <a:schemeClr val="bg1">
                    <a:lumMod val="65000"/>
                  </a:schemeClr>
                </a:solidFill>
                <a:latin typeface="Courier New" panose="02070309020205020404" pitchFamily="49" charset="0"/>
                <a:cs typeface="Courier New" panose="02070309020205020404" pitchFamily="49" charset="0"/>
              </a:rPr>
              <a:t>Идиома отложенной инициализации класса для статического поля</a:t>
            </a:r>
            <a:endParaRPr lang="ru-RU" sz="1400" dirty="0">
              <a:solidFill>
                <a:schemeClr val="bg1">
                  <a:lumMod val="65000"/>
                </a:schemeClr>
              </a:solidFill>
              <a:latin typeface="Courier New" panose="02070309020205020404" pitchFamily="49" charset="0"/>
              <a:cs typeface="Courier New" panose="02070309020205020404" pitchFamily="49" charset="0"/>
            </a:endParaRPr>
          </a:p>
          <a:p>
            <a:pPr marL="274320" lvl="1" indent="0">
              <a:buNone/>
            </a:pPr>
            <a:r>
              <a:rPr lang="en-US" sz="1400" dirty="0" smtClean="0">
                <a:solidFill>
                  <a:schemeClr val="accent2">
                    <a:lumMod val="75000"/>
                  </a:schemeClr>
                </a:solidFill>
                <a:latin typeface="Courier New" panose="02070309020205020404" pitchFamily="49" charset="0"/>
                <a:cs typeface="Courier New" panose="02070309020205020404" pitchFamily="49" charset="0"/>
              </a:rPr>
              <a:t>private</a:t>
            </a:r>
            <a:r>
              <a:rPr lang="en-US" sz="1400" dirty="0" smtClean="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static</a:t>
            </a:r>
            <a:r>
              <a:rPr lang="en-US" sz="1400" dirty="0" smtClean="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class</a:t>
            </a:r>
            <a:r>
              <a:rPr lang="en-US" sz="1400" dirty="0" smtClean="0">
                <a:latin typeface="Courier New" panose="02070309020205020404" pitchFamily="49" charset="0"/>
                <a:cs typeface="Courier New" panose="02070309020205020404" pitchFamily="49" charset="0"/>
              </a:rPr>
              <a:t> FieldHolder </a:t>
            </a:r>
            <a:r>
              <a:rPr lang="en-US" sz="1400" dirty="0">
                <a:latin typeface="Courier New" panose="02070309020205020404" pitchFamily="49" charset="0"/>
                <a:cs typeface="Courier New" panose="02070309020205020404" pitchFamily="49" charset="0"/>
              </a:rPr>
              <a:t>{</a:t>
            </a:r>
          </a:p>
          <a:p>
            <a:pPr marL="274320" lvl="1" indent="0">
              <a:buNone/>
            </a:pPr>
            <a:r>
              <a:rPr lang="en-US" sz="1400" dirty="0" smtClean="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static</a:t>
            </a:r>
            <a:r>
              <a:rPr lang="en-US" sz="1400" dirty="0" smtClean="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final</a:t>
            </a:r>
            <a:r>
              <a:rPr lang="en-US" sz="1400" dirty="0" smtClean="0">
                <a:latin typeface="Courier New" panose="02070309020205020404" pitchFamily="49" charset="0"/>
                <a:cs typeface="Courier New" panose="02070309020205020404" pitchFamily="49" charset="0"/>
              </a:rPr>
              <a:t> FieldType field = computeFieldValue();</a:t>
            </a:r>
          </a:p>
          <a:p>
            <a:pPr marL="274320" lvl="1" indent="0">
              <a:buNone/>
            </a:pPr>
            <a:r>
              <a:rPr lang="en-US" sz="1400" dirty="0" smtClean="0">
                <a:latin typeface="Courier New" panose="02070309020205020404" pitchFamily="49" charset="0"/>
                <a:cs typeface="Courier New" panose="02070309020205020404" pitchFamily="49" charset="0"/>
              </a:rPr>
              <a:t>}</a:t>
            </a:r>
          </a:p>
          <a:p>
            <a:pPr marL="274320" lvl="1" indent="0">
              <a:buNone/>
            </a:pPr>
            <a:r>
              <a:rPr lang="en-US" sz="1400" dirty="0">
                <a:solidFill>
                  <a:schemeClr val="accent2">
                    <a:lumMod val="75000"/>
                  </a:schemeClr>
                </a:solidFill>
                <a:latin typeface="Courier New" panose="02070309020205020404" pitchFamily="49" charset="0"/>
                <a:cs typeface="Courier New" panose="02070309020205020404" pitchFamily="49" charset="0"/>
              </a:rPr>
              <a:t>static</a:t>
            </a:r>
            <a:r>
              <a:rPr lang="en-US" sz="1400" dirty="0" smtClean="0">
                <a:latin typeface="Courier New" panose="02070309020205020404" pitchFamily="49" charset="0"/>
                <a:cs typeface="Courier New" panose="02070309020205020404" pitchFamily="49" charset="0"/>
              </a:rPr>
              <a:t> FieldType getField() { </a:t>
            </a:r>
            <a:r>
              <a:rPr lang="en-US" sz="1400" dirty="0">
                <a:solidFill>
                  <a:schemeClr val="accent2">
                    <a:lumMod val="75000"/>
                  </a:schemeClr>
                </a:solidFill>
                <a:latin typeface="Courier New" panose="02070309020205020404" pitchFamily="49" charset="0"/>
                <a:cs typeface="Courier New" panose="02070309020205020404" pitchFamily="49" charset="0"/>
              </a:rPr>
              <a:t>return</a:t>
            </a:r>
            <a:r>
              <a:rPr lang="en-US" sz="1400" dirty="0" smtClean="0">
                <a:latin typeface="Courier New" panose="02070309020205020404" pitchFamily="49" charset="0"/>
                <a:cs typeface="Courier New" panose="02070309020205020404" pitchFamily="49" charset="0"/>
              </a:rPr>
              <a:t> FieldHolder.field; }</a:t>
            </a:r>
          </a:p>
          <a:p>
            <a:pPr marL="274320" lvl="1">
              <a:spcBef>
                <a:spcPts val="1800"/>
              </a:spcBef>
            </a:pPr>
            <a:r>
              <a:rPr lang="ru-RU" sz="1400" dirty="0"/>
              <a:t>Если </a:t>
            </a:r>
            <a:r>
              <a:rPr lang="ru-RU" sz="1400" dirty="0"/>
              <a:t>вам требуется отложенная </a:t>
            </a:r>
            <a:r>
              <a:rPr lang="ru-RU" sz="1400" dirty="0"/>
              <a:t>инициализация для повышения производительности поля экземпляра, используйте идиому двойной проверки.</a:t>
            </a:r>
            <a:endParaRPr lang="ru-RU" sz="1400" dirty="0"/>
          </a:p>
          <a:p>
            <a:pPr marL="274320" lvl="1" indent="0">
              <a:buNone/>
            </a:pPr>
            <a:r>
              <a:rPr lang="en-US" sz="1400" dirty="0">
                <a:solidFill>
                  <a:schemeClr val="bg1">
                    <a:lumMod val="65000"/>
                  </a:schemeClr>
                </a:solidFill>
                <a:latin typeface="Courier New" panose="02070309020205020404" pitchFamily="49" charset="0"/>
                <a:cs typeface="Courier New" panose="02070309020205020404" pitchFamily="49" charset="0"/>
              </a:rPr>
              <a:t>// </a:t>
            </a:r>
            <a:r>
              <a:rPr lang="ru-RU" sz="1400" dirty="0">
                <a:solidFill>
                  <a:schemeClr val="bg1">
                    <a:lumMod val="65000"/>
                  </a:schemeClr>
                </a:solidFill>
                <a:latin typeface="Courier New" panose="02070309020205020404" pitchFamily="49" charset="0"/>
                <a:cs typeface="Courier New" panose="02070309020205020404" pitchFamily="49" charset="0"/>
              </a:rPr>
              <a:t>Идиома </a:t>
            </a:r>
            <a:r>
              <a:rPr lang="ru-RU" sz="1400" dirty="0" smtClean="0">
                <a:solidFill>
                  <a:schemeClr val="bg1">
                    <a:lumMod val="65000"/>
                  </a:schemeClr>
                </a:solidFill>
                <a:latin typeface="Courier New" panose="02070309020205020404" pitchFamily="49" charset="0"/>
                <a:cs typeface="Courier New" panose="02070309020205020404" pitchFamily="49" charset="0"/>
              </a:rPr>
              <a:t>двойной проверки для отложенной инициализации поля экземпляра</a:t>
            </a:r>
            <a:endParaRPr lang="ru-RU" sz="1400" dirty="0">
              <a:solidFill>
                <a:schemeClr val="bg1">
                  <a:lumMod val="65000"/>
                </a:schemeClr>
              </a:solidFill>
              <a:latin typeface="Courier New" panose="02070309020205020404" pitchFamily="49" charset="0"/>
              <a:cs typeface="Courier New" panose="02070309020205020404" pitchFamily="49" charset="0"/>
            </a:endParaRPr>
          </a:p>
          <a:p>
            <a:pPr marL="274320" lvl="1" indent="0">
              <a:buNone/>
            </a:pPr>
            <a:r>
              <a:rPr lang="en-US" sz="1400" dirty="0" smtClean="0">
                <a:solidFill>
                  <a:schemeClr val="accent2">
                    <a:lumMod val="75000"/>
                  </a:schemeClr>
                </a:solidFill>
                <a:latin typeface="Courier New" panose="02070309020205020404" pitchFamily="49" charset="0"/>
                <a:cs typeface="Courier New" panose="02070309020205020404" pitchFamily="49" charset="0"/>
              </a:rPr>
              <a:t>private volatile </a:t>
            </a:r>
            <a:r>
              <a:rPr lang="en-US" sz="1400" dirty="0" smtClean="0">
                <a:latin typeface="Courier New" panose="02070309020205020404" pitchFamily="49" charset="0"/>
                <a:cs typeface="Courier New" panose="02070309020205020404" pitchFamily="49" charset="0"/>
              </a:rPr>
              <a:t>FieldType field;</a:t>
            </a:r>
            <a:endParaRPr lang="ru-RU" sz="1400" dirty="0" smtClean="0">
              <a:solidFill>
                <a:schemeClr val="accent2">
                  <a:lumMod val="75000"/>
                </a:schemeClr>
              </a:solidFill>
              <a:latin typeface="Courier New" panose="02070309020205020404" pitchFamily="49" charset="0"/>
              <a:cs typeface="Courier New" panose="02070309020205020404" pitchFamily="49" charset="0"/>
            </a:endParaRPr>
          </a:p>
          <a:p>
            <a:pPr marL="274320" lvl="1" indent="0">
              <a:buNone/>
            </a:pPr>
            <a:r>
              <a:rPr lang="en-US" sz="1400" dirty="0" smtClean="0">
                <a:latin typeface="Courier New" panose="02070309020205020404" pitchFamily="49" charset="0"/>
                <a:cs typeface="Courier New" panose="02070309020205020404" pitchFamily="49" charset="0"/>
              </a:rPr>
              <a:t>FieldType </a:t>
            </a:r>
            <a:r>
              <a:rPr lang="en-US" sz="1400" dirty="0">
                <a:latin typeface="Courier New" panose="02070309020205020404" pitchFamily="49" charset="0"/>
                <a:cs typeface="Courier New" panose="02070309020205020404" pitchFamily="49" charset="0"/>
              </a:rPr>
              <a:t>getField() { </a:t>
            </a:r>
            <a:endParaRPr lang="en-US" sz="1400" dirty="0" smtClean="0">
              <a:latin typeface="Courier New" panose="02070309020205020404" pitchFamily="49" charset="0"/>
              <a:cs typeface="Courier New" panose="02070309020205020404" pitchFamily="49" charset="0"/>
            </a:endParaRPr>
          </a:p>
          <a:p>
            <a:pPr marL="274320" lvl="1" indent="0">
              <a:buNone/>
            </a:pP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FieldType result = field;</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if(result == </a:t>
            </a:r>
            <a:r>
              <a:rPr lang="en-US" sz="1400" dirty="0">
                <a:solidFill>
                  <a:schemeClr val="accent2">
                    <a:lumMod val="75000"/>
                  </a:schemeClr>
                </a:solidFill>
                <a:latin typeface="Courier New" panose="02070309020205020404" pitchFamily="49" charset="0"/>
                <a:cs typeface="Courier New" panose="02070309020205020404" pitchFamily="49" charset="0"/>
              </a:rPr>
              <a:t>null</a:t>
            </a:r>
            <a:r>
              <a:rPr lang="en-US" sz="1400" dirty="0" smtClean="0">
                <a:latin typeface="Courier New" panose="02070309020205020404" pitchFamily="49" charset="0"/>
                <a:cs typeface="Courier New" panose="02070309020205020404" pitchFamily="49" charset="0"/>
              </a:rPr>
              <a:t>) {</a:t>
            </a:r>
          </a:p>
          <a:p>
            <a:pPr marL="274320" lvl="1" indent="0">
              <a:buNone/>
            </a:pPr>
            <a:r>
              <a:rPr lang="en-US" sz="1400" dirty="0">
                <a:solidFill>
                  <a:schemeClr val="accent2">
                    <a:lumMod val="75000"/>
                  </a:schemeClr>
                </a:solidFill>
                <a:latin typeface="Courier New" panose="02070309020205020404" pitchFamily="49" charset="0"/>
                <a:cs typeface="Courier New" panose="02070309020205020404" pitchFamily="49" charset="0"/>
              </a:rPr>
              <a:t>	</a:t>
            </a:r>
            <a:r>
              <a:rPr lang="en-US" sz="1400" dirty="0" smtClean="0">
                <a:solidFill>
                  <a:schemeClr val="accent2">
                    <a:lumMod val="75000"/>
                  </a:schemeClr>
                </a:solidFill>
                <a:latin typeface="Courier New" panose="02070309020205020404" pitchFamily="49" charset="0"/>
                <a:cs typeface="Courier New" panose="02070309020205020404" pitchFamily="49" charset="0"/>
              </a:rPr>
              <a:t>	synchronized</a:t>
            </a:r>
            <a:r>
              <a:rPr lang="en-US" sz="1400" dirty="0" smtClean="0">
                <a:latin typeface="Courier New" panose="02070309020205020404" pitchFamily="49" charset="0"/>
                <a:cs typeface="Courier New" panose="02070309020205020404" pitchFamily="49" charset="0"/>
              </a:rPr>
              <a:t>(</a:t>
            </a:r>
            <a:r>
              <a:rPr lang="en-US" sz="1400" dirty="0" smtClean="0">
                <a:solidFill>
                  <a:schemeClr val="accent2">
                    <a:lumMod val="75000"/>
                  </a:schemeClr>
                </a:solidFill>
                <a:latin typeface="Courier New" panose="02070309020205020404" pitchFamily="49" charset="0"/>
                <a:cs typeface="Courier New" panose="02070309020205020404" pitchFamily="49" charset="0"/>
              </a:rPr>
              <a:t>this</a:t>
            </a:r>
            <a:r>
              <a:rPr lang="en-US" sz="1400" dirty="0" smtClean="0">
                <a:latin typeface="Courier New" panose="02070309020205020404" pitchFamily="49" charset="0"/>
                <a:cs typeface="Courier New" panose="02070309020205020404" pitchFamily="49" charset="0"/>
              </a:rPr>
              <a:t>){</a:t>
            </a:r>
          </a:p>
          <a:p>
            <a:pPr marL="274320" lvl="1" indent="0">
              <a:buNone/>
            </a:pPr>
            <a:r>
              <a:rPr lang="en-US" sz="1400" dirty="0" smtClean="0">
                <a:latin typeface="Courier New" panose="02070309020205020404" pitchFamily="49" charset="0"/>
                <a:cs typeface="Courier New" panose="02070309020205020404" pitchFamily="49" charset="0"/>
              </a:rPr>
              <a:t>			result </a:t>
            </a:r>
            <a:r>
              <a:rPr lang="en-US" sz="1400" dirty="0">
                <a:latin typeface="Courier New" panose="02070309020205020404" pitchFamily="49" charset="0"/>
                <a:cs typeface="Courier New" panose="02070309020205020404" pitchFamily="49" charset="0"/>
              </a:rPr>
              <a:t>= field</a:t>
            </a:r>
            <a:r>
              <a:rPr lang="en-US" sz="1400" dirty="0" smtClean="0">
                <a:latin typeface="Courier New" panose="02070309020205020404" pitchFamily="49" charset="0"/>
                <a:cs typeface="Courier New" panose="02070309020205020404" pitchFamily="49" charset="0"/>
              </a:rPr>
              <a:t>;</a:t>
            </a:r>
          </a:p>
          <a:p>
            <a:pPr marL="274320" lvl="1" indent="0">
              <a:buNone/>
            </a:pPr>
            <a:r>
              <a:rPr lang="en-US" sz="1400" dirty="0" smtClean="0">
                <a:latin typeface="Courier New" panose="02070309020205020404" pitchFamily="49" charset="0"/>
                <a:cs typeface="Courier New" panose="02070309020205020404" pitchFamily="49" charset="0"/>
              </a:rPr>
              <a:t>			</a:t>
            </a:r>
            <a:r>
              <a:rPr lang="en-US" sz="1400" dirty="0" smtClean="0">
                <a:solidFill>
                  <a:schemeClr val="accent2">
                    <a:lumMod val="75000"/>
                  </a:schemeClr>
                </a:solidFill>
                <a:latin typeface="Courier New" panose="02070309020205020404" pitchFamily="49" charset="0"/>
                <a:cs typeface="Courier New" panose="02070309020205020404" pitchFamily="49" charset="0"/>
              </a:rPr>
              <a:t>if</a:t>
            </a:r>
            <a:r>
              <a:rPr lang="en-US" sz="1400" dirty="0" smtClean="0">
                <a:latin typeface="Courier New" panose="02070309020205020404" pitchFamily="49" charset="0"/>
                <a:cs typeface="Courier New" panose="02070309020205020404" pitchFamily="49" charset="0"/>
              </a:rPr>
              <a:t>(result </a:t>
            </a:r>
            <a:r>
              <a:rPr lang="en-US" sz="1400" dirty="0">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null</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field = result = computeFieldValue();</a:t>
            </a:r>
            <a:endParaRPr lang="en-US" sz="1400" dirty="0">
              <a:latin typeface="Courier New" panose="02070309020205020404" pitchFamily="49" charset="0"/>
              <a:cs typeface="Courier New" panose="02070309020205020404" pitchFamily="49" charset="0"/>
            </a:endParaRPr>
          </a:p>
          <a:p>
            <a:pPr marL="274320" lvl="1" indent="0">
              <a:buNone/>
            </a:pPr>
            <a:r>
              <a:rPr lang="en-US" sz="1400" dirty="0" smtClean="0">
                <a:latin typeface="Courier New" panose="02070309020205020404" pitchFamily="49" charset="0"/>
                <a:cs typeface="Courier New" panose="02070309020205020404" pitchFamily="49" charset="0"/>
              </a:rPr>
              <a:t>			}</a:t>
            </a:r>
          </a:p>
          <a:p>
            <a:pPr marL="274320" lvl="1" indent="0">
              <a:buNone/>
            </a:pPr>
            <a:r>
              <a:rPr lang="en-US" sz="1400" dirty="0" smtClean="0">
                <a:latin typeface="Courier New" panose="02070309020205020404" pitchFamily="49" charset="0"/>
                <a:cs typeface="Courier New" panose="02070309020205020404" pitchFamily="49" charset="0"/>
              </a:rPr>
              <a:t>		}</a:t>
            </a:r>
          </a:p>
          <a:p>
            <a:pPr marL="274320" lvl="1" indent="0">
              <a:buNone/>
            </a:pPr>
            <a:r>
              <a:rPr lang="en-US" sz="1400" dirty="0" smtClean="0">
                <a:latin typeface="Courier New" panose="02070309020205020404" pitchFamily="49" charset="0"/>
                <a:cs typeface="Courier New" panose="02070309020205020404" pitchFamily="49" charset="0"/>
              </a:rPr>
              <a:t>	}</a:t>
            </a:r>
          </a:p>
          <a:p>
            <a:pPr marL="274320" lvl="1" indent="0">
              <a:buNone/>
            </a:pPr>
            <a:r>
              <a:rPr lang="en-US" sz="1400" dirty="0" smtClean="0">
                <a:solidFill>
                  <a:schemeClr val="accent2">
                    <a:lumMod val="75000"/>
                  </a:schemeClr>
                </a:solidFill>
                <a:latin typeface="Courier New" panose="02070309020205020404" pitchFamily="49" charset="0"/>
                <a:cs typeface="Courier New" panose="02070309020205020404" pitchFamily="49" charset="0"/>
              </a:rPr>
              <a:t>	return</a:t>
            </a:r>
            <a:r>
              <a:rPr lang="en-US" sz="1400" dirty="0" smtClean="0">
                <a:latin typeface="Courier New" panose="02070309020205020404" pitchFamily="49" charset="0"/>
                <a:cs typeface="Courier New" panose="02070309020205020404" pitchFamily="49" charset="0"/>
              </a:rPr>
              <a:t> result; </a:t>
            </a:r>
          </a:p>
          <a:p>
            <a:pPr marL="274320" lvl="1" indent="0">
              <a:buNone/>
            </a:pP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10571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189756" y="188639"/>
            <a:ext cx="11809312" cy="720081"/>
          </a:xfrm>
        </p:spPr>
        <p:txBody>
          <a:bodyPr>
            <a:normAutofit/>
          </a:bodyPr>
          <a:lstStyle/>
          <a:p>
            <a:pPr algn="ctr"/>
            <a:r>
              <a:rPr lang="ru-RU" sz="2800" dirty="0"/>
              <a:t>Не попадайте в зависимость от планировщика потоков</a:t>
            </a:r>
            <a:endParaRPr lang="ru-RU" sz="2800" dirty="0"/>
          </a:p>
        </p:txBody>
      </p:sp>
      <p:sp>
        <p:nvSpPr>
          <p:cNvPr id="6" name="Content Placeholder 4"/>
          <p:cNvSpPr>
            <a:spLocks noGrp="1"/>
          </p:cNvSpPr>
          <p:nvPr>
            <p:ph sz="half" idx="1"/>
          </p:nvPr>
        </p:nvSpPr>
        <p:spPr>
          <a:xfrm>
            <a:off x="189756" y="908720"/>
            <a:ext cx="11809312" cy="2952328"/>
          </a:xfrm>
        </p:spPr>
        <p:txBody>
          <a:bodyPr>
            <a:normAutofit/>
          </a:bodyPr>
          <a:lstStyle/>
          <a:p>
            <a:pPr marL="274320" lvl="1">
              <a:spcBef>
                <a:spcPts val="1800"/>
              </a:spcBef>
            </a:pPr>
            <a:r>
              <a:rPr lang="ru-RU" sz="1400" dirty="0"/>
              <a:t>Любая </a:t>
            </a:r>
            <a:r>
              <a:rPr lang="ru-RU" sz="1400" dirty="0" smtClean="0"/>
              <a:t>программа, чья корректность или производительность зависит от планировщика потоков, скорее всего, переносимой не будет.</a:t>
            </a:r>
          </a:p>
          <a:p>
            <a:pPr marL="274320" lvl="1">
              <a:spcBef>
                <a:spcPts val="1800"/>
              </a:spcBef>
            </a:pPr>
            <a:r>
              <a:rPr lang="ru-RU" sz="1400" dirty="0" smtClean="0"/>
              <a:t>Столкнувшись с программой, которая едва работает из-за того, что некоторым потокам недостаточно времени ЦП по сравнению с другими потоками, не поддавайтесь искушению починить программу добавлением вызова </a:t>
            </a:r>
            <a:r>
              <a:rPr lang="en-US" sz="1400" dirty="0" smtClean="0"/>
              <a:t>Thread.yield</a:t>
            </a:r>
            <a:r>
              <a:rPr lang="ru-RU" sz="1400" dirty="0" smtClean="0"/>
              <a:t>. Проверить семантику </a:t>
            </a:r>
            <a:r>
              <a:rPr lang="en-US" sz="1400" dirty="0" smtClean="0"/>
              <a:t>Thread.yield</a:t>
            </a:r>
            <a:r>
              <a:rPr lang="ru-RU" sz="1400" dirty="0" smtClean="0"/>
              <a:t> невозможно.</a:t>
            </a:r>
          </a:p>
          <a:p>
            <a:pPr marL="274320" lvl="1">
              <a:spcBef>
                <a:spcPts val="1800"/>
              </a:spcBef>
            </a:pPr>
            <a:r>
              <a:rPr lang="ru-RU" sz="1400" dirty="0" smtClean="0"/>
              <a:t>Приоритетность потоков – одна из наименее переносимых особенностей на платформе </a:t>
            </a:r>
            <a:r>
              <a:rPr lang="en-US" sz="1400" dirty="0" smtClean="0"/>
              <a:t>Java</a:t>
            </a:r>
            <a:r>
              <a:rPr lang="ru-RU" sz="1400" dirty="0" smtClean="0"/>
              <a:t>.</a:t>
            </a:r>
          </a:p>
          <a:p>
            <a:pPr marL="274320" lvl="1">
              <a:spcBef>
                <a:spcPts val="1800"/>
              </a:spcBef>
            </a:pPr>
            <a:r>
              <a:rPr lang="ru-RU" sz="1400" dirty="0" smtClean="0"/>
              <a:t>Правильность вашего приложения не должна зависеть от планировщика потоков. Иначе полученное приложение не будет устойчивым и переносимым. Как следствие, не надо связываться с методом </a:t>
            </a:r>
            <a:r>
              <a:rPr lang="en-US" sz="1400" dirty="0" smtClean="0"/>
              <a:t>Thread.yield</a:t>
            </a:r>
            <a:r>
              <a:rPr lang="ru-RU" sz="1400" dirty="0" smtClean="0"/>
              <a:t> и приоритетами. Эти функции предназначены только для планировщика. Их можно дозированно использовать для улучшения качества сервиса в уже работающей реализации, но ими никогда нельзя пользоваться для «исправления» программы, которая едва работает.</a:t>
            </a:r>
            <a:endParaRPr lang="ru-RU" sz="1400" dirty="0"/>
          </a:p>
        </p:txBody>
      </p:sp>
    </p:spTree>
    <p:extLst>
      <p:ext uri="{BB962C8B-B14F-4D97-AF65-F5344CB8AC3E}">
        <p14:creationId xmlns:p14="http://schemas.microsoft.com/office/powerpoint/2010/main" val="3806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189756" y="188639"/>
            <a:ext cx="11809312" cy="720081"/>
          </a:xfrm>
        </p:spPr>
        <p:txBody>
          <a:bodyPr>
            <a:normAutofit/>
          </a:bodyPr>
          <a:lstStyle/>
          <a:p>
            <a:pPr algn="ctr"/>
            <a:r>
              <a:rPr lang="ru-RU" sz="2800" dirty="0"/>
              <a:t>Избегайте группировки потоков</a:t>
            </a:r>
            <a:endParaRPr lang="ru-RU" sz="2800" dirty="0"/>
          </a:p>
        </p:txBody>
      </p:sp>
      <p:sp>
        <p:nvSpPr>
          <p:cNvPr id="6" name="Content Placeholder 4"/>
          <p:cNvSpPr>
            <a:spLocks noGrp="1"/>
          </p:cNvSpPr>
          <p:nvPr>
            <p:ph sz="half" idx="1"/>
          </p:nvPr>
        </p:nvSpPr>
        <p:spPr>
          <a:xfrm>
            <a:off x="189756" y="908720"/>
            <a:ext cx="11809312" cy="2664296"/>
          </a:xfrm>
        </p:spPr>
        <p:txBody>
          <a:bodyPr>
            <a:normAutofit/>
          </a:bodyPr>
          <a:lstStyle/>
          <a:p>
            <a:pPr marL="274320" lvl="1">
              <a:spcBef>
                <a:spcPts val="1800"/>
              </a:spcBef>
            </a:pPr>
            <a:r>
              <a:rPr lang="ru-RU" sz="1400" dirty="0" smtClean="0"/>
              <a:t>Помимо потоков, блокировок и мониторов система многопоточной обработки предлагает еще одну базовую абстракцию: группа потоков (</a:t>
            </a:r>
            <a:r>
              <a:rPr lang="en-US" sz="1400" i="1" dirty="0" smtClean="0"/>
              <a:t>thread group</a:t>
            </a:r>
            <a:r>
              <a:rPr lang="ru-RU" sz="1400" dirty="0" smtClean="0"/>
              <a:t>). Первоначально группировка потоков рассматривалась как механизм изоляции апплетов в целях безопасности. В действительности своих обязательств они так и не выполнили, а их роль в системе безопасности упала до такой степени, что в работе, где выстраивается модель безопасности для платформы </a:t>
            </a:r>
            <a:r>
              <a:rPr lang="en-US" sz="1400" dirty="0" smtClean="0"/>
              <a:t>Java 2</a:t>
            </a:r>
            <a:r>
              <a:rPr lang="ru-RU" sz="1400" dirty="0" smtClean="0"/>
              <a:t>, они даже не упоминаются.</a:t>
            </a:r>
          </a:p>
          <a:p>
            <a:pPr marL="274320" lvl="1">
              <a:spcBef>
                <a:spcPts val="1800"/>
              </a:spcBef>
            </a:pPr>
            <a:r>
              <a:rPr lang="ru-RU" sz="1400" dirty="0" smtClean="0"/>
              <a:t>Группировка потоков сильно устарела.</a:t>
            </a:r>
          </a:p>
          <a:p>
            <a:pPr marL="274320" lvl="1">
              <a:spcBef>
                <a:spcPts val="1800"/>
              </a:spcBef>
            </a:pPr>
            <a:r>
              <a:rPr lang="ru-RU" sz="1400" dirty="0" smtClean="0"/>
              <a:t>Группировка потоков практически не имеет сколь-нибудь полезной функциональности, и большинство предоставляемых ею возможностей имеет дефекты. Группировку потоков следует рассматривать как неудачный эксперимент, а существование групп можно игнорировать. Если вы проектируете класс, который работает с логическими группами потоков, вам нужно, вероятнее всего, использовать экзекуторы пула потоков.</a:t>
            </a:r>
            <a:endParaRPr lang="ru-RU" sz="1400" dirty="0"/>
          </a:p>
        </p:txBody>
      </p:sp>
    </p:spTree>
    <p:extLst>
      <p:ext uri="{BB962C8B-B14F-4D97-AF65-F5344CB8AC3E}">
        <p14:creationId xmlns:p14="http://schemas.microsoft.com/office/powerpoint/2010/main" val="2643182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type="title"/>
          </p:nvPr>
        </p:nvSpPr>
        <p:spPr>
          <a:xfrm>
            <a:off x="873834" y="188640"/>
            <a:ext cx="10441160" cy="691480"/>
          </a:xfrm>
        </p:spPr>
        <p:txBody>
          <a:bodyPr>
            <a:normAutofit/>
          </a:bodyPr>
          <a:lstStyle/>
          <a:p>
            <a:pPr algn="ctr"/>
            <a:r>
              <a:rPr lang="ru-RU" sz="2800" dirty="0" smtClean="0"/>
              <a:t>Методы, общие для всех объектов</a:t>
            </a:r>
            <a:endParaRPr lang="en-US" sz="2800" dirty="0"/>
          </a:p>
        </p:txBody>
      </p:sp>
      <p:sp>
        <p:nvSpPr>
          <p:cNvPr id="6" name="Content Placeholder 1"/>
          <p:cNvSpPr>
            <a:spLocks noGrp="1"/>
          </p:cNvSpPr>
          <p:nvPr>
            <p:ph idx="1"/>
          </p:nvPr>
        </p:nvSpPr>
        <p:spPr>
          <a:xfrm>
            <a:off x="1217614" y="980728"/>
            <a:ext cx="9753600" cy="5184576"/>
          </a:xfrm>
        </p:spPr>
        <p:txBody>
          <a:bodyPr>
            <a:normAutofit/>
          </a:bodyPr>
          <a:lstStyle/>
          <a:p>
            <a:r>
              <a:rPr lang="ru-RU" dirty="0" smtClean="0"/>
              <a:t>Переопределяя метод </a:t>
            </a:r>
            <a:r>
              <a:rPr lang="en-US" dirty="0" smtClean="0"/>
              <a:t>equals</a:t>
            </a:r>
            <a:r>
              <a:rPr lang="ru-RU" dirty="0" smtClean="0"/>
              <a:t>, соблюдайте общие соглашения</a:t>
            </a:r>
            <a:r>
              <a:rPr lang="en-US" dirty="0" smtClean="0"/>
              <a:t>.</a:t>
            </a:r>
            <a:endParaRPr lang="ru-RU" dirty="0" smtClean="0"/>
          </a:p>
          <a:p>
            <a:r>
              <a:rPr lang="ru-RU" dirty="0" smtClean="0"/>
              <a:t>Переопределяя </a:t>
            </a:r>
            <a:r>
              <a:rPr lang="ru-RU" dirty="0"/>
              <a:t>метод </a:t>
            </a:r>
            <a:r>
              <a:rPr lang="en-US" dirty="0"/>
              <a:t>equals</a:t>
            </a:r>
            <a:r>
              <a:rPr lang="ru-RU" dirty="0"/>
              <a:t>, </a:t>
            </a:r>
            <a:r>
              <a:rPr lang="ru-RU" dirty="0" smtClean="0"/>
              <a:t>всегда переопределяйте </a:t>
            </a:r>
            <a:r>
              <a:rPr lang="en-US" dirty="0" smtClean="0"/>
              <a:t>hashCode.</a:t>
            </a:r>
            <a:endParaRPr lang="ru-RU" dirty="0" smtClean="0"/>
          </a:p>
          <a:p>
            <a:r>
              <a:rPr lang="ru-RU" dirty="0" smtClean="0"/>
              <a:t>Всегда переопределяйте метод </a:t>
            </a:r>
            <a:r>
              <a:rPr lang="en-US" dirty="0" smtClean="0"/>
              <a:t>toString.</a:t>
            </a:r>
          </a:p>
          <a:p>
            <a:r>
              <a:rPr lang="ru-RU" dirty="0" smtClean="0"/>
              <a:t>Соблюдайте осторожность при переопределении метода </a:t>
            </a:r>
            <a:r>
              <a:rPr lang="en-US" dirty="0" smtClean="0"/>
              <a:t>clone</a:t>
            </a:r>
            <a:r>
              <a:rPr lang="ru-RU" dirty="0" smtClean="0"/>
              <a:t>.</a:t>
            </a:r>
          </a:p>
          <a:p>
            <a:r>
              <a:rPr lang="ru-RU" dirty="0" smtClean="0"/>
              <a:t>Подумайте над реализацией интерфейса </a:t>
            </a:r>
            <a:r>
              <a:rPr lang="en-US" dirty="0" smtClean="0"/>
              <a:t>Comparable</a:t>
            </a:r>
            <a:r>
              <a:rPr lang="ru-RU" dirty="0" smtClean="0"/>
              <a:t>.</a:t>
            </a:r>
          </a:p>
          <a:p>
            <a:pPr marL="45720" indent="0">
              <a:buNone/>
            </a:pPr>
            <a:endParaRPr lang="ru-RU" dirty="0" smtClean="0"/>
          </a:p>
          <a:p>
            <a:endParaRPr lang="ru-RU" dirty="0"/>
          </a:p>
          <a:p>
            <a:endParaRPr lang="ru-RU" dirty="0" smtClean="0"/>
          </a:p>
        </p:txBody>
      </p:sp>
    </p:spTree>
    <p:extLst>
      <p:ext uri="{BB962C8B-B14F-4D97-AF65-F5344CB8AC3E}">
        <p14:creationId xmlns:p14="http://schemas.microsoft.com/office/powerpoint/2010/main" val="1573423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country report presentation</Template>
  <TotalTime>9352</TotalTime>
  <Words>8135</Words>
  <Application>Microsoft Office PowerPoint</Application>
  <PresentationFormat>Custom</PresentationFormat>
  <Paragraphs>921</Paragraphs>
  <Slides>82</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82</vt:i4>
      </vt:variant>
    </vt:vector>
  </HeadingPairs>
  <TitlesOfParts>
    <vt:vector size="87" baseType="lpstr">
      <vt:lpstr>Arial</vt:lpstr>
      <vt:lpstr>Century Gothic</vt:lpstr>
      <vt:lpstr>Courier New</vt:lpstr>
      <vt:lpstr>Wingdings</vt:lpstr>
      <vt:lpstr>World country report presentation</vt:lpstr>
      <vt:lpstr>JAVA</vt:lpstr>
      <vt:lpstr>Создание и уничтожение объектов</vt:lpstr>
      <vt:lpstr>Рассмотрите возможность замены конструкторов статическими методами (STATIC FACTORY METHOD).</vt:lpstr>
      <vt:lpstr>Используйте шаблон Builder, когда приходиться иметь дело с большим количеством параметров конструктора</vt:lpstr>
      <vt:lpstr>Свойство синглтон обеспечивайте закрытым конструктором или типом перечислений</vt:lpstr>
      <vt:lpstr>Отсутствие экземпляров обеспечивает закрытый конструктор</vt:lpstr>
      <vt:lpstr>Уничтожайте устаревшие ссылки (на объекты)</vt:lpstr>
      <vt:lpstr>Остерегайтесь методов finalize</vt:lpstr>
      <vt:lpstr>Методы, общие для всех объектов</vt:lpstr>
      <vt:lpstr>Переопределяя метод equals, соблюдайте общие соглашения.</vt:lpstr>
      <vt:lpstr>Переопределяя метод equals, всегда переопределяйте hashCode.</vt:lpstr>
      <vt:lpstr>Всегда переопределяйте метод toString</vt:lpstr>
      <vt:lpstr>Соблюдайте осторожность при переопределении метода clone</vt:lpstr>
      <vt:lpstr>Подумайте над реализацией интерфейса Comparable</vt:lpstr>
      <vt:lpstr>Классы и интерфейсы</vt:lpstr>
      <vt:lpstr>Сводите к минимуму доступность классов и членов</vt:lpstr>
      <vt:lpstr>В открытых классах используйте методы доступа, а не открытые поля</vt:lpstr>
      <vt:lpstr>Предпочитайте постоянство</vt:lpstr>
      <vt:lpstr>Предпочитайте компоновку наследованию</vt:lpstr>
      <vt:lpstr>Проектируйте и документируйте наследование либо запрещайте его</vt:lpstr>
      <vt:lpstr>Предпочитайте интерфейсы абстрактным классам</vt:lpstr>
      <vt:lpstr>Используйте интерфейсы только для определения типов</vt:lpstr>
      <vt:lpstr>Объединение заменяйте иерархией классов</vt:lpstr>
      <vt:lpstr>Используйте объект функции для выполнения сравнения</vt:lpstr>
      <vt:lpstr>Предпочитайте статические классы-члены нестатическим</vt:lpstr>
      <vt:lpstr>Средства обобщенного программирования (generics)</vt:lpstr>
      <vt:lpstr>Не используйте необработанные типы в новом коде</vt:lpstr>
      <vt:lpstr>Избегайте предупреждений о непроверенном коде</vt:lpstr>
      <vt:lpstr>Предпочитайте списки массивам</vt:lpstr>
      <vt:lpstr>Поддерживайте обобщенные типы</vt:lpstr>
      <vt:lpstr>Поддерживайте обобщенные методы</vt:lpstr>
      <vt:lpstr>Используйте ограниченные групповые символы для увеличения гибкости API</vt:lpstr>
      <vt:lpstr>Использование неоднородных контейнеров</vt:lpstr>
      <vt:lpstr>Перечислимые типы и аннотации</vt:lpstr>
      <vt:lpstr>Используйте перечислимые типы вместо констант int</vt:lpstr>
      <vt:lpstr>Используйте поля экземпляра вместо числовых значений</vt:lpstr>
      <vt:lpstr>Используйте EnumSet вместо битовых полей</vt:lpstr>
      <vt:lpstr>Используйте EnumMap вместо порядкового индексирования</vt:lpstr>
      <vt:lpstr>Имитируйте расширяемые перечислимые типы с помощью интерфейсов</vt:lpstr>
      <vt:lpstr>Предпочитайте аннотации шаблонам присвоения имен</vt:lpstr>
      <vt:lpstr>Используйте аннотацию Override последовательно</vt:lpstr>
      <vt:lpstr>Используйте маркерные интерфейсы для определения типов</vt:lpstr>
      <vt:lpstr>методы</vt:lpstr>
      <vt:lpstr>Проверяйте достоверность параметров</vt:lpstr>
      <vt:lpstr>При необходимости создавайте резервные копии</vt:lpstr>
      <vt:lpstr>Тщательно проектируйте сигнатуру метода</vt:lpstr>
      <vt:lpstr>Перезагружая методы, соблюдайте осторожность</vt:lpstr>
      <vt:lpstr>Используйте varargs с осторожностью</vt:lpstr>
      <vt:lpstr>Возвращайте массив нулевой длины, а не null</vt:lpstr>
      <vt:lpstr>Для всех открытых элементов API пишите doc-комментарии</vt:lpstr>
      <vt:lpstr>Общие вопросы программирования</vt:lpstr>
      <vt:lpstr>Сводите к минимуму область видимости локальных переменных</vt:lpstr>
      <vt:lpstr>Предпочитайте использование цикла for-each</vt:lpstr>
      <vt:lpstr>Изучите библиотеки и пользуйтесь ими</vt:lpstr>
      <vt:lpstr>Если требуются точные ответы, избегайте использования типов float и double</vt:lpstr>
      <vt:lpstr>Отдавайте предпочтение использованию обычных примитивных типов, а не упакованных примитивных типов</vt:lpstr>
      <vt:lpstr>Не используйте строку там, где более уместен иной тип</vt:lpstr>
      <vt:lpstr>При конкатенации строк опасайтесь потери производительности</vt:lpstr>
      <vt:lpstr>Для ссылки на объект используйте его интерфейс</vt:lpstr>
      <vt:lpstr>Предпочитайте интерфейс отражению класса</vt:lpstr>
      <vt:lpstr>Соблюдайте осторожность при использовании машинозависимых методов</vt:lpstr>
      <vt:lpstr>Соблюдайте осторожность при оптимизации</vt:lpstr>
      <vt:lpstr>При выборе имен придерживайтесь общепринятых соглашений</vt:lpstr>
      <vt:lpstr>исключения</vt:lpstr>
      <vt:lpstr>Используйте исключения лишь в исключительных ситуациях</vt:lpstr>
      <vt:lpstr>Применяйте обрабатываемые исключения для восстановления, для программных ошибок используйте исключения времени выполнения</vt:lpstr>
      <vt:lpstr>Избегайте ненужных обрабатываемых исключений</vt:lpstr>
      <vt:lpstr>Предпочитайте стандартные исключения</vt:lpstr>
      <vt:lpstr>Инициируйте исключения, соответствующие абстракции</vt:lpstr>
      <vt:lpstr>Для каждого метода документируйте все инициируемые исключения</vt:lpstr>
      <vt:lpstr>В описание исключения добавляйте информацию о себе</vt:lpstr>
      <vt:lpstr>Добивайтесь атомарности методов по отношению к сбоям</vt:lpstr>
      <vt:lpstr>Не игнорируйте исключений</vt:lpstr>
      <vt:lpstr>потоки</vt:lpstr>
      <vt:lpstr>Синхронизируйте доступ потоков к совместно используемым изменяемым данным</vt:lpstr>
      <vt:lpstr>Избегайте избыточной синхронизации</vt:lpstr>
      <vt:lpstr>Предпочитайте использование экзекуторов и заданий вместо потоков</vt:lpstr>
      <vt:lpstr>Предпочитайте использовать утилиты параллельности, нежели wait и notify</vt:lpstr>
      <vt:lpstr>При работе с потоками документируйте уровень безопасности</vt:lpstr>
      <vt:lpstr>С осторожностью используйте отложенную инициализацию</vt:lpstr>
      <vt:lpstr>Не попадайте в зависимость от планировщика потоков</vt:lpstr>
      <vt:lpstr>Избегайте группировки потоков</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dc:title>
  <dc:creator>Kalashnyuk, Oleg</dc:creator>
  <cp:lastModifiedBy>Kalashnyuk, Oleg</cp:lastModifiedBy>
  <cp:revision>226</cp:revision>
  <dcterms:created xsi:type="dcterms:W3CDTF">2018-11-20T08:46:06Z</dcterms:created>
  <dcterms:modified xsi:type="dcterms:W3CDTF">2018-11-30T12:24:32Z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