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58" r:id="rId8"/>
    <p:sldId id="260" r:id="rId9"/>
    <p:sldId id="263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A7B"/>
    <a:srgbClr val="E616D3"/>
    <a:srgbClr val="5B95EF"/>
    <a:srgbClr val="141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94733"/>
  </p:normalViewPr>
  <p:slideViewPr>
    <p:cSldViewPr snapToGrid="0" snapToObjects="1">
      <p:cViewPr varScale="1">
        <p:scale>
          <a:sx n="102" d="100"/>
          <a:sy n="102" d="100"/>
        </p:scale>
        <p:origin x="712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white page side 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09023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41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ovos-light-horizont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18612" y="6451624"/>
            <a:ext cx="1030465" cy="24283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285412" y="6443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Open Source Project</a:t>
            </a:r>
          </a:p>
          <a:p>
            <a:r>
              <a:rPr lang="en-US" sz="800">
                <a:solidFill>
                  <a:schemeClr val="bg1"/>
                </a:solidFill>
              </a:rPr>
              <a:t>Maintained by </a:t>
            </a:r>
            <a:r>
              <a:rPr lang="en-US" sz="800" err="1">
                <a:solidFill>
                  <a:schemeClr val="bg1"/>
                </a:solidFill>
              </a:rPr>
              <a:t>Mobilewalla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0412" y="6412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2022 - ALL RIGHTS RESERVED</a:t>
            </a:r>
          </a:p>
          <a:p>
            <a:r>
              <a:rPr lang="en-US" sz="600">
                <a:solidFill>
                  <a:schemeClr val="bg1">
                    <a:lumMod val="50000"/>
                  </a:schemeClr>
                </a:solidFill>
              </a:rPr>
              <a:t>CONFIDENTIAL INFORMATION - DO NOT REPRODUCE - DO NOT DISTRIBUTE</a:t>
            </a:r>
          </a:p>
          <a:p>
            <a:endParaRPr 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dark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7105603" cy="68580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3427412" y="2644775"/>
            <a:ext cx="876141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809412" y="1143000"/>
            <a:ext cx="379413" cy="5257800"/>
          </a:xfrm>
          <a:prstGeom prst="rect">
            <a:avLst/>
          </a:prstGeom>
          <a:gradFill flip="none" rotWithShape="1">
            <a:gsLst>
              <a:gs pos="0">
                <a:srgbClr val="E616D3"/>
              </a:gs>
              <a:gs pos="100000">
                <a:srgbClr val="5B95EF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ner sld 2 up lt im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8" y="0"/>
            <a:ext cx="1446212" cy="16789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96652" y="0"/>
            <a:ext cx="8092173" cy="228600"/>
            <a:chOff x="3804549" y="2057400"/>
            <a:chExt cx="8092173" cy="228600"/>
          </a:xfrm>
          <a:gradFill>
            <a:gsLst>
              <a:gs pos="15000">
                <a:srgbClr val="5B95EF"/>
              </a:gs>
              <a:gs pos="100000">
                <a:srgbClr val="E616D3"/>
              </a:gs>
            </a:gsLst>
            <a:lin ang="11400000" scaled="0"/>
          </a:gradFill>
        </p:grpSpPr>
        <p:sp>
          <p:nvSpPr>
            <p:cNvPr id="7" name="Freeform 6"/>
            <p:cNvSpPr/>
            <p:nvPr userDrawn="1"/>
          </p:nvSpPr>
          <p:spPr>
            <a:xfrm>
              <a:off x="3804549" y="2057400"/>
              <a:ext cx="411480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4800" h="228600">
                  <a:moveTo>
                    <a:pt x="0" y="228600"/>
                  </a:moveTo>
                  <a:lnTo>
                    <a:pt x="133350" y="0"/>
                  </a:lnTo>
                  <a:lnTo>
                    <a:pt x="4114800" y="0"/>
                  </a:lnTo>
                  <a:lnTo>
                    <a:pt x="3975098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8532812" y="2057400"/>
              <a:ext cx="3363910" cy="228600"/>
            </a:xfrm>
            <a:custGeom>
              <a:avLst/>
              <a:gdLst>
                <a:gd name="connsiteX0" fmla="*/ 0 w 3886200"/>
                <a:gd name="connsiteY0" fmla="*/ 228600 h 228600"/>
                <a:gd name="connsiteX1" fmla="*/ 57150 w 3886200"/>
                <a:gd name="connsiteY1" fmla="*/ 0 h 228600"/>
                <a:gd name="connsiteX2" fmla="*/ 3886200 w 3886200"/>
                <a:gd name="connsiteY2" fmla="*/ 0 h 228600"/>
                <a:gd name="connsiteX3" fmla="*/ 3829050 w 3886200"/>
                <a:gd name="connsiteY3" fmla="*/ 228600 h 228600"/>
                <a:gd name="connsiteX4" fmla="*/ 0 w 3886200"/>
                <a:gd name="connsiteY4" fmla="*/ 228600 h 228600"/>
                <a:gd name="connsiteX0" fmla="*/ 0 w 4040188"/>
                <a:gd name="connsiteY0" fmla="*/ 228600 h 228600"/>
                <a:gd name="connsiteX1" fmla="*/ 211138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83038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829050 w 4040188"/>
                <a:gd name="connsiteY3" fmla="*/ 228600 h 228600"/>
                <a:gd name="connsiteX4" fmla="*/ 0 w 4040188"/>
                <a:gd name="connsiteY4" fmla="*/ 228600 h 228600"/>
                <a:gd name="connsiteX0" fmla="*/ 0 w 4040188"/>
                <a:gd name="connsiteY0" fmla="*/ 228600 h 228600"/>
                <a:gd name="connsiteX1" fmla="*/ 133350 w 4040188"/>
                <a:gd name="connsiteY1" fmla="*/ 0 h 228600"/>
                <a:gd name="connsiteX2" fmla="*/ 4040188 w 4040188"/>
                <a:gd name="connsiteY2" fmla="*/ 0 h 228600"/>
                <a:gd name="connsiteX3" fmla="*/ 3903662 w 4040188"/>
                <a:gd name="connsiteY3" fmla="*/ 228600 h 228600"/>
                <a:gd name="connsiteX4" fmla="*/ 0 w 4040188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0 w 4114800"/>
                <a:gd name="connsiteY4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03662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896694 w 4114800"/>
                <a:gd name="connsiteY4" fmla="*/ 1494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4054474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824286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4114800"/>
                <a:gd name="connsiteY0" fmla="*/ 228600 h 228600"/>
                <a:gd name="connsiteX1" fmla="*/ 133350 w 4114800"/>
                <a:gd name="connsiteY1" fmla="*/ 0 h 228600"/>
                <a:gd name="connsiteX2" fmla="*/ 4114800 w 4114800"/>
                <a:gd name="connsiteY2" fmla="*/ 0 h 228600"/>
                <a:gd name="connsiteX3" fmla="*/ 3975098 w 4114800"/>
                <a:gd name="connsiteY3" fmla="*/ 228600 h 228600"/>
                <a:gd name="connsiteX4" fmla="*/ 3209306 w 4114800"/>
                <a:gd name="connsiteY4" fmla="*/ 225631 h 228600"/>
                <a:gd name="connsiteX5" fmla="*/ 0 w 4114800"/>
                <a:gd name="connsiteY5" fmla="*/ 228600 h 228600"/>
                <a:gd name="connsiteX0" fmla="*/ 0 w 3975098"/>
                <a:gd name="connsiteY0" fmla="*/ 228600 h 228600"/>
                <a:gd name="connsiteX1" fmla="*/ 133350 w 3975098"/>
                <a:gd name="connsiteY1" fmla="*/ 0 h 228600"/>
                <a:gd name="connsiteX2" fmla="*/ 3351212 w 3975098"/>
                <a:gd name="connsiteY2" fmla="*/ 0 h 228600"/>
                <a:gd name="connsiteX3" fmla="*/ 3975098 w 3975098"/>
                <a:gd name="connsiteY3" fmla="*/ 228600 h 228600"/>
                <a:gd name="connsiteX4" fmla="*/ 3209306 w 3975098"/>
                <a:gd name="connsiteY4" fmla="*/ 225631 h 228600"/>
                <a:gd name="connsiteX5" fmla="*/ 0 w 3975098"/>
                <a:gd name="connsiteY5" fmla="*/ 228600 h 228600"/>
                <a:gd name="connsiteX0" fmla="*/ 0 w 3363910"/>
                <a:gd name="connsiteY0" fmla="*/ 228600 h 228600"/>
                <a:gd name="connsiteX1" fmla="*/ 133350 w 3363910"/>
                <a:gd name="connsiteY1" fmla="*/ 0 h 228600"/>
                <a:gd name="connsiteX2" fmla="*/ 3351212 w 3363910"/>
                <a:gd name="connsiteY2" fmla="*/ 0 h 228600"/>
                <a:gd name="connsiteX3" fmla="*/ 3363910 w 3363910"/>
                <a:gd name="connsiteY3" fmla="*/ 228600 h 228600"/>
                <a:gd name="connsiteX4" fmla="*/ 3209306 w 3363910"/>
                <a:gd name="connsiteY4" fmla="*/ 225631 h 228600"/>
                <a:gd name="connsiteX5" fmla="*/ 0 w 3363910"/>
                <a:gd name="connsiteY5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910" h="228600">
                  <a:moveTo>
                    <a:pt x="0" y="228600"/>
                  </a:moveTo>
                  <a:lnTo>
                    <a:pt x="133350" y="0"/>
                  </a:lnTo>
                  <a:lnTo>
                    <a:pt x="3351212" y="0"/>
                  </a:lnTo>
                  <a:lnTo>
                    <a:pt x="3363910" y="228600"/>
                  </a:lnTo>
                  <a:lnTo>
                    <a:pt x="3209306" y="225631"/>
                  </a:lnTo>
                  <a:lnTo>
                    <a:pt x="0" y="2286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6705600"/>
            <a:ext cx="7769224" cy="152400"/>
            <a:chOff x="74612" y="5334000"/>
            <a:chExt cx="7769224" cy="152400"/>
          </a:xfrm>
          <a:gradFill>
            <a:gsLst>
              <a:gs pos="12000">
                <a:srgbClr val="5B95EF"/>
              </a:gs>
              <a:gs pos="100000">
                <a:srgbClr val="E616D3"/>
              </a:gs>
            </a:gsLst>
            <a:lin ang="10800000" scaled="0"/>
          </a:gradFill>
        </p:grpSpPr>
        <p:sp>
          <p:nvSpPr>
            <p:cNvPr id="20" name="Freeform 19"/>
            <p:cNvSpPr/>
            <p:nvPr userDrawn="1"/>
          </p:nvSpPr>
          <p:spPr>
            <a:xfrm>
              <a:off x="74612" y="5334000"/>
              <a:ext cx="35798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0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4340224" y="5334000"/>
              <a:ext cx="3503612" cy="152400"/>
            </a:xfrm>
            <a:custGeom>
              <a:avLst/>
              <a:gdLst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503612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425824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0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0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227012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227012 w 3503612"/>
                <a:gd name="connsiteY4" fmla="*/ 0 h 152400"/>
                <a:gd name="connsiteX0" fmla="*/ 149224 w 3503612"/>
                <a:gd name="connsiteY0" fmla="*/ 0 h 152400"/>
                <a:gd name="connsiteX1" fmla="*/ 3503612 w 3503612"/>
                <a:gd name="connsiteY1" fmla="*/ 0 h 152400"/>
                <a:gd name="connsiteX2" fmla="*/ 3348036 w 3503612"/>
                <a:gd name="connsiteY2" fmla="*/ 152400 h 152400"/>
                <a:gd name="connsiteX3" fmla="*/ 0 w 3503612"/>
                <a:gd name="connsiteY3" fmla="*/ 152400 h 152400"/>
                <a:gd name="connsiteX4" fmla="*/ 149224 w 3503612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12" h="152400">
                  <a:moveTo>
                    <a:pt x="149224" y="0"/>
                  </a:moveTo>
                  <a:lnTo>
                    <a:pt x="3503612" y="0"/>
                  </a:lnTo>
                  <a:lnTo>
                    <a:pt x="3348036" y="152400"/>
                  </a:lnTo>
                  <a:lnTo>
                    <a:pt x="0" y="152400"/>
                  </a:lnTo>
                  <a:lnTo>
                    <a:pt x="14922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inner sld 4 side r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99612" y="1756908"/>
            <a:ext cx="2589213" cy="4491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9" y="0"/>
            <a:ext cx="121759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novos-light-horizontal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218612" y="6443246"/>
            <a:ext cx="1030465" cy="25959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85412" y="64432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141E31"/>
                </a:solidFill>
              </a:rPr>
              <a:t>Open Source Project</a:t>
            </a:r>
          </a:p>
          <a:p>
            <a:r>
              <a:rPr lang="en-US" sz="800">
                <a:solidFill>
                  <a:srgbClr val="141E31"/>
                </a:solidFill>
              </a:rPr>
              <a:t>Maintained by </a:t>
            </a:r>
            <a:r>
              <a:rPr lang="en-US" sz="800" err="1">
                <a:solidFill>
                  <a:srgbClr val="141E31"/>
                </a:solidFill>
              </a:rPr>
              <a:t>Mobilewalla</a:t>
            </a:r>
            <a:endParaRPr lang="en-US" sz="800">
              <a:solidFill>
                <a:srgbClr val="141E3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36612" y="64008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solidFill>
                  <a:schemeClr val="bg1">
                    <a:lumMod val="65000"/>
                  </a:schemeClr>
                </a:solidFill>
              </a:rPr>
              <a:t>2022 - ALL RIGHTS RESERVED</a:t>
            </a:r>
          </a:p>
          <a:p>
            <a:r>
              <a:rPr lang="en-US" sz="600">
                <a:solidFill>
                  <a:schemeClr val="bg1">
                    <a:lumMod val="65000"/>
                  </a:schemeClr>
                </a:solidFill>
              </a:rPr>
              <a:t>CONFIDENTIAL INFORMATION - DO NOT REPRODUCE -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616D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B95E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41E3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41E3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41E3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41E3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590800"/>
            <a:ext cx="10360501" cy="1470025"/>
          </a:xfrm>
        </p:spPr>
        <p:txBody>
          <a:bodyPr>
            <a:normAutofit/>
          </a:bodyPr>
          <a:lstStyle/>
          <a:p>
            <a:r>
              <a:rPr lang="en-US" err="1"/>
              <a:t>Anovos</a:t>
            </a:r>
            <a:r>
              <a:rPr lang="en-US"/>
              <a:t> Use Case Demo</a:t>
            </a:r>
            <a:endParaRPr lang="en-US">
              <a:solidFill>
                <a:srgbClr val="E616D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85723" y="4060825"/>
            <a:ext cx="4417378" cy="685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Credit Risk Modeling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304800"/>
            <a:ext cx="12175946" cy="1143000"/>
          </a:xfrm>
        </p:spPr>
        <p:txBody>
          <a:bodyPr>
            <a:normAutofit/>
          </a:bodyPr>
          <a:lstStyle/>
          <a:p>
            <a:r>
              <a:rPr lang="en-US" sz="3500" err="1"/>
              <a:t>Anovos</a:t>
            </a:r>
            <a:br>
              <a:rPr lang="en-US" sz="3000"/>
            </a:br>
            <a:r>
              <a:rPr lang="en-US" sz="2500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 Scalable Feature Engineering library using Apache Spark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50E92BE-1630-FE43-860B-A219BBF3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6" y="1447800"/>
            <a:ext cx="10933612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Goal of </a:t>
            </a:r>
            <a:r>
              <a:rPr lang="en-US" err="1"/>
              <a:t>Anovos</a:t>
            </a:r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1065212" y="1360835"/>
            <a:ext cx="103632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2300" b="1"/>
              <a:t>To implement a systematic feature engineering process</a:t>
            </a:r>
          </a:p>
          <a:p>
            <a:pPr marL="971550" lvl="2" indent="-457200"/>
            <a:r>
              <a:rPr lang="en-US" sz="1900"/>
              <a:t>A majority of steps in feature engineering are ad hoc and trial-and-error based, making the output at each step vulnerable to error.</a:t>
            </a:r>
          </a:p>
          <a:p>
            <a:pPr marL="971550" lvl="2" indent="-457200"/>
            <a:endParaRPr lang="en-US" sz="1900"/>
          </a:p>
          <a:p>
            <a:pPr marL="114300" lvl="1" indent="0">
              <a:buNone/>
            </a:pPr>
            <a:r>
              <a:rPr lang="en-US" sz="2300" b="1"/>
              <a:t>To add entirely new capabilities for data scientists</a:t>
            </a:r>
          </a:p>
          <a:p>
            <a:pPr marL="971550" lvl="2" indent="-457200"/>
            <a:r>
              <a:rPr lang="en-US" sz="1900" b="1" i="1">
                <a:solidFill>
                  <a:schemeClr val="tx2"/>
                </a:solidFill>
              </a:rPr>
              <a:t>Data &amp; Feature Stability</a:t>
            </a:r>
            <a:r>
              <a:rPr lang="en-US" sz="1900"/>
              <a:t>: helps predict drift properties</a:t>
            </a:r>
          </a:p>
          <a:p>
            <a:pPr marL="971550" lvl="2" indent="-457200"/>
            <a:r>
              <a:rPr lang="en-US" sz="1900" b="1" i="1">
                <a:solidFill>
                  <a:schemeClr val="tx2"/>
                </a:solidFill>
              </a:rPr>
              <a:t>Feature Recommender</a:t>
            </a:r>
            <a:r>
              <a:rPr lang="en-US" sz="1900"/>
              <a:t>: addresses the cold start problem in feature composition</a:t>
            </a:r>
          </a:p>
          <a:p>
            <a:pPr marL="971550" lvl="2" indent="-457200"/>
            <a:endParaRPr lang="en-US" sz="1900"/>
          </a:p>
          <a:p>
            <a:pPr marL="114300" lvl="1" indent="0">
              <a:buNone/>
            </a:pPr>
            <a:r>
              <a:rPr lang="en-US" sz="2300" b="1"/>
              <a:t>To enable scalable feature engineering</a:t>
            </a:r>
          </a:p>
          <a:p>
            <a:pPr marL="971550" lvl="2" indent="-457200"/>
            <a:r>
              <a:rPr lang="en-US" sz="1900" err="1"/>
              <a:t>Anovos</a:t>
            </a:r>
            <a:r>
              <a:rPr lang="en-US" sz="1900"/>
              <a:t> is built on top of the Spark distributed framework to support scale</a:t>
            </a:r>
          </a:p>
        </p:txBody>
      </p:sp>
    </p:spTree>
    <p:extLst>
      <p:ext uri="{BB962C8B-B14F-4D97-AF65-F5344CB8AC3E}">
        <p14:creationId xmlns:p14="http://schemas.microsoft.com/office/powerpoint/2010/main" val="23951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" y="183344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Demo Introduction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1D40A49-DC3E-374D-A925-F8E5C84A18DC}"/>
              </a:ext>
            </a:extLst>
          </p:cNvPr>
          <p:cNvSpPr txBox="1">
            <a:spLocks/>
          </p:cNvSpPr>
          <p:nvPr/>
        </p:nvSpPr>
        <p:spPr>
          <a:xfrm>
            <a:off x="543288" y="1524000"/>
            <a:ext cx="4724400" cy="51595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B95E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41E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Use Case</a:t>
            </a:r>
            <a:r>
              <a:rPr lang="en-US" sz="2300" dirty="0"/>
              <a:t>: credit risk modeling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Goal</a:t>
            </a:r>
            <a:r>
              <a:rPr lang="en-US" sz="2300" dirty="0"/>
              <a:t>: to predict the capability of the applicants to repay their loan</a:t>
            </a:r>
          </a:p>
          <a:p>
            <a:pPr marL="571500" lvl="1" indent="-4572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71500" lvl="1" indent="-457200">
              <a:buFont typeface="Arial" panose="020B0604020202020204" pitchFamily="34" charset="0"/>
              <a:buChar char="•"/>
            </a:pPr>
            <a:r>
              <a:rPr lang="en-US" sz="2300" b="1" dirty="0"/>
              <a:t>Data Source</a:t>
            </a:r>
            <a:r>
              <a:rPr lang="en-US" sz="2300" dirty="0"/>
              <a:t>: Kaggle Competition hosted by Home Credit Group (with slight modification)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DA7F4-DF09-2E4F-91E2-D4F045CF9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6"/>
          <a:stretch/>
        </p:blipFill>
        <p:spPr>
          <a:xfrm>
            <a:off x="5256212" y="1524000"/>
            <a:ext cx="6400800" cy="4356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E977B-3CB7-D545-9804-641FF6D5BD42}"/>
              </a:ext>
            </a:extLst>
          </p:cNvPr>
          <p:cNvSpPr txBox="1"/>
          <p:nvPr/>
        </p:nvSpPr>
        <p:spPr>
          <a:xfrm>
            <a:off x="5256212" y="5912533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/c/home-credit-default-risk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7C198D-4B89-E043-90B7-2DA73511CEF6}"/>
              </a:ext>
            </a:extLst>
          </p:cNvPr>
          <p:cNvGrpSpPr/>
          <p:nvPr/>
        </p:nvGrpSpPr>
        <p:grpSpPr>
          <a:xfrm>
            <a:off x="463343" y="1371600"/>
            <a:ext cx="11262138" cy="1219200"/>
            <a:chOff x="6937" y="2438400"/>
            <a:chExt cx="12174951" cy="1273219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EF7D6355-6201-BC4D-8FE1-631EF83E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212" y="2438400"/>
              <a:ext cx="5020676" cy="1273219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87389250-6A67-124B-A678-F9D712AEB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" y="2438400"/>
              <a:ext cx="7154275" cy="1273219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9" y="228600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  <a:br>
              <a:rPr lang="en-US"/>
            </a:br>
            <a:r>
              <a:rPr lang="en-US" sz="2200" err="1">
                <a:solidFill>
                  <a:srgbClr val="5B95EF"/>
                </a:solidFill>
                <a:latin typeface="+mn-lt"/>
                <a:ea typeface="+mn-ea"/>
                <a:cs typeface="+mn-cs"/>
              </a:rPr>
              <a:t>application_train.csv</a:t>
            </a:r>
            <a:endParaRPr lang="en-US" sz="220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92B56-B2FE-7147-BF37-A56193C01372}"/>
              </a:ext>
            </a:extLst>
          </p:cNvPr>
          <p:cNvSpPr/>
          <p:nvPr/>
        </p:nvSpPr>
        <p:spPr>
          <a:xfrm>
            <a:off x="379412" y="2590800"/>
            <a:ext cx="10591800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Contains loan application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Each row </a:t>
            </a:r>
            <a:r>
              <a:rPr lang="en-US" sz="2200" dirty="0"/>
              <a:t>represents one loan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Data Schema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5B95EF"/>
                </a:solidFill>
              </a:rPr>
              <a:t>Identifier column</a:t>
            </a:r>
            <a:r>
              <a:rPr lang="en-US" sz="2200" dirty="0"/>
              <a:t>: SK_ID_CURR (ID of the loan application)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Other application / applicant related attributes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E616D3"/>
                </a:solidFill>
              </a:rPr>
              <a:t>Target variable</a:t>
            </a:r>
            <a:r>
              <a:rPr lang="en-US" sz="2200" dirty="0"/>
              <a:t>: TARGET (1 - client with payment difficulties,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    0 - all other cases)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1E23BC-3114-C84D-A5B2-147EC4F50100}"/>
              </a:ext>
            </a:extLst>
          </p:cNvPr>
          <p:cNvSpPr/>
          <p:nvPr/>
        </p:nvSpPr>
        <p:spPr>
          <a:xfrm>
            <a:off x="652783" y="1371600"/>
            <a:ext cx="609600" cy="1219200"/>
          </a:xfrm>
          <a:prstGeom prst="roundRect">
            <a:avLst/>
          </a:prstGeom>
          <a:noFill/>
          <a:ln>
            <a:solidFill>
              <a:srgbClr val="5B9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AB7D54-3C65-1E4A-80DD-AC69EC280B4A}"/>
              </a:ext>
            </a:extLst>
          </p:cNvPr>
          <p:cNvSpPr/>
          <p:nvPr/>
        </p:nvSpPr>
        <p:spPr>
          <a:xfrm>
            <a:off x="1298896" y="1371600"/>
            <a:ext cx="413951" cy="1219200"/>
          </a:xfrm>
          <a:prstGeom prst="roundRect">
            <a:avLst/>
          </a:prstGeom>
          <a:noFill/>
          <a:ln>
            <a:solidFill>
              <a:srgbClr val="E61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16D3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A34977-9983-A447-8784-4A130DDEB9F8}"/>
              </a:ext>
            </a:extLst>
          </p:cNvPr>
          <p:cNvSpPr/>
          <p:nvPr/>
        </p:nvSpPr>
        <p:spPr>
          <a:xfrm>
            <a:off x="1674812" y="1295400"/>
            <a:ext cx="10050669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31358-5E7E-F942-A62F-7610D33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" y="283415"/>
            <a:ext cx="12175946" cy="1143000"/>
          </a:xfrm>
        </p:spPr>
        <p:txBody>
          <a:bodyPr>
            <a:normAutofit/>
          </a:bodyPr>
          <a:lstStyle/>
          <a:p>
            <a:r>
              <a:rPr lang="en-US"/>
              <a:t>Demo Workflow</a:t>
            </a:r>
            <a:endParaRPr lang="en-US" sz="2200">
              <a:solidFill>
                <a:srgbClr val="5B95E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490E8-2E74-3242-9250-A7AD0790D261}"/>
              </a:ext>
            </a:extLst>
          </p:cNvPr>
          <p:cNvGrpSpPr/>
          <p:nvPr/>
        </p:nvGrpSpPr>
        <p:grpSpPr>
          <a:xfrm>
            <a:off x="1370012" y="1524000"/>
            <a:ext cx="3548958" cy="1416036"/>
            <a:chOff x="455612" y="1631964"/>
            <a:chExt cx="3548958" cy="14160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D6C937-941C-E040-B157-FC55E858F16E}"/>
                </a:ext>
              </a:extLst>
            </p:cNvPr>
            <p:cNvSpPr/>
            <p:nvPr/>
          </p:nvSpPr>
          <p:spPr>
            <a:xfrm>
              <a:off x="476610" y="2067823"/>
              <a:ext cx="3506963" cy="980177"/>
            </a:xfrm>
            <a:prstGeom prst="roundRect">
              <a:avLst/>
            </a:prstGeom>
            <a:solidFill>
              <a:srgbClr val="00B0F0">
                <a:alpha val="78039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</a:t>
              </a:r>
              <a:r>
                <a:rPr kumimoji="0" lang="en-US" sz="15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Anovos</a:t>
              </a: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Report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Using Data Analyzer (including Data Cleaning)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B97CC0-751C-F84F-849C-032AEF6156CE}"/>
                </a:ext>
              </a:extLst>
            </p:cNvPr>
            <p:cNvSpPr txBox="1"/>
            <p:nvPr/>
          </p:nvSpPr>
          <p:spPr>
            <a:xfrm>
              <a:off x="455612" y="1631964"/>
              <a:ext cx="354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Exploratory Data Analysis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4A4E-8BAF-9D41-9275-33D45A6C9188}"/>
              </a:ext>
            </a:extLst>
          </p:cNvPr>
          <p:cNvGrpSpPr/>
          <p:nvPr/>
        </p:nvGrpSpPr>
        <p:grpSpPr>
          <a:xfrm>
            <a:off x="1370013" y="3829177"/>
            <a:ext cx="3548959" cy="1822392"/>
            <a:chOff x="608012" y="3960352"/>
            <a:chExt cx="3548959" cy="18223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C2680-CA9D-0944-BCFA-370961600005}"/>
                </a:ext>
              </a:extLst>
            </p:cNvPr>
            <p:cNvSpPr txBox="1"/>
            <p:nvPr/>
          </p:nvSpPr>
          <p:spPr>
            <a:xfrm>
              <a:off x="608012" y="3960352"/>
              <a:ext cx="35489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Feature Identification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66E6C9F-0BF1-694E-9B62-F762A1500B4F}"/>
                </a:ext>
              </a:extLst>
            </p:cNvPr>
            <p:cNvSpPr/>
            <p:nvPr/>
          </p:nvSpPr>
          <p:spPr>
            <a:xfrm>
              <a:off x="608013" y="4396782"/>
              <a:ext cx="3548958" cy="1385962"/>
            </a:xfrm>
            <a:prstGeom prst="roundRect">
              <a:avLst/>
            </a:prstGeom>
            <a:solidFill>
              <a:schemeClr val="bg1">
                <a:lumMod val="50000"/>
                <a:alpha val="72941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Feature Explorer &amp; Recommender (FER)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Domain Knowledge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Stability Check (optional)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D3E5-56BD-8E43-ACF5-26B7F41DF83E}"/>
              </a:ext>
            </a:extLst>
          </p:cNvPr>
          <p:cNvGrpSpPr/>
          <p:nvPr/>
        </p:nvGrpSpPr>
        <p:grpSpPr>
          <a:xfrm>
            <a:off x="7000727" y="4114800"/>
            <a:ext cx="3807786" cy="1981200"/>
            <a:chOff x="4951412" y="3760297"/>
            <a:chExt cx="3807786" cy="1981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D8A400-C978-DC4C-9C28-90BD5B4F839B}"/>
                </a:ext>
              </a:extLst>
            </p:cNvPr>
            <p:cNvSpPr txBox="1"/>
            <p:nvPr/>
          </p:nvSpPr>
          <p:spPr>
            <a:xfrm>
              <a:off x="4951412" y="3760297"/>
              <a:ext cx="3804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 Transformation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2376C3-F51C-B447-80A8-085A6D86E476}"/>
                </a:ext>
              </a:extLst>
            </p:cNvPr>
            <p:cNvSpPr/>
            <p:nvPr/>
          </p:nvSpPr>
          <p:spPr>
            <a:xfrm>
              <a:off x="4951412" y="4160407"/>
              <a:ext cx="3807786" cy="1581090"/>
            </a:xfrm>
            <a:prstGeom prst="roundRect">
              <a:avLst/>
            </a:prstGeom>
            <a:solidFill>
              <a:srgbClr val="7030A0">
                <a:alpha val="76078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Cardinality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Data Rescaling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Missing Values Treatment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Categorical Attributes Encoding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FCF0DE-AF9A-CE41-A0EE-A82ABB0049C1}"/>
              </a:ext>
            </a:extLst>
          </p:cNvPr>
          <p:cNvGrpSpPr/>
          <p:nvPr/>
        </p:nvGrpSpPr>
        <p:grpSpPr>
          <a:xfrm>
            <a:off x="6704012" y="1455810"/>
            <a:ext cx="4176464" cy="1835435"/>
            <a:chOff x="4919344" y="1324842"/>
            <a:chExt cx="4176464" cy="18354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A4F81-83A9-DB49-A36D-328DAB2B8A68}"/>
                </a:ext>
              </a:extLst>
            </p:cNvPr>
            <p:cNvSpPr txBox="1"/>
            <p:nvPr/>
          </p:nvSpPr>
          <p:spPr>
            <a:xfrm>
              <a:off x="4919344" y="1324842"/>
              <a:ext cx="4176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Dimensionality Reduction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5F9613-DF89-014F-89EE-3E8564B026F1}"/>
                </a:ext>
              </a:extLst>
            </p:cNvPr>
            <p:cNvSpPr/>
            <p:nvPr/>
          </p:nvSpPr>
          <p:spPr>
            <a:xfrm>
              <a:off x="4919344" y="1756715"/>
              <a:ext cx="4176464" cy="1403562"/>
            </a:xfrm>
            <a:prstGeom prst="roundRect">
              <a:avLst/>
            </a:prstGeom>
            <a:solidFill>
              <a:srgbClr val="E616D3">
                <a:alpha val="72941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Correlated Attributes Removal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Attributes with Low Importance Removal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Latent Features Generation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390D5EC-7EF5-AE48-91DF-467EEE12D3CF}"/>
              </a:ext>
            </a:extLst>
          </p:cNvPr>
          <p:cNvSpPr/>
          <p:nvPr/>
        </p:nvSpPr>
        <p:spPr>
          <a:xfrm rot="5400000">
            <a:off x="2695910" y="3237579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94894FF-685B-EB47-95CD-8C81502E8795}"/>
              </a:ext>
            </a:extLst>
          </p:cNvPr>
          <p:cNvSpPr/>
          <p:nvPr/>
        </p:nvSpPr>
        <p:spPr>
          <a:xfrm>
            <a:off x="5444609" y="4800600"/>
            <a:ext cx="1030481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3508E-BCEE-8244-8105-19D7B343B30B}"/>
              </a:ext>
            </a:extLst>
          </p:cNvPr>
          <p:cNvSpPr/>
          <p:nvPr/>
        </p:nvSpPr>
        <p:spPr>
          <a:xfrm rot="16200000">
            <a:off x="8504227" y="3474701"/>
            <a:ext cx="576035" cy="484632"/>
          </a:xfrm>
          <a:prstGeom prst="rightArrow">
            <a:avLst>
              <a:gd name="adj1" fmla="val 36897"/>
              <a:gd name="adj2" fmla="val 63228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8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67E5-804E-BA41-A335-18ED692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" y="0"/>
            <a:ext cx="12175946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Candidate Feature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6012D-F036-B24B-B556-A67BB3413703}"/>
              </a:ext>
            </a:extLst>
          </p:cNvPr>
          <p:cNvSpPr txBox="1"/>
          <p:nvPr/>
        </p:nvSpPr>
        <p:spPr>
          <a:xfrm>
            <a:off x="391886" y="1143000"/>
            <a:ext cx="111091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The feature set suggested by the feature explorer/recommender</a:t>
            </a:r>
            <a:endParaRPr lang="en-SG" sz="2400" dirty="0"/>
          </a:p>
          <a:p>
            <a:pPr lvl="1"/>
            <a:r>
              <a:rPr lang="en-SG" sz="2400" i="1" dirty="0"/>
              <a:t>loan denied</a:t>
            </a:r>
            <a:r>
              <a:rPr lang="en-SG" sz="2400" dirty="0"/>
              <a:t>, </a:t>
            </a:r>
            <a:r>
              <a:rPr lang="en-SG" sz="2400" i="1" dirty="0"/>
              <a:t>years of credit history</a:t>
            </a:r>
            <a:r>
              <a:rPr lang="en-SG" sz="2400" dirty="0"/>
              <a:t>, </a:t>
            </a:r>
            <a:r>
              <a:rPr lang="en-SG" sz="2400" i="1" dirty="0"/>
              <a:t>previous loan grant</a:t>
            </a:r>
            <a:r>
              <a:rPr lang="en-SG" sz="2400" dirty="0"/>
              <a:t>, </a:t>
            </a:r>
            <a:r>
              <a:rPr lang="en-SG" sz="2400" i="1" dirty="0"/>
              <a:t>credit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Custom features that may have been generated by the modeler</a:t>
            </a:r>
          </a:p>
          <a:p>
            <a:pPr lvl="1"/>
            <a:r>
              <a:rPr lang="en-SG" sz="2400" i="1" dirty="0"/>
              <a:t>income per person, income credit percent, payment rate, </a:t>
            </a:r>
            <a:r>
              <a:rPr lang="en-SG" sz="2400" dirty="0"/>
              <a:t>etc</a:t>
            </a:r>
          </a:p>
          <a:p>
            <a:pPr lvl="1"/>
            <a:r>
              <a:rPr lang="en-SG" sz="2400" i="1" dirty="0"/>
              <a:t>square of EXT_SOURCE_1, CNT_CHILDREN, </a:t>
            </a:r>
            <a:r>
              <a:rPr lang="en-SG" sz="2400" dirty="0"/>
              <a:t>etc</a:t>
            </a:r>
          </a:p>
          <a:p>
            <a:pPr lvl="1"/>
            <a:r>
              <a:rPr lang="en-SG" sz="2400" i="1" dirty="0"/>
              <a:t>ln of AMT_GOODS_PRICE, AMT_INCOME_TOTAL, </a:t>
            </a:r>
            <a:r>
              <a:rPr lang="en-SG" sz="2400" dirty="0"/>
              <a:t>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b="1" dirty="0"/>
              <a:t>All the base “characteristic” attributes in the original data set</a:t>
            </a:r>
            <a:endParaRPr lang="en-SG" sz="2400" dirty="0"/>
          </a:p>
          <a:p>
            <a:pPr lvl="1"/>
            <a:r>
              <a:rPr lang="en-SG" sz="2400" i="1" dirty="0"/>
              <a:t>DAYS_EMPLOYED, DAYS_BIRTH, AMT_INCOME_TOTAL, AMT_CREDIT, </a:t>
            </a:r>
            <a:r>
              <a:rPr lang="en-SG" sz="2400" dirty="0"/>
              <a:t>etc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E4F7-0C34-8F41-B239-EBA7C2E8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Ready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454E4-69AE-5CCE-70AD-F446C40F5279}"/>
              </a:ext>
            </a:extLst>
          </p:cNvPr>
          <p:cNvSpPr/>
          <p:nvPr/>
        </p:nvSpPr>
        <p:spPr>
          <a:xfrm>
            <a:off x="1490596" y="1143000"/>
            <a:ext cx="854275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Pruned Feature set from the existing features</a:t>
            </a:r>
          </a:p>
          <a:p>
            <a:endParaRPr lang="en-US" sz="1200" dirty="0"/>
          </a:p>
          <a:p>
            <a:r>
              <a:rPr lang="en-US" sz="1200" dirty="0"/>
              <a:t>CNT_CHILDREN, REGION_POPULATION_RELATIVE, FLAG_EMP_PHONE, FLAG_WORK_PHONE, FLAG_PHONE, FLAG_EMAIL, CNT_FAM_MEMBERS, REGION_RATING_CLIENT, REGION_RATING_CLIENT_W_CITY, HOUR_APPR_PROCESS_START, REG_REGION_NOT_LIVE_REGION, REG_REGION_NOT_WORK_REGION, LIVE_REGION_NOT_WORK_REGION, REG_CITY_NOT_LIVE_CITY, REG_CITY_NOT_WORK_CITY, LIVE_CITY_NOT_WORK_CITY, EXT_SOURCE_1, EXT_SOURCE_2, EXT_SOURCE_3, LANDAREA_AVG, BASEMENTAREA_MODE, YEARS_BEGINEXPLUATATION_MODE, ELEVATORS_MODE, ENTRANCES_MODE, FLOORSMAX_MODE, OBS_30_CNT_SOCIAL_CIRCLE, DEF_30_CNT_SOCIAL_CIRCLE, OBS_60_CNT_SOCIAL_CIRCLE, DEF_60_CNT_SOCIAL_CIRCLE, FLAG_DOCUMENT_3, FLAG_DOCUMENT_5, FLAG_DOCUMENT_6, FLAG_DOCUMENT_8, FLAG_DOCUMENT_11, AMT_REQ_CREDIT_BUREAU_HOUR, AMT_REQ_CREDIT_BUREAU_DAY, AMT_REQ_CREDIT_BUREAU_WEEK, AMT_REQ_CREDIT_BUREAU_MON, AMT_REQ_CREDIT_BUREAU_QRT, AMT_REQ_CREDIT_BUREAU_YEAR, DAYS_REGISTRATION, DAYS_BIRTH, DAYS_EMPLOYED, DAYS_ID_PUBLISH, DAYS_LAST_PHONE_CHANGE, NAME_HOUSING_TYPE, NAME_INCOME_TYPE, NAME_EDUCATION_TYPE, WEEKDAY_APPR_PROCESS_START, NAME_CONTRACT_TYPE, CNT_PREV_REFUSED_APP, DAYS_PREV_CREDIT_HISTORY,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Newly Composed Features</a:t>
            </a:r>
          </a:p>
          <a:p>
            <a:r>
              <a:rPr lang="en-US" sz="1200" dirty="0"/>
              <a:t>AMT_PREV_CREDIT_MIN, AMT_PREV_CREDIT_MAX, AMT_PREV_CREDIT_MEAN, CNT_PREV_APPROVED_APP, DAYS_EMPLOYED_PERC, INCOME_CREDIT_PERC, INCOME_PER_PERSON, ANNUITY_INCOME_PERC, PAYMENT_RATE, DAYS_START_EMPLOYED, EXT_SOURCE_1_sq, </a:t>
            </a:r>
            <a:r>
              <a:rPr lang="en-US" sz="1200" dirty="0" err="1"/>
              <a:t>CNT_CHILDREN_sq</a:t>
            </a:r>
            <a:r>
              <a:rPr lang="en-US" sz="1200" dirty="0"/>
              <a:t>, EXT_SOURCE_2_sq, EXT_SOURCE_3_sq, WALLSMATERIAL_MODE, OCCUPATION_TYPE, CODE_GENDER, NAME_TYPE_SUITE, NAME_FAMILY_STATUS, ORGANIZATION_TYPE, </a:t>
            </a:r>
            <a:r>
              <a:rPr lang="en-US" sz="1200" dirty="0" err="1"/>
              <a:t>AMT_GOODS_PRICE_ln_scaled</a:t>
            </a:r>
            <a:r>
              <a:rPr lang="en-US" sz="1200" dirty="0"/>
              <a:t>, </a:t>
            </a:r>
            <a:r>
              <a:rPr lang="en-US" sz="1200" dirty="0" err="1"/>
              <a:t>AMT_INCOME_TOTAL_scaled</a:t>
            </a:r>
            <a:r>
              <a:rPr lang="en-US" sz="1200" dirty="0"/>
              <a:t>, </a:t>
            </a:r>
            <a:r>
              <a:rPr lang="en-US" sz="1200" dirty="0" err="1"/>
              <a:t>AMT_GOODS_PRICE_scaled</a:t>
            </a:r>
            <a:r>
              <a:rPr lang="en-US" sz="1200" dirty="0"/>
              <a:t>, </a:t>
            </a:r>
            <a:r>
              <a:rPr lang="en-US" sz="1200" dirty="0" err="1"/>
              <a:t>AMT_CREDIT_scaled</a:t>
            </a:r>
            <a:r>
              <a:rPr lang="en-US" sz="1200" dirty="0"/>
              <a:t>, </a:t>
            </a:r>
            <a:r>
              <a:rPr lang="en-US" sz="1200" dirty="0" err="1"/>
              <a:t>AMT_INCOME_TOTAL_ln_scaled</a:t>
            </a:r>
            <a:r>
              <a:rPr lang="en-US" sz="1200" dirty="0"/>
              <a:t>, </a:t>
            </a:r>
            <a:r>
              <a:rPr lang="en-US" sz="1200" dirty="0" err="1"/>
              <a:t>AMT_ANNUITY_ln_scaled</a:t>
            </a:r>
            <a:r>
              <a:rPr lang="en-US" sz="1200" dirty="0"/>
              <a:t>, </a:t>
            </a:r>
            <a:r>
              <a:rPr lang="en-US" sz="1200" dirty="0" err="1"/>
              <a:t>AMT_CREDIT_ln_scaled</a:t>
            </a:r>
            <a:r>
              <a:rPr lang="en-US" sz="1200" dirty="0"/>
              <a:t>, </a:t>
            </a:r>
            <a:r>
              <a:rPr lang="en-US" sz="1200" dirty="0" err="1"/>
              <a:t>AMT_ANNUITY_scaled</a:t>
            </a:r>
            <a:r>
              <a:rPr lang="en-US" sz="1200" dirty="0"/>
              <a:t>, latent_0, latent_1, latent_2, latent_3</a:t>
            </a:r>
          </a:p>
        </p:txBody>
      </p:sp>
    </p:spTree>
    <p:extLst>
      <p:ext uri="{BB962C8B-B14F-4D97-AF65-F5344CB8AC3E}">
        <p14:creationId xmlns:p14="http://schemas.microsoft.com/office/powerpoint/2010/main" val="409863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4DFFABD24F2418DAFC9B95697FDF3" ma:contentTypeVersion="12" ma:contentTypeDescription="Create a new document." ma:contentTypeScope="" ma:versionID="5e3937b3e8b95087abe6601273b5fd78">
  <xsd:schema xmlns:xsd="http://www.w3.org/2001/XMLSchema" xmlns:xs="http://www.w3.org/2001/XMLSchema" xmlns:p="http://schemas.microsoft.com/office/2006/metadata/properties" xmlns:ns2="33818b7f-41cc-44b6-a9db-494870eb7fa7" xmlns:ns3="96efcc39-b2e5-4f7b-aaab-c972485de1d7" targetNamespace="http://schemas.microsoft.com/office/2006/metadata/properties" ma:root="true" ma:fieldsID="10f7383d5142673a4b5f5d7ae5dba193" ns2:_="" ns3:_="">
    <xsd:import namespace="33818b7f-41cc-44b6-a9db-494870eb7fa7"/>
    <xsd:import namespace="96efcc39-b2e5-4f7b-aaab-c972485de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18b7f-41cc-44b6-a9db-494870eb7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fcc39-b2e5-4f7b-aaab-c972485de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5FAB73-8BEC-4918-A0EA-51399F007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553B3-A8C7-4895-AC3F-E12F960FAFA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96efcc39-b2e5-4f7b-aaab-c972485de1d7"/>
    <ds:schemaRef ds:uri="33818b7f-41cc-44b6-a9db-494870eb7fa7"/>
  </ds:schemaRefs>
</ds:datastoreItem>
</file>

<file path=customXml/itemProps3.xml><?xml version="1.0" encoding="utf-8"?>
<ds:datastoreItem xmlns:ds="http://schemas.openxmlformats.org/officeDocument/2006/customXml" ds:itemID="{3474E60F-3949-4DF9-BBB4-C370DB02D594}">
  <ds:schemaRefs>
    <ds:schemaRef ds:uri="33818b7f-41cc-44b6-a9db-494870eb7fa7"/>
    <ds:schemaRef ds:uri="96efcc39-b2e5-4f7b-aaab-c972485de1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46460</TotalTime>
  <Words>951</Words>
  <Application>Microsoft Macintosh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Poppins Light</vt:lpstr>
      <vt:lpstr>Poppins Medium</vt:lpstr>
      <vt:lpstr>Office Theme</vt:lpstr>
      <vt:lpstr>Anovos Use Case Demo</vt:lpstr>
      <vt:lpstr>Anovos A Scalable Feature Engineering library using Apache Spark</vt:lpstr>
      <vt:lpstr>Goal of Anovos</vt:lpstr>
      <vt:lpstr>Demo Introduction</vt:lpstr>
      <vt:lpstr>Dataset application_train.csv</vt:lpstr>
      <vt:lpstr>Demo Workflow</vt:lpstr>
      <vt:lpstr>Candidate Feature Set</vt:lpstr>
      <vt:lpstr>Model Ready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User5</dc:creator>
  <cp:lastModifiedBy>Kajanan Sangaralingam</cp:lastModifiedBy>
  <cp:revision>7</cp:revision>
  <dcterms:created xsi:type="dcterms:W3CDTF">2022-02-14T11:13:04Z</dcterms:created>
  <dcterms:modified xsi:type="dcterms:W3CDTF">2022-05-31T18:54:31Z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0x0101001704DFFABD24F2418DAFC9B95697FDF3</vt:lpwstr>
  </property>
</Properties>
</file>