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b="0" i="0" u="none"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neighbourhoods_in_Vancou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1395" y="2404530"/>
            <a:ext cx="9152313" cy="1826647"/>
          </a:xfrm>
        </p:spPr>
        <p:txBody>
          <a:bodyPr/>
          <a:lstStyle/>
          <a:p>
            <a:pPr algn="ctr"/>
            <a:r>
              <a:rPr lang="en-US" sz="4800" dirty="0"/>
              <a:t>Finding Nearest Neighborhood in Vancouver</a:t>
            </a:r>
            <a:br>
              <a:rPr lang="en-US" sz="4800" dirty="0"/>
            </a:br>
            <a:endParaRPr lang="en-US" sz="4800" dirty="0"/>
          </a:p>
        </p:txBody>
      </p:sp>
      <p:sp>
        <p:nvSpPr>
          <p:cNvPr id="3" name="Subtitle 2"/>
          <p:cNvSpPr>
            <a:spLocks noGrp="1"/>
          </p:cNvSpPr>
          <p:nvPr>
            <p:ph type="subTitle" idx="1"/>
          </p:nvPr>
        </p:nvSpPr>
        <p:spPr/>
        <p:txBody>
          <a:bodyPr/>
          <a:lstStyle/>
          <a:p>
            <a:r>
              <a:rPr lang="en-US" dirty="0" smtClean="0"/>
              <a:t>Anow Fanny Durairaj</a:t>
            </a:r>
          </a:p>
          <a:p>
            <a:r>
              <a:rPr lang="en-US" dirty="0" smtClean="0"/>
              <a:t>Coursera - Capstone Project</a:t>
            </a:r>
            <a:endParaRPr lang="en-US" dirty="0"/>
          </a:p>
        </p:txBody>
      </p:sp>
    </p:spTree>
    <p:extLst>
      <p:ext uri="{BB962C8B-B14F-4D97-AF65-F5344CB8AC3E}">
        <p14:creationId xmlns:p14="http://schemas.microsoft.com/office/powerpoint/2010/main" val="300778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811"/>
          </a:xfrm>
        </p:spPr>
        <p:txBody>
          <a:bodyPr/>
          <a:lstStyle/>
          <a:p>
            <a:r>
              <a:rPr lang="en-US" dirty="0" smtClean="0"/>
              <a:t>Modelling</a:t>
            </a:r>
            <a:endParaRPr lang="en-US" dirty="0"/>
          </a:p>
        </p:txBody>
      </p:sp>
      <p:sp>
        <p:nvSpPr>
          <p:cNvPr id="3" name="Content Placeholder 2"/>
          <p:cNvSpPr>
            <a:spLocks noGrp="1"/>
          </p:cNvSpPr>
          <p:nvPr>
            <p:ph idx="1"/>
          </p:nvPr>
        </p:nvSpPr>
        <p:spPr>
          <a:xfrm>
            <a:off x="677333" y="1313411"/>
            <a:ext cx="10785917" cy="4727951"/>
          </a:xfrm>
        </p:spPr>
        <p:txBody>
          <a:bodyPr/>
          <a:lstStyle/>
          <a:p>
            <a:r>
              <a:rPr lang="en-US" dirty="0" smtClean="0"/>
              <a:t>Choose </a:t>
            </a:r>
            <a:r>
              <a:rPr lang="en-US" dirty="0"/>
              <a:t>the right neighborhood within a </a:t>
            </a:r>
            <a:r>
              <a:rPr lang="en-US" dirty="0" smtClean="0"/>
              <a:t>Borough with </a:t>
            </a:r>
            <a:r>
              <a:rPr lang="en-US" dirty="0"/>
              <a:t>clustering similar neighborhoods </a:t>
            </a:r>
            <a:r>
              <a:rPr lang="en-US" dirty="0" smtClean="0"/>
              <a:t>                 using </a:t>
            </a:r>
            <a:r>
              <a:rPr lang="en-US" dirty="0"/>
              <a:t>K - means </a:t>
            </a:r>
            <a:r>
              <a:rPr lang="en-US" dirty="0" smtClean="0"/>
              <a:t>clustering.</a:t>
            </a:r>
          </a:p>
          <a:p>
            <a:r>
              <a:rPr lang="en-US" dirty="0" smtClean="0"/>
              <a:t>Clusters </a:t>
            </a:r>
            <a:r>
              <a:rPr lang="en-US" dirty="0"/>
              <a:t>data based on </a:t>
            </a:r>
            <a:r>
              <a:rPr lang="en-US" dirty="0" smtClean="0"/>
              <a:t>predefined </a:t>
            </a:r>
            <a:r>
              <a:rPr lang="en-US" dirty="0"/>
              <a:t>cluster size. </a:t>
            </a:r>
            <a:endParaRPr lang="en-US" dirty="0" smtClean="0"/>
          </a:p>
          <a:p>
            <a:r>
              <a:rPr lang="en-US" dirty="0" smtClean="0"/>
              <a:t>Add Latitude and Longitude for each neighborhood.</a:t>
            </a:r>
          </a:p>
          <a:p>
            <a:endParaRPr lang="en-US" dirty="0"/>
          </a:p>
        </p:txBody>
      </p:sp>
      <p:pic>
        <p:nvPicPr>
          <p:cNvPr id="4" name="Picture 3"/>
          <p:cNvPicPr/>
          <p:nvPr/>
        </p:nvPicPr>
        <p:blipFill>
          <a:blip r:embed="rId2"/>
          <a:stretch>
            <a:fillRect/>
          </a:stretch>
        </p:blipFill>
        <p:spPr>
          <a:xfrm>
            <a:off x="677334" y="3151706"/>
            <a:ext cx="10665229" cy="2151813"/>
          </a:xfrm>
          <a:prstGeom prst="rect">
            <a:avLst/>
          </a:prstGeom>
        </p:spPr>
      </p:pic>
    </p:spTree>
    <p:extLst>
      <p:ext uri="{BB962C8B-B14F-4D97-AF65-F5344CB8AC3E}">
        <p14:creationId xmlns:p14="http://schemas.microsoft.com/office/powerpoint/2010/main" val="20495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519" y="742604"/>
            <a:ext cx="8596668" cy="662247"/>
          </a:xfrm>
        </p:spPr>
        <p:txBody>
          <a:bodyPr/>
          <a:lstStyle/>
          <a:p>
            <a:r>
              <a:rPr lang="en-US" dirty="0" smtClean="0"/>
              <a:t>Modelling</a:t>
            </a:r>
            <a:endParaRPr lang="en-US" dirty="0"/>
          </a:p>
        </p:txBody>
      </p:sp>
      <p:sp>
        <p:nvSpPr>
          <p:cNvPr id="4" name="Content Placeholder 2"/>
          <p:cNvSpPr>
            <a:spLocks noGrp="1"/>
          </p:cNvSpPr>
          <p:nvPr>
            <p:ph idx="1"/>
          </p:nvPr>
        </p:nvSpPr>
        <p:spPr>
          <a:xfrm>
            <a:off x="602519" y="1404851"/>
            <a:ext cx="10024148" cy="4786140"/>
          </a:xfrm>
        </p:spPr>
        <p:txBody>
          <a:bodyPr/>
          <a:lstStyle/>
          <a:p>
            <a:pPr marL="0" indent="0">
              <a:buNone/>
            </a:pPr>
            <a:r>
              <a:rPr lang="en-US" dirty="0" smtClean="0"/>
              <a:t>Clustering the Neighborhoods and plotted in Map using Folium</a:t>
            </a:r>
          </a:p>
          <a:p>
            <a:pPr marL="0" indent="0">
              <a:buNone/>
            </a:pPr>
            <a:endParaRPr lang="en-US" dirty="0"/>
          </a:p>
        </p:txBody>
      </p:sp>
      <p:pic>
        <p:nvPicPr>
          <p:cNvPr id="5" name="Picture 4"/>
          <p:cNvPicPr/>
          <p:nvPr/>
        </p:nvPicPr>
        <p:blipFill>
          <a:blip r:embed="rId2"/>
          <a:stretch>
            <a:fillRect/>
          </a:stretch>
        </p:blipFill>
        <p:spPr>
          <a:xfrm>
            <a:off x="1562793" y="1920241"/>
            <a:ext cx="6467302" cy="4405744"/>
          </a:xfrm>
          <a:prstGeom prst="rect">
            <a:avLst/>
          </a:prstGeom>
        </p:spPr>
      </p:pic>
    </p:spTree>
    <p:extLst>
      <p:ext uri="{BB962C8B-B14F-4D97-AF65-F5344CB8AC3E}">
        <p14:creationId xmlns:p14="http://schemas.microsoft.com/office/powerpoint/2010/main" val="336660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34" y="381000"/>
            <a:ext cx="8596668" cy="471055"/>
          </a:xfrm>
        </p:spPr>
        <p:txBody>
          <a:bodyPr>
            <a:normAutofit fontScale="90000"/>
          </a:bodyPr>
          <a:lstStyle/>
          <a:p>
            <a:r>
              <a:rPr lang="en-US" dirty="0" smtClean="0"/>
              <a:t>Analysis</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42" y="1677477"/>
            <a:ext cx="9087272" cy="88976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33" y="3022794"/>
            <a:ext cx="9054126" cy="82705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78" y="4300070"/>
            <a:ext cx="9196236" cy="900434"/>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34" y="5834091"/>
            <a:ext cx="9279466" cy="8787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651934" y="1120359"/>
            <a:ext cx="8695266" cy="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Cluster Analysis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vancouver_merged.loc</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Labels'] == 1,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vancouver_merged.columns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 list(range(5,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vancouver_merged.shape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6"/>
          <p:cNvSpPr>
            <a:spLocks noChangeArrowheads="1"/>
          </p:cNvSpPr>
          <p:nvPr/>
        </p:nvSpPr>
        <p:spPr bwMode="auto">
          <a:xfrm>
            <a:off x="602635" y="2572577"/>
            <a:ext cx="8695266" cy="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Cluster Analysis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vancouver_merged.loc</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Labels'] == 2,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vancouver_merged.columns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 list(range(5,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vancouver_merged.shape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580142" y="3841515"/>
            <a:ext cx="9315954" cy="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Cluster Analysis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vancouver_merged.loc</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Labels'] == 3,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vancouver_merged.columns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 list(range(5,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vancouver_merged.shape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580142" y="5200504"/>
            <a:ext cx="9279466" cy="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Cluster Analysis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vancouver_merged.loc</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Labels'] == 4,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vancouver_merged.columns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 list(range(5,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vancouver_merged.shape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995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1782"/>
            <a:ext cx="8596668" cy="753687"/>
          </a:xfrm>
        </p:spPr>
        <p:txBody>
          <a:bodyPr/>
          <a:lstStyle/>
          <a:p>
            <a:r>
              <a:rPr lang="en-US" dirty="0" smtClean="0"/>
              <a:t>Results</a:t>
            </a:r>
            <a:endParaRPr lang="en-US" dirty="0"/>
          </a:p>
        </p:txBody>
      </p:sp>
      <p:sp>
        <p:nvSpPr>
          <p:cNvPr id="6" name="Rectangle 6"/>
          <p:cNvSpPr>
            <a:spLocks noChangeArrowheads="1"/>
          </p:cNvSpPr>
          <p:nvPr/>
        </p:nvSpPr>
        <p:spPr bwMode="auto">
          <a:xfrm>
            <a:off x="826964" y="2498420"/>
            <a:ext cx="10477548" cy="65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Cluster Analysis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vancouver_merged.loc</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 Labels'] == 0,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vancouver_merged.columns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 list(range(5, </a:t>
            </a: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vancouver_merged.shape</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36" y="3400152"/>
            <a:ext cx="10689371" cy="18869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7335" y="1271847"/>
            <a:ext cx="10129210" cy="981423"/>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objective of the business problem helps the stakeholders identify one of the safest borough in Vancouver, an appropriate neighborhood within the borough to set up a commercial establishment a Grocery store.</a:t>
            </a:r>
          </a:p>
        </p:txBody>
      </p:sp>
    </p:spTree>
    <p:extLst>
      <p:ext uri="{BB962C8B-B14F-4D97-AF65-F5344CB8AC3E}">
        <p14:creationId xmlns:p14="http://schemas.microsoft.com/office/powerpoint/2010/main" val="297303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371"/>
          </a:xfrm>
        </p:spPr>
        <p:txBody>
          <a:bodyPr>
            <a:normAutofit fontScale="90000"/>
          </a:bodyPr>
          <a:lstStyle/>
          <a:p>
            <a:r>
              <a:rPr lang="en-US" dirty="0" smtClean="0"/>
              <a:t>Discussion</a:t>
            </a:r>
            <a:endParaRPr lang="en-US" dirty="0"/>
          </a:p>
        </p:txBody>
      </p:sp>
      <p:sp>
        <p:nvSpPr>
          <p:cNvPr id="3" name="Content Placeholder 2"/>
          <p:cNvSpPr>
            <a:spLocks noGrp="1"/>
          </p:cNvSpPr>
          <p:nvPr>
            <p:ph idx="1"/>
          </p:nvPr>
        </p:nvSpPr>
        <p:spPr>
          <a:xfrm>
            <a:off x="773084" y="1354976"/>
            <a:ext cx="9401694" cy="3665911"/>
          </a:xfrm>
        </p:spPr>
        <p:txBody>
          <a:bodyPr/>
          <a:lstStyle/>
          <a:p>
            <a:pPr algn="just">
              <a:lnSpc>
                <a:spcPct val="150000"/>
              </a:lnSpc>
            </a:pPr>
            <a:r>
              <a:rPr lang="en-US" dirty="0" smtClean="0"/>
              <a:t>Achieved </a:t>
            </a:r>
            <a:r>
              <a:rPr lang="en-US" dirty="0"/>
              <a:t>by making use of Vancouver crime data to identify a safe Borough with considerable number of neighborhood. </a:t>
            </a:r>
            <a:endParaRPr lang="en-US" dirty="0" smtClean="0"/>
          </a:p>
          <a:p>
            <a:pPr algn="just">
              <a:lnSpc>
                <a:spcPct val="150000"/>
              </a:lnSpc>
            </a:pPr>
            <a:r>
              <a:rPr lang="en-US" dirty="0" smtClean="0"/>
              <a:t>After </a:t>
            </a:r>
            <a:r>
              <a:rPr lang="en-US" dirty="0"/>
              <a:t>selecting the Borough, the result chooses the right neighborhood where grocery shops were not among venues in a close proximity to each other. </a:t>
            </a:r>
            <a:endParaRPr lang="en-US" dirty="0" smtClean="0"/>
          </a:p>
          <a:p>
            <a:pPr algn="just">
              <a:lnSpc>
                <a:spcPct val="150000"/>
              </a:lnSpc>
            </a:pPr>
            <a:r>
              <a:rPr lang="en-US" dirty="0" smtClean="0"/>
              <a:t>The </a:t>
            </a:r>
            <a:r>
              <a:rPr lang="en-US" dirty="0"/>
              <a:t>result achieved by grouping the neighborhoods into clusters to assist the stakeholders by providing them with relevant data about venues and safety of a given neighborhood.</a:t>
            </a:r>
          </a:p>
          <a:p>
            <a:pPr algn="just"/>
            <a:endParaRPr lang="en-US" dirty="0"/>
          </a:p>
        </p:txBody>
      </p:sp>
    </p:spTree>
    <p:extLst>
      <p:ext uri="{BB962C8B-B14F-4D97-AF65-F5344CB8AC3E}">
        <p14:creationId xmlns:p14="http://schemas.microsoft.com/office/powerpoint/2010/main" val="278221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498"/>
          </a:xfrm>
        </p:spPr>
        <p:txBody>
          <a:bodyPr/>
          <a:lstStyle/>
          <a:p>
            <a:r>
              <a:rPr lang="en-US" dirty="0" smtClean="0"/>
              <a:t>Conclusion</a:t>
            </a:r>
            <a:endParaRPr lang="en-US" dirty="0"/>
          </a:p>
        </p:txBody>
      </p:sp>
      <p:sp>
        <p:nvSpPr>
          <p:cNvPr id="3" name="Content Placeholder 2"/>
          <p:cNvSpPr>
            <a:spLocks noGrp="1"/>
          </p:cNvSpPr>
          <p:nvPr>
            <p:ph idx="1"/>
          </p:nvPr>
        </p:nvSpPr>
        <p:spPr>
          <a:xfrm>
            <a:off x="735523" y="1562073"/>
            <a:ext cx="8596668" cy="3880773"/>
          </a:xfrm>
        </p:spPr>
        <p:txBody>
          <a:bodyPr/>
          <a:lstStyle/>
          <a:p>
            <a:pPr algn="just">
              <a:lnSpc>
                <a:spcPct val="150000"/>
              </a:lnSpc>
            </a:pPr>
            <a:r>
              <a:rPr lang="en-US" dirty="0"/>
              <a:t>Thus, we have explored the crime data to understand the different types of crimes in all neighborhoods of Vancouver. </a:t>
            </a:r>
            <a:endParaRPr lang="en-US" dirty="0" smtClean="0"/>
          </a:p>
          <a:p>
            <a:pPr algn="just">
              <a:lnSpc>
                <a:spcPct val="150000"/>
              </a:lnSpc>
            </a:pPr>
            <a:r>
              <a:rPr lang="en-US" dirty="0" smtClean="0"/>
              <a:t>The </a:t>
            </a:r>
            <a:r>
              <a:rPr lang="en-US" dirty="0"/>
              <a:t>data has categorized them into different Borough, which helps to group the neighborhoods into boroughs and choose the safest borough first. </a:t>
            </a:r>
            <a:endParaRPr lang="en-US" dirty="0" smtClean="0"/>
          </a:p>
          <a:p>
            <a:pPr algn="just">
              <a:lnSpc>
                <a:spcPct val="150000"/>
              </a:lnSpc>
            </a:pPr>
            <a:r>
              <a:rPr lang="en-US" dirty="0" smtClean="0"/>
              <a:t>When </a:t>
            </a:r>
            <a:r>
              <a:rPr lang="en-US" dirty="0"/>
              <a:t>the confirmed Borough number of neighborhoods is down, we can further shortlist the neighborhoods based on the common venues, to choose a neighborhood which best suits the business problem.</a:t>
            </a:r>
          </a:p>
          <a:p>
            <a:endParaRPr lang="en-US" dirty="0"/>
          </a:p>
        </p:txBody>
      </p:sp>
    </p:spTree>
    <p:extLst>
      <p:ext uri="{BB962C8B-B14F-4D97-AF65-F5344CB8AC3E}">
        <p14:creationId xmlns:p14="http://schemas.microsoft.com/office/powerpoint/2010/main" val="234985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a:xfrm>
            <a:off x="677333" y="1321724"/>
            <a:ext cx="9829953" cy="5128951"/>
          </a:xfrm>
        </p:spPr>
        <p:txBody>
          <a:bodyPr>
            <a:normAutofit/>
          </a:bodyPr>
          <a:lstStyle/>
          <a:p>
            <a:pPr algn="just">
              <a:lnSpc>
                <a:spcPct val="150000"/>
              </a:lnSpc>
            </a:pPr>
            <a:r>
              <a:rPr lang="en-US" dirty="0"/>
              <a:t>The business problem aims to target the stakeholders who wants to starts a business in Vancouver City in Canada. This problem will analysis the crime data for opening a store and shortlists the neighborhood where the kind of store is not as close to the city.</a:t>
            </a:r>
          </a:p>
          <a:p>
            <a:r>
              <a:rPr lang="en-US" dirty="0"/>
              <a:t>Task includes: </a:t>
            </a:r>
          </a:p>
          <a:p>
            <a:pPr lvl="1"/>
            <a:r>
              <a:rPr lang="en-US" b="1" dirty="0"/>
              <a:t>Analyze the crime data by choosing the safest </a:t>
            </a:r>
            <a:r>
              <a:rPr lang="en-US" b="1" dirty="0" smtClean="0"/>
              <a:t>Borough</a:t>
            </a:r>
            <a:endParaRPr lang="en-US" dirty="0"/>
          </a:p>
          <a:p>
            <a:pPr lvl="1"/>
            <a:r>
              <a:rPr lang="en-US" b="1" dirty="0"/>
              <a:t>Find the list of neighborhood</a:t>
            </a:r>
            <a:endParaRPr lang="en-US" dirty="0"/>
          </a:p>
          <a:p>
            <a:pPr lvl="1"/>
            <a:r>
              <a:rPr lang="en-US" b="1" dirty="0"/>
              <a:t>Choose the close neighborhood to the city</a:t>
            </a:r>
            <a:endParaRPr lang="en-US" dirty="0"/>
          </a:p>
          <a:p>
            <a:pPr algn="just">
              <a:lnSpc>
                <a:spcPct val="150000"/>
              </a:lnSpc>
            </a:pPr>
            <a:r>
              <a:rPr lang="en-US" dirty="0"/>
              <a:t>We have used the Data Science tools to analyze and focus on the data and explore the neighborhoods and the 10 most common venues in each neighborhood. This helps to find the best neighborhood that can be selected where the store is not the common venue. </a:t>
            </a:r>
          </a:p>
          <a:p>
            <a:endParaRPr lang="en-US" dirty="0"/>
          </a:p>
        </p:txBody>
      </p:sp>
    </p:spTree>
    <p:extLst>
      <p:ext uri="{BB962C8B-B14F-4D97-AF65-F5344CB8AC3E}">
        <p14:creationId xmlns:p14="http://schemas.microsoft.com/office/powerpoint/2010/main" val="237599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456" y="393469"/>
            <a:ext cx="8596668" cy="753687"/>
          </a:xfrm>
        </p:spPr>
        <p:txBody>
          <a:bodyPr/>
          <a:lstStyle/>
          <a:p>
            <a:r>
              <a:rPr lang="en-US" dirty="0" smtClean="0"/>
              <a:t>Data Description</a:t>
            </a:r>
            <a:endParaRPr lang="en-US" dirty="0"/>
          </a:p>
        </p:txBody>
      </p:sp>
      <p:sp>
        <p:nvSpPr>
          <p:cNvPr id="3" name="Content Placeholder 2"/>
          <p:cNvSpPr>
            <a:spLocks noGrp="1"/>
          </p:cNvSpPr>
          <p:nvPr>
            <p:ph idx="1"/>
          </p:nvPr>
        </p:nvSpPr>
        <p:spPr>
          <a:xfrm>
            <a:off x="573578" y="1039091"/>
            <a:ext cx="10723418" cy="5486400"/>
          </a:xfrm>
        </p:spPr>
        <p:txBody>
          <a:bodyPr>
            <a:normAutofit fontScale="92500" lnSpcReduction="20000"/>
          </a:bodyPr>
          <a:lstStyle/>
          <a:p>
            <a:pPr>
              <a:lnSpc>
                <a:spcPct val="170000"/>
              </a:lnSpc>
            </a:pPr>
            <a:r>
              <a:rPr lang="en-US" dirty="0"/>
              <a:t>Based on definition of the problem, the following factors will influence our decision:</a:t>
            </a:r>
          </a:p>
          <a:p>
            <a:pPr lvl="1"/>
            <a:r>
              <a:rPr lang="en-US" b="1" dirty="0"/>
              <a:t>Find the safest borough based on crime statistics</a:t>
            </a:r>
            <a:endParaRPr lang="en-US" dirty="0"/>
          </a:p>
          <a:p>
            <a:pPr lvl="1"/>
            <a:r>
              <a:rPr lang="en-US" b="1" dirty="0"/>
              <a:t>Find the most common venues</a:t>
            </a:r>
            <a:endParaRPr lang="en-US" dirty="0"/>
          </a:p>
          <a:p>
            <a:pPr lvl="1"/>
            <a:r>
              <a:rPr lang="en-US" b="1" dirty="0"/>
              <a:t>Choose the right neighborhood within the </a:t>
            </a:r>
            <a:r>
              <a:rPr lang="en-US" b="1" dirty="0" smtClean="0"/>
              <a:t>Borough</a:t>
            </a:r>
          </a:p>
          <a:p>
            <a:pPr marL="0" indent="0">
              <a:buNone/>
            </a:pPr>
            <a:r>
              <a:rPr lang="en-US" dirty="0"/>
              <a:t>The following data sources are extracted/generated:</a:t>
            </a:r>
            <a:endParaRPr lang="en-US" sz="1600" dirty="0"/>
          </a:p>
          <a:p>
            <a:pPr lvl="0">
              <a:lnSpc>
                <a:spcPct val="170000"/>
              </a:lnSpc>
            </a:pPr>
            <a:r>
              <a:rPr lang="en-US" dirty="0"/>
              <a:t>A dataset consisting of the crime statistics of each Neighborhood in Vancouver along with type of crime, recorded year, month and hour.</a:t>
            </a:r>
            <a:endParaRPr lang="en-US" sz="1600" dirty="0"/>
          </a:p>
          <a:p>
            <a:pPr lvl="0">
              <a:lnSpc>
                <a:spcPct val="170000"/>
              </a:lnSpc>
            </a:pPr>
            <a:r>
              <a:rPr lang="en-US" dirty="0"/>
              <a:t>Borough information is used to map the existing data where each neighborhood can be assigned with the right borough.</a:t>
            </a:r>
            <a:endParaRPr lang="en-US" sz="1600" dirty="0"/>
          </a:p>
          <a:p>
            <a:pPr lvl="0">
              <a:lnSpc>
                <a:spcPct val="170000"/>
              </a:lnSpc>
            </a:pPr>
            <a:r>
              <a:rPr lang="en-US" dirty="0" smtClean="0"/>
              <a:t>Data fetched </a:t>
            </a:r>
            <a:r>
              <a:rPr lang="en-US" dirty="0"/>
              <a:t>using </a:t>
            </a:r>
            <a:r>
              <a:rPr lang="en-US" dirty="0" err="1"/>
              <a:t>OpenCage</a:t>
            </a:r>
            <a:r>
              <a:rPr lang="en-US" dirty="0"/>
              <a:t> Geocoder to find the safest borough, explore the neighborhood by plotting it on maps using Folium, and perform exploratory data analysis.</a:t>
            </a:r>
            <a:endParaRPr lang="en-US" sz="1600" dirty="0"/>
          </a:p>
          <a:p>
            <a:pPr lvl="0">
              <a:lnSpc>
                <a:spcPct val="170000"/>
              </a:lnSpc>
            </a:pPr>
            <a:r>
              <a:rPr lang="en-US" dirty="0" smtClean="0"/>
              <a:t>Data fetched </a:t>
            </a:r>
            <a:r>
              <a:rPr lang="en-US" dirty="0"/>
              <a:t>using Four Square API to explore the neighborhood venues and to apply machine-learning algorithm to cluster the neighborhoods and present the findings by plotting it on maps using Folium.</a:t>
            </a:r>
            <a:endParaRPr lang="en-US" sz="1600" dirty="0"/>
          </a:p>
          <a:p>
            <a:pPr lvl="1"/>
            <a:endParaRPr lang="en-US" dirty="0"/>
          </a:p>
          <a:p>
            <a:endParaRPr lang="en-US" dirty="0"/>
          </a:p>
        </p:txBody>
      </p:sp>
    </p:spTree>
    <p:extLst>
      <p:ext uri="{BB962C8B-B14F-4D97-AF65-F5344CB8AC3E}">
        <p14:creationId xmlns:p14="http://schemas.microsoft.com/office/powerpoint/2010/main" val="12293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6226"/>
            <a:ext cx="8596668" cy="612372"/>
          </a:xfrm>
        </p:spPr>
        <p:txBody>
          <a:bodyPr>
            <a:normAutofit fontScale="90000"/>
          </a:bodyPr>
          <a:lstStyle/>
          <a:p>
            <a:r>
              <a:rPr lang="en-US" b="1" dirty="0"/>
              <a:t>Vancouver Crime </a:t>
            </a:r>
            <a:r>
              <a:rPr lang="en-US" b="1" dirty="0" smtClean="0"/>
              <a:t>Report Data </a:t>
            </a:r>
            <a:r>
              <a:rPr lang="en-US" b="1" dirty="0"/>
              <a:t/>
            </a:r>
            <a:br>
              <a:rPr lang="en-US" b="1" dirty="0"/>
            </a:br>
            <a:endParaRPr lang="en-US" dirty="0"/>
          </a:p>
        </p:txBody>
      </p:sp>
      <p:sp>
        <p:nvSpPr>
          <p:cNvPr id="3" name="Content Placeholder 2"/>
          <p:cNvSpPr>
            <a:spLocks noGrp="1"/>
          </p:cNvSpPr>
          <p:nvPr>
            <p:ph idx="1"/>
          </p:nvPr>
        </p:nvSpPr>
        <p:spPr>
          <a:xfrm>
            <a:off x="615141" y="1238597"/>
            <a:ext cx="10116589" cy="4802766"/>
          </a:xfrm>
        </p:spPr>
        <p:txBody>
          <a:bodyPr>
            <a:normAutofit fontScale="92500" lnSpcReduction="10000"/>
          </a:bodyPr>
          <a:lstStyle/>
          <a:p>
            <a:pPr marL="0" indent="0">
              <a:buNone/>
            </a:pPr>
            <a:r>
              <a:rPr lang="en-US" b="1" dirty="0"/>
              <a:t>Reading from the Dataset</a:t>
            </a:r>
          </a:p>
          <a:p>
            <a:pPr marL="0" indent="0">
              <a:buNone/>
            </a:pPr>
            <a:r>
              <a:rPr lang="en-US" b="1" dirty="0"/>
              <a:t>Data set URL: </a:t>
            </a:r>
            <a:r>
              <a:rPr lang="en-US" dirty="0"/>
              <a:t>https://www.kaggle.com/agilesifaka/vancouver-crime-report/version/2</a:t>
            </a:r>
          </a:p>
          <a:p>
            <a:pPr marL="0" indent="0">
              <a:buNone/>
            </a:pPr>
            <a:endParaRPr lang="en-US" b="1"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i="1" dirty="0" smtClean="0"/>
              <a:t>[</a:t>
            </a:r>
            <a:r>
              <a:rPr lang="en-US" i="1" dirty="0"/>
              <a:t>Wikipedia page](</a:t>
            </a:r>
            <a:r>
              <a:rPr lang="en-US" i="1" u="sng" dirty="0">
                <a:hlinkClick r:id="rId2"/>
              </a:rPr>
              <a:t>https://</a:t>
            </a:r>
            <a:r>
              <a:rPr lang="en-US" i="1" u="sng" dirty="0" smtClean="0">
                <a:hlinkClick r:id="rId2"/>
              </a:rPr>
              <a:t>en.wikipedia.org/wiki/List_of_neighbourhoods_in_Vancouver</a:t>
            </a:r>
            <a:r>
              <a:rPr lang="en-US" i="1" u="sng" dirty="0" smtClean="0"/>
              <a:t>)</a:t>
            </a:r>
            <a:endParaRPr lang="en-US" dirty="0"/>
          </a:p>
          <a:p>
            <a:endParaRPr lang="en-US" dirty="0"/>
          </a:p>
        </p:txBody>
      </p:sp>
      <p:pic>
        <p:nvPicPr>
          <p:cNvPr id="102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84" y="1961175"/>
            <a:ext cx="8520545" cy="35990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866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4538"/>
            <a:ext cx="8596668" cy="620684"/>
          </a:xfrm>
        </p:spPr>
        <p:txBody>
          <a:bodyPr>
            <a:normAutofit fontScale="90000"/>
          </a:bodyPr>
          <a:lstStyle/>
          <a:p>
            <a:r>
              <a:rPr lang="en-US" b="1" dirty="0" smtClean="0"/>
              <a:t>Methodology - </a:t>
            </a:r>
            <a:r>
              <a:rPr lang="en-US" b="1" dirty="0"/>
              <a:t>Exploratory Data Analysis</a:t>
            </a:r>
            <a:br>
              <a:rPr lang="en-US" b="1" dirty="0"/>
            </a:br>
            <a:r>
              <a:rPr lang="en-US" b="1" dirty="0"/>
              <a:t/>
            </a:r>
            <a:br>
              <a:rPr lang="en-US" b="1" dirty="0"/>
            </a:br>
            <a:endParaRPr lang="en-US" dirty="0"/>
          </a:p>
        </p:txBody>
      </p:sp>
      <p:sp>
        <p:nvSpPr>
          <p:cNvPr id="3" name="Content Placeholder 2"/>
          <p:cNvSpPr>
            <a:spLocks noGrp="1"/>
          </p:cNvSpPr>
          <p:nvPr>
            <p:ph idx="1"/>
          </p:nvPr>
        </p:nvSpPr>
        <p:spPr>
          <a:xfrm>
            <a:off x="802025" y="1255222"/>
            <a:ext cx="8596668" cy="4786140"/>
          </a:xfrm>
        </p:spPr>
        <p:txBody>
          <a:bodyPr/>
          <a:lstStyle/>
          <a:p>
            <a:pPr marL="0" indent="0">
              <a:buNone/>
            </a:pPr>
            <a:r>
              <a:rPr lang="en-US" dirty="0" smtClean="0"/>
              <a:t>Neighborhoods in Vancouver with Highest Crimes</a:t>
            </a:r>
          </a:p>
          <a:p>
            <a:pPr marL="0" indent="0">
              <a:buNone/>
            </a:pPr>
            <a:endParaRPr lang="en-US" dirty="0"/>
          </a:p>
        </p:txBody>
      </p:sp>
      <p:pic>
        <p:nvPicPr>
          <p:cNvPr id="6" name="Picture 5"/>
          <p:cNvPicPr/>
          <p:nvPr/>
        </p:nvPicPr>
        <p:blipFill>
          <a:blip r:embed="rId2"/>
          <a:stretch>
            <a:fillRect/>
          </a:stretch>
        </p:blipFill>
        <p:spPr>
          <a:xfrm>
            <a:off x="1454726" y="2136371"/>
            <a:ext cx="6583681" cy="3832168"/>
          </a:xfrm>
          <a:prstGeom prst="rect">
            <a:avLst/>
          </a:prstGeom>
        </p:spPr>
      </p:pic>
    </p:spTree>
    <p:extLst>
      <p:ext uri="{BB962C8B-B14F-4D97-AF65-F5344CB8AC3E}">
        <p14:creationId xmlns:p14="http://schemas.microsoft.com/office/powerpoint/2010/main" val="107399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4538"/>
            <a:ext cx="8596668" cy="620684"/>
          </a:xfrm>
        </p:spPr>
        <p:txBody>
          <a:bodyPr>
            <a:normAutofit fontScale="90000"/>
          </a:bodyPr>
          <a:lstStyle/>
          <a:p>
            <a:r>
              <a:rPr lang="en-US" b="1" dirty="0" smtClean="0"/>
              <a:t>Methodology - </a:t>
            </a:r>
            <a:r>
              <a:rPr lang="en-US" b="1" dirty="0"/>
              <a:t>Exploratory Data Analysis</a:t>
            </a:r>
            <a:br>
              <a:rPr lang="en-US" b="1" dirty="0"/>
            </a:br>
            <a:r>
              <a:rPr lang="en-US" b="1" dirty="0"/>
              <a:t/>
            </a:r>
            <a:br>
              <a:rPr lang="en-US" b="1" dirty="0"/>
            </a:br>
            <a:endParaRPr lang="en-US" dirty="0"/>
          </a:p>
        </p:txBody>
      </p:sp>
      <p:sp>
        <p:nvSpPr>
          <p:cNvPr id="3" name="Content Placeholder 2"/>
          <p:cNvSpPr>
            <a:spLocks noGrp="1"/>
          </p:cNvSpPr>
          <p:nvPr>
            <p:ph idx="1"/>
          </p:nvPr>
        </p:nvSpPr>
        <p:spPr>
          <a:xfrm>
            <a:off x="802025" y="1255222"/>
            <a:ext cx="8596668" cy="4786140"/>
          </a:xfrm>
        </p:spPr>
        <p:txBody>
          <a:bodyPr/>
          <a:lstStyle/>
          <a:p>
            <a:pPr marL="0" indent="0">
              <a:buNone/>
            </a:pPr>
            <a:r>
              <a:rPr lang="en-US" dirty="0" smtClean="0"/>
              <a:t>Neighborhoods in Vancouver with Lowest Crimes</a:t>
            </a:r>
          </a:p>
          <a:p>
            <a:pPr marL="0" indent="0">
              <a:buNone/>
            </a:pPr>
            <a:endParaRPr lang="en-US" dirty="0"/>
          </a:p>
        </p:txBody>
      </p:sp>
      <p:pic>
        <p:nvPicPr>
          <p:cNvPr id="5" name="Picture 4"/>
          <p:cNvPicPr/>
          <p:nvPr/>
        </p:nvPicPr>
        <p:blipFill>
          <a:blip r:embed="rId2"/>
          <a:stretch>
            <a:fillRect/>
          </a:stretch>
        </p:blipFill>
        <p:spPr>
          <a:xfrm>
            <a:off x="1762298" y="2116454"/>
            <a:ext cx="6482542" cy="3924907"/>
          </a:xfrm>
          <a:prstGeom prst="rect">
            <a:avLst/>
          </a:prstGeom>
        </p:spPr>
      </p:pic>
    </p:spTree>
    <p:extLst>
      <p:ext uri="{BB962C8B-B14F-4D97-AF65-F5344CB8AC3E}">
        <p14:creationId xmlns:p14="http://schemas.microsoft.com/office/powerpoint/2010/main" val="225842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4538"/>
            <a:ext cx="8596668" cy="620684"/>
          </a:xfrm>
        </p:spPr>
        <p:txBody>
          <a:bodyPr>
            <a:normAutofit fontScale="90000"/>
          </a:bodyPr>
          <a:lstStyle/>
          <a:p>
            <a:r>
              <a:rPr lang="en-US" b="1" dirty="0" smtClean="0"/>
              <a:t>Methodology - </a:t>
            </a:r>
            <a:r>
              <a:rPr lang="en-US" b="1" dirty="0"/>
              <a:t>Exploratory Data Analysis</a:t>
            </a:r>
            <a:br>
              <a:rPr lang="en-US" b="1" dirty="0"/>
            </a:br>
            <a:r>
              <a:rPr lang="en-US" b="1" dirty="0"/>
              <a:t/>
            </a:r>
            <a:br>
              <a:rPr lang="en-US" b="1" dirty="0"/>
            </a:br>
            <a:endParaRPr lang="en-US" dirty="0"/>
          </a:p>
        </p:txBody>
      </p:sp>
      <p:sp>
        <p:nvSpPr>
          <p:cNvPr id="3" name="Content Placeholder 2"/>
          <p:cNvSpPr>
            <a:spLocks noGrp="1"/>
          </p:cNvSpPr>
          <p:nvPr>
            <p:ph idx="1"/>
          </p:nvPr>
        </p:nvSpPr>
        <p:spPr>
          <a:xfrm>
            <a:off x="802025" y="1255222"/>
            <a:ext cx="8596668" cy="4786140"/>
          </a:xfrm>
        </p:spPr>
        <p:txBody>
          <a:bodyPr/>
          <a:lstStyle/>
          <a:p>
            <a:pPr marL="0" indent="0">
              <a:buNone/>
            </a:pPr>
            <a:r>
              <a:rPr lang="en-US" dirty="0" smtClean="0"/>
              <a:t>Boroughs in Vancouver with Highest Crimes</a:t>
            </a:r>
          </a:p>
          <a:p>
            <a:pPr marL="0" indent="0">
              <a:buNone/>
            </a:pPr>
            <a:endParaRPr lang="en-US" dirty="0"/>
          </a:p>
        </p:txBody>
      </p:sp>
      <p:pic>
        <p:nvPicPr>
          <p:cNvPr id="6" name="Picture 5"/>
          <p:cNvPicPr/>
          <p:nvPr/>
        </p:nvPicPr>
        <p:blipFill>
          <a:blip r:embed="rId2"/>
          <a:stretch>
            <a:fillRect/>
          </a:stretch>
        </p:blipFill>
        <p:spPr>
          <a:xfrm>
            <a:off x="1639855" y="1934095"/>
            <a:ext cx="6905630" cy="4209010"/>
          </a:xfrm>
          <a:prstGeom prst="rect">
            <a:avLst/>
          </a:prstGeom>
        </p:spPr>
      </p:pic>
    </p:spTree>
    <p:extLst>
      <p:ext uri="{BB962C8B-B14F-4D97-AF65-F5344CB8AC3E}">
        <p14:creationId xmlns:p14="http://schemas.microsoft.com/office/powerpoint/2010/main" val="229698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4538"/>
            <a:ext cx="8596668" cy="620684"/>
          </a:xfrm>
        </p:spPr>
        <p:txBody>
          <a:bodyPr>
            <a:normAutofit fontScale="90000"/>
          </a:bodyPr>
          <a:lstStyle/>
          <a:p>
            <a:r>
              <a:rPr lang="en-US" b="1" dirty="0" smtClean="0"/>
              <a:t>Methodology - Data Visualization</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715896" y="1330037"/>
            <a:ext cx="8596668" cy="4786140"/>
          </a:xfrm>
        </p:spPr>
        <p:txBody>
          <a:bodyPr/>
          <a:lstStyle/>
          <a:p>
            <a:pPr marL="0" indent="0">
              <a:buNone/>
            </a:pPr>
            <a:r>
              <a:rPr lang="en-US" dirty="0" smtClean="0"/>
              <a:t>Kinds of Crimes in West Side Borough in Vancouver</a:t>
            </a:r>
          </a:p>
          <a:p>
            <a:pPr marL="0" indent="0">
              <a:buNone/>
            </a:pPr>
            <a:endParaRPr lang="en-US" dirty="0"/>
          </a:p>
        </p:txBody>
      </p:sp>
      <p:pic>
        <p:nvPicPr>
          <p:cNvPr id="5" name="Picture 4"/>
          <p:cNvPicPr/>
          <p:nvPr/>
        </p:nvPicPr>
        <p:blipFill>
          <a:blip r:embed="rId2"/>
          <a:stretch>
            <a:fillRect/>
          </a:stretch>
        </p:blipFill>
        <p:spPr>
          <a:xfrm>
            <a:off x="1438101" y="2419004"/>
            <a:ext cx="8321041" cy="3857104"/>
          </a:xfrm>
          <a:prstGeom prst="rect">
            <a:avLst/>
          </a:prstGeom>
        </p:spPr>
      </p:pic>
    </p:spTree>
    <p:extLst>
      <p:ext uri="{BB962C8B-B14F-4D97-AF65-F5344CB8AC3E}">
        <p14:creationId xmlns:p14="http://schemas.microsoft.com/office/powerpoint/2010/main" val="314049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82" y="277091"/>
            <a:ext cx="9987895" cy="620684"/>
          </a:xfrm>
        </p:spPr>
        <p:txBody>
          <a:bodyPr>
            <a:normAutofit fontScale="90000"/>
          </a:bodyPr>
          <a:lstStyle/>
          <a:p>
            <a:r>
              <a:rPr lang="en-US" b="1" dirty="0" smtClean="0"/>
              <a:t>Methodology – Neighborhoods in West Side Borough</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715896" y="1330037"/>
            <a:ext cx="10024148" cy="4786140"/>
          </a:xfrm>
        </p:spPr>
        <p:txBody>
          <a:bodyPr/>
          <a:lstStyle/>
          <a:p>
            <a:pPr marL="0" indent="0">
              <a:buNone/>
            </a:pPr>
            <a:r>
              <a:rPr lang="en-US" dirty="0" smtClean="0"/>
              <a:t>Clustering the Neighborhoods venues using Four Square API and plotted in Map using Folium</a:t>
            </a:r>
          </a:p>
          <a:p>
            <a:pPr marL="0" indent="0">
              <a:buNone/>
            </a:pPr>
            <a:endParaRPr lang="en-US" dirty="0"/>
          </a:p>
        </p:txBody>
      </p:sp>
      <p:pic>
        <p:nvPicPr>
          <p:cNvPr id="6" name="Picture 5"/>
          <p:cNvPicPr/>
          <p:nvPr/>
        </p:nvPicPr>
        <p:blipFill>
          <a:blip r:embed="rId2"/>
          <a:stretch>
            <a:fillRect/>
          </a:stretch>
        </p:blipFill>
        <p:spPr>
          <a:xfrm>
            <a:off x="1918854" y="1999008"/>
            <a:ext cx="6792884" cy="4401792"/>
          </a:xfrm>
          <a:prstGeom prst="rect">
            <a:avLst/>
          </a:prstGeom>
        </p:spPr>
      </p:pic>
    </p:spTree>
    <p:extLst>
      <p:ext uri="{BB962C8B-B14F-4D97-AF65-F5344CB8AC3E}">
        <p14:creationId xmlns:p14="http://schemas.microsoft.com/office/powerpoint/2010/main" val="2835120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inding Nearest Neighborhood in Vancouver &amp;quot;&quot;/&gt;&lt;property id=&quot;20307&quot; value=&quot;256&quot;/&gt;&lt;/object&gt;&lt;object type=&quot;3&quot; unique_id=&quot;10005&quot;&gt;&lt;property id=&quot;20148&quot; value=&quot;5&quot;/&gt;&lt;property id=&quot;20300&quot; value=&quot;Slide 2 - &amp;quot;Business Problem&amp;quot;&quot;/&gt;&lt;property id=&quot;20307&quot; value=&quot;257&quot;/&gt;&lt;/object&gt;&lt;object type=&quot;3&quot; unique_id=&quot;10006&quot;&gt;&lt;property id=&quot;20148&quot; value=&quot;5&quot;/&gt;&lt;property id=&quot;20300&quot; value=&quot;Slide 3 - &amp;quot;Data Description&amp;quot;&quot;/&gt;&lt;property id=&quot;20307&quot; value=&quot;258&quot;/&gt;&lt;/object&gt;&lt;object type=&quot;3&quot; unique_id=&quot;10007&quot;&gt;&lt;property id=&quot;20148&quot; value=&quot;5&quot;/&gt;&lt;property id=&quot;20300&quot; value=&quot;Slide 4 - &amp;quot;Vancouver Crime Report Data  &amp;quot;&quot;/&gt;&lt;property id=&quot;20307&quot; value=&quot;259&quot;/&gt;&lt;/object&gt;&lt;object type=&quot;3&quot; unique_id=&quot;10008&quot;&gt;&lt;property id=&quot;20148&quot; value=&quot;5&quot;/&gt;&lt;property id=&quot;20300&quot; value=&quot;Slide 5 - &amp;quot;Methodology - Exploratory Data Analysis  &amp;quot;&quot;/&gt;&lt;property id=&quot;20307&quot; value=&quot;260&quot;/&gt;&lt;/object&gt;&lt;object type=&quot;3&quot; unique_id=&quot;10009&quot;&gt;&lt;property id=&quot;20148&quot; value=&quot;5&quot;/&gt;&lt;property id=&quot;20300&quot; value=&quot;Slide 6 - &amp;quot;Methodology - Exploratory Data Analysis  &amp;quot;&quot;/&gt;&lt;property id=&quot;20307&quot; value=&quot;261&quot;/&gt;&lt;/object&gt;&lt;object type=&quot;3&quot; unique_id=&quot;10010&quot;&gt;&lt;property id=&quot;20148&quot; value=&quot;5&quot;/&gt;&lt;property id=&quot;20300&quot; value=&quot;Slide 7 - &amp;quot;Methodology - Exploratory Data Analysis  &amp;quot;&quot;/&gt;&lt;property id=&quot;20307&quot; value=&quot;262&quot;/&gt;&lt;/object&gt;&lt;object type=&quot;3&quot; unique_id=&quot;10011&quot;&gt;&lt;property id=&quot;20148&quot; value=&quot;5&quot;/&gt;&lt;property id=&quot;20300&quot; value=&quot;Slide 8 - &amp;quot;Methodology - Data Visualization  &amp;quot;&quot;/&gt;&lt;property id=&quot;20307&quot; value=&quot;263&quot;/&gt;&lt;/object&gt;&lt;object type=&quot;3&quot; unique_id=&quot;10082&quot;&gt;&lt;property id=&quot;20148&quot; value=&quot;5&quot;/&gt;&lt;property id=&quot;20300&quot; value=&quot;Slide 9 - &amp;quot;Methodology – Neighborhoods in West Side Borough  &amp;quot;&quot;/&gt;&lt;property id=&quot;20307&quot; value=&quot;264&quot;/&gt;&lt;/object&gt;&lt;object type=&quot;3&quot; unique_id=&quot;10127&quot;&gt;&lt;property id=&quot;20148&quot; value=&quot;5&quot;/&gt;&lt;property id=&quot;20300&quot; value=&quot;Slide 10 - &amp;quot;Modelling&amp;quot;&quot;/&gt;&lt;property id=&quot;20307&quot; value=&quot;265&quot;/&gt;&lt;/object&gt;&lt;object type=&quot;3&quot; unique_id=&quot;10128&quot;&gt;&lt;property id=&quot;20148&quot; value=&quot;5&quot;/&gt;&lt;property id=&quot;20300&quot; value=&quot;Slide 11 - &amp;quot;Modelling&amp;quot;&quot;/&gt;&lt;property id=&quot;20307&quot; value=&quot;266&quot;/&gt;&lt;/object&gt;&lt;object type=&quot;3&quot; unique_id=&quot;10233&quot;&gt;&lt;property id=&quot;20148&quot; value=&quot;5&quot;/&gt;&lt;property id=&quot;20300&quot; value=&quot;Slide 12 - &amp;quot;Analysis&amp;quot;&quot;/&gt;&lt;property id=&quot;20307&quot; value=&quot;268&quot;/&gt;&lt;/object&gt;&lt;object type=&quot;3&quot; unique_id=&quot;10234&quot;&gt;&lt;property id=&quot;20148&quot; value=&quot;5&quot;/&gt;&lt;property id=&quot;20300&quot; value=&quot;Slide 13 - &amp;quot;Results&amp;quot;&quot;/&gt;&lt;property id=&quot;20307&quot; value=&quot;267&quot;/&gt;&lt;/object&gt;&lt;object type=&quot;3&quot; unique_id=&quot;10235&quot;&gt;&lt;property id=&quot;20148&quot; value=&quot;5&quot;/&gt;&lt;property id=&quot;20300&quot; value=&quot;Slide 14 - &amp;quot;Discussion&amp;quot;&quot;/&gt;&lt;property id=&quot;20307&quot; value=&quot;269&quot;/&gt;&lt;/object&gt;&lt;object type=&quot;3&quot; unique_id=&quot;10236&quot;&gt;&lt;property id=&quot;20148&quot; value=&quot;5&quot;/&gt;&lt;property id=&quot;20300&quot; value=&quot;Slide 15 - &amp;quot;Conclusion&amp;quot;&quot;/&gt;&lt;property id=&quot;20307&quot; value=&quot;270&quot;/&gt;&lt;/object&gt;&lt;/object&gt;&lt;/object&gt;&lt;/database&gt;"/>
  <p:tag name="SECTOMILLISECCONVERTED"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723</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Trebuchet MS</vt:lpstr>
      <vt:lpstr>Wingdings 3</vt:lpstr>
      <vt:lpstr>Facet</vt:lpstr>
      <vt:lpstr>Finding Nearest Neighborhood in Vancouver </vt:lpstr>
      <vt:lpstr>Business Problem</vt:lpstr>
      <vt:lpstr>Data Description</vt:lpstr>
      <vt:lpstr>Vancouver Crime Report Data  </vt:lpstr>
      <vt:lpstr>Methodology - Exploratory Data Analysis  </vt:lpstr>
      <vt:lpstr>Methodology - Exploratory Data Analysis  </vt:lpstr>
      <vt:lpstr>Methodology - Exploratory Data Analysis  </vt:lpstr>
      <vt:lpstr>Methodology - Data Visualization  </vt:lpstr>
      <vt:lpstr>Methodology – Neighborhoods in West Side Borough  </vt:lpstr>
      <vt:lpstr>Modelling</vt:lpstr>
      <vt:lpstr>Modelling</vt:lpstr>
      <vt:lpstr>Analysis</vt:lpstr>
      <vt:lpstr>Results</vt:lpstr>
      <vt:lpstr>Discussion</vt:lpstr>
      <vt:lpstr>Conclusion</vt:lpstr>
    </vt:vector>
  </TitlesOfParts>
  <Company>BAlly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Nearest Neighborhood in Vancouver</dc:title>
  <dc:creator>Durairaj, Anow Fanny</dc:creator>
  <cp:lastModifiedBy>Durairaj, Anow Fanny</cp:lastModifiedBy>
  <cp:revision>9</cp:revision>
  <dcterms:created xsi:type="dcterms:W3CDTF">2020-08-23T17:49:40Z</dcterms:created>
  <dcterms:modified xsi:type="dcterms:W3CDTF">2020-08-23T18:21:33Z</dcterms:modified>
</cp:coreProperties>
</file>