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57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2" r:id="rId14"/>
    <p:sldId id="26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64"/>
    <a:srgbClr val="C33A1F"/>
    <a:srgbClr val="0000CC"/>
    <a:srgbClr val="9EFF29"/>
    <a:srgbClr val="FF2549"/>
    <a:srgbClr val="007033"/>
    <a:srgbClr val="003635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85452" y="1968909"/>
            <a:ext cx="7005484" cy="14969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742" y="3709220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29070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34728"/>
            <a:ext cx="8246070" cy="344374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289" y="318046"/>
            <a:ext cx="682764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419" y="1069258"/>
            <a:ext cx="6850625" cy="361923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70" y="264272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1864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9104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1864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9104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402" y="2069653"/>
            <a:ext cx="7027605" cy="1334728"/>
          </a:xfrm>
        </p:spPr>
        <p:txBody>
          <a:bodyPr>
            <a:normAutofit/>
          </a:bodyPr>
          <a:lstStyle/>
          <a:p>
            <a:r>
              <a:rPr lang="en-US" b="1" dirty="0"/>
              <a:t>Doctor Channeling </a:t>
            </a:r>
            <a:br>
              <a:rPr lang="en-US" b="1" dirty="0"/>
            </a:br>
            <a:r>
              <a:rPr lang="en-US" b="1" dirty="0"/>
              <a:t>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0700" y="3823212"/>
            <a:ext cx="6950307" cy="996295"/>
          </a:xfrm>
        </p:spPr>
        <p:txBody>
          <a:bodyPr>
            <a:normAutofit/>
          </a:bodyPr>
          <a:lstStyle/>
          <a:p>
            <a:r>
              <a:rPr lang="en-US" b="1" dirty="0"/>
              <a:t>Group 01</a:t>
            </a:r>
          </a:p>
          <a:p>
            <a:r>
              <a:rPr lang="en-US" sz="1100" b="1" spc="300" dirty="0"/>
              <a:t>IT &amp; Computing School-Class of 2025A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D54A5D-FBCD-0BD8-5457-75B5F627B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79" y="0"/>
            <a:ext cx="67381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63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F7C7E3-D60B-3E26-6F6B-9F15E8E2BA82}"/>
              </a:ext>
            </a:extLst>
          </p:cNvPr>
          <p:cNvSpPr txBox="1"/>
          <p:nvPr/>
        </p:nvSpPr>
        <p:spPr>
          <a:xfrm>
            <a:off x="2270502" y="588936"/>
            <a:ext cx="6499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Develop recommendations to improve the project initiation phase</a:t>
            </a:r>
          </a:p>
          <a:p>
            <a:r>
              <a:rPr lang="en-US" b="1" dirty="0">
                <a:solidFill>
                  <a:schemeClr val="bg1"/>
                </a:solidFill>
              </a:rPr>
              <a:t>and requirement elicitation process and</a:t>
            </a:r>
          </a:p>
          <a:p>
            <a:r>
              <a:rPr lang="en-US" b="1" dirty="0">
                <a:solidFill>
                  <a:schemeClr val="bg1"/>
                </a:solidFill>
              </a:rPr>
              <a:t>how that will improve the life cycle of the project</a:t>
            </a:r>
            <a:r>
              <a:rPr lang="en-LK" b="1" dirty="0">
                <a:solidFill>
                  <a:schemeClr val="bg1"/>
                </a:solidFill>
              </a:rPr>
              <a:t>.</a:t>
            </a:r>
            <a:endParaRPr lang="en-LK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A2925-324C-62DB-1FB8-06D3B4D45CC4}"/>
              </a:ext>
            </a:extLst>
          </p:cNvPr>
          <p:cNvSpPr txBox="1"/>
          <p:nvPr/>
        </p:nvSpPr>
        <p:spPr>
          <a:xfrm>
            <a:off x="2843939" y="2038027"/>
            <a:ext cx="3488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Initiation Phase</a:t>
            </a:r>
            <a:r>
              <a:rPr lang="en-LK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Requirement Elicitation Process</a:t>
            </a:r>
            <a:r>
              <a:rPr lang="en-LK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221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9497B7-D87A-6587-55A1-E7D0A8D908CC}"/>
              </a:ext>
            </a:extLst>
          </p:cNvPr>
          <p:cNvSpPr txBox="1"/>
          <p:nvPr/>
        </p:nvSpPr>
        <p:spPr>
          <a:xfrm>
            <a:off x="3014420" y="1968284"/>
            <a:ext cx="5130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Risks associated with the project</a:t>
            </a:r>
            <a:r>
              <a:rPr lang="en-LK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158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700" y="1975784"/>
            <a:ext cx="7104785" cy="1496963"/>
          </a:xfrm>
        </p:spPr>
        <p:txBody>
          <a:bodyPr>
            <a:noAutofit/>
          </a:bodyPr>
          <a:lstStyle/>
          <a:p>
            <a:r>
              <a:rPr lang="en-US" sz="9600" dirty="0"/>
              <a:t>Q &amp; A</a:t>
            </a:r>
            <a:r>
              <a:rPr lang="en-US" sz="12000" dirty="0">
                <a:solidFill>
                  <a:srgbClr val="FF0000"/>
                </a:solidFill>
              </a:rPr>
              <a:t>?</a:t>
            </a:r>
            <a:r>
              <a:rPr lang="en-US" sz="9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457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289" y="318046"/>
            <a:ext cx="6827643" cy="3690189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5742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err="1"/>
              <a:t>Pasindu</a:t>
            </a:r>
            <a:r>
              <a:rPr lang="en-US" sz="1600" b="1" dirty="0"/>
              <a:t> </a:t>
            </a:r>
            <a:r>
              <a:rPr lang="en-US" sz="1600" b="1" dirty="0" err="1"/>
              <a:t>Jayathunga</a:t>
            </a:r>
            <a:r>
              <a:rPr lang="en-US" sz="1600" b="1" dirty="0"/>
              <a:t> – 21UG0068</a:t>
            </a:r>
          </a:p>
          <a:p>
            <a:r>
              <a:rPr lang="en-US" sz="1600" b="1" dirty="0" err="1"/>
              <a:t>Siwaneththi</a:t>
            </a:r>
            <a:r>
              <a:rPr lang="en-US" sz="1600" b="1" dirty="0"/>
              <a:t> </a:t>
            </a:r>
            <a:r>
              <a:rPr lang="en-US" sz="1600" b="1" dirty="0" err="1"/>
              <a:t>Dilushi</a:t>
            </a:r>
            <a:r>
              <a:rPr lang="en-US" sz="1600" b="1" dirty="0"/>
              <a:t> </a:t>
            </a:r>
            <a:r>
              <a:rPr lang="en-US" sz="1600" b="1" dirty="0" err="1"/>
              <a:t>Pabasara</a:t>
            </a:r>
            <a:r>
              <a:rPr lang="en-US" sz="1600" b="1" dirty="0"/>
              <a:t> – 21UG0264</a:t>
            </a:r>
          </a:p>
          <a:p>
            <a:r>
              <a:rPr lang="en-US" sz="1600" b="1" dirty="0" err="1"/>
              <a:t>D.M.D.Nayanamini</a:t>
            </a:r>
            <a:r>
              <a:rPr lang="en-US" sz="1600" b="1" dirty="0"/>
              <a:t> – 21UG0778</a:t>
            </a:r>
          </a:p>
          <a:p>
            <a:r>
              <a:rPr lang="en-US" sz="1600" b="1" dirty="0" err="1"/>
              <a:t>Manujaya</a:t>
            </a:r>
            <a:r>
              <a:rPr lang="en-US" sz="1600" b="1" dirty="0"/>
              <a:t> </a:t>
            </a:r>
            <a:r>
              <a:rPr lang="en-US" sz="1600" b="1" dirty="0" err="1"/>
              <a:t>Vimukthi</a:t>
            </a:r>
            <a:r>
              <a:rPr lang="en-US" sz="1600" b="1" dirty="0"/>
              <a:t> – 21UG0234</a:t>
            </a:r>
          </a:p>
          <a:p>
            <a:r>
              <a:rPr lang="en-US" sz="1600" b="1" dirty="0" err="1"/>
              <a:t>G.B.S.Mashenka</a:t>
            </a:r>
            <a:r>
              <a:rPr lang="en-US" sz="1600" b="1" dirty="0"/>
              <a:t> – 21UG0890</a:t>
            </a:r>
          </a:p>
          <a:p>
            <a:r>
              <a:rPr lang="en-US" sz="1600" b="1" dirty="0" err="1"/>
              <a:t>N.K.Rajapaksha</a:t>
            </a:r>
            <a:r>
              <a:rPr lang="en-US" sz="1600" b="1" dirty="0"/>
              <a:t> – 21UG0773</a:t>
            </a:r>
          </a:p>
          <a:p>
            <a:r>
              <a:rPr lang="en-US" sz="1600" b="1" dirty="0" err="1"/>
              <a:t>Malkini</a:t>
            </a:r>
            <a:r>
              <a:rPr lang="en-US" sz="1600" b="1" dirty="0"/>
              <a:t> </a:t>
            </a:r>
            <a:r>
              <a:rPr lang="en-US" sz="1600" b="1" dirty="0" err="1"/>
              <a:t>Wijesekara</a:t>
            </a:r>
            <a:r>
              <a:rPr lang="en-US" sz="1600" b="1" dirty="0"/>
              <a:t> – 21UG0160</a:t>
            </a:r>
          </a:p>
          <a:p>
            <a:r>
              <a:rPr lang="en-US" sz="1600" b="1" dirty="0" err="1"/>
              <a:t>Thumula</a:t>
            </a:r>
            <a:r>
              <a:rPr lang="en-US" sz="1600" b="1" dirty="0"/>
              <a:t> </a:t>
            </a:r>
            <a:r>
              <a:rPr lang="en-US" sz="1600" b="1" dirty="0" err="1"/>
              <a:t>Basura</a:t>
            </a:r>
            <a:r>
              <a:rPr lang="en-US" sz="1600" b="1" dirty="0"/>
              <a:t> </a:t>
            </a:r>
            <a:r>
              <a:rPr lang="en-US" sz="1600" b="1" dirty="0" err="1"/>
              <a:t>Suraweera</a:t>
            </a:r>
            <a:r>
              <a:rPr lang="en-US" sz="1600" b="1" dirty="0"/>
              <a:t> – 21UG0016</a:t>
            </a:r>
          </a:p>
          <a:p>
            <a:r>
              <a:rPr lang="en-US" sz="1600" b="1" dirty="0" err="1"/>
              <a:t>Upeka</a:t>
            </a:r>
            <a:r>
              <a:rPr lang="en-US" sz="1600" b="1" dirty="0"/>
              <a:t> </a:t>
            </a:r>
            <a:r>
              <a:rPr lang="en-US" sz="1600" b="1" dirty="0" err="1"/>
              <a:t>Sathsarani</a:t>
            </a:r>
            <a:r>
              <a:rPr lang="en-US" sz="1600" b="1" dirty="0"/>
              <a:t> – 21UG0127</a:t>
            </a:r>
          </a:p>
          <a:p>
            <a:r>
              <a:rPr lang="en-US" sz="1600" b="1" dirty="0" err="1"/>
              <a:t>Maleesha</a:t>
            </a:r>
            <a:r>
              <a:rPr lang="en-US" sz="1600" b="1" dirty="0"/>
              <a:t> </a:t>
            </a:r>
            <a:r>
              <a:rPr lang="en-US" sz="1600" b="1" dirty="0" err="1"/>
              <a:t>Thisaranga</a:t>
            </a:r>
            <a:r>
              <a:rPr lang="en-US" sz="1600" b="1" dirty="0"/>
              <a:t> – 21UG0113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90" y="0"/>
            <a:ext cx="238683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Responsibilities as a BA member</a:t>
            </a:r>
          </a:p>
          <a:p>
            <a:r>
              <a:rPr lang="en-US" dirty="0"/>
              <a:t>Key tasks in SDLC(Software Development Life Cycle)</a:t>
            </a:r>
          </a:p>
          <a:p>
            <a:r>
              <a:rPr lang="en-US" dirty="0"/>
              <a:t>Software development methodology justification</a:t>
            </a:r>
          </a:p>
          <a:p>
            <a:r>
              <a:rPr lang="en-US" dirty="0"/>
              <a:t>Requirement gathering techniques</a:t>
            </a:r>
          </a:p>
          <a:p>
            <a:r>
              <a:rPr lang="en-US" dirty="0"/>
              <a:t>Functional and non-functional requirements</a:t>
            </a:r>
          </a:p>
          <a:p>
            <a:r>
              <a:rPr lang="en-US" dirty="0"/>
              <a:t>Use Case Diagram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Risk Recognition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Responsibilities as a BA member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Gathering information on the project through research</a:t>
            </a:r>
          </a:p>
          <a:p>
            <a:r>
              <a:rPr lang="en-US" dirty="0"/>
              <a:t>Understanding the key objectives</a:t>
            </a:r>
          </a:p>
          <a:p>
            <a:r>
              <a:rPr lang="en-US" dirty="0"/>
              <a:t>Deliver project responsibilities with deadlines</a:t>
            </a:r>
          </a:p>
          <a:p>
            <a:r>
              <a:rPr lang="en-US" dirty="0"/>
              <a:t>Staying updated about document progress, set backs and new processes</a:t>
            </a:r>
          </a:p>
          <a:p>
            <a:r>
              <a:rPr lang="en-US" dirty="0"/>
              <a:t>Communicating with project leads on roadblocks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D0B232-4FB7-CF08-CDE5-239F4A4781C0}"/>
              </a:ext>
            </a:extLst>
          </p:cNvPr>
          <p:cNvSpPr txBox="1"/>
          <p:nvPr/>
        </p:nvSpPr>
        <p:spPr>
          <a:xfrm>
            <a:off x="2371241" y="511444"/>
            <a:ext cx="620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Key tasks which will be carried out in each stage of SDLC 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and the importance of each.</a:t>
            </a:r>
            <a:r>
              <a:rPr lang="en-LK" sz="2000" u="sng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50FE47-9D64-3C4D-2CC7-B269796F0976}"/>
              </a:ext>
            </a:extLst>
          </p:cNvPr>
          <p:cNvSpPr txBox="1"/>
          <p:nvPr/>
        </p:nvSpPr>
        <p:spPr>
          <a:xfrm>
            <a:off x="2440983" y="1642820"/>
            <a:ext cx="33861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Initiation</a:t>
            </a:r>
            <a:r>
              <a:rPr lang="en-LK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Requirements</a:t>
            </a:r>
            <a:r>
              <a:rPr lang="en-LK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Design</a:t>
            </a:r>
            <a:r>
              <a:rPr lang="en-LK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Development/implementation</a:t>
            </a:r>
            <a:r>
              <a:rPr lang="en-LK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Testing</a:t>
            </a:r>
            <a:r>
              <a:rPr lang="en-LK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Deployment</a:t>
            </a:r>
            <a:r>
              <a:rPr lang="en-LK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Maintenance</a:t>
            </a:r>
            <a:r>
              <a:rPr lang="en-LK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937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9CBC2F-561E-C4E4-0473-2FEE23BBEF9B}"/>
              </a:ext>
            </a:extLst>
          </p:cNvPr>
          <p:cNvSpPr txBox="1"/>
          <p:nvPr/>
        </p:nvSpPr>
        <p:spPr>
          <a:xfrm>
            <a:off x="2371241" y="588935"/>
            <a:ext cx="5378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software development methodology will be more </a:t>
            </a:r>
          </a:p>
          <a:p>
            <a:r>
              <a:rPr lang="en-US" b="1" dirty="0">
                <a:solidFill>
                  <a:schemeClr val="bg1"/>
                </a:solidFill>
              </a:rPr>
              <a:t>appropriate to be used.</a:t>
            </a:r>
            <a:r>
              <a:rPr lang="en-LK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1A0B7-66AC-EE51-2DFA-76313F741A3D}"/>
              </a:ext>
            </a:extLst>
          </p:cNvPr>
          <p:cNvSpPr txBox="1"/>
          <p:nvPr/>
        </p:nvSpPr>
        <p:spPr>
          <a:xfrm>
            <a:off x="2735451" y="1875295"/>
            <a:ext cx="342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Agile development methodology </a:t>
            </a:r>
            <a:endParaRPr lang="en-L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0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48E380-EE6F-810F-2F63-D1C8A6CEC9B3}"/>
              </a:ext>
            </a:extLst>
          </p:cNvPr>
          <p:cNvSpPr txBox="1"/>
          <p:nvPr/>
        </p:nvSpPr>
        <p:spPr>
          <a:xfrm>
            <a:off x="2619214" y="774915"/>
            <a:ext cx="5958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Three requirement gathering techniques which will be more </a:t>
            </a:r>
          </a:p>
          <a:p>
            <a:r>
              <a:rPr lang="en-US" b="1" dirty="0">
                <a:solidFill>
                  <a:schemeClr val="bg1"/>
                </a:solidFill>
              </a:rPr>
              <a:t>appropriate for the given system and</a:t>
            </a:r>
          </a:p>
          <a:p>
            <a:r>
              <a:rPr lang="en-US" b="1" dirty="0">
                <a:solidFill>
                  <a:schemeClr val="bg1"/>
                </a:solidFill>
              </a:rPr>
              <a:t>how each technique will be implemented.</a:t>
            </a:r>
            <a:r>
              <a:rPr lang="en-LK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244BC-5AE5-5E76-5F37-368E0E3093D6}"/>
              </a:ext>
            </a:extLst>
          </p:cNvPr>
          <p:cNvSpPr txBox="1"/>
          <p:nvPr/>
        </p:nvSpPr>
        <p:spPr>
          <a:xfrm>
            <a:off x="2851688" y="2185261"/>
            <a:ext cx="2701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One-on-One Interviews</a:t>
            </a:r>
            <a:endParaRPr lang="en-LK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Questionnaires/Surveys</a:t>
            </a:r>
            <a:endParaRPr lang="en-LK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Observation</a:t>
            </a:r>
            <a:endParaRPr lang="en-L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44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E0B4E7-2550-6488-EB94-6082A2F72610}"/>
              </a:ext>
            </a:extLst>
          </p:cNvPr>
          <p:cNvSpPr txBox="1"/>
          <p:nvPr/>
        </p:nvSpPr>
        <p:spPr>
          <a:xfrm>
            <a:off x="2665708" y="557939"/>
            <a:ext cx="5985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list of the functional and non-functional requirements and </a:t>
            </a:r>
          </a:p>
          <a:p>
            <a:r>
              <a:rPr lang="en-US" b="1" dirty="0">
                <a:solidFill>
                  <a:schemeClr val="bg1"/>
                </a:solidFill>
              </a:rPr>
              <a:t>more on the selected nonfunctional requirements </a:t>
            </a:r>
          </a:p>
          <a:p>
            <a:r>
              <a:rPr lang="en-US" b="1" dirty="0">
                <a:solidFill>
                  <a:schemeClr val="bg1"/>
                </a:solidFill>
              </a:rPr>
              <a:t>particular to the given system</a:t>
            </a:r>
            <a:r>
              <a:rPr lang="en-LK" b="1" dirty="0">
                <a:solidFill>
                  <a:schemeClr val="bg1"/>
                </a:solidFill>
              </a:rPr>
              <a:t>.</a:t>
            </a:r>
            <a:endParaRPr lang="en-LK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3E27A-75E9-13EA-E8D4-0B7DAF25B57B}"/>
              </a:ext>
            </a:extLst>
          </p:cNvPr>
          <p:cNvSpPr txBox="1"/>
          <p:nvPr/>
        </p:nvSpPr>
        <p:spPr>
          <a:xfrm>
            <a:off x="2665708" y="2069024"/>
            <a:ext cx="3370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</a:rPr>
              <a:t>Functional 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LK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bg1"/>
                </a:solidFill>
              </a:rPr>
              <a:t>Non- functional requirements:</a:t>
            </a:r>
            <a:endParaRPr lang="en-L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48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D9E14B-5364-1261-1E30-63685D543BF2}"/>
              </a:ext>
            </a:extLst>
          </p:cNvPr>
          <p:cNvSpPr txBox="1"/>
          <p:nvPr/>
        </p:nvSpPr>
        <p:spPr>
          <a:xfrm>
            <a:off x="2712388" y="503695"/>
            <a:ext cx="371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Use case diagram to the given system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C7BA3-8512-4F1C-DD17-6D798CF3017B}"/>
              </a:ext>
            </a:extLst>
          </p:cNvPr>
          <p:cNvSpPr txBox="1"/>
          <p:nvPr/>
        </p:nvSpPr>
        <p:spPr>
          <a:xfrm>
            <a:off x="2712388" y="1573078"/>
            <a:ext cx="55559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 this management system patient’s info is being recorded.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And it’s been maintained in a database.</a:t>
            </a:r>
            <a:endParaRPr lang="en-LK" sz="1400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Available Appointments, Scheduled Appointments and Selected ones are store in appointments database.</a:t>
            </a:r>
            <a:endParaRPr lang="en-LK" sz="1400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Patient info with appointments, updated patient info &amp; newly patient info stored in patients database.</a:t>
            </a:r>
            <a:endParaRPr lang="en-LK" sz="1400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Prepare reports get data from patients database and appointments database &amp; it provides appointment and patient report for Doctor.</a:t>
            </a:r>
            <a:endParaRPr lang="en-LK" sz="1400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Billing and patient connected through appointments database.</a:t>
            </a:r>
            <a:endParaRPr lang="en-LK" sz="1400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Perform billing provides patient payment info to billing and, billing will return payment confirmation after the payment completely done.</a:t>
            </a:r>
            <a:endParaRPr lang="en-LK" sz="1400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Payment info &amp; patient bill info done through perform billing.</a:t>
            </a:r>
            <a:endParaRPr lang="en-LK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LK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86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Macintosh PowerPoint</Application>
  <PresentationFormat>On-screen Show (16:9)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Doctor Channeling  Management System</vt:lpstr>
      <vt:lpstr>Group Members</vt:lpstr>
      <vt:lpstr>Table of Contents</vt:lpstr>
      <vt:lpstr>Responsibilities as a BA 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A?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2022-05-31T05:39:52Z</dcterms:modified>
</cp:coreProperties>
</file>