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conversation.com/why-chinas-soybean-tariffs-matter-94476" TargetMode="External"/><Relationship Id="rId3" Type="http://schemas.openxmlformats.org/officeDocument/2006/relationships/hyperlink" Target="https://www.mda.state.mn.us/food/business/~/media/Files/food/business/economics/exports-soybeans.ashx" TargetMode="External"/><Relationship Id="rId4" Type="http://schemas.openxmlformats.org/officeDocument/2006/relationships/hyperlink" Target="https://themarketmogul.com/economics-soybean/" TargetMode="External"/><Relationship Id="rId5" Type="http://schemas.openxmlformats.org/officeDocument/2006/relationships/hyperlink" Target="https://finance.yahoo.com/quote/SOYB?p=SOYB" TargetMode="External"/><Relationship Id="rId6" Type="http://schemas.openxmlformats.org/officeDocument/2006/relationships/hyperlink" Target="https://www.investing.com/commodities/us-soybeans" TargetMode="External"/><Relationship Id="rId7" Type="http://schemas.openxmlformats.org/officeDocument/2006/relationships/hyperlink" Target="https://themarketmogul.com/economics-soybea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conversation.com/why-chinas-soybean-tariffs-matter-94476" TargetMode="External"/><Relationship Id="rId3" Type="http://schemas.openxmlformats.org/officeDocument/2006/relationships/hyperlink" Target="https://www.mda.state.mn.us/food/business/~/media/Files/food/business/economics/exports-soybeans.ashx" TargetMode="External"/><Relationship Id="rId4" Type="http://schemas.openxmlformats.org/officeDocument/2006/relationships/hyperlink" Target="https://themarketmogul.com/economics-soybean/" TargetMode="External"/><Relationship Id="rId5" Type="http://schemas.openxmlformats.org/officeDocument/2006/relationships/hyperlink" Target="https://finance.yahoo.com/quote/SOYB?p=SOYB" TargetMode="External"/><Relationship Id="rId6" Type="http://schemas.openxmlformats.org/officeDocument/2006/relationships/hyperlink" Target="https://www.investing.com/commodities/us-soybeans" TargetMode="External"/><Relationship Id="rId7" Type="http://schemas.openxmlformats.org/officeDocument/2006/relationships/hyperlink" Target="https://themarketmogul.com/economics-soybea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conversation.com/why-chinas-soybean-tariffs-matter-94476" TargetMode="External"/><Relationship Id="rId3" Type="http://schemas.openxmlformats.org/officeDocument/2006/relationships/hyperlink" Target="https://www.mda.state.mn.us/food/business/~/media/Files/food/business/economics/exports-soybeans.ashx" TargetMode="External"/><Relationship Id="rId4" Type="http://schemas.openxmlformats.org/officeDocument/2006/relationships/hyperlink" Target="https://themarketmogul.com/economics-soybean/" TargetMode="External"/><Relationship Id="rId5" Type="http://schemas.openxmlformats.org/officeDocument/2006/relationships/hyperlink" Target="https://finance.yahoo.com/quote/SOYB?p=SOYB" TargetMode="External"/><Relationship Id="rId6" Type="http://schemas.openxmlformats.org/officeDocument/2006/relationships/hyperlink" Target="https://www.investing.com/commodities/us-soybeans" TargetMode="External"/><Relationship Id="rId7" Type="http://schemas.openxmlformats.org/officeDocument/2006/relationships/hyperlink" Target="https://themarketmogul.com/economics-soybea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conversation.com/why-chinas-soybean-tariffs-matter-94476" TargetMode="External"/><Relationship Id="rId3" Type="http://schemas.openxmlformats.org/officeDocument/2006/relationships/hyperlink" Target="https://www.mda.state.mn.us/food/business/~/media/Files/food/business/economics/exports-soybeans.ashx" TargetMode="External"/><Relationship Id="rId4" Type="http://schemas.openxmlformats.org/officeDocument/2006/relationships/hyperlink" Target="https://themarketmogul.com/economics-soybean/" TargetMode="External"/><Relationship Id="rId5" Type="http://schemas.openxmlformats.org/officeDocument/2006/relationships/hyperlink" Target="https://finance.yahoo.com/quote/SOYB?p=SOYB" TargetMode="External"/><Relationship Id="rId6" Type="http://schemas.openxmlformats.org/officeDocument/2006/relationships/hyperlink" Target="https://www.investing.com/commodities/us-soybeans" TargetMode="External"/><Relationship Id="rId7" Type="http://schemas.openxmlformats.org/officeDocument/2006/relationships/hyperlink" Target="https://themarketmogul.com/economics-soybea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conversation.com/why-chinas-soybean-tariffs-matter-94476" TargetMode="External"/><Relationship Id="rId3" Type="http://schemas.openxmlformats.org/officeDocument/2006/relationships/hyperlink" Target="https://www.mda.state.mn.us/food/business/~/media/Files/food/business/economics/exports-soybeans.ashx" TargetMode="External"/><Relationship Id="rId4" Type="http://schemas.openxmlformats.org/officeDocument/2006/relationships/hyperlink" Target="https://themarketmogul.com/economics-soybean/" TargetMode="External"/><Relationship Id="rId5" Type="http://schemas.openxmlformats.org/officeDocument/2006/relationships/hyperlink" Target="https://finance.yahoo.com/quote/SOYB?p=SOYB" TargetMode="External"/><Relationship Id="rId6" Type="http://schemas.openxmlformats.org/officeDocument/2006/relationships/hyperlink" Target="https://www.investing.com/commodities/us-soybeans" TargetMode="External"/><Relationship Id="rId7" Type="http://schemas.openxmlformats.org/officeDocument/2006/relationships/hyperlink" Target="https://themarketmogul.com/economics-soybea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conversation.com/why-chinas-soybean-tariffs-matter-94476" TargetMode="External"/><Relationship Id="rId3" Type="http://schemas.openxmlformats.org/officeDocument/2006/relationships/hyperlink" Target="https://www.mda.state.mn.us/food/business/~/media/Files/food/business/economics/exports-soybeans.ashx" TargetMode="External"/><Relationship Id="rId4" Type="http://schemas.openxmlformats.org/officeDocument/2006/relationships/hyperlink" Target="https://themarketmogul.com/economics-soybean/" TargetMode="External"/><Relationship Id="rId5" Type="http://schemas.openxmlformats.org/officeDocument/2006/relationships/hyperlink" Target="https://finance.yahoo.com/quote/SOYB?p=SOYB" TargetMode="External"/><Relationship Id="rId6" Type="http://schemas.openxmlformats.org/officeDocument/2006/relationships/hyperlink" Target="https://www.investing.com/commodities/us-soybeans" TargetMode="External"/><Relationship Id="rId7" Type="http://schemas.openxmlformats.org/officeDocument/2006/relationships/hyperlink" Target="https://themarketmogul.com/economics-soybea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rPr>
              <a:t>Soybeans are a crucial part of the global food chain. It contributes to diversified fields including vegetable oil, foodstuffs, and animal feed. Due to its importance in the food industry, it’s an investable asset traded in the futures contracts which we will look into. U.S. soybean exports have increased dramatically as demand for meat and poultry increased.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lang="en" sz="1400">
                <a:solidFill>
                  <a:schemeClr val="dk1"/>
                </a:solidFill>
              </a:rPr>
              <a:t>China plays a major role in this as the main market for soybeans. This demand is driven by Chinese consumers’ switch from a diet dominated by rice to one where pork, poultry and beef plays a major role. Chinese production of meat is projected to increase 30 percent by the end of the current decade. But they are not able to produce enough soybeans themselves..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400">
                <a:solidFill>
                  <a:schemeClr val="dk1"/>
                </a:solidFill>
              </a:rPr>
              <a:t>Hence the n</a:t>
            </a:r>
            <a:r>
              <a:rPr lang="en" sz="1400"/>
              <a:t>eed to import soybeans.</a:t>
            </a:r>
            <a:endParaRPr sz="1400"/>
          </a:p>
          <a:p>
            <a:pPr indent="0" lvl="0" marL="0" rtl="0">
              <a:lnSpc>
                <a:spcPct val="115000"/>
              </a:lnSpc>
              <a:spcBef>
                <a:spcPts val="0"/>
              </a:spcBef>
              <a:spcAft>
                <a:spcPts val="0"/>
              </a:spcAft>
              <a:buClr>
                <a:schemeClr val="dk1"/>
              </a:buClr>
              <a:buSzPts val="1100"/>
              <a:buFont typeface="Arial"/>
              <a:buNone/>
            </a:pPr>
            <a:r>
              <a:t/>
            </a:r>
            <a:endParaRPr sz="1400"/>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In recent years, U.S. soybean producers faced increased competition from South American farmers in Argentina and Brazil, who have a lower cost of production. While domestic demand for soybeans is handled primarily by truck and rail, transportation of exported soybean is by ocean freight, with shipping routes and costs being a major factor. We will look into these routes and the countries that are top exporters and importers of soybeans.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(Optional)</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At every stage of the soybean production chain, from planting, growing and harvest, to exporting and processing, market participants face the risk of adverse price movements caused by the fluctuations of the market and supply and demand.</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Futures and options on Soybeans, Soybean Meal and Soybean Oil, as well as options on the Soybean Crush, provide a means to manage this risk and take advantage of potential profit opportunities.</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rgbClr val="3B3838"/>
              </a:solidFill>
              <a:highlight>
                <a:srgbClr val="FFFFFF"/>
              </a:highlight>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a:solidFill>
                  <a:srgbClr val="434343"/>
                </a:solidFill>
              </a:rPr>
              <a:t>Sources:</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2"/>
              </a:rPr>
              <a:t>http://theconversation.com/why-chinas-soybean-tariffs-matter-94476</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3"/>
              </a:rPr>
              <a:t>https://www.mda.state.mn.us/food/business/~/media/Files/food/business/economics/exports-soybeans.ashx</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4"/>
              </a:rPr>
              <a:t>https://themarketmogul.com/economics-soybean/</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5"/>
              </a:rPr>
              <a:t>https://finance.yahoo.com/quote/SOYB?p=SOYB</a:t>
            </a:r>
            <a:r>
              <a:rPr lang="en" sz="1200">
                <a:solidFill>
                  <a:schemeClr val="dk2"/>
                </a:solidFill>
              </a:rPr>
              <a:t> </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6"/>
              </a:rPr>
              <a:t>https://www.investing.com/commodities/us-soybeans</a:t>
            </a:r>
            <a:r>
              <a:rPr lang="en" sz="1200">
                <a:solidFill>
                  <a:schemeClr val="dk2"/>
                </a:solidFill>
              </a:rPr>
              <a:t> </a:t>
            </a:r>
            <a:endParaRPr sz="1200">
              <a:solidFill>
                <a:schemeClr val="dk2"/>
              </a:solidFill>
              <a:uFill>
                <a:noFill/>
              </a:uFill>
              <a:hlinkClick r:id="rId7"/>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Shape 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rPr>
              <a:t>Soybeans are a crucial part of the global food chain. It contributes to diversified fields including vegetable oil, foodstuffs, and animal feed. Due to its importance in the food industry, it’s an investable asset traded in the futures contracts which we will look into. U.S. soybean exports have increased dramatically as demand for meat and poultry increased.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lang="en" sz="1400">
                <a:solidFill>
                  <a:schemeClr val="dk1"/>
                </a:solidFill>
              </a:rPr>
              <a:t>China plays a major role in this as the main market for soybeans. This demand is driven by Chinese consumers’ switch from a diet dominated by rice to one where pork, poultry and beef plays a major role. Chinese production of meat is projected to increase 30 percent by the end of the current decade. But they are not able to produce enough soybeans themselves..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400">
                <a:solidFill>
                  <a:schemeClr val="dk1"/>
                </a:solidFill>
              </a:rPr>
              <a:t>Hence the n</a:t>
            </a:r>
            <a:r>
              <a:rPr lang="en" sz="1400"/>
              <a:t>eed to import soybeans.</a:t>
            </a:r>
            <a:endParaRPr sz="1400"/>
          </a:p>
          <a:p>
            <a:pPr indent="0" lvl="0" marL="0" rtl="0">
              <a:lnSpc>
                <a:spcPct val="115000"/>
              </a:lnSpc>
              <a:spcBef>
                <a:spcPts val="0"/>
              </a:spcBef>
              <a:spcAft>
                <a:spcPts val="0"/>
              </a:spcAft>
              <a:buClr>
                <a:schemeClr val="dk1"/>
              </a:buClr>
              <a:buSzPts val="1100"/>
              <a:buFont typeface="Arial"/>
              <a:buNone/>
            </a:pPr>
            <a:r>
              <a:t/>
            </a:r>
            <a:endParaRPr sz="1400"/>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In recent years, U.S. soybean producers faced increased competition from South American farmers in Argentina and Brazil, who have a lower cost of production. While domestic demand for soybeans is handled primarily by truck and rail, transportation of exported soybean is by ocean freight, with shipping routes and costs being a major factor. We will look into these routes and the countries that are top exporters and importers of soybeans.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(Optional)</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At every stage of the soybean production chain, from planting, growing and harvest, to exporting and processing, market participants face the risk of adverse price movements caused by the fluctuations of the market and supply and demand.</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Futures and options on Soybeans, Soybean Meal and Soybean Oil, as well as options on the Soybean Crush, provide a means to manage this risk and take advantage of potential profit opportunities.</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rgbClr val="3B3838"/>
              </a:solidFill>
              <a:highlight>
                <a:srgbClr val="FFFFFF"/>
              </a:highlight>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a:solidFill>
                  <a:srgbClr val="434343"/>
                </a:solidFill>
              </a:rPr>
              <a:t>Sources:</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2"/>
              </a:rPr>
              <a:t>http://theconversation.com/why-chinas-soybean-tariffs-matter-94476</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3"/>
              </a:rPr>
              <a:t>https://www.mda.state.mn.us/food/business/~/media/Files/food/business/economics/exports-soybeans.ashx</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4"/>
              </a:rPr>
              <a:t>https://themarketmogul.com/economics-soybean/</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5"/>
              </a:rPr>
              <a:t>https://finance.yahoo.com/quote/SOYB?p=SOYB</a:t>
            </a:r>
            <a:r>
              <a:rPr lang="en" sz="1200">
                <a:solidFill>
                  <a:schemeClr val="dk2"/>
                </a:solidFill>
              </a:rPr>
              <a:t> </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6"/>
              </a:rPr>
              <a:t>https://www.investing.com/commodities/us-soybeans</a:t>
            </a:r>
            <a:r>
              <a:rPr lang="en" sz="1200">
                <a:solidFill>
                  <a:schemeClr val="dk2"/>
                </a:solidFill>
              </a:rPr>
              <a:t> </a:t>
            </a:r>
            <a:endParaRPr sz="1200">
              <a:solidFill>
                <a:schemeClr val="dk2"/>
              </a:solidFill>
              <a:uFill>
                <a:noFill/>
              </a:uFill>
              <a:hlinkClick r:id="rId7"/>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Shape 6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434343"/>
                </a:solidFill>
              </a:rPr>
              <a:t>Sources:</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2"/>
              </a:rPr>
              <a:t>http://theconversation.com/why-chinas-soybean-tariffs-matter-94476</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3"/>
              </a:rPr>
              <a:t>https://www.mda.state.mn.us/food/business/~/media/Files/food/business/economics/exports-soybeans.ashx</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4"/>
              </a:rPr>
              <a:t>https://themarketmogul.com/economics-soybean/</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5"/>
              </a:rPr>
              <a:t>https://finance.yahoo.com/quote/SOYB?p=SOYB</a:t>
            </a:r>
            <a:r>
              <a:rPr lang="en" sz="1200">
                <a:solidFill>
                  <a:schemeClr val="dk2"/>
                </a:solidFill>
              </a:rPr>
              <a:t> </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6"/>
              </a:rPr>
              <a:t>https://www.investing.com/commodities/us-soybeans</a:t>
            </a:r>
            <a:r>
              <a:rPr lang="en" sz="1200">
                <a:solidFill>
                  <a:schemeClr val="dk2"/>
                </a:solidFill>
              </a:rPr>
              <a:t> </a:t>
            </a:r>
            <a:endParaRPr sz="1200">
              <a:solidFill>
                <a:schemeClr val="dk2"/>
              </a:solidFill>
              <a:uFill>
                <a:noFill/>
              </a:uFill>
              <a:hlinkClick r:id="rId7"/>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rPr>
              <a:t>Soybeans are a crucial part of the global food chain. It contributes to diversified fields including vegetable oil, foodstuffs, and animal feed. Due to its importance in the food industry, it’s an investable asset traded in the futures contracts which we will look into. U.S. soybean exports have increased dramatically as demand for meat and poultry increased.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lang="en" sz="1400">
                <a:solidFill>
                  <a:schemeClr val="dk1"/>
                </a:solidFill>
              </a:rPr>
              <a:t>China plays a major role in this as the main market for soybeans. This demand is driven by Chinese consumers’ switch from a diet dominated by rice to one where pork, poultry and beef plays a major role. Chinese production of meat is projected to increase 30 percent by the end of the current decade. But they are not able to produce enough soybeans themselves..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400">
                <a:solidFill>
                  <a:schemeClr val="dk1"/>
                </a:solidFill>
              </a:rPr>
              <a:t>Hence the n</a:t>
            </a:r>
            <a:r>
              <a:rPr lang="en" sz="1400"/>
              <a:t>eed to import soybeans.</a:t>
            </a:r>
            <a:endParaRPr sz="1400"/>
          </a:p>
          <a:p>
            <a:pPr indent="0" lvl="0" marL="0" rtl="0">
              <a:lnSpc>
                <a:spcPct val="115000"/>
              </a:lnSpc>
              <a:spcBef>
                <a:spcPts val="0"/>
              </a:spcBef>
              <a:spcAft>
                <a:spcPts val="0"/>
              </a:spcAft>
              <a:buClr>
                <a:schemeClr val="dk1"/>
              </a:buClr>
              <a:buSzPts val="1100"/>
              <a:buFont typeface="Arial"/>
              <a:buNone/>
            </a:pPr>
            <a:r>
              <a:t/>
            </a:r>
            <a:endParaRPr sz="1400"/>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In recent years, U.S. soybean producers faced increased competition from South American farmers in Argentina and Brazil, who have a lower cost of production. While domestic demand for soybeans is handled primarily by truck and rail, transportation of exported soybean is by ocean freight, with shipping routes and costs being a major factor. We will look into these routes and the countries that are top exporters and importers of soybeans.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(Optional)</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At every stage of the soybean production chain, from planting, growing and harvest, to exporting and processing, market participants face the risk of adverse price movements caused by the fluctuations of the market and supply and demand.</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Futures and options on Soybeans, Soybean Meal and Soybean Oil, as well as options on the Soybean Crush, provide a means to manage this risk and take advantage of potential profit opportunities.</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rgbClr val="3B3838"/>
              </a:solidFill>
              <a:highlight>
                <a:srgbClr val="FFFFFF"/>
              </a:highlight>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a:solidFill>
                  <a:srgbClr val="434343"/>
                </a:solidFill>
              </a:rPr>
              <a:t>Sources:</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2"/>
              </a:rPr>
              <a:t>http://theconversation.com/why-chinas-soybean-tariffs-matter-94476</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3"/>
              </a:rPr>
              <a:t>https://www.mda.state.mn.us/food/business/~/media/Files/food/business/economics/exports-soybeans.ashx</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4"/>
              </a:rPr>
              <a:t>https://themarketmogul.com/economics-soybean/</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5"/>
              </a:rPr>
              <a:t>https://finance.yahoo.com/quote/SOYB?p=SOYB</a:t>
            </a:r>
            <a:r>
              <a:rPr lang="en" sz="1200">
                <a:solidFill>
                  <a:schemeClr val="dk2"/>
                </a:solidFill>
              </a:rPr>
              <a:t> </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6"/>
              </a:rPr>
              <a:t>https://www.investing.com/commodities/us-soybeans</a:t>
            </a:r>
            <a:r>
              <a:rPr lang="en" sz="1200">
                <a:solidFill>
                  <a:schemeClr val="dk2"/>
                </a:solidFill>
              </a:rPr>
              <a:t> </a:t>
            </a:r>
            <a:endParaRPr sz="1200">
              <a:solidFill>
                <a:schemeClr val="dk2"/>
              </a:solidFill>
              <a:uFill>
                <a:noFill/>
              </a:uFill>
              <a:hlinkClick r:id="rId7"/>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Shape 10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rPr>
              <a:t>Soybeans are a crucial part of the global food chain. It contributes to diversified fields including vegetable oil, foodstuffs, and animal feed. Due to its importance in the food industry, it’s an investable asset traded in the futures contracts which we will look into. U.S. soybean exports have increased dramatically as demand for meat and poultry increased.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lang="en" sz="1400">
                <a:solidFill>
                  <a:schemeClr val="dk1"/>
                </a:solidFill>
              </a:rPr>
              <a:t>China plays a major role in this as the main market for soybeans. This demand is driven by Chinese consumers’ switch from a diet dominated by rice to one where pork, poultry and beef plays a major role. Chinese production of meat is projected to increase 30 percent by the end of the current decade. But they are not able to produce enough soybeans themselves..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400">
                <a:solidFill>
                  <a:schemeClr val="dk1"/>
                </a:solidFill>
              </a:rPr>
              <a:t>Hence the n</a:t>
            </a:r>
            <a:r>
              <a:rPr lang="en" sz="1400"/>
              <a:t>eed to import soybeans.</a:t>
            </a:r>
            <a:endParaRPr sz="1400"/>
          </a:p>
          <a:p>
            <a:pPr indent="0" lvl="0" marL="0" rtl="0">
              <a:lnSpc>
                <a:spcPct val="115000"/>
              </a:lnSpc>
              <a:spcBef>
                <a:spcPts val="0"/>
              </a:spcBef>
              <a:spcAft>
                <a:spcPts val="0"/>
              </a:spcAft>
              <a:buClr>
                <a:schemeClr val="dk1"/>
              </a:buClr>
              <a:buSzPts val="1100"/>
              <a:buFont typeface="Arial"/>
              <a:buNone/>
            </a:pPr>
            <a:r>
              <a:t/>
            </a:r>
            <a:endParaRPr sz="1400"/>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In recent years, U.S. soybean producers faced increased competition from South American farmers in Argentina and Brazil, who have a lower cost of production. While domestic demand for soybeans is handled primarily by truck and rail, transportation of exported soybean is by ocean freight, with shipping routes and costs being a major factor. We will look into these routes and the countries that are top exporters and importers of soybeans.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(Optional)</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At every stage of the soybean production chain, from planting, growing and harvest, to exporting and processing, market participants face the risk of adverse price movements caused by the fluctuations of the market and supply and demand.</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Futures and options on Soybeans, Soybean Meal and Soybean Oil, as well as options on the Soybean Crush, provide a means to manage this risk and take advantage of potential profit opportunities.</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rgbClr val="3B3838"/>
              </a:solidFill>
              <a:highlight>
                <a:srgbClr val="FFFFFF"/>
              </a:highlight>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a:solidFill>
                  <a:srgbClr val="434343"/>
                </a:solidFill>
              </a:rPr>
              <a:t>Sources:</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2"/>
              </a:rPr>
              <a:t>http://theconversation.com/why-chinas-soybean-tariffs-matter-94476</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3"/>
              </a:rPr>
              <a:t>https://www.mda.state.mn.us/food/business/~/media/Files/food/business/economics/exports-soybeans.ashx</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4"/>
              </a:rPr>
              <a:t>https://themarketmogul.com/economics-soybean/</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5"/>
              </a:rPr>
              <a:t>https://finance.yahoo.com/quote/SOYB?p=SOYB</a:t>
            </a:r>
            <a:r>
              <a:rPr lang="en" sz="1200">
                <a:solidFill>
                  <a:schemeClr val="dk2"/>
                </a:solidFill>
              </a:rPr>
              <a:t> </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6"/>
              </a:rPr>
              <a:t>https://www.investing.com/commodities/us-soybeans</a:t>
            </a:r>
            <a:r>
              <a:rPr lang="en" sz="1200">
                <a:solidFill>
                  <a:schemeClr val="dk2"/>
                </a:solidFill>
              </a:rPr>
              <a:t> </a:t>
            </a:r>
            <a:endParaRPr sz="1200">
              <a:solidFill>
                <a:schemeClr val="dk2"/>
              </a:solidFill>
              <a:uFill>
                <a:noFill/>
              </a:uFill>
              <a:hlinkClick r:id="rId7"/>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rPr>
              <a:t>Soybeans are a crucial part of the global food chain. It contributes to diversified fields including vegetable oil, foodstuffs, and animal feed. Due to its importance in the food industry, it’s an investable asset traded in the futures contracts which we will look into. U.S. soybean exports have increased dramatically as demand for meat and poultry increased.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lang="en" sz="1400">
                <a:solidFill>
                  <a:schemeClr val="dk1"/>
                </a:solidFill>
              </a:rPr>
              <a:t>China plays a major role in this as the main market for soybeans. This demand is driven by Chinese consumers’ switch from a diet dominated by rice to one where pork, poultry and beef plays a major role. Chinese production of meat is projected to increase 30 percent by the end of the current decade. But they are not able to produce enough soybeans themselves..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400">
                <a:solidFill>
                  <a:schemeClr val="dk1"/>
                </a:solidFill>
              </a:rPr>
              <a:t>Hence the n</a:t>
            </a:r>
            <a:r>
              <a:rPr lang="en" sz="1400"/>
              <a:t>eed to import soybeans.</a:t>
            </a:r>
            <a:endParaRPr sz="1400"/>
          </a:p>
          <a:p>
            <a:pPr indent="0" lvl="0" marL="0" rtl="0">
              <a:lnSpc>
                <a:spcPct val="115000"/>
              </a:lnSpc>
              <a:spcBef>
                <a:spcPts val="0"/>
              </a:spcBef>
              <a:spcAft>
                <a:spcPts val="0"/>
              </a:spcAft>
              <a:buClr>
                <a:schemeClr val="dk1"/>
              </a:buClr>
              <a:buSzPts val="1100"/>
              <a:buFont typeface="Arial"/>
              <a:buNone/>
            </a:pPr>
            <a:r>
              <a:t/>
            </a:r>
            <a:endParaRPr sz="1400"/>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In recent years, U.S. soybean producers faced increased competition from South American farmers in Argentina and Brazil, who have a lower cost of production. While domestic demand for soybeans is handled primarily by truck and rail, transportation of exported soybean is by ocean freight, with shipping routes and costs being a major factor. We will look into these routes and the countries that are top exporters and importers of soybeans.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(Optional)</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At every stage of the soybean production chain, from planting, growing and harvest, to exporting and processing, market participants face the risk of adverse price movements caused by the fluctuations of the market and supply and demand.</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rPr lang="en" sz="1400">
                <a:highlight>
                  <a:srgbClr val="FFFFFF"/>
                </a:highlight>
              </a:rPr>
              <a:t>Futures and options on Soybeans, Soybean Meal and Soybean Oil, as well as options on the Soybean Crush, provide a means to manage this risk and take advantage of potential profit opportunities.</a:t>
            </a:r>
            <a:endParaRPr sz="1400">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rgbClr val="3B3838"/>
              </a:solidFill>
              <a:highlight>
                <a:srgbClr val="FFFFFF"/>
              </a:highlight>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a:solidFill>
                  <a:srgbClr val="434343"/>
                </a:solidFill>
              </a:rPr>
              <a:t>Sources:</a:t>
            </a:r>
            <a:endParaRPr sz="1200">
              <a:solidFill>
                <a:srgbClr val="434343"/>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2"/>
              </a:rPr>
              <a:t>http://theconversation.com/why-chinas-soybean-tariffs-matter-94476</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3"/>
              </a:rPr>
              <a:t>https://www.mda.state.mn.us/food/business/~/media/Files/food/business/economics/exports-soybeans.ashx</a:t>
            </a:r>
            <a:endParaRPr sz="1200">
              <a:solidFill>
                <a:srgbClr val="0000FF"/>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4"/>
              </a:rPr>
              <a:t>https://themarketmogul.com/economics-soybean/</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5"/>
              </a:rPr>
              <a:t>https://finance.yahoo.com/quote/SOYB?p=SOYB</a:t>
            </a:r>
            <a:r>
              <a:rPr lang="en" sz="1200">
                <a:solidFill>
                  <a:schemeClr val="dk2"/>
                </a:solidFill>
              </a:rPr>
              <a:t> </a:t>
            </a:r>
            <a:endParaRPr sz="1200">
              <a:solidFill>
                <a:schemeClr val="dk2"/>
              </a:solidFill>
            </a:endParaRPr>
          </a:p>
          <a:p>
            <a:pPr indent="0" lvl="0" marL="0" rtl="0">
              <a:lnSpc>
                <a:spcPct val="115000"/>
              </a:lnSpc>
              <a:spcBef>
                <a:spcPts val="0"/>
              </a:spcBef>
              <a:spcAft>
                <a:spcPts val="0"/>
              </a:spcAft>
              <a:buClr>
                <a:schemeClr val="dk1"/>
              </a:buClr>
              <a:buSzPts val="1100"/>
              <a:buFont typeface="Arial"/>
              <a:buNone/>
            </a:pPr>
            <a:r>
              <a:rPr lang="en" sz="1200" u="sng">
                <a:solidFill>
                  <a:schemeClr val="accent5"/>
                </a:solidFill>
                <a:hlinkClick r:id="rId6"/>
              </a:rPr>
              <a:t>https://www.investing.com/commodities/us-soybeans</a:t>
            </a:r>
            <a:r>
              <a:rPr lang="en" sz="1200">
                <a:solidFill>
                  <a:schemeClr val="dk2"/>
                </a:solidFill>
              </a:rPr>
              <a:t> </a:t>
            </a:r>
            <a:endParaRPr sz="1200">
              <a:solidFill>
                <a:schemeClr val="dk2"/>
              </a:solidFill>
              <a:uFill>
                <a:noFill/>
              </a:uFill>
              <a:hlinkClick r:id="rId7"/>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7.jp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gif"/><Relationship Id="rId5" Type="http://schemas.openxmlformats.org/officeDocument/2006/relationships/image" Target="../media/image1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C021">
            <a:alpha val="59230"/>
          </a:srgbClr>
        </a:solidFill>
      </p:bgPr>
    </p:bg>
    <p:spTree>
      <p:nvGrpSpPr>
        <p:cNvPr id="53" name="Shape 53"/>
        <p:cNvGrpSpPr/>
        <p:nvPr/>
      </p:nvGrpSpPr>
      <p:grpSpPr>
        <a:xfrm>
          <a:off x="0" y="0"/>
          <a:ext cx="0" cy="0"/>
          <a:chOff x="0" y="0"/>
          <a:chExt cx="0" cy="0"/>
        </a:xfrm>
      </p:grpSpPr>
      <p:sp>
        <p:nvSpPr>
          <p:cNvPr id="54" name="Shape 54"/>
          <p:cNvSpPr txBox="1"/>
          <p:nvPr/>
        </p:nvSpPr>
        <p:spPr>
          <a:xfrm>
            <a:off x="1349250" y="334225"/>
            <a:ext cx="6445500" cy="173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000" u="none" cap="none" strike="noStrike">
                <a:latin typeface="Calibri"/>
                <a:ea typeface="Calibri"/>
                <a:cs typeface="Calibri"/>
                <a:sym typeface="Calibri"/>
              </a:rPr>
              <a:t>COM</a:t>
            </a:r>
            <a:r>
              <a:rPr b="1" lang="en" sz="3000">
                <a:latin typeface="Calibri"/>
                <a:ea typeface="Calibri"/>
                <a:cs typeface="Calibri"/>
                <a:sym typeface="Calibri"/>
              </a:rPr>
              <a:t>MODITY </a:t>
            </a:r>
            <a:r>
              <a:rPr b="1" i="0" lang="en" sz="3000" u="none" cap="none" strike="noStrike">
                <a:latin typeface="Calibri"/>
                <a:ea typeface="Calibri"/>
                <a:cs typeface="Calibri"/>
                <a:sym typeface="Calibri"/>
              </a:rPr>
              <a:t>TRADING:</a:t>
            </a:r>
            <a:endParaRPr b="1" i="0" sz="30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lang="en" sz="4800">
                <a:latin typeface="Calibri"/>
                <a:ea typeface="Calibri"/>
                <a:cs typeface="Calibri"/>
                <a:sym typeface="Calibri"/>
              </a:rPr>
              <a:t>SOYBEAN</a:t>
            </a:r>
            <a:endParaRPr b="1" sz="48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1" sz="36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i="0" lang="en" sz="3600" u="none" cap="none" strike="noStrike">
                <a:latin typeface="Calibri"/>
                <a:ea typeface="Calibri"/>
                <a:cs typeface="Calibri"/>
                <a:sym typeface="Calibri"/>
              </a:rPr>
              <a:t>              </a:t>
            </a:r>
            <a:endParaRPr i="0" sz="3600" u="none" cap="none" strike="noStrike">
              <a:latin typeface="Calibri"/>
              <a:ea typeface="Calibri"/>
              <a:cs typeface="Calibri"/>
              <a:sym typeface="Calibri"/>
            </a:endParaRPr>
          </a:p>
        </p:txBody>
      </p:sp>
      <p:sp>
        <p:nvSpPr>
          <p:cNvPr id="55" name="Shape 55"/>
          <p:cNvSpPr txBox="1"/>
          <p:nvPr/>
        </p:nvSpPr>
        <p:spPr>
          <a:xfrm>
            <a:off x="6144000" y="1819275"/>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400">
                <a:solidFill>
                  <a:srgbClr val="434343"/>
                </a:solidFill>
                <a:latin typeface="Calibri"/>
                <a:ea typeface="Calibri"/>
                <a:cs typeface="Calibri"/>
                <a:sym typeface="Calibri"/>
              </a:rPr>
              <a:t>Team </a:t>
            </a:r>
            <a:r>
              <a:rPr b="1" lang="en" sz="2400">
                <a:solidFill>
                  <a:srgbClr val="434343"/>
                </a:solidFill>
                <a:latin typeface="Calibri"/>
                <a:ea typeface="Calibri"/>
                <a:cs typeface="Calibri"/>
                <a:sym typeface="Calibri"/>
              </a:rPr>
              <a:t>Anpanmaniacs</a:t>
            </a:r>
            <a:endParaRPr b="1" sz="2400">
              <a:solidFill>
                <a:srgbClr val="434343"/>
              </a:solidFill>
              <a:latin typeface="Calibri"/>
              <a:ea typeface="Calibri"/>
              <a:cs typeface="Calibri"/>
              <a:sym typeface="Calibri"/>
            </a:endParaRPr>
          </a:p>
          <a:p>
            <a:pPr indent="0" lvl="0" marL="0" rtl="0">
              <a:spcBef>
                <a:spcPts val="0"/>
              </a:spcBef>
              <a:spcAft>
                <a:spcPts val="0"/>
              </a:spcAft>
              <a:buNone/>
            </a:pPr>
            <a:r>
              <a:t/>
            </a:r>
            <a:endParaRPr b="1" sz="2000">
              <a:solidFill>
                <a:srgbClr val="434343"/>
              </a:solidFill>
              <a:latin typeface="Calibri"/>
              <a:ea typeface="Calibri"/>
              <a:cs typeface="Calibri"/>
              <a:sym typeface="Calibri"/>
            </a:endParaRPr>
          </a:p>
          <a:p>
            <a:pPr indent="-292100" lvl="0" marL="342900" rtl="0">
              <a:spcBef>
                <a:spcPts val="0"/>
              </a:spcBef>
              <a:spcAft>
                <a:spcPts val="0"/>
              </a:spcAft>
              <a:buClr>
                <a:srgbClr val="434343"/>
              </a:buClr>
              <a:buSzPts val="2000"/>
              <a:buFont typeface="Calibri"/>
              <a:buChar char="▪"/>
            </a:pPr>
            <a:r>
              <a:rPr b="1" lang="en" sz="2000">
                <a:solidFill>
                  <a:srgbClr val="434343"/>
                </a:solidFill>
                <a:latin typeface="Calibri"/>
                <a:ea typeface="Calibri"/>
                <a:cs typeface="Calibri"/>
                <a:sym typeface="Calibri"/>
              </a:rPr>
              <a:t>Gaurav </a:t>
            </a:r>
            <a:endParaRPr b="1" sz="2000">
              <a:solidFill>
                <a:srgbClr val="434343"/>
              </a:solidFill>
              <a:latin typeface="Calibri"/>
              <a:ea typeface="Calibri"/>
              <a:cs typeface="Calibri"/>
              <a:sym typeface="Calibri"/>
            </a:endParaRPr>
          </a:p>
          <a:p>
            <a:pPr indent="-292100" lvl="0" marL="342900" rtl="0">
              <a:spcBef>
                <a:spcPts val="0"/>
              </a:spcBef>
              <a:spcAft>
                <a:spcPts val="0"/>
              </a:spcAft>
              <a:buClr>
                <a:srgbClr val="434343"/>
              </a:buClr>
              <a:buSzPts val="2000"/>
              <a:buFont typeface="Calibri"/>
              <a:buChar char="▪"/>
            </a:pPr>
            <a:r>
              <a:rPr b="1" lang="en" sz="2000">
                <a:solidFill>
                  <a:srgbClr val="434343"/>
                </a:solidFill>
                <a:latin typeface="Calibri"/>
                <a:ea typeface="Calibri"/>
                <a:cs typeface="Calibri"/>
                <a:sym typeface="Calibri"/>
              </a:rPr>
              <a:t>Jenny </a:t>
            </a:r>
            <a:endParaRPr sz="2000">
              <a:solidFill>
                <a:srgbClr val="434343"/>
              </a:solidFill>
              <a:latin typeface="Calibri"/>
              <a:ea typeface="Calibri"/>
              <a:cs typeface="Calibri"/>
              <a:sym typeface="Calibri"/>
            </a:endParaRPr>
          </a:p>
          <a:p>
            <a:pPr indent="-292100" lvl="0" marL="342900" rtl="0">
              <a:spcBef>
                <a:spcPts val="0"/>
              </a:spcBef>
              <a:spcAft>
                <a:spcPts val="0"/>
              </a:spcAft>
              <a:buClr>
                <a:srgbClr val="434343"/>
              </a:buClr>
              <a:buSzPts val="2000"/>
              <a:buFont typeface="Calibri"/>
              <a:buChar char="▪"/>
            </a:pPr>
            <a:r>
              <a:rPr b="1" lang="en" sz="2000">
                <a:solidFill>
                  <a:srgbClr val="434343"/>
                </a:solidFill>
                <a:latin typeface="Calibri"/>
                <a:ea typeface="Calibri"/>
                <a:cs typeface="Calibri"/>
                <a:sym typeface="Calibri"/>
              </a:rPr>
              <a:t>Wei </a:t>
            </a:r>
            <a:endParaRPr b="1" sz="2000">
              <a:solidFill>
                <a:srgbClr val="434343"/>
              </a:solidFill>
              <a:latin typeface="Calibri"/>
              <a:ea typeface="Calibri"/>
              <a:cs typeface="Calibri"/>
              <a:sym typeface="Calibri"/>
            </a:endParaRPr>
          </a:p>
          <a:p>
            <a:pPr indent="-292100" lvl="0" marL="342900" rtl="0">
              <a:spcBef>
                <a:spcPts val="0"/>
              </a:spcBef>
              <a:spcAft>
                <a:spcPts val="0"/>
              </a:spcAft>
              <a:buClr>
                <a:srgbClr val="434343"/>
              </a:buClr>
              <a:buSzPts val="2000"/>
              <a:buFont typeface="Calibri"/>
              <a:buChar char="▪"/>
            </a:pPr>
            <a:r>
              <a:rPr b="1" lang="en" sz="2000">
                <a:solidFill>
                  <a:srgbClr val="434343"/>
                </a:solidFill>
                <a:latin typeface="Calibri"/>
                <a:ea typeface="Calibri"/>
                <a:cs typeface="Calibri"/>
                <a:sym typeface="Calibri"/>
              </a:rPr>
              <a:t>Venessa</a:t>
            </a:r>
            <a:endParaRPr b="1" sz="2000">
              <a:solidFill>
                <a:srgbClr val="434343"/>
              </a:solidFill>
              <a:latin typeface="Calibri"/>
              <a:ea typeface="Calibri"/>
              <a:cs typeface="Calibri"/>
              <a:sym typeface="Calibri"/>
            </a:endParaRPr>
          </a:p>
          <a:p>
            <a:pPr indent="-292100" lvl="0" marL="342900" rtl="0">
              <a:spcBef>
                <a:spcPts val="0"/>
              </a:spcBef>
              <a:spcAft>
                <a:spcPts val="0"/>
              </a:spcAft>
              <a:buClr>
                <a:srgbClr val="434343"/>
              </a:buClr>
              <a:buSzPts val="2000"/>
              <a:buFont typeface="Calibri"/>
              <a:buChar char="▪"/>
            </a:pPr>
            <a:r>
              <a:rPr b="1" lang="en" sz="2000">
                <a:solidFill>
                  <a:srgbClr val="434343"/>
                </a:solidFill>
                <a:latin typeface="Calibri"/>
                <a:ea typeface="Calibri"/>
                <a:cs typeface="Calibri"/>
                <a:sym typeface="Calibri"/>
              </a:rPr>
              <a:t>Saranya</a:t>
            </a:r>
            <a:endParaRPr b="1" sz="2000">
              <a:solidFill>
                <a:srgbClr val="434343"/>
              </a:solidFill>
              <a:latin typeface="Calibri"/>
              <a:ea typeface="Calibri"/>
              <a:cs typeface="Calibri"/>
              <a:sym typeface="Calibri"/>
            </a:endParaRPr>
          </a:p>
        </p:txBody>
      </p:sp>
      <p:pic>
        <p:nvPicPr>
          <p:cNvPr id="56" name="Shape 56"/>
          <p:cNvPicPr preferRelativeResize="0"/>
          <p:nvPr/>
        </p:nvPicPr>
        <p:blipFill>
          <a:blip r:embed="rId3">
            <a:alphaModFix/>
          </a:blip>
          <a:stretch>
            <a:fillRect/>
          </a:stretch>
        </p:blipFill>
        <p:spPr>
          <a:xfrm>
            <a:off x="225650" y="2064325"/>
            <a:ext cx="5589900" cy="2348400"/>
          </a:xfrm>
          <a:prstGeom prst="roundRect">
            <a:avLst>
              <a:gd fmla="val 16667" name="adj"/>
            </a:avLst>
          </a:prstGeom>
          <a:noFill/>
          <a:ln>
            <a:noFill/>
          </a:ln>
        </p:spPr>
      </p:pic>
      <p:pic>
        <p:nvPicPr>
          <p:cNvPr id="57" name="Shape 57"/>
          <p:cNvPicPr preferRelativeResize="0"/>
          <p:nvPr/>
        </p:nvPicPr>
        <p:blipFill>
          <a:blip r:embed="rId4">
            <a:alphaModFix/>
          </a:blip>
          <a:stretch>
            <a:fillRect/>
          </a:stretch>
        </p:blipFill>
        <p:spPr>
          <a:xfrm>
            <a:off x="7239000" y="-12"/>
            <a:ext cx="1905000" cy="1819275"/>
          </a:xfrm>
          <a:prstGeom prst="rect">
            <a:avLst/>
          </a:prstGeom>
          <a:noFill/>
          <a:ln>
            <a:noFill/>
          </a:ln>
        </p:spPr>
      </p:pic>
      <p:pic>
        <p:nvPicPr>
          <p:cNvPr id="58" name="Shape 58"/>
          <p:cNvPicPr preferRelativeResize="0"/>
          <p:nvPr/>
        </p:nvPicPr>
        <p:blipFill>
          <a:blip r:embed="rId5">
            <a:alphaModFix/>
          </a:blip>
          <a:stretch>
            <a:fillRect/>
          </a:stretch>
        </p:blipFill>
        <p:spPr>
          <a:xfrm rot="792260">
            <a:off x="7699825" y="3778213"/>
            <a:ext cx="1392500" cy="139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C021">
            <a:alpha val="59230"/>
          </a:srgbClr>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1478100" y="165025"/>
            <a:ext cx="6610800" cy="98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en" sz="2700">
                <a:solidFill>
                  <a:srgbClr val="434343"/>
                </a:solidFill>
                <a:latin typeface="Calibri"/>
                <a:ea typeface="Calibri"/>
                <a:cs typeface="Calibri"/>
                <a:sym typeface="Calibri"/>
              </a:rPr>
              <a:t>Why Soybeans?</a:t>
            </a:r>
            <a:endParaRPr b="1" i="0" sz="2700" u="none" cap="none" strike="noStrike">
              <a:solidFill>
                <a:srgbClr val="434343"/>
              </a:solidFill>
              <a:latin typeface="Calibri"/>
              <a:ea typeface="Calibri"/>
              <a:cs typeface="Calibri"/>
              <a:sym typeface="Calibri"/>
            </a:endParaRPr>
          </a:p>
        </p:txBody>
      </p:sp>
      <p:pic>
        <p:nvPicPr>
          <p:cNvPr id="64" name="Shape 64"/>
          <p:cNvPicPr preferRelativeResize="0"/>
          <p:nvPr/>
        </p:nvPicPr>
        <p:blipFill>
          <a:blip r:embed="rId3">
            <a:alphaModFix/>
          </a:blip>
          <a:stretch>
            <a:fillRect/>
          </a:stretch>
        </p:blipFill>
        <p:spPr>
          <a:xfrm rot="3763358">
            <a:off x="178694" y="-402757"/>
            <a:ext cx="2125263" cy="2125263"/>
          </a:xfrm>
          <a:prstGeom prst="rect">
            <a:avLst/>
          </a:prstGeom>
          <a:noFill/>
          <a:ln>
            <a:noFill/>
          </a:ln>
        </p:spPr>
      </p:pic>
      <p:sp>
        <p:nvSpPr>
          <p:cNvPr id="65" name="Shape 65"/>
          <p:cNvSpPr txBox="1"/>
          <p:nvPr/>
        </p:nvSpPr>
        <p:spPr>
          <a:xfrm>
            <a:off x="471875" y="865125"/>
            <a:ext cx="8516400" cy="4074000"/>
          </a:xfrm>
          <a:prstGeom prst="rect">
            <a:avLst/>
          </a:prstGeom>
          <a:noFill/>
          <a:ln>
            <a:noFill/>
          </a:ln>
        </p:spPr>
        <p:txBody>
          <a:bodyPr anchorCtr="0" anchor="t" bIns="91425" lIns="91425" spcFirstLastPara="1" rIns="91425" wrap="square" tIns="91425">
            <a:noAutofit/>
          </a:bodyPr>
          <a:lstStyle/>
          <a:p>
            <a:pPr indent="0" lvl="0" marL="1371600" rtl="0">
              <a:spcBef>
                <a:spcPts val="0"/>
              </a:spcBef>
              <a:spcAft>
                <a:spcPts val="0"/>
              </a:spcAft>
              <a:buNone/>
            </a:pPr>
            <a:r>
              <a:rPr lang="en" sz="2000">
                <a:latin typeface="Calibri"/>
                <a:ea typeface="Calibri"/>
                <a:cs typeface="Calibri"/>
                <a:sym typeface="Calibri"/>
              </a:rPr>
              <a:t>Soybeans…</a:t>
            </a:r>
            <a:br>
              <a:rPr lang="en" sz="2000">
                <a:latin typeface="Calibri"/>
                <a:ea typeface="Calibri"/>
                <a:cs typeface="Calibri"/>
                <a:sym typeface="Calibri"/>
              </a:rPr>
            </a:br>
            <a:endParaRPr sz="700">
              <a:latin typeface="Calibri"/>
              <a:ea typeface="Calibri"/>
              <a:cs typeface="Calibri"/>
              <a:sym typeface="Calibri"/>
            </a:endParaRPr>
          </a:p>
          <a:p>
            <a:pPr indent="-323850" lvl="0" marL="1828800" rtl="0">
              <a:spcBef>
                <a:spcPts val="0"/>
              </a:spcBef>
              <a:spcAft>
                <a:spcPts val="0"/>
              </a:spcAft>
              <a:buSzPts val="1500"/>
              <a:buFont typeface="Calibri"/>
              <a:buChar char="●"/>
            </a:pPr>
            <a:r>
              <a:rPr lang="en" sz="1500">
                <a:latin typeface="Calibri"/>
                <a:ea typeface="Calibri"/>
                <a:cs typeface="Calibri"/>
                <a:sym typeface="Calibri"/>
              </a:rPr>
              <a:t>crucial in the global food chain</a:t>
            </a:r>
            <a:endParaRPr sz="1500">
              <a:latin typeface="Calibri"/>
              <a:ea typeface="Calibri"/>
              <a:cs typeface="Calibri"/>
              <a:sym typeface="Calibri"/>
            </a:endParaRPr>
          </a:p>
          <a:p>
            <a:pPr indent="-323850" lvl="0" marL="1828800" rtl="0">
              <a:spcBef>
                <a:spcPts val="0"/>
              </a:spcBef>
              <a:spcAft>
                <a:spcPts val="0"/>
              </a:spcAft>
              <a:buSzPts val="1500"/>
              <a:buFont typeface="Calibri"/>
              <a:buChar char="●"/>
            </a:pPr>
            <a:r>
              <a:rPr lang="en" sz="1500">
                <a:latin typeface="Calibri"/>
                <a:ea typeface="Calibri"/>
                <a:cs typeface="Calibri"/>
                <a:sym typeface="Calibri"/>
              </a:rPr>
              <a:t>contribute to diversified fields including vegetable oil, foodstuffs, and animal feed </a:t>
            </a:r>
            <a:endParaRPr sz="1500">
              <a:latin typeface="Calibri"/>
              <a:ea typeface="Calibri"/>
              <a:cs typeface="Calibri"/>
              <a:sym typeface="Calibri"/>
            </a:endParaRPr>
          </a:p>
          <a:p>
            <a:pPr indent="-323850" lvl="0" marL="1828800" rtl="0">
              <a:spcBef>
                <a:spcPts val="0"/>
              </a:spcBef>
              <a:spcAft>
                <a:spcPts val="0"/>
              </a:spcAft>
              <a:buSzPts val="1500"/>
              <a:buFont typeface="Calibri"/>
              <a:buChar char="●"/>
            </a:pPr>
            <a:r>
              <a:rPr lang="en" sz="1500">
                <a:latin typeface="Calibri"/>
                <a:ea typeface="Calibri"/>
                <a:cs typeface="Calibri"/>
                <a:sym typeface="Calibri"/>
              </a:rPr>
              <a:t>an investable asset traded in the futures contracts </a:t>
            </a:r>
            <a:endParaRPr sz="1500">
              <a:latin typeface="Calibri"/>
              <a:ea typeface="Calibri"/>
              <a:cs typeface="Calibri"/>
              <a:sym typeface="Calibri"/>
            </a:endParaRPr>
          </a:p>
          <a:p>
            <a:pPr indent="0" lvl="0" marL="0" rtl="0">
              <a:spcBef>
                <a:spcPts val="0"/>
              </a:spcBef>
              <a:spcAft>
                <a:spcPts val="0"/>
              </a:spcAft>
              <a:buNone/>
            </a:pPr>
            <a:r>
              <a:t/>
            </a:r>
            <a:endParaRPr sz="1500">
              <a:latin typeface="Calibri"/>
              <a:ea typeface="Calibri"/>
              <a:cs typeface="Calibri"/>
              <a:sym typeface="Calibri"/>
            </a:endParaRPr>
          </a:p>
          <a:p>
            <a:pPr indent="0" lvl="0" marL="0" rtl="0">
              <a:spcBef>
                <a:spcPts val="0"/>
              </a:spcBef>
              <a:spcAft>
                <a:spcPts val="0"/>
              </a:spcAft>
              <a:buNone/>
            </a:pPr>
            <a:r>
              <a:rPr lang="en" sz="1500">
                <a:latin typeface="Calibri"/>
                <a:ea typeface="Calibri"/>
                <a:cs typeface="Calibri"/>
                <a:sym typeface="Calibri"/>
              </a:rPr>
              <a:t>U.S. soybean exports have increased dramatically as demand for meat and poultry increased. </a:t>
            </a:r>
            <a:endParaRPr sz="1500">
              <a:latin typeface="Calibri"/>
              <a:ea typeface="Calibri"/>
              <a:cs typeface="Calibri"/>
              <a:sym typeface="Calibri"/>
            </a:endParaRPr>
          </a:p>
          <a:p>
            <a:pPr indent="0" lvl="0" marL="0" rtl="0">
              <a:spcBef>
                <a:spcPts val="0"/>
              </a:spcBef>
              <a:spcAft>
                <a:spcPts val="0"/>
              </a:spcAft>
              <a:buNone/>
            </a:pPr>
            <a:r>
              <a:t/>
            </a:r>
            <a:endParaRPr sz="1500">
              <a:latin typeface="Calibri"/>
              <a:ea typeface="Calibri"/>
              <a:cs typeface="Calibri"/>
              <a:sym typeface="Calibri"/>
            </a:endParaRPr>
          </a:p>
          <a:p>
            <a:pPr indent="0" lvl="0" marL="0" rtl="0">
              <a:spcBef>
                <a:spcPts val="0"/>
              </a:spcBef>
              <a:spcAft>
                <a:spcPts val="0"/>
              </a:spcAft>
              <a:buNone/>
            </a:pPr>
            <a:r>
              <a:rPr lang="en" sz="1500">
                <a:latin typeface="Calibri"/>
                <a:ea typeface="Calibri"/>
                <a:cs typeface="Calibri"/>
                <a:sym typeface="Calibri"/>
              </a:rPr>
              <a:t>China plays a major role in this as the main market for soybeans. This demand is driven by consumers’ switch from a diet dominated by rice to one where pork, poultry and beef plays a major role. Chinese production of meat is projected to increase 30 percent by the end of the current decade. But they are not able to produce enough soybeans themselves to feed these animals...</a:t>
            </a:r>
            <a:endParaRPr sz="1500">
              <a:latin typeface="Calibri"/>
              <a:ea typeface="Calibri"/>
              <a:cs typeface="Calibri"/>
              <a:sym typeface="Calibri"/>
            </a:endParaRPr>
          </a:p>
          <a:p>
            <a:pPr indent="0" lvl="0" marL="0" rtl="0">
              <a:spcBef>
                <a:spcPts val="0"/>
              </a:spcBef>
              <a:spcAft>
                <a:spcPts val="0"/>
              </a:spcAft>
              <a:buNone/>
            </a:pPr>
            <a:r>
              <a:t/>
            </a:r>
            <a:endParaRPr sz="1500">
              <a:latin typeface="Calibri"/>
              <a:ea typeface="Calibri"/>
              <a:cs typeface="Calibri"/>
              <a:sym typeface="Calibri"/>
            </a:endParaRPr>
          </a:p>
          <a:p>
            <a:pPr indent="0" lvl="0" marL="0" rtl="0">
              <a:spcBef>
                <a:spcPts val="0"/>
              </a:spcBef>
              <a:spcAft>
                <a:spcPts val="0"/>
              </a:spcAft>
              <a:buNone/>
            </a:pPr>
            <a:r>
              <a:rPr lang="en" sz="1500">
                <a:latin typeface="Calibri"/>
                <a:ea typeface="Calibri"/>
                <a:cs typeface="Calibri"/>
                <a:sym typeface="Calibri"/>
              </a:rPr>
              <a:t>Hence the drive for countries to import and export soybeans. We will look into the shipping routes of the countries that are top exporters and importers of soybeans.</a:t>
            </a:r>
            <a:endParaRPr sz="1500">
              <a:latin typeface="Calibri"/>
              <a:ea typeface="Calibri"/>
              <a:cs typeface="Calibri"/>
              <a:sym typeface="Calibri"/>
            </a:endParaRPr>
          </a:p>
        </p:txBody>
      </p:sp>
      <p:pic>
        <p:nvPicPr>
          <p:cNvPr id="66" name="Shape 66"/>
          <p:cNvPicPr preferRelativeResize="0"/>
          <p:nvPr/>
        </p:nvPicPr>
        <p:blipFill>
          <a:blip r:embed="rId4">
            <a:alphaModFix/>
          </a:blip>
          <a:stretch>
            <a:fillRect/>
          </a:stretch>
        </p:blipFill>
        <p:spPr>
          <a:xfrm>
            <a:off x="7239000" y="-12"/>
            <a:ext cx="1905000" cy="181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C021">
            <a:alpha val="59230"/>
          </a:srgbClr>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1478100" y="165025"/>
            <a:ext cx="6610800" cy="98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lang="en" sz="2700">
                <a:solidFill>
                  <a:srgbClr val="434343"/>
                </a:solidFill>
                <a:latin typeface="Calibri"/>
                <a:ea typeface="Calibri"/>
                <a:cs typeface="Calibri"/>
                <a:sym typeface="Calibri"/>
              </a:rPr>
              <a:t>Factors Affecting Soybean </a:t>
            </a:r>
            <a:endParaRPr b="1" sz="2700">
              <a:solidFill>
                <a:srgbClr val="434343"/>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Arial"/>
              <a:buNone/>
            </a:pPr>
            <a:r>
              <a:rPr b="1" lang="en" sz="2700">
                <a:solidFill>
                  <a:srgbClr val="434343"/>
                </a:solidFill>
                <a:latin typeface="Calibri"/>
                <a:ea typeface="Calibri"/>
                <a:cs typeface="Calibri"/>
                <a:sym typeface="Calibri"/>
              </a:rPr>
              <a:t>Trade &amp; Prices</a:t>
            </a:r>
            <a:endParaRPr b="1" i="0" sz="2700" u="none" cap="none" strike="noStrike">
              <a:solidFill>
                <a:srgbClr val="434343"/>
              </a:solidFill>
              <a:latin typeface="Calibri"/>
              <a:ea typeface="Calibri"/>
              <a:cs typeface="Calibri"/>
              <a:sym typeface="Calibri"/>
            </a:endParaRPr>
          </a:p>
        </p:txBody>
      </p:sp>
      <p:pic>
        <p:nvPicPr>
          <p:cNvPr id="72" name="Shape 72"/>
          <p:cNvPicPr preferRelativeResize="0"/>
          <p:nvPr/>
        </p:nvPicPr>
        <p:blipFill>
          <a:blip r:embed="rId3">
            <a:alphaModFix/>
          </a:blip>
          <a:stretch>
            <a:fillRect/>
          </a:stretch>
        </p:blipFill>
        <p:spPr>
          <a:xfrm>
            <a:off x="4469440" y="1029962"/>
            <a:ext cx="1930675" cy="1929725"/>
          </a:xfrm>
          <a:prstGeom prst="rect">
            <a:avLst/>
          </a:prstGeom>
          <a:noFill/>
          <a:ln>
            <a:noFill/>
          </a:ln>
        </p:spPr>
      </p:pic>
      <p:pic>
        <p:nvPicPr>
          <p:cNvPr id="73" name="Shape 73"/>
          <p:cNvPicPr preferRelativeResize="0"/>
          <p:nvPr/>
        </p:nvPicPr>
        <p:blipFill>
          <a:blip r:embed="rId4">
            <a:alphaModFix/>
          </a:blip>
          <a:stretch>
            <a:fillRect/>
          </a:stretch>
        </p:blipFill>
        <p:spPr>
          <a:xfrm>
            <a:off x="3294413" y="3251878"/>
            <a:ext cx="2415300" cy="1727400"/>
          </a:xfrm>
          <a:prstGeom prst="roundRect">
            <a:avLst>
              <a:gd fmla="val 16667" name="adj"/>
            </a:avLst>
          </a:prstGeom>
          <a:noFill/>
          <a:ln>
            <a:noFill/>
          </a:ln>
        </p:spPr>
      </p:pic>
      <p:pic>
        <p:nvPicPr>
          <p:cNvPr id="74" name="Shape 74"/>
          <p:cNvPicPr preferRelativeResize="0"/>
          <p:nvPr/>
        </p:nvPicPr>
        <p:blipFill>
          <a:blip r:embed="rId5">
            <a:alphaModFix/>
          </a:blip>
          <a:stretch>
            <a:fillRect/>
          </a:stretch>
        </p:blipFill>
        <p:spPr>
          <a:xfrm>
            <a:off x="467067" y="3251887"/>
            <a:ext cx="1727372" cy="1727372"/>
          </a:xfrm>
          <a:prstGeom prst="rect">
            <a:avLst/>
          </a:prstGeom>
          <a:noFill/>
          <a:ln>
            <a:noFill/>
          </a:ln>
        </p:spPr>
      </p:pic>
      <p:pic>
        <p:nvPicPr>
          <p:cNvPr id="75" name="Shape 75"/>
          <p:cNvPicPr preferRelativeResize="0"/>
          <p:nvPr/>
        </p:nvPicPr>
        <p:blipFill>
          <a:blip r:embed="rId6">
            <a:alphaModFix/>
          </a:blip>
          <a:stretch>
            <a:fillRect/>
          </a:stretch>
        </p:blipFill>
        <p:spPr>
          <a:xfrm>
            <a:off x="7151075" y="724700"/>
            <a:ext cx="2080850" cy="2080900"/>
          </a:xfrm>
          <a:prstGeom prst="rect">
            <a:avLst/>
          </a:prstGeom>
          <a:noFill/>
          <a:ln>
            <a:noFill/>
          </a:ln>
        </p:spPr>
      </p:pic>
      <p:pic>
        <p:nvPicPr>
          <p:cNvPr id="76" name="Shape 76"/>
          <p:cNvPicPr preferRelativeResize="0"/>
          <p:nvPr/>
        </p:nvPicPr>
        <p:blipFill>
          <a:blip r:embed="rId7">
            <a:alphaModFix/>
          </a:blip>
          <a:stretch>
            <a:fillRect/>
          </a:stretch>
        </p:blipFill>
        <p:spPr>
          <a:xfrm>
            <a:off x="1053063" y="1277075"/>
            <a:ext cx="2403000" cy="1435500"/>
          </a:xfrm>
          <a:prstGeom prst="roundRect">
            <a:avLst>
              <a:gd fmla="val 16667" name="adj"/>
            </a:avLst>
          </a:prstGeom>
          <a:noFill/>
          <a:ln>
            <a:noFill/>
          </a:ln>
        </p:spPr>
      </p:pic>
      <p:pic>
        <p:nvPicPr>
          <p:cNvPr id="77" name="Shape 77"/>
          <p:cNvPicPr preferRelativeResize="0"/>
          <p:nvPr/>
        </p:nvPicPr>
        <p:blipFill>
          <a:blip r:embed="rId8">
            <a:alphaModFix/>
          </a:blip>
          <a:stretch>
            <a:fillRect/>
          </a:stretch>
        </p:blipFill>
        <p:spPr>
          <a:xfrm>
            <a:off x="6660237" y="3297200"/>
            <a:ext cx="1636724" cy="1636724"/>
          </a:xfrm>
          <a:prstGeom prst="rect">
            <a:avLst/>
          </a:prstGeom>
          <a:noFill/>
          <a:ln>
            <a:noFill/>
          </a:ln>
        </p:spPr>
      </p:pic>
      <p:sp>
        <p:nvSpPr>
          <p:cNvPr id="78" name="Shape 78"/>
          <p:cNvSpPr/>
          <p:nvPr/>
        </p:nvSpPr>
        <p:spPr>
          <a:xfrm>
            <a:off x="3577950" y="1844813"/>
            <a:ext cx="570000" cy="300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6627500" y="1844813"/>
            <a:ext cx="570000" cy="300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400250" y="3251875"/>
            <a:ext cx="570000" cy="9897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rot="10797778">
            <a:off x="467077" y="2278007"/>
            <a:ext cx="464100" cy="8931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2" name="Shape 82"/>
          <p:cNvPicPr preferRelativeResize="0"/>
          <p:nvPr/>
        </p:nvPicPr>
        <p:blipFill>
          <a:blip r:embed="rId9">
            <a:alphaModFix/>
          </a:blip>
          <a:stretch>
            <a:fillRect/>
          </a:stretch>
        </p:blipFill>
        <p:spPr>
          <a:xfrm rot="3763358">
            <a:off x="178694" y="-402757"/>
            <a:ext cx="2125263" cy="2125263"/>
          </a:xfrm>
          <a:prstGeom prst="rect">
            <a:avLst/>
          </a:prstGeom>
          <a:noFill/>
          <a:ln>
            <a:noFill/>
          </a:ln>
        </p:spPr>
      </p:pic>
      <p:sp>
        <p:nvSpPr>
          <p:cNvPr id="83" name="Shape 83"/>
          <p:cNvSpPr/>
          <p:nvPr/>
        </p:nvSpPr>
        <p:spPr>
          <a:xfrm>
            <a:off x="2459438" y="3965575"/>
            <a:ext cx="570000" cy="300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5986925" y="3965575"/>
            <a:ext cx="570000" cy="300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C021">
            <a:alpha val="59230"/>
          </a:srgbClr>
        </a:solidFill>
      </p:bgPr>
    </p:bg>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rot="3763358">
            <a:off x="178694" y="-402757"/>
            <a:ext cx="2125263" cy="2125263"/>
          </a:xfrm>
          <a:prstGeom prst="rect">
            <a:avLst/>
          </a:prstGeom>
          <a:noFill/>
          <a:ln>
            <a:noFill/>
          </a:ln>
        </p:spPr>
      </p:pic>
      <p:pic>
        <p:nvPicPr>
          <p:cNvPr id="90" name="Shape 90"/>
          <p:cNvPicPr preferRelativeResize="0"/>
          <p:nvPr/>
        </p:nvPicPr>
        <p:blipFill>
          <a:blip r:embed="rId4">
            <a:alphaModFix/>
          </a:blip>
          <a:stretch>
            <a:fillRect/>
          </a:stretch>
        </p:blipFill>
        <p:spPr>
          <a:xfrm>
            <a:off x="7239000" y="-12"/>
            <a:ext cx="1905000" cy="1819275"/>
          </a:xfrm>
          <a:prstGeom prst="rect">
            <a:avLst/>
          </a:prstGeom>
          <a:noFill/>
          <a:ln>
            <a:noFill/>
          </a:ln>
        </p:spPr>
      </p:pic>
      <p:sp>
        <p:nvSpPr>
          <p:cNvPr id="91" name="Shape 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i="0" lang="en" sz="3600" u="none" cap="none" strike="noStrike">
                <a:solidFill>
                  <a:schemeClr val="dk1"/>
                </a:solidFill>
                <a:latin typeface="Calibri"/>
                <a:ea typeface="Calibri"/>
                <a:cs typeface="Calibri"/>
                <a:sym typeface="Calibri"/>
              </a:rPr>
              <a:t>					</a:t>
            </a:r>
            <a:r>
              <a:rPr i="0" lang="en" sz="3600" u="none" cap="none" strike="noStrike">
                <a:solidFill>
                  <a:srgbClr val="434343"/>
                </a:solidFill>
                <a:latin typeface="Calibri"/>
                <a:ea typeface="Calibri"/>
                <a:cs typeface="Calibri"/>
                <a:sym typeface="Calibri"/>
              </a:rPr>
              <a:t>Questions &amp; Motivation</a:t>
            </a:r>
            <a:endParaRPr i="0" sz="3600" u="none" cap="none" strike="noStrike">
              <a:solidFill>
                <a:srgbClr val="434343"/>
              </a:solidFill>
              <a:latin typeface="Calibri"/>
              <a:ea typeface="Calibri"/>
              <a:cs typeface="Calibri"/>
              <a:sym typeface="Calibri"/>
            </a:endParaRPr>
          </a:p>
        </p:txBody>
      </p:sp>
      <p:sp>
        <p:nvSpPr>
          <p:cNvPr id="92" name="Shape 92"/>
          <p:cNvSpPr txBox="1"/>
          <p:nvPr>
            <p:ph idx="1" type="body"/>
          </p:nvPr>
        </p:nvSpPr>
        <p:spPr>
          <a:xfrm>
            <a:off x="311700" y="1588950"/>
            <a:ext cx="8520600" cy="3356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Calibri"/>
              <a:buChar char="➔"/>
            </a:pPr>
            <a:r>
              <a:rPr i="0" lang="en" sz="2400" u="none" cap="none" strike="noStrike">
                <a:solidFill>
                  <a:srgbClr val="434343"/>
                </a:solidFill>
                <a:latin typeface="Calibri"/>
                <a:ea typeface="Calibri"/>
                <a:cs typeface="Calibri"/>
                <a:sym typeface="Calibri"/>
              </a:rPr>
              <a:t>What </a:t>
            </a:r>
            <a:r>
              <a:rPr lang="en" sz="2400">
                <a:solidFill>
                  <a:srgbClr val="434343"/>
                </a:solidFill>
                <a:latin typeface="Calibri"/>
                <a:ea typeface="Calibri"/>
                <a:cs typeface="Calibri"/>
                <a:sym typeface="Calibri"/>
              </a:rPr>
              <a:t>d</a:t>
            </a:r>
            <a:r>
              <a:rPr i="0" lang="en" sz="2400" u="none" cap="none" strike="noStrike">
                <a:solidFill>
                  <a:srgbClr val="434343"/>
                </a:solidFill>
                <a:latin typeface="Calibri"/>
                <a:ea typeface="Calibri"/>
                <a:cs typeface="Calibri"/>
                <a:sym typeface="Calibri"/>
              </a:rPr>
              <a:t>rives the </a:t>
            </a:r>
            <a:r>
              <a:rPr lang="en" sz="2400">
                <a:solidFill>
                  <a:srgbClr val="434343"/>
                </a:solidFill>
                <a:latin typeface="Calibri"/>
                <a:ea typeface="Calibri"/>
                <a:cs typeface="Calibri"/>
                <a:sym typeface="Calibri"/>
              </a:rPr>
              <a:t>p</a:t>
            </a:r>
            <a:r>
              <a:rPr i="0" lang="en" sz="2400" u="none" cap="none" strike="noStrike">
                <a:solidFill>
                  <a:srgbClr val="434343"/>
                </a:solidFill>
                <a:latin typeface="Calibri"/>
                <a:ea typeface="Calibri"/>
                <a:cs typeface="Calibri"/>
                <a:sym typeface="Calibri"/>
              </a:rPr>
              <a:t>rice of Soybeans?</a:t>
            </a:r>
            <a:endParaRPr i="0" sz="2400" u="none" cap="none" strike="noStrike">
              <a:solidFill>
                <a:srgbClr val="434343"/>
              </a:solidFill>
              <a:latin typeface="Calibri"/>
              <a:ea typeface="Calibri"/>
              <a:cs typeface="Calibri"/>
              <a:sym typeface="Calibri"/>
            </a:endParaRPr>
          </a:p>
          <a:p>
            <a:pPr indent="-381000" lvl="0" marL="457200" marR="0" rtl="0" algn="l">
              <a:lnSpc>
                <a:spcPct val="115000"/>
              </a:lnSpc>
              <a:spcBef>
                <a:spcPts val="0"/>
              </a:spcBef>
              <a:spcAft>
                <a:spcPts val="0"/>
              </a:spcAft>
              <a:buClr>
                <a:srgbClr val="434343"/>
              </a:buClr>
              <a:buSzPts val="2400"/>
              <a:buFont typeface="Calibri"/>
              <a:buChar char="➔"/>
            </a:pPr>
            <a:r>
              <a:rPr i="0" lang="en" sz="2400" u="none" cap="none" strike="noStrike">
                <a:solidFill>
                  <a:srgbClr val="434343"/>
                </a:solidFill>
                <a:latin typeface="Calibri"/>
                <a:ea typeface="Calibri"/>
                <a:cs typeface="Calibri"/>
                <a:sym typeface="Calibri"/>
              </a:rPr>
              <a:t>Should </a:t>
            </a:r>
            <a:r>
              <a:rPr lang="en" sz="2400">
                <a:solidFill>
                  <a:srgbClr val="434343"/>
                </a:solidFill>
                <a:latin typeface="Calibri"/>
                <a:ea typeface="Calibri"/>
                <a:cs typeface="Calibri"/>
                <a:sym typeface="Calibri"/>
              </a:rPr>
              <a:t>you </a:t>
            </a:r>
            <a:r>
              <a:rPr i="0" lang="en" sz="2400" u="none" cap="none" strike="noStrike">
                <a:solidFill>
                  <a:srgbClr val="434343"/>
                </a:solidFill>
                <a:latin typeface="Calibri"/>
                <a:ea typeface="Calibri"/>
                <a:cs typeface="Calibri"/>
                <a:sym typeface="Calibri"/>
              </a:rPr>
              <a:t>invest in Soybeans?</a:t>
            </a:r>
            <a:endParaRPr i="0" sz="2400" u="none" cap="none" strike="noStrike">
              <a:solidFill>
                <a:srgbClr val="434343"/>
              </a:solidFill>
              <a:latin typeface="Calibri"/>
              <a:ea typeface="Calibri"/>
              <a:cs typeface="Calibri"/>
              <a:sym typeface="Calibri"/>
            </a:endParaRPr>
          </a:p>
        </p:txBody>
      </p:sp>
      <p:pic>
        <p:nvPicPr>
          <p:cNvPr id="93" name="Shape 93"/>
          <p:cNvPicPr preferRelativeResize="0"/>
          <p:nvPr/>
        </p:nvPicPr>
        <p:blipFill>
          <a:blip r:embed="rId5">
            <a:alphaModFix/>
          </a:blip>
          <a:stretch>
            <a:fillRect/>
          </a:stretch>
        </p:blipFill>
        <p:spPr>
          <a:xfrm rot="-631813">
            <a:off x="4201825" y="3763613"/>
            <a:ext cx="1392500" cy="1392500"/>
          </a:xfrm>
          <a:prstGeom prst="rect">
            <a:avLst/>
          </a:prstGeom>
          <a:noFill/>
          <a:ln>
            <a:noFill/>
          </a:ln>
        </p:spPr>
      </p:pic>
      <p:pic>
        <p:nvPicPr>
          <p:cNvPr id="94" name="Shape 94"/>
          <p:cNvPicPr preferRelativeResize="0"/>
          <p:nvPr/>
        </p:nvPicPr>
        <p:blipFill>
          <a:blip r:embed="rId5">
            <a:alphaModFix/>
          </a:blip>
          <a:stretch>
            <a:fillRect/>
          </a:stretch>
        </p:blipFill>
        <p:spPr>
          <a:xfrm>
            <a:off x="1685575" y="3260300"/>
            <a:ext cx="2011325" cy="2011325"/>
          </a:xfrm>
          <a:prstGeom prst="rect">
            <a:avLst/>
          </a:prstGeom>
          <a:noFill/>
          <a:ln>
            <a:noFill/>
          </a:ln>
        </p:spPr>
      </p:pic>
      <p:pic>
        <p:nvPicPr>
          <p:cNvPr id="95" name="Shape 95"/>
          <p:cNvPicPr preferRelativeResize="0"/>
          <p:nvPr/>
        </p:nvPicPr>
        <p:blipFill>
          <a:blip r:embed="rId5">
            <a:alphaModFix/>
          </a:blip>
          <a:stretch>
            <a:fillRect/>
          </a:stretch>
        </p:blipFill>
        <p:spPr>
          <a:xfrm rot="603219">
            <a:off x="5843800" y="3424664"/>
            <a:ext cx="1682575" cy="1682601"/>
          </a:xfrm>
          <a:prstGeom prst="rect">
            <a:avLst/>
          </a:prstGeom>
          <a:noFill/>
          <a:ln>
            <a:noFill/>
          </a:ln>
        </p:spPr>
      </p:pic>
      <p:pic>
        <p:nvPicPr>
          <p:cNvPr id="96" name="Shape 96"/>
          <p:cNvPicPr preferRelativeResize="0"/>
          <p:nvPr/>
        </p:nvPicPr>
        <p:blipFill>
          <a:blip r:embed="rId5">
            <a:alphaModFix/>
          </a:blip>
          <a:stretch>
            <a:fillRect/>
          </a:stretch>
        </p:blipFill>
        <p:spPr>
          <a:xfrm rot="420266">
            <a:off x="177550" y="3569712"/>
            <a:ext cx="1392500" cy="1392500"/>
          </a:xfrm>
          <a:prstGeom prst="rect">
            <a:avLst/>
          </a:prstGeom>
          <a:noFill/>
          <a:ln>
            <a:noFill/>
          </a:ln>
        </p:spPr>
      </p:pic>
      <p:pic>
        <p:nvPicPr>
          <p:cNvPr id="97" name="Shape 97"/>
          <p:cNvPicPr preferRelativeResize="0"/>
          <p:nvPr/>
        </p:nvPicPr>
        <p:blipFill>
          <a:blip r:embed="rId5">
            <a:alphaModFix/>
          </a:blip>
          <a:stretch>
            <a:fillRect/>
          </a:stretch>
        </p:blipFill>
        <p:spPr>
          <a:xfrm rot="-631813">
            <a:off x="7635975" y="3569713"/>
            <a:ext cx="1392500" cy="139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C021">
            <a:alpha val="59230"/>
          </a:srgbClr>
        </a:solidFill>
      </p:bgPr>
    </p:bg>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rot="3763358">
            <a:off x="178694" y="-402757"/>
            <a:ext cx="2125263" cy="2125263"/>
          </a:xfrm>
          <a:prstGeom prst="rect">
            <a:avLst/>
          </a:prstGeom>
          <a:noFill/>
          <a:ln>
            <a:noFill/>
          </a:ln>
        </p:spPr>
      </p:pic>
      <p:pic>
        <p:nvPicPr>
          <p:cNvPr id="103" name="Shape 103"/>
          <p:cNvPicPr preferRelativeResize="0"/>
          <p:nvPr/>
        </p:nvPicPr>
        <p:blipFill>
          <a:blip r:embed="rId4">
            <a:alphaModFix/>
          </a:blip>
          <a:stretch>
            <a:fillRect/>
          </a:stretch>
        </p:blipFill>
        <p:spPr>
          <a:xfrm>
            <a:off x="7239000" y="-12"/>
            <a:ext cx="1905000" cy="1819275"/>
          </a:xfrm>
          <a:prstGeom prst="rect">
            <a:avLst/>
          </a:prstGeom>
          <a:noFill/>
          <a:ln>
            <a:noFill/>
          </a:ln>
        </p:spPr>
      </p:pic>
      <p:sp>
        <p:nvSpPr>
          <p:cNvPr id="104" name="Shape 104"/>
          <p:cNvSpPr txBox="1"/>
          <p:nvPr>
            <p:ph type="title"/>
          </p:nvPr>
        </p:nvSpPr>
        <p:spPr>
          <a:xfrm>
            <a:off x="2436400" y="445025"/>
            <a:ext cx="6396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434343"/>
                </a:solidFill>
                <a:latin typeface="Arial"/>
                <a:ea typeface="Arial"/>
                <a:cs typeface="Arial"/>
                <a:sym typeface="Arial"/>
              </a:rPr>
              <a:t>Visualisation Requirements</a:t>
            </a:r>
            <a:endParaRPr b="0" i="0" sz="2800" u="none" cap="none" strike="noStrike">
              <a:solidFill>
                <a:srgbClr val="434343"/>
              </a:solidFill>
              <a:latin typeface="Arial"/>
              <a:ea typeface="Arial"/>
              <a:cs typeface="Arial"/>
              <a:sym typeface="Arial"/>
            </a:endParaRPr>
          </a:p>
        </p:txBody>
      </p:sp>
      <p:sp>
        <p:nvSpPr>
          <p:cNvPr id="105" name="Shape 105"/>
          <p:cNvSpPr txBox="1"/>
          <p:nvPr>
            <p:ph idx="1" type="body"/>
          </p:nvPr>
        </p:nvSpPr>
        <p:spPr>
          <a:xfrm>
            <a:off x="1000425" y="1615125"/>
            <a:ext cx="8520600" cy="3156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434343"/>
              </a:buClr>
              <a:buSzPts val="2200"/>
              <a:buFont typeface="Calibri"/>
              <a:buChar char="➔"/>
            </a:pPr>
            <a:r>
              <a:rPr i="0" lang="en" sz="2200" u="none" cap="none" strike="noStrike">
                <a:solidFill>
                  <a:srgbClr val="434343"/>
                </a:solidFill>
                <a:latin typeface="Calibri"/>
                <a:ea typeface="Calibri"/>
                <a:cs typeface="Calibri"/>
                <a:sym typeface="Calibri"/>
              </a:rPr>
              <a:t>Python Flask, HTML/CSS, Javascript</a:t>
            </a:r>
            <a:endParaRPr i="0" sz="2200" u="none" cap="none" strike="noStrike">
              <a:solidFill>
                <a:srgbClr val="434343"/>
              </a:solidFill>
              <a:latin typeface="Calibri"/>
              <a:ea typeface="Calibri"/>
              <a:cs typeface="Calibri"/>
              <a:sym typeface="Calibri"/>
            </a:endParaRPr>
          </a:p>
          <a:p>
            <a:pPr indent="-368300" lvl="0" marL="457200" marR="0" rtl="0" algn="l">
              <a:lnSpc>
                <a:spcPct val="115000"/>
              </a:lnSpc>
              <a:spcBef>
                <a:spcPts val="0"/>
              </a:spcBef>
              <a:spcAft>
                <a:spcPts val="0"/>
              </a:spcAft>
              <a:buClr>
                <a:srgbClr val="434343"/>
              </a:buClr>
              <a:buSzPts val="2200"/>
              <a:buFont typeface="Calibri"/>
              <a:buChar char="➔"/>
            </a:pPr>
            <a:r>
              <a:rPr i="0" lang="en" sz="2200" u="none" cap="none" strike="noStrike">
                <a:solidFill>
                  <a:srgbClr val="434343"/>
                </a:solidFill>
                <a:latin typeface="Calibri"/>
                <a:ea typeface="Calibri"/>
                <a:cs typeface="Calibri"/>
                <a:sym typeface="Calibri"/>
              </a:rPr>
              <a:t>DB - MongoDB</a:t>
            </a:r>
            <a:endParaRPr i="0" sz="2200" u="none" cap="none" strike="noStrike">
              <a:solidFill>
                <a:srgbClr val="434343"/>
              </a:solidFill>
              <a:latin typeface="Calibri"/>
              <a:ea typeface="Calibri"/>
              <a:cs typeface="Calibri"/>
              <a:sym typeface="Calibri"/>
            </a:endParaRPr>
          </a:p>
          <a:p>
            <a:pPr indent="-368300" lvl="0" marL="457200" marR="0" rtl="0" algn="l">
              <a:lnSpc>
                <a:spcPct val="115000"/>
              </a:lnSpc>
              <a:spcBef>
                <a:spcPts val="0"/>
              </a:spcBef>
              <a:spcAft>
                <a:spcPts val="0"/>
              </a:spcAft>
              <a:buClr>
                <a:srgbClr val="434343"/>
              </a:buClr>
              <a:buSzPts val="2200"/>
              <a:buFont typeface="Calibri"/>
              <a:buChar char="➔"/>
            </a:pPr>
            <a:r>
              <a:rPr i="0" lang="en" sz="2200" u="none" cap="none" strike="noStrike">
                <a:solidFill>
                  <a:srgbClr val="434343"/>
                </a:solidFill>
                <a:latin typeface="Calibri"/>
                <a:ea typeface="Calibri"/>
                <a:cs typeface="Calibri"/>
                <a:sym typeface="Calibri"/>
              </a:rPr>
              <a:t>Web Scraping, Plotly and dashboard with multiple charts</a:t>
            </a:r>
            <a:endParaRPr i="0" sz="2200" u="none" cap="none" strike="noStrike">
              <a:solidFill>
                <a:srgbClr val="434343"/>
              </a:solidFill>
              <a:latin typeface="Calibri"/>
              <a:ea typeface="Calibri"/>
              <a:cs typeface="Calibri"/>
              <a:sym typeface="Calibri"/>
            </a:endParaRPr>
          </a:p>
          <a:p>
            <a:pPr indent="-368300" lvl="0" marL="457200" marR="0" rtl="0" algn="l">
              <a:lnSpc>
                <a:spcPct val="115000"/>
              </a:lnSpc>
              <a:spcBef>
                <a:spcPts val="0"/>
              </a:spcBef>
              <a:spcAft>
                <a:spcPts val="0"/>
              </a:spcAft>
              <a:buClr>
                <a:srgbClr val="434343"/>
              </a:buClr>
              <a:buSzPts val="2200"/>
              <a:buFont typeface="Calibri"/>
              <a:buChar char="➔"/>
            </a:pPr>
            <a:r>
              <a:rPr i="0" lang="en" sz="2200" u="none" cap="none" strike="noStrike">
                <a:solidFill>
                  <a:srgbClr val="434343"/>
                </a:solidFill>
                <a:latin typeface="Calibri"/>
                <a:ea typeface="Calibri"/>
                <a:cs typeface="Calibri"/>
                <a:sym typeface="Calibri"/>
              </a:rPr>
              <a:t>New JavaScript Library - ECharts (For Visualising Soybean prices)</a:t>
            </a:r>
            <a:endParaRPr i="0" sz="2200" u="none" cap="none" strike="noStrike">
              <a:solidFill>
                <a:srgbClr val="434343"/>
              </a:solidFill>
              <a:latin typeface="Calibri"/>
              <a:ea typeface="Calibri"/>
              <a:cs typeface="Calibri"/>
              <a:sym typeface="Calibri"/>
            </a:endParaRPr>
          </a:p>
          <a:p>
            <a:pPr indent="-368300" lvl="0" marL="457200" marR="0" rtl="0" algn="l">
              <a:lnSpc>
                <a:spcPct val="115000"/>
              </a:lnSpc>
              <a:spcBef>
                <a:spcPts val="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User driven interaction - Dropdowns and scrollbars </a:t>
            </a:r>
            <a:endParaRPr i="0" sz="2200" u="none" cap="none" strike="noStrike">
              <a:solidFill>
                <a:srgbClr val="434343"/>
              </a:solidFill>
              <a:latin typeface="Calibri"/>
              <a:ea typeface="Calibri"/>
              <a:cs typeface="Calibri"/>
              <a:sym typeface="Calibri"/>
            </a:endParaRPr>
          </a:p>
          <a:p>
            <a:pPr indent="-368300" lvl="0" marL="457200" marR="0" rtl="0" algn="l">
              <a:lnSpc>
                <a:spcPct val="115000"/>
              </a:lnSpc>
              <a:spcBef>
                <a:spcPts val="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Two </a:t>
            </a:r>
            <a:r>
              <a:rPr i="0" lang="en" sz="2200" u="none" cap="none" strike="noStrike">
                <a:solidFill>
                  <a:srgbClr val="434343"/>
                </a:solidFill>
                <a:latin typeface="Calibri"/>
                <a:ea typeface="Calibri"/>
                <a:cs typeface="Calibri"/>
                <a:sym typeface="Calibri"/>
              </a:rPr>
              <a:t>Datasets</a:t>
            </a:r>
            <a:r>
              <a:rPr lang="en" sz="2200">
                <a:solidFill>
                  <a:srgbClr val="434343"/>
                </a:solidFill>
                <a:latin typeface="Calibri"/>
                <a:ea typeface="Calibri"/>
                <a:cs typeface="Calibri"/>
                <a:sym typeface="Calibri"/>
              </a:rPr>
              <a:t>-</a:t>
            </a:r>
            <a:endParaRPr sz="2200">
              <a:solidFill>
                <a:srgbClr val="434343"/>
              </a:solidFill>
              <a:latin typeface="Calibri"/>
              <a:ea typeface="Calibri"/>
              <a:cs typeface="Calibri"/>
              <a:sym typeface="Calibri"/>
            </a:endParaRPr>
          </a:p>
          <a:p>
            <a:pPr indent="-368300" lvl="1" marL="914400" marR="0" rtl="0" algn="l">
              <a:lnSpc>
                <a:spcPct val="115000"/>
              </a:lnSpc>
              <a:spcBef>
                <a:spcPts val="0"/>
              </a:spcBef>
              <a:spcAft>
                <a:spcPts val="0"/>
              </a:spcAft>
              <a:buClr>
                <a:srgbClr val="434343"/>
              </a:buClr>
              <a:buSzPts val="2200"/>
              <a:buFont typeface="Calibri"/>
              <a:buChar char="◆"/>
            </a:pPr>
            <a:r>
              <a:rPr i="0" lang="en" sz="2200" u="none" cap="none" strike="noStrike">
                <a:solidFill>
                  <a:srgbClr val="434343"/>
                </a:solidFill>
                <a:latin typeface="Calibri"/>
                <a:ea typeface="Calibri"/>
                <a:cs typeface="Calibri"/>
                <a:sym typeface="Calibri"/>
              </a:rPr>
              <a:t>Financial Analysis </a:t>
            </a:r>
            <a:endParaRPr sz="2200">
              <a:solidFill>
                <a:srgbClr val="434343"/>
              </a:solidFill>
              <a:latin typeface="Calibri"/>
              <a:ea typeface="Calibri"/>
              <a:cs typeface="Calibri"/>
              <a:sym typeface="Calibri"/>
            </a:endParaRPr>
          </a:p>
          <a:p>
            <a:pPr indent="-368300" lvl="1" marL="914400" marR="0" rtl="0" algn="l">
              <a:lnSpc>
                <a:spcPct val="115000"/>
              </a:lnSpc>
              <a:spcBef>
                <a:spcPts val="0"/>
              </a:spcBef>
              <a:spcAft>
                <a:spcPts val="0"/>
              </a:spcAft>
              <a:buClr>
                <a:srgbClr val="434343"/>
              </a:buClr>
              <a:buSzPts val="2200"/>
              <a:buFont typeface="Calibri"/>
              <a:buChar char="◆"/>
            </a:pPr>
            <a:r>
              <a:rPr i="0" lang="en" sz="2200" u="none" cap="none" strike="noStrike">
                <a:solidFill>
                  <a:srgbClr val="434343"/>
                </a:solidFill>
                <a:latin typeface="Calibri"/>
                <a:ea typeface="Calibri"/>
                <a:cs typeface="Calibri"/>
                <a:sym typeface="Calibri"/>
              </a:rPr>
              <a:t>Import/Export Analysis </a:t>
            </a:r>
            <a:endParaRPr i="0" sz="2200" u="none" cap="none" strike="noStrike">
              <a:solidFill>
                <a:srgbClr val="434343"/>
              </a:solidFill>
              <a:latin typeface="Calibri"/>
              <a:ea typeface="Calibri"/>
              <a:cs typeface="Calibri"/>
              <a:sym typeface="Calibri"/>
            </a:endParaRPr>
          </a:p>
          <a:p>
            <a:pPr indent="0" lvl="0" marL="45720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C021">
            <a:alpha val="59230"/>
          </a:srgbClr>
        </a:solidFill>
      </p:bgPr>
    </p:bg>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6358975" y="-1"/>
            <a:ext cx="2785025" cy="2659687"/>
          </a:xfrm>
          <a:prstGeom prst="rect">
            <a:avLst/>
          </a:prstGeom>
          <a:noFill/>
          <a:ln>
            <a:noFill/>
          </a:ln>
        </p:spPr>
      </p:pic>
      <p:sp>
        <p:nvSpPr>
          <p:cNvPr id="111" name="Shape 111"/>
          <p:cNvSpPr txBox="1"/>
          <p:nvPr>
            <p:ph type="title"/>
          </p:nvPr>
        </p:nvSpPr>
        <p:spPr>
          <a:xfrm>
            <a:off x="311700" y="1559575"/>
            <a:ext cx="8520600" cy="11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 sz="3600" u="none" cap="none" strike="noStrike">
                <a:solidFill>
                  <a:srgbClr val="434343"/>
                </a:solidFill>
                <a:latin typeface="Calibri"/>
                <a:ea typeface="Calibri"/>
                <a:cs typeface="Calibri"/>
                <a:sym typeface="Calibri"/>
              </a:rPr>
              <a:t>DEMO TIME !!</a:t>
            </a:r>
            <a:endParaRPr b="1" i="0" sz="3600" u="none" cap="none" strike="noStrike">
              <a:solidFill>
                <a:srgbClr val="434343"/>
              </a:solidFill>
              <a:latin typeface="Calibri"/>
              <a:ea typeface="Calibri"/>
              <a:cs typeface="Calibri"/>
              <a:sym typeface="Calibri"/>
            </a:endParaRPr>
          </a:p>
        </p:txBody>
      </p:sp>
      <p:pic>
        <p:nvPicPr>
          <p:cNvPr id="112" name="Shape 112"/>
          <p:cNvPicPr preferRelativeResize="0"/>
          <p:nvPr/>
        </p:nvPicPr>
        <p:blipFill>
          <a:blip r:embed="rId4">
            <a:alphaModFix/>
          </a:blip>
          <a:stretch>
            <a:fillRect/>
          </a:stretch>
        </p:blipFill>
        <p:spPr>
          <a:xfrm>
            <a:off x="2890937" y="2248275"/>
            <a:ext cx="3362125" cy="2836775"/>
          </a:xfrm>
          <a:prstGeom prst="rect">
            <a:avLst/>
          </a:prstGeom>
          <a:noFill/>
          <a:ln>
            <a:noFill/>
          </a:ln>
        </p:spPr>
      </p:pic>
      <p:pic>
        <p:nvPicPr>
          <p:cNvPr id="113" name="Shape 113"/>
          <p:cNvPicPr preferRelativeResize="0"/>
          <p:nvPr/>
        </p:nvPicPr>
        <p:blipFill>
          <a:blip r:embed="rId5">
            <a:alphaModFix/>
          </a:blip>
          <a:stretch>
            <a:fillRect/>
          </a:stretch>
        </p:blipFill>
        <p:spPr>
          <a:xfrm>
            <a:off x="0" y="0"/>
            <a:ext cx="2922450" cy="2775949"/>
          </a:xfrm>
          <a:prstGeom prst="rect">
            <a:avLst/>
          </a:prstGeom>
          <a:noFill/>
          <a:ln>
            <a:noFill/>
          </a:ln>
        </p:spPr>
      </p:pic>
      <p:pic>
        <p:nvPicPr>
          <p:cNvPr id="114" name="Shape 114"/>
          <p:cNvPicPr preferRelativeResize="0"/>
          <p:nvPr/>
        </p:nvPicPr>
        <p:blipFill>
          <a:blip r:embed="rId6">
            <a:alphaModFix/>
          </a:blip>
          <a:stretch>
            <a:fillRect/>
          </a:stretch>
        </p:blipFill>
        <p:spPr>
          <a:xfrm rot="-631813">
            <a:off x="5813750" y="3635488"/>
            <a:ext cx="1392500" cy="1392500"/>
          </a:xfrm>
          <a:prstGeom prst="rect">
            <a:avLst/>
          </a:prstGeom>
          <a:noFill/>
          <a:ln>
            <a:noFill/>
          </a:ln>
        </p:spPr>
      </p:pic>
      <p:pic>
        <p:nvPicPr>
          <p:cNvPr id="115" name="Shape 115"/>
          <p:cNvPicPr preferRelativeResize="0"/>
          <p:nvPr/>
        </p:nvPicPr>
        <p:blipFill>
          <a:blip r:embed="rId6">
            <a:alphaModFix/>
          </a:blip>
          <a:stretch>
            <a:fillRect/>
          </a:stretch>
        </p:blipFill>
        <p:spPr>
          <a:xfrm rot="-631813">
            <a:off x="1701875" y="3635488"/>
            <a:ext cx="1392500" cy="1392500"/>
          </a:xfrm>
          <a:prstGeom prst="rect">
            <a:avLst/>
          </a:prstGeom>
          <a:noFill/>
          <a:ln>
            <a:noFill/>
          </a:ln>
        </p:spPr>
      </p:pic>
      <p:pic>
        <p:nvPicPr>
          <p:cNvPr id="116" name="Shape 116"/>
          <p:cNvPicPr preferRelativeResize="0"/>
          <p:nvPr/>
        </p:nvPicPr>
        <p:blipFill>
          <a:blip r:embed="rId6">
            <a:alphaModFix/>
          </a:blip>
          <a:stretch>
            <a:fillRect/>
          </a:stretch>
        </p:blipFill>
        <p:spPr>
          <a:xfrm rot="163883">
            <a:off x="7354175" y="3635488"/>
            <a:ext cx="1392501" cy="1392501"/>
          </a:xfrm>
          <a:prstGeom prst="rect">
            <a:avLst/>
          </a:prstGeom>
          <a:noFill/>
          <a:ln>
            <a:noFill/>
          </a:ln>
        </p:spPr>
      </p:pic>
      <p:pic>
        <p:nvPicPr>
          <p:cNvPr id="117" name="Shape 117"/>
          <p:cNvPicPr preferRelativeResize="0"/>
          <p:nvPr/>
        </p:nvPicPr>
        <p:blipFill>
          <a:blip r:embed="rId6">
            <a:alphaModFix/>
          </a:blip>
          <a:stretch>
            <a:fillRect/>
          </a:stretch>
        </p:blipFill>
        <p:spPr>
          <a:xfrm rot="467915">
            <a:off x="312938" y="3864639"/>
            <a:ext cx="1269972" cy="12699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