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7" r:id="rId3"/>
    <p:sldId id="260" r:id="rId4"/>
    <p:sldId id="285" r:id="rId5"/>
    <p:sldId id="286" r:id="rId6"/>
    <p:sldId id="288" r:id="rId7"/>
    <p:sldId id="289" r:id="rId8"/>
    <p:sldId id="28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084CF-5AD5-B34E-AC8D-44901C169029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03ED5-C2EA-1942-AC3B-945FB9AEA0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67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will talk about project 2.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211EE-D22B-3F42-9036-B8C9F73C4B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67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will explain about point-cloud.</a:t>
            </a:r>
          </a:p>
          <a:p>
            <a:r>
              <a:rPr kumimoji="1" lang="en-US" altLang="ja-JP" dirty="0"/>
              <a:t>First, the coordinates of the vertices are extracted from the obj file. Then, we plot those vertices on a 3D space.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211EE-D22B-3F42-9036-B8C9F73C4B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10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B409-4835-FBB5-1AEB-5112932E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27DC773-4EAD-37FB-E456-2B5AD52920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9FDD769-9E83-FFFA-83BC-3288F13D6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wireframe part.</a:t>
            </a:r>
          </a:p>
          <a:p>
            <a:r>
              <a:rPr lang="en-US" altLang="ja-JP" dirty="0"/>
              <a:t>First, the faces are extracted from the obj file.</a:t>
            </a:r>
          </a:p>
          <a:p>
            <a:r>
              <a:rPr lang="en-US" altLang="ja-JP" dirty="0"/>
              <a:t>Form the edges of the triangle based on the acquired face information and plot them in 3D space.</a:t>
            </a:r>
          </a:p>
          <a:p>
            <a:r>
              <a:rPr lang="en-US" altLang="ja-JP" dirty="0"/>
              <a:t>The edge information is handled by a </a:t>
            </a:r>
            <a:r>
              <a:rPr lang="en-US" altLang="ja-JP" dirty="0" err="1"/>
              <a:t>LineArray</a:t>
            </a:r>
            <a:r>
              <a:rPr lang="en-US" altLang="ja-JP" dirty="0"/>
              <a:t> object.</a:t>
            </a:r>
          </a:p>
          <a:p>
            <a:endParaRPr lang="en-US" altLang="ja-JP" dirty="0"/>
          </a:p>
          <a:p>
            <a:r>
              <a:rPr lang="en-US" altLang="ja-JP" dirty="0"/>
              <a:t>The program to draw a line will look like this.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61E60A-C0F9-1513-2DB7-D7DD8E551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211EE-D22B-3F42-9036-B8C9F73C4B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8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964D4-3A28-409F-0277-F341788E4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10AF5EB-74DD-7C3A-5EEE-8D102C931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6DD9CEF-51C6-6737-221E-F265E6F86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Filled</a:t>
            </a:r>
            <a:r>
              <a:rPr kumimoji="1" lang="ja-JP" altLang="en-US"/>
              <a:t>    </a:t>
            </a:r>
            <a:r>
              <a:rPr kumimoji="1" lang="en-US" altLang="ja-JP" dirty="0"/>
              <a:t>part.</a:t>
            </a:r>
          </a:p>
          <a:p>
            <a:r>
              <a:rPr lang="en-US" altLang="ja-JP" dirty="0"/>
              <a:t>Triangle information is handled by a </a:t>
            </a:r>
            <a:r>
              <a:rPr lang="en-US" altLang="ja-JP" dirty="0" err="1"/>
              <a:t>TriangleArray</a:t>
            </a:r>
            <a:r>
              <a:rPr lang="en-US" altLang="ja-JP" dirty="0"/>
              <a:t> object.</a:t>
            </a:r>
          </a:p>
          <a:p>
            <a:endParaRPr lang="en-US" altLang="ja-JP" dirty="0"/>
          </a:p>
          <a:p>
            <a:r>
              <a:rPr lang="en-US" altLang="ja-JP" dirty="0"/>
              <a:t>A program to draw a triangular surface will look like this.</a:t>
            </a:r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3E08CE-1A52-E351-1209-C738E77B9F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211EE-D22B-3F42-9036-B8C9F73C4B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99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E79EE-33C3-61DE-E43D-CCD085F8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E069547-DEAD-9275-449A-59CA6C579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4478A53-F891-3378-3A6B-1AA9C32B7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>
                <a:solidFill>
                  <a:srgbClr val="3D3D3D"/>
                </a:solidFill>
                <a:latin typeface="+mj-ea"/>
                <a:ea typeface="+mj-ea"/>
              </a:rPr>
              <a:t>Calculate the normal vector to the face of each triangle based on the face information.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This is the program to find the normal vector of the face.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5F6FF4-1DE9-59D4-A4C1-A6FA1480D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211EE-D22B-3F42-9036-B8C9F73C4B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28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DF146-896B-B321-FE54-1B0AB146D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4AE4F27-6F37-EB15-8D23-67691A6122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12AC0BB-02C8-7940-D18C-14A81154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Calculate normal vectors for all vertices based on the surface information.</a:t>
            </a:r>
          </a:p>
          <a:p>
            <a:r>
              <a:rPr kumimoji="1" lang="en-US" altLang="ja-JP" dirty="0"/>
              <a:t>The normal vector of each vertex is obtained by the following procedure: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First, calculate the ….</a:t>
            </a:r>
          </a:p>
          <a:p>
            <a:endParaRPr lang="en-US" altLang="ja-JP" dirty="0"/>
          </a:p>
          <a:p>
            <a:r>
              <a:rPr kumimoji="1" lang="en-US" altLang="ja-JP" dirty="0"/>
              <a:t>Second, add the ….</a:t>
            </a:r>
          </a:p>
          <a:p>
            <a:endParaRPr lang="en-US" altLang="ja-JP" dirty="0"/>
          </a:p>
          <a:p>
            <a:r>
              <a:rPr kumimoji="1" lang="en-US" altLang="ja-JP" dirty="0"/>
              <a:t>Then step 1 and step 2 are computed for all triangles.</a:t>
            </a:r>
          </a:p>
          <a:p>
            <a:endParaRPr lang="en-US" altLang="ja-JP" dirty="0"/>
          </a:p>
          <a:p>
            <a:r>
              <a:rPr kumimoji="1" lang="en-US" altLang="ja-JP" dirty="0"/>
              <a:t>Finally, Normalize the added vertex vectors.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DB4FE5-CE3D-AE93-48B8-0DEF7333F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211EE-D22B-3F42-9036-B8C9F73C4B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61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 will demonstrate my program. </a:t>
            </a:r>
          </a:p>
          <a:p>
            <a:endParaRPr lang="en-US" altLang="ja-JP" dirty="0"/>
          </a:p>
          <a:p>
            <a:r>
              <a:rPr kumimoji="1" lang="en-US" altLang="ja-JP" dirty="0"/>
              <a:t>There are five buttons at the top of the window. By pressing these buttons, you can display each object.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First, if you press Point-cloud it will look like this.</a:t>
            </a:r>
          </a:p>
          <a:p>
            <a:endParaRPr lang="en-US" altLang="ja-JP" dirty="0"/>
          </a:p>
          <a:p>
            <a:r>
              <a:rPr kumimoji="1" lang="en-US" altLang="ja-JP" dirty="0"/>
              <a:t>Next, if you press Wireframe it will look like this.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5211EE-D22B-3F42-9036-B8C9F73C4B29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25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36BA2-2368-CD29-52A3-2BE521EEE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CA65B1-9E8B-E2BF-9995-9C56F9AC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15C28-923D-52D4-C7CA-B70D66CF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CC3B-42A1-7849-9D02-208AEDE117DA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056D2-DD90-6986-FEE4-68B82B47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0D6190-8B2D-34BB-5530-E36D9147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B7EB-8173-924A-B7F0-F094A7454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95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4AA56-8B95-770D-090E-96C29DAA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AB8368-4503-B8BB-6904-48531B99F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860A85-6FAA-C42B-22A7-EB55BC38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CC3B-42A1-7849-9D02-208AEDE117DA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839B63-FBF3-CB10-9554-E3788857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DCDB34-C89F-B0E6-A141-EA831450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B7EB-8173-924A-B7F0-F094A7454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4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2A2F67-4E23-8D0A-8294-B0473399B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A95508-688B-FD99-5766-077C04957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17CE7-9377-8423-17D5-1133C731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CC3B-42A1-7849-9D02-208AEDE117DA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E15B16-4B4F-058B-E988-A11239A8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59B2E-52F7-5B58-54BE-7373D894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B7EB-8173-924A-B7F0-F094A7454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6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0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99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87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52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64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97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C609D-6510-E0A4-5D97-EA3DAD58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0D025-F863-CB3B-2ABB-B3F49596E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38E215-9312-ECAA-9C36-679BDBA1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CC3B-42A1-7849-9D02-208AEDE117DA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51506-706B-1D26-C45E-9743CE1A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22AE8-FF59-31B7-22F4-4F889E9A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B7EB-8173-924A-B7F0-F094A7454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382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8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6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935FB-B465-72F5-8895-B6686122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97871D-291E-4677-F464-7A40FBBDF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6E6018-53E3-6C3D-EF7F-F08C35A6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CC3B-42A1-7849-9D02-208AEDE117DA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05253-4A62-29CC-8297-E8B4DBBD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3A32B4-2CEE-68AC-8550-A55E0C22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B7EB-8173-924A-B7F0-F094A7454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01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F9ECC-7DCB-942B-7A15-551FDC99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A00B17-F733-EAD7-74CD-782ED9C13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9510D0-2AFC-23EB-09DA-C0A18D569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E91C09-D100-69D7-FC5B-2862CCE3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CC3B-42A1-7849-9D02-208AEDE117DA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06D891-D8E3-E0BD-8CC8-B51D6073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5EA5F6-845D-6F18-1357-2C803519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B7EB-8173-924A-B7F0-F094A7454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01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63ED0-3D18-F9C8-B9FB-D2F56A7F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67C182-759B-3055-4252-FD6EA0C4A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5F5DE1-7625-981B-EFF1-4DC7B851F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9BAEF6-482A-5451-5BFF-4FCDC8E29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8B3C59F-A749-1676-9A71-155856C0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A7A1BA6-3ACC-5909-CAE9-F205E26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CC3B-42A1-7849-9D02-208AEDE117DA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D239A4-17BB-D814-E558-F5E4E7BF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49D0E8-55D1-99A5-C7CF-2D511B3D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B7EB-8173-924A-B7F0-F094A7454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CEE9C-11C3-ECE9-1AE6-B9F60B79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9F5111-9A83-E769-3279-D8969808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CC3B-42A1-7849-9D02-208AEDE117DA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2FD0EA-F4C1-6730-8864-9BA6A4D6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F6F278-5E4F-440E-46E4-70FC3CF1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B7EB-8173-924A-B7F0-F094A7454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5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455DAA-2782-8614-83BA-B299FDED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CC3B-42A1-7849-9D02-208AEDE117DA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FEA78A-8435-4D3A-41F8-A14BA4B3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4ABAC1-2FA5-B969-BF88-3E8DF193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B7EB-8173-924A-B7F0-F094A7454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84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A88F8-1461-C19F-CEBB-04F6C16B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2F7D-5314-78C6-8309-344099603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7E9A7F-6D8D-FBD9-8FBB-B8829ADA3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6EFAA0-CAEA-044F-DB46-DAFF45BB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CC3B-42A1-7849-9D02-208AEDE117DA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2B362-18EA-A24E-7C0D-A169FB05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A85D5C-7F30-FD76-3CD9-63EF28CD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B7EB-8173-924A-B7F0-F094A7454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91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1614C-A34F-E826-91B3-830EB7E5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A0637E-E1C9-5E2F-46D1-FE9B6458F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53DC1E-874B-64AB-5544-99BA243C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B4DA9C-65B3-8CE5-4C06-D18420AF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CC3B-42A1-7849-9D02-208AEDE117DA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7980CB-7885-91CA-8C40-E504C056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99ED9F-78A9-EFE7-BA41-E2EFF245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B7EB-8173-924A-B7F0-F094A7454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0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ECE6EB-AB48-EFD7-0E5A-7BB9F7A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71B70A-5993-1B7A-AFD7-941A40CCE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0EDE5B-983C-A45B-709D-1D801F881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CC3B-42A1-7849-9D02-208AEDE117DA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016D02-451F-BDF5-7D41-13A211F57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22FDE-5281-3E02-D17B-4C8C38BD4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B7EB-8173-924A-B7F0-F094A7454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36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855529"/>
            <a:ext cx="12192000" cy="2002471"/>
          </a:xfrm>
          <a:prstGeom prst="rect">
            <a:avLst/>
          </a:prstGeom>
          <a:solidFill>
            <a:srgbClr val="F1E7DF"/>
          </a:solidFill>
        </p:spPr>
        <p:txBody>
          <a:bodyPr/>
          <a:lstStyle/>
          <a:p>
            <a:endParaRPr lang="ja-JP" altLang="en-US" sz="1200"/>
          </a:p>
        </p:txBody>
      </p:sp>
      <p:sp>
        <p:nvSpPr>
          <p:cNvPr id="4" name="TextBox 4"/>
          <p:cNvSpPr txBox="1"/>
          <p:nvPr/>
        </p:nvSpPr>
        <p:spPr>
          <a:xfrm>
            <a:off x="3702584" y="5228415"/>
            <a:ext cx="4786832" cy="365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  <a:spcBef>
                <a:spcPct val="0"/>
              </a:spcBef>
            </a:pPr>
            <a:r>
              <a:rPr lang="en-US" sz="2133" dirty="0">
                <a:solidFill>
                  <a:srgbClr val="3D3D3D"/>
                </a:solidFill>
                <a:ea typeface="Noto Sans"/>
              </a:rPr>
              <a:t>m5271007 Mao Endo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42052" y="2305766"/>
            <a:ext cx="8507896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5"/>
              </a:lnSpc>
            </a:pPr>
            <a:r>
              <a:rPr lang="en-US" sz="5350" dirty="0">
                <a:solidFill>
                  <a:srgbClr val="3D3D3D"/>
                </a:solidFill>
                <a:ea typeface="Noto Sans Bold"/>
              </a:rPr>
              <a:t>Project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C373A73E-E293-43FA-7A9C-4A3A736E65A7}"/>
              </a:ext>
            </a:extLst>
          </p:cNvPr>
          <p:cNvSpPr/>
          <p:nvPr/>
        </p:nvSpPr>
        <p:spPr>
          <a:xfrm>
            <a:off x="0" y="1"/>
            <a:ext cx="12192000" cy="900331"/>
          </a:xfrm>
          <a:prstGeom prst="rect">
            <a:avLst/>
          </a:prstGeom>
          <a:solidFill>
            <a:srgbClr val="F1E7DF"/>
          </a:solidFill>
        </p:spPr>
        <p:txBody>
          <a:bodyPr anchor="ctr"/>
          <a:lstStyle/>
          <a:p>
            <a:pPr algn="just"/>
            <a:r>
              <a:rPr lang="en-US" altLang="ja-JP" sz="3600" dirty="0"/>
              <a:t>Point-cloud</a:t>
            </a:r>
            <a:endParaRPr lang="ja-JP" altLang="en-US" sz="360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BA32C64-E8E8-5114-598F-DCB24F6D979D}"/>
              </a:ext>
            </a:extLst>
          </p:cNvPr>
          <p:cNvSpPr txBox="1"/>
          <p:nvPr/>
        </p:nvSpPr>
        <p:spPr>
          <a:xfrm>
            <a:off x="787792" y="1589648"/>
            <a:ext cx="10621106" cy="935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D3D3D"/>
                </a:solidFill>
                <a:latin typeface="+mj-ea"/>
                <a:ea typeface="+mj-ea"/>
              </a:rPr>
              <a:t>Obtain the coordinates of vertices from an obj file.</a:t>
            </a:r>
          </a:p>
          <a:p>
            <a:pPr marL="342900" indent="-342900">
              <a:lnSpc>
                <a:spcPts val="3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D3D3D"/>
                </a:solidFill>
                <a:latin typeface="+mj-ea"/>
                <a:ea typeface="+mj-ea"/>
              </a:rPr>
              <a:t>Plot the obtained coordinates of the vertices in 3D space.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F5EF5-B453-4106-4B86-697F28389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1CB5D196-8791-2919-DC67-78800738381F}"/>
              </a:ext>
            </a:extLst>
          </p:cNvPr>
          <p:cNvSpPr/>
          <p:nvPr/>
        </p:nvSpPr>
        <p:spPr>
          <a:xfrm>
            <a:off x="0" y="1"/>
            <a:ext cx="12192000" cy="900331"/>
          </a:xfrm>
          <a:prstGeom prst="rect">
            <a:avLst/>
          </a:prstGeom>
          <a:solidFill>
            <a:srgbClr val="F1E7DF"/>
          </a:solidFill>
        </p:spPr>
        <p:txBody>
          <a:bodyPr anchor="ctr"/>
          <a:lstStyle/>
          <a:p>
            <a:pPr algn="just"/>
            <a:r>
              <a:rPr lang="en-US" altLang="ja-JP" sz="3600" dirty="0"/>
              <a:t>Wireframe</a:t>
            </a:r>
            <a:endParaRPr lang="ja-JP" altLang="en-US" sz="360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632904AD-8181-3F01-823E-8426E85405B4}"/>
              </a:ext>
            </a:extLst>
          </p:cNvPr>
          <p:cNvSpPr txBox="1"/>
          <p:nvPr/>
        </p:nvSpPr>
        <p:spPr>
          <a:xfrm>
            <a:off x="787792" y="1589648"/>
            <a:ext cx="10621106" cy="1897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D3D3D"/>
                </a:solidFill>
                <a:latin typeface="+mj-ea"/>
                <a:ea typeface="+mj-ea"/>
              </a:rPr>
              <a:t>Obtain the face information of a triangle from an obj file.</a:t>
            </a:r>
          </a:p>
          <a:p>
            <a:pPr marL="342900" indent="-342900">
              <a:lnSpc>
                <a:spcPts val="3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D3D3D"/>
                </a:solidFill>
                <a:latin typeface="+mj-ea"/>
                <a:ea typeface="+mj-ea"/>
              </a:rPr>
              <a:t>Form the edges of the triangle based on the acquired face information and plot them in 3D space.</a:t>
            </a:r>
          </a:p>
          <a:p>
            <a:pPr marL="342900" indent="-342900">
              <a:lnSpc>
                <a:spcPts val="3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D3D3D"/>
                </a:solidFill>
                <a:latin typeface="+mj-ea"/>
                <a:ea typeface="+mj-ea"/>
              </a:rPr>
              <a:t>The edge information is handled by a </a:t>
            </a:r>
            <a:r>
              <a:rPr lang="en-US" sz="2400" dirty="0" err="1">
                <a:solidFill>
                  <a:srgbClr val="3D3D3D"/>
                </a:solidFill>
                <a:latin typeface="+mj-ea"/>
                <a:ea typeface="+mj-ea"/>
              </a:rPr>
              <a:t>LineArray</a:t>
            </a:r>
            <a:r>
              <a:rPr lang="en-US" sz="2400" dirty="0">
                <a:solidFill>
                  <a:srgbClr val="3D3D3D"/>
                </a:solidFill>
                <a:latin typeface="+mj-ea"/>
                <a:ea typeface="+mj-ea"/>
              </a:rPr>
              <a:t> object.</a:t>
            </a:r>
          </a:p>
        </p:txBody>
      </p: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1E1949DF-9859-55AE-FFE7-6CB9AE32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36505"/>
            <a:ext cx="7772400" cy="19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3CC20-58AE-1C4A-E550-32794E50D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3C45D057-3229-5352-6FF7-BD70A1612573}"/>
              </a:ext>
            </a:extLst>
          </p:cNvPr>
          <p:cNvSpPr/>
          <p:nvPr/>
        </p:nvSpPr>
        <p:spPr>
          <a:xfrm>
            <a:off x="0" y="1"/>
            <a:ext cx="12192000" cy="900331"/>
          </a:xfrm>
          <a:prstGeom prst="rect">
            <a:avLst/>
          </a:prstGeom>
          <a:solidFill>
            <a:srgbClr val="F1E7DF"/>
          </a:solidFill>
        </p:spPr>
        <p:txBody>
          <a:bodyPr anchor="ctr"/>
          <a:lstStyle/>
          <a:p>
            <a:pPr algn="just"/>
            <a:r>
              <a:rPr lang="en-US" altLang="ja-JP" sz="3600" dirty="0"/>
              <a:t>Filled with visible edges</a:t>
            </a:r>
            <a:endParaRPr lang="ja-JP" altLang="en-US" sz="360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FE20A27-B578-95AB-AB49-69CBF4EBFA47}"/>
              </a:ext>
            </a:extLst>
          </p:cNvPr>
          <p:cNvSpPr txBox="1"/>
          <p:nvPr/>
        </p:nvSpPr>
        <p:spPr>
          <a:xfrm>
            <a:off x="787792" y="1589648"/>
            <a:ext cx="10621106" cy="935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D3D3D"/>
                </a:solidFill>
                <a:latin typeface="+mj-ea"/>
                <a:ea typeface="+mj-ea"/>
              </a:rPr>
              <a:t>Plot a triangle based on the face information.</a:t>
            </a:r>
          </a:p>
          <a:p>
            <a:pPr marL="342900" indent="-342900">
              <a:lnSpc>
                <a:spcPts val="3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D3D3D"/>
                </a:solidFill>
                <a:latin typeface="+mj-ea"/>
                <a:ea typeface="+mj-ea"/>
              </a:rPr>
              <a:t>Triangle information is handled by a </a:t>
            </a:r>
            <a:r>
              <a:rPr lang="en-US" sz="2400" dirty="0" err="1">
                <a:solidFill>
                  <a:srgbClr val="3D3D3D"/>
                </a:solidFill>
                <a:latin typeface="+mj-ea"/>
                <a:ea typeface="+mj-ea"/>
              </a:rPr>
              <a:t>TriangleArray</a:t>
            </a:r>
            <a:r>
              <a:rPr lang="en-US" sz="2400" dirty="0">
                <a:solidFill>
                  <a:srgbClr val="3D3D3D"/>
                </a:solidFill>
                <a:latin typeface="+mj-ea"/>
                <a:ea typeface="+mj-ea"/>
              </a:rPr>
              <a:t> object.</a:t>
            </a:r>
          </a:p>
        </p:txBody>
      </p: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B922238C-D508-7FDB-397B-945DAB18B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23903"/>
            <a:ext cx="7772400" cy="244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9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B661F-27D5-6A1D-EA6A-8F7E64B83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4FE01F52-AB37-01CA-80D2-E31D50DF95F2}"/>
              </a:ext>
            </a:extLst>
          </p:cNvPr>
          <p:cNvSpPr/>
          <p:nvPr/>
        </p:nvSpPr>
        <p:spPr>
          <a:xfrm>
            <a:off x="0" y="1"/>
            <a:ext cx="12192000" cy="900331"/>
          </a:xfrm>
          <a:prstGeom prst="rect">
            <a:avLst/>
          </a:prstGeom>
          <a:solidFill>
            <a:srgbClr val="F1E7DF"/>
          </a:solidFill>
        </p:spPr>
        <p:txBody>
          <a:bodyPr anchor="ctr"/>
          <a:lstStyle/>
          <a:p>
            <a:pPr algn="just"/>
            <a:r>
              <a:rPr lang="en-US" altLang="ja-JP" sz="3600" dirty="0"/>
              <a:t>Flat shading</a:t>
            </a:r>
            <a:endParaRPr lang="ja-JP" altLang="en-US" sz="360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65E928A9-ECB6-DCB8-E8C1-E9847BC1738E}"/>
              </a:ext>
            </a:extLst>
          </p:cNvPr>
          <p:cNvSpPr txBox="1"/>
          <p:nvPr/>
        </p:nvSpPr>
        <p:spPr>
          <a:xfrm>
            <a:off x="787792" y="1589648"/>
            <a:ext cx="10621106" cy="743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D3D3D"/>
                </a:solidFill>
                <a:latin typeface="+mj-ea"/>
                <a:ea typeface="+mj-ea"/>
              </a:rPr>
              <a:t>Calculate the normal vector to the face of each triangle based on the face information.</a:t>
            </a:r>
          </a:p>
        </p:txBody>
      </p: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472FF403-26BD-8CB8-D6D2-2BC2763C5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870476"/>
            <a:ext cx="6350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5B701-2E31-1687-8A26-71F74D61C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DE9FD09F-C9C6-5424-D988-DDF3C4F70D61}"/>
              </a:ext>
            </a:extLst>
          </p:cNvPr>
          <p:cNvSpPr/>
          <p:nvPr/>
        </p:nvSpPr>
        <p:spPr>
          <a:xfrm>
            <a:off x="0" y="1"/>
            <a:ext cx="12192000" cy="900331"/>
          </a:xfrm>
          <a:prstGeom prst="rect">
            <a:avLst/>
          </a:prstGeom>
          <a:solidFill>
            <a:srgbClr val="F1E7DF"/>
          </a:solidFill>
        </p:spPr>
        <p:txBody>
          <a:bodyPr anchor="ctr"/>
          <a:lstStyle/>
          <a:p>
            <a:pPr algn="just"/>
            <a:r>
              <a:rPr lang="en-US" altLang="ja-JP" sz="3600" dirty="0"/>
              <a:t>Smooth shading</a:t>
            </a:r>
            <a:endParaRPr lang="ja-JP" altLang="en-US" sz="360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6B84F16-32A2-B970-35B6-B270CE3BCC2B}"/>
              </a:ext>
            </a:extLst>
          </p:cNvPr>
          <p:cNvSpPr txBox="1"/>
          <p:nvPr/>
        </p:nvSpPr>
        <p:spPr>
          <a:xfrm>
            <a:off x="787792" y="1589648"/>
            <a:ext cx="10621106" cy="4205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D3D3D"/>
                </a:solidFill>
                <a:latin typeface="+mj-ea"/>
                <a:ea typeface="+mj-ea"/>
              </a:rPr>
              <a:t>Calculate normal vectors for all vertices based on the surface information.</a:t>
            </a:r>
          </a:p>
          <a:p>
            <a:pPr marL="342900" indent="-342900">
              <a:lnSpc>
                <a:spcPts val="3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D3D3D"/>
                </a:solidFill>
                <a:latin typeface="+mj-ea"/>
                <a:ea typeface="+mj-ea"/>
              </a:rPr>
              <a:t>The normal vector of each vertex is obtained by the following procedure:</a:t>
            </a:r>
          </a:p>
          <a:p>
            <a:pPr marL="914400" lvl="1" indent="-457200">
              <a:lnSpc>
                <a:spcPts val="3000"/>
              </a:lnSpc>
              <a:spcAft>
                <a:spcPts val="15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3D3D3D"/>
                </a:solidFill>
                <a:latin typeface="+mj-ea"/>
                <a:ea typeface="+mj-ea"/>
              </a:rPr>
              <a:t>Calculate the normal vector to the face of the triangle.</a:t>
            </a:r>
          </a:p>
          <a:p>
            <a:pPr marL="914400" lvl="1" indent="-457200">
              <a:lnSpc>
                <a:spcPts val="3000"/>
              </a:lnSpc>
              <a:spcAft>
                <a:spcPts val="15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3D3D3D"/>
                </a:solidFill>
                <a:latin typeface="+mj-ea"/>
                <a:ea typeface="+mj-ea"/>
              </a:rPr>
              <a:t>Add the normal vectors of the faces to the normal vectors of the vertices of the triangle.</a:t>
            </a:r>
          </a:p>
          <a:p>
            <a:pPr marL="914400" lvl="1" indent="-457200">
              <a:lnSpc>
                <a:spcPts val="3000"/>
              </a:lnSpc>
              <a:spcAft>
                <a:spcPts val="15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3D3D3D"/>
                </a:solidFill>
                <a:latin typeface="+mj-ea"/>
                <a:ea typeface="+mj-ea"/>
              </a:rPr>
              <a:t>Calculate 1 and 2 for all triangles.</a:t>
            </a:r>
          </a:p>
          <a:p>
            <a:pPr marL="914400" lvl="1" indent="-457200">
              <a:lnSpc>
                <a:spcPts val="3000"/>
              </a:lnSpc>
              <a:spcAft>
                <a:spcPts val="15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3D3D3D"/>
                </a:solidFill>
                <a:latin typeface="+mj-ea"/>
                <a:ea typeface="+mj-ea"/>
              </a:rPr>
              <a:t>Normalize the added vertex vectors.</a:t>
            </a:r>
          </a:p>
          <a:p>
            <a:pPr marL="914400" lvl="1" indent="-457200">
              <a:lnSpc>
                <a:spcPts val="3000"/>
              </a:lnSpc>
              <a:spcAft>
                <a:spcPts val="1500"/>
              </a:spcAft>
              <a:buFont typeface="+mj-lt"/>
              <a:buAutoNum type="arabicPeriod"/>
            </a:pPr>
            <a:endParaRPr lang="en-US" sz="2400" dirty="0">
              <a:solidFill>
                <a:srgbClr val="3D3D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178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72852" y="3158067"/>
            <a:ext cx="8646296" cy="63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5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17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alibri"/>
                <a:ea typeface="Noto Sans Bold"/>
                <a:cs typeface="+mn-cs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3" id="{647F52F6-E6D2-584C-84CE-943489897DB7}" vid="{5FB96D3B-8966-9E49-B851-711F52405F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3" id="{647F52F6-E6D2-584C-84CE-943489897DB7}" vid="{DA8BD19C-A02E-F24C-8E26-F3B9A1A8D7BE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283</TotalTime>
  <Words>445</Words>
  <Application>Microsoft Macintosh PowerPoint</Application>
  <PresentationFormat>ワイド画面</PresentationFormat>
  <Paragraphs>64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Noto Sans Bold</vt:lpstr>
      <vt:lpstr>游ゴシック</vt:lpstr>
      <vt:lpstr>游ゴシック Light</vt:lpstr>
      <vt:lpstr>Arial</vt:lpstr>
      <vt:lpstr>Calibri</vt:lpstr>
      <vt:lpstr>Noto Sans</vt:lpstr>
      <vt:lpstr>Office テーマ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Mao Endo</dc:creator>
  <cp:lastModifiedBy>Mao Endo</cp:lastModifiedBy>
  <cp:revision>3</cp:revision>
  <dcterms:created xsi:type="dcterms:W3CDTF">2024-02-04T21:29:41Z</dcterms:created>
  <dcterms:modified xsi:type="dcterms:W3CDTF">2024-02-05T07:09:32Z</dcterms:modified>
</cp:coreProperties>
</file>