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65" r:id="rId4"/>
    <p:sldId id="266" r:id="rId5"/>
    <p:sldId id="271" r:id="rId6"/>
    <p:sldId id="261" r:id="rId7"/>
    <p:sldId id="275" r:id="rId8"/>
    <p:sldId id="279" r:id="rId9"/>
    <p:sldId id="280" r:id="rId10"/>
    <p:sldId id="281" r:id="rId11"/>
    <p:sldId id="283" r:id="rId12"/>
    <p:sldId id="282" r:id="rId13"/>
    <p:sldId id="277" r:id="rId14"/>
    <p:sldId id="272" r:id="rId15"/>
    <p:sldId id="278" r:id="rId16"/>
    <p:sldId id="273"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21499B-E1FF-4EDD-89E2-E2C0423E9FDD}" v="874" dt="2025-05-01T03:11:40.058"/>
    <p1510:client id="{160FABB9-3BDD-AFEC-6336-7152405747C5}" v="14" dt="2025-04-30T05:52:47.091"/>
    <p1510:client id="{17AFC5BF-6E6F-4E72-9F2D-F8EDCB81A62A}" v="56" dt="2025-04-30T17:24:47.835"/>
    <p1510:client id="{267F971D-E3A0-4FA5-8404-E5A25C9B1E0F}" v="112" dt="2025-04-30T18:06:06.789"/>
    <p1510:client id="{4A48F226-A247-420B-90D0-D2F90163BC90}" v="3" dt="2025-04-30T20:23:09.482"/>
    <p1510:client id="{5C46D3B4-5068-447C-AF48-8BFDA08EC53A}" v="15" dt="2025-04-30T20:22:29.854"/>
    <p1510:client id="{63D17CC6-F717-46E1-8D0E-5099FC47EDD9}" v="8" dt="2025-04-30T17:33:44.699"/>
    <p1510:client id="{6738FF82-E52C-BA4B-85FC-7AC65A548AB0}" v="8" dt="2025-04-30T20:25:59.804"/>
    <p1510:client id="{C40D83E2-53DD-4177-80E4-58761959114C}" v="44" dt="2025-04-30T20:31:39.721"/>
    <p1510:client id="{CCFC82F0-264C-4602-8182-797A3C71D2E8}" v="19" dt="2025-04-30T18:09:11.318"/>
    <p1510:client id="{FC27E7CD-7414-47EF-8412-5E89842B559E}" v="1" dt="2025-04-30T20:21:28.1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280" y="8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5B9AD2-6BD3-4AEA-BE95-D7D54839677E}" type="doc">
      <dgm:prSet loTypeId="urn:microsoft.com/office/officeart/2005/8/layout/hProcess10" loCatId="process" qsTypeId="urn:microsoft.com/office/officeart/2005/8/quickstyle/simple1" qsCatId="simple" csTypeId="urn:microsoft.com/office/officeart/2005/8/colors/accent4_1" csCatId="accent4" phldr="1"/>
      <dgm:spPr/>
      <dgm:t>
        <a:bodyPr/>
        <a:lstStyle/>
        <a:p>
          <a:endParaRPr lang="en-US"/>
        </a:p>
      </dgm:t>
    </dgm:pt>
    <dgm:pt modelId="{E070CE04-F993-4345-A19D-9145A247EC89}">
      <dgm:prSet custT="1"/>
      <dgm:spPr/>
      <dgm:t>
        <a:bodyPr/>
        <a:lstStyle/>
        <a:p>
          <a:r>
            <a:rPr lang="en-US" sz="1200" dirty="0"/>
            <a:t>Automate receipt processing from upload to visualization</a:t>
          </a:r>
        </a:p>
      </dgm:t>
    </dgm:pt>
    <dgm:pt modelId="{95293D00-86C8-418B-AED8-1C23B677369F}" type="parTrans" cxnId="{425609E7-492B-4FBA-98F4-214822D7773E}">
      <dgm:prSet/>
      <dgm:spPr/>
      <dgm:t>
        <a:bodyPr/>
        <a:lstStyle/>
        <a:p>
          <a:endParaRPr lang="en-US"/>
        </a:p>
      </dgm:t>
    </dgm:pt>
    <dgm:pt modelId="{0E80FDE8-7F1B-4A71-8448-EC0230EAD409}" type="sibTrans" cxnId="{425609E7-492B-4FBA-98F4-214822D7773E}">
      <dgm:prSet/>
      <dgm:spPr/>
      <dgm:t>
        <a:bodyPr/>
        <a:lstStyle/>
        <a:p>
          <a:endParaRPr lang="en-US"/>
        </a:p>
      </dgm:t>
    </dgm:pt>
    <dgm:pt modelId="{6A0D1F9B-46EA-44DA-8D25-CA2BE8B76364}">
      <dgm:prSet custT="1"/>
      <dgm:spPr/>
      <dgm:t>
        <a:bodyPr/>
        <a:lstStyle/>
        <a:p>
          <a:r>
            <a:rPr lang="en-US" sz="1200" dirty="0"/>
            <a:t>Users upload receipts (PDF/image) through a web dashboard</a:t>
          </a:r>
        </a:p>
      </dgm:t>
    </dgm:pt>
    <dgm:pt modelId="{629410A4-A99F-4648-AE81-7C729A796A60}" type="parTrans" cxnId="{A7B4FB8E-5BFB-4A95-BF8C-45FB20030D69}">
      <dgm:prSet/>
      <dgm:spPr/>
      <dgm:t>
        <a:bodyPr/>
        <a:lstStyle/>
        <a:p>
          <a:endParaRPr lang="en-US"/>
        </a:p>
      </dgm:t>
    </dgm:pt>
    <dgm:pt modelId="{BBA26F31-AC91-4762-87B1-25ACDA17F5D9}" type="sibTrans" cxnId="{A7B4FB8E-5BFB-4A95-BF8C-45FB20030D69}">
      <dgm:prSet/>
      <dgm:spPr/>
      <dgm:t>
        <a:bodyPr/>
        <a:lstStyle/>
        <a:p>
          <a:endParaRPr lang="en-US"/>
        </a:p>
      </dgm:t>
    </dgm:pt>
    <dgm:pt modelId="{DC9CAEED-A9E6-4C58-B139-BA7696993B2A}">
      <dgm:prSet custT="1"/>
      <dgm:spPr/>
      <dgm:t>
        <a:bodyPr/>
        <a:lstStyle/>
        <a:p>
          <a:r>
            <a:rPr lang="en-US" sz="1200" dirty="0"/>
            <a:t>System uses OCR + LLM to extract vendor, amount, date</a:t>
          </a:r>
        </a:p>
      </dgm:t>
    </dgm:pt>
    <dgm:pt modelId="{6262A687-1AFB-45F5-B078-2D3F54AE2C42}" type="parTrans" cxnId="{D5799D0D-6902-464E-A210-A185223705AD}">
      <dgm:prSet/>
      <dgm:spPr/>
      <dgm:t>
        <a:bodyPr/>
        <a:lstStyle/>
        <a:p>
          <a:endParaRPr lang="en-US"/>
        </a:p>
      </dgm:t>
    </dgm:pt>
    <dgm:pt modelId="{2A17C16C-9DE7-4FBB-83F5-B5BACA8EAE8E}" type="sibTrans" cxnId="{D5799D0D-6902-464E-A210-A185223705AD}">
      <dgm:prSet/>
      <dgm:spPr/>
      <dgm:t>
        <a:bodyPr/>
        <a:lstStyle/>
        <a:p>
          <a:endParaRPr lang="en-US"/>
        </a:p>
      </dgm:t>
    </dgm:pt>
    <dgm:pt modelId="{5B9BF93A-13DE-4F27-A4C9-85DF0FE1CF20}">
      <dgm:prSet custT="1"/>
      <dgm:spPr/>
      <dgm:t>
        <a:bodyPr/>
        <a:lstStyle/>
        <a:p>
          <a:r>
            <a:rPr lang="en-US" sz="1200" dirty="0"/>
            <a:t>Store extracted data in a secure, cloud-hosted relational database</a:t>
          </a:r>
        </a:p>
      </dgm:t>
    </dgm:pt>
    <dgm:pt modelId="{E5F97A23-008C-4717-BD1E-425E0821862F}" type="parTrans" cxnId="{E52E9791-5CAD-402F-8942-074C81A73A40}">
      <dgm:prSet/>
      <dgm:spPr/>
      <dgm:t>
        <a:bodyPr/>
        <a:lstStyle/>
        <a:p>
          <a:endParaRPr lang="en-US"/>
        </a:p>
      </dgm:t>
    </dgm:pt>
    <dgm:pt modelId="{A5F43DC0-3B70-4358-9762-78C96712C14C}" type="sibTrans" cxnId="{E52E9791-5CAD-402F-8942-074C81A73A40}">
      <dgm:prSet/>
      <dgm:spPr/>
      <dgm:t>
        <a:bodyPr/>
        <a:lstStyle/>
        <a:p>
          <a:endParaRPr lang="en-US"/>
        </a:p>
      </dgm:t>
    </dgm:pt>
    <dgm:pt modelId="{1CF45442-FBEC-4F17-948D-303222974D7A}">
      <dgm:prSet custT="1"/>
      <dgm:spPr/>
      <dgm:t>
        <a:bodyPr/>
        <a:lstStyle/>
        <a:p>
          <a:r>
            <a:rPr lang="en-US" sz="1200" dirty="0"/>
            <a:t>Display insights on a real-time, interactive dashboard</a:t>
          </a:r>
        </a:p>
      </dgm:t>
    </dgm:pt>
    <dgm:pt modelId="{68140A6D-A062-49C8-A967-C894E8B4E7FB}" type="parTrans" cxnId="{5F4261E9-0937-498E-80EA-D7CE14FD80EB}">
      <dgm:prSet/>
      <dgm:spPr/>
      <dgm:t>
        <a:bodyPr/>
        <a:lstStyle/>
        <a:p>
          <a:endParaRPr lang="en-US"/>
        </a:p>
      </dgm:t>
    </dgm:pt>
    <dgm:pt modelId="{27D4D565-2CFF-4CD7-BFF9-A974C647A3B2}" type="sibTrans" cxnId="{5F4261E9-0937-498E-80EA-D7CE14FD80EB}">
      <dgm:prSet/>
      <dgm:spPr/>
      <dgm:t>
        <a:bodyPr/>
        <a:lstStyle/>
        <a:p>
          <a:endParaRPr lang="en-US"/>
        </a:p>
      </dgm:t>
    </dgm:pt>
    <dgm:pt modelId="{E7C76143-3690-4353-B6F8-8C3D1284F695}" type="pres">
      <dgm:prSet presAssocID="{CE5B9AD2-6BD3-4AEA-BE95-D7D54839677E}" presName="Name0" presStyleCnt="0">
        <dgm:presLayoutVars>
          <dgm:dir/>
          <dgm:resizeHandles val="exact"/>
        </dgm:presLayoutVars>
      </dgm:prSet>
      <dgm:spPr/>
    </dgm:pt>
    <dgm:pt modelId="{B68D9310-971C-4581-90F7-4FCB93B10BA3}" type="pres">
      <dgm:prSet presAssocID="{E070CE04-F993-4345-A19D-9145A247EC89}" presName="composite" presStyleCnt="0"/>
      <dgm:spPr/>
    </dgm:pt>
    <dgm:pt modelId="{72026962-F4E4-4148-AEE4-3437AE44B923}" type="pres">
      <dgm:prSet presAssocID="{E070CE04-F993-4345-A19D-9145A247EC89}" presName="imagSh" presStyleLbl="bgImgPlac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egister"/>
        </a:ext>
      </dgm:extLst>
    </dgm:pt>
    <dgm:pt modelId="{8DD5D47F-75C7-4BA0-A4C5-9D38AC396F4D}" type="pres">
      <dgm:prSet presAssocID="{E070CE04-F993-4345-A19D-9145A247EC89}" presName="txNode" presStyleLbl="node1" presStyleIdx="0" presStyleCnt="5">
        <dgm:presLayoutVars>
          <dgm:bulletEnabled val="1"/>
        </dgm:presLayoutVars>
      </dgm:prSet>
      <dgm:spPr/>
    </dgm:pt>
    <dgm:pt modelId="{4F8C6794-0BA4-4DD0-8596-24EBC17A2B0F}" type="pres">
      <dgm:prSet presAssocID="{0E80FDE8-7F1B-4A71-8448-EC0230EAD409}" presName="sibTrans" presStyleLbl="sibTrans2D1" presStyleIdx="0" presStyleCnt="4"/>
      <dgm:spPr/>
    </dgm:pt>
    <dgm:pt modelId="{738A6C03-BE22-4D04-BB62-E255C85B1556}" type="pres">
      <dgm:prSet presAssocID="{0E80FDE8-7F1B-4A71-8448-EC0230EAD409}" presName="connTx" presStyleLbl="sibTrans2D1" presStyleIdx="0" presStyleCnt="4"/>
      <dgm:spPr/>
    </dgm:pt>
    <dgm:pt modelId="{4504F2A7-6C62-47C3-BB4C-2C6F20643990}" type="pres">
      <dgm:prSet presAssocID="{6A0D1F9B-46EA-44DA-8D25-CA2BE8B76364}" presName="composite" presStyleCnt="0"/>
      <dgm:spPr/>
    </dgm:pt>
    <dgm:pt modelId="{D6F8EB14-3D19-46B7-9453-A6BE94EBBE9F}" type="pres">
      <dgm:prSet presAssocID="{6A0D1F9B-46EA-44DA-8D25-CA2BE8B76364}" presName="imagSh" presStyleLbl="bgImgPlac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wnload"/>
        </a:ext>
      </dgm:extLst>
    </dgm:pt>
    <dgm:pt modelId="{F8B5B4D4-FA88-4286-ABF6-EBEE5A07FB5F}" type="pres">
      <dgm:prSet presAssocID="{6A0D1F9B-46EA-44DA-8D25-CA2BE8B76364}" presName="txNode" presStyleLbl="node1" presStyleIdx="1" presStyleCnt="5">
        <dgm:presLayoutVars>
          <dgm:bulletEnabled val="1"/>
        </dgm:presLayoutVars>
      </dgm:prSet>
      <dgm:spPr/>
    </dgm:pt>
    <dgm:pt modelId="{EF0ECB13-95BF-465B-BB84-DFCF89EFD6E4}" type="pres">
      <dgm:prSet presAssocID="{BBA26F31-AC91-4762-87B1-25ACDA17F5D9}" presName="sibTrans" presStyleLbl="sibTrans2D1" presStyleIdx="1" presStyleCnt="4"/>
      <dgm:spPr/>
    </dgm:pt>
    <dgm:pt modelId="{6F77E656-AF5A-4A55-95B3-20AC7548ECD2}" type="pres">
      <dgm:prSet presAssocID="{BBA26F31-AC91-4762-87B1-25ACDA17F5D9}" presName="connTx" presStyleLbl="sibTrans2D1" presStyleIdx="1" presStyleCnt="4"/>
      <dgm:spPr/>
    </dgm:pt>
    <dgm:pt modelId="{3B61F4E2-9823-45B6-BD21-3E9564E72892}" type="pres">
      <dgm:prSet presAssocID="{DC9CAEED-A9E6-4C58-B139-BA7696993B2A}" presName="composite" presStyleCnt="0"/>
      <dgm:spPr/>
    </dgm:pt>
    <dgm:pt modelId="{380D9089-DDB4-4F50-A0DE-F4A9065849D8}" type="pres">
      <dgm:prSet presAssocID="{DC9CAEED-A9E6-4C58-B139-BA7696993B2A}" presName="imagSh" presStyleLbl="bgImgPlac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hredder"/>
        </a:ext>
      </dgm:extLst>
    </dgm:pt>
    <dgm:pt modelId="{0D19C8BF-9E33-4952-A190-4854D8DA3BBA}" type="pres">
      <dgm:prSet presAssocID="{DC9CAEED-A9E6-4C58-B139-BA7696993B2A}" presName="txNode" presStyleLbl="node1" presStyleIdx="2" presStyleCnt="5">
        <dgm:presLayoutVars>
          <dgm:bulletEnabled val="1"/>
        </dgm:presLayoutVars>
      </dgm:prSet>
      <dgm:spPr/>
    </dgm:pt>
    <dgm:pt modelId="{A87F656B-0809-4A5D-B87A-3C341A10DCF7}" type="pres">
      <dgm:prSet presAssocID="{2A17C16C-9DE7-4FBB-83F5-B5BACA8EAE8E}" presName="sibTrans" presStyleLbl="sibTrans2D1" presStyleIdx="2" presStyleCnt="4"/>
      <dgm:spPr/>
    </dgm:pt>
    <dgm:pt modelId="{211F9BF3-1F97-4F68-915E-D9C37094C6EE}" type="pres">
      <dgm:prSet presAssocID="{2A17C16C-9DE7-4FBB-83F5-B5BACA8EAE8E}" presName="connTx" presStyleLbl="sibTrans2D1" presStyleIdx="2" presStyleCnt="4"/>
      <dgm:spPr/>
    </dgm:pt>
    <dgm:pt modelId="{B312E232-62EA-4AB2-A702-22C433CD68B9}" type="pres">
      <dgm:prSet presAssocID="{5B9BF93A-13DE-4F27-A4C9-85DF0FE1CF20}" presName="composite" presStyleCnt="0"/>
      <dgm:spPr/>
    </dgm:pt>
    <dgm:pt modelId="{F6198D9D-D025-4209-9555-FB45D66B0F77}" type="pres">
      <dgm:prSet presAssocID="{5B9BF93A-13DE-4F27-A4C9-85DF0FE1CF20}" presName="imagSh" presStyleLbl="bgImgPlac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5460D2FF-CC2E-453E-85E0-1A0AE0125039}" type="pres">
      <dgm:prSet presAssocID="{5B9BF93A-13DE-4F27-A4C9-85DF0FE1CF20}" presName="txNode" presStyleLbl="node1" presStyleIdx="3" presStyleCnt="5">
        <dgm:presLayoutVars>
          <dgm:bulletEnabled val="1"/>
        </dgm:presLayoutVars>
      </dgm:prSet>
      <dgm:spPr/>
    </dgm:pt>
    <dgm:pt modelId="{FB22DBCC-359A-4B27-AAAA-AF13B115ED38}" type="pres">
      <dgm:prSet presAssocID="{A5F43DC0-3B70-4358-9762-78C96712C14C}" presName="sibTrans" presStyleLbl="sibTrans2D1" presStyleIdx="3" presStyleCnt="4"/>
      <dgm:spPr/>
    </dgm:pt>
    <dgm:pt modelId="{95C4F32C-DEDA-449B-8531-7CCD4E8EF325}" type="pres">
      <dgm:prSet presAssocID="{A5F43DC0-3B70-4358-9762-78C96712C14C}" presName="connTx" presStyleLbl="sibTrans2D1" presStyleIdx="3" presStyleCnt="4"/>
      <dgm:spPr/>
    </dgm:pt>
    <dgm:pt modelId="{7A4D8646-7CF3-4B7E-B0CD-D6F3777D179E}" type="pres">
      <dgm:prSet presAssocID="{1CF45442-FBEC-4F17-948D-303222974D7A}" presName="composite" presStyleCnt="0"/>
      <dgm:spPr/>
    </dgm:pt>
    <dgm:pt modelId="{22526D44-8867-4C0E-B210-19B026EC605B}" type="pres">
      <dgm:prSet presAssocID="{1CF45442-FBEC-4F17-948D-303222974D7A}" presName="imagSh" presStyleLbl="bgImgPlac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auge"/>
        </a:ext>
      </dgm:extLst>
    </dgm:pt>
    <dgm:pt modelId="{3291D288-3032-4F86-838F-092E74F3C801}" type="pres">
      <dgm:prSet presAssocID="{1CF45442-FBEC-4F17-948D-303222974D7A}" presName="txNode" presStyleLbl="node1" presStyleIdx="4" presStyleCnt="5">
        <dgm:presLayoutVars>
          <dgm:bulletEnabled val="1"/>
        </dgm:presLayoutVars>
      </dgm:prSet>
      <dgm:spPr/>
    </dgm:pt>
  </dgm:ptLst>
  <dgm:cxnLst>
    <dgm:cxn modelId="{3A434008-A582-4C07-B7F9-0498707729DF}" type="presOf" srcId="{A5F43DC0-3B70-4358-9762-78C96712C14C}" destId="{FB22DBCC-359A-4B27-AAAA-AF13B115ED38}" srcOrd="0" destOrd="0" presId="urn:microsoft.com/office/officeart/2005/8/layout/hProcess10"/>
    <dgm:cxn modelId="{D5799D0D-6902-464E-A210-A185223705AD}" srcId="{CE5B9AD2-6BD3-4AEA-BE95-D7D54839677E}" destId="{DC9CAEED-A9E6-4C58-B139-BA7696993B2A}" srcOrd="2" destOrd="0" parTransId="{6262A687-1AFB-45F5-B078-2D3F54AE2C42}" sibTransId="{2A17C16C-9DE7-4FBB-83F5-B5BACA8EAE8E}"/>
    <dgm:cxn modelId="{4765A340-F06C-40AD-A870-ADB5A4C043F6}" type="presOf" srcId="{CE5B9AD2-6BD3-4AEA-BE95-D7D54839677E}" destId="{E7C76143-3690-4353-B6F8-8C3D1284F695}" srcOrd="0" destOrd="0" presId="urn:microsoft.com/office/officeart/2005/8/layout/hProcess10"/>
    <dgm:cxn modelId="{82DCE05B-B18C-473B-BA91-D33D92CA22FA}" type="presOf" srcId="{0E80FDE8-7F1B-4A71-8448-EC0230EAD409}" destId="{738A6C03-BE22-4D04-BB62-E255C85B1556}" srcOrd="1" destOrd="0" presId="urn:microsoft.com/office/officeart/2005/8/layout/hProcess10"/>
    <dgm:cxn modelId="{BD65AC65-D2F8-4F0B-A33B-34435387A6B3}" type="presOf" srcId="{DC9CAEED-A9E6-4C58-B139-BA7696993B2A}" destId="{0D19C8BF-9E33-4952-A190-4854D8DA3BBA}" srcOrd="0" destOrd="0" presId="urn:microsoft.com/office/officeart/2005/8/layout/hProcess10"/>
    <dgm:cxn modelId="{34C5A14F-005A-4A11-B98E-B17E32195C08}" type="presOf" srcId="{1CF45442-FBEC-4F17-948D-303222974D7A}" destId="{3291D288-3032-4F86-838F-092E74F3C801}" srcOrd="0" destOrd="0" presId="urn:microsoft.com/office/officeart/2005/8/layout/hProcess10"/>
    <dgm:cxn modelId="{F565EC82-D2F2-465D-B0B6-283F0741127E}" type="presOf" srcId="{BBA26F31-AC91-4762-87B1-25ACDA17F5D9}" destId="{6F77E656-AF5A-4A55-95B3-20AC7548ECD2}" srcOrd="1" destOrd="0" presId="urn:microsoft.com/office/officeart/2005/8/layout/hProcess10"/>
    <dgm:cxn modelId="{8F283884-9923-4120-B7CA-A995B1AA4A3E}" type="presOf" srcId="{0E80FDE8-7F1B-4A71-8448-EC0230EAD409}" destId="{4F8C6794-0BA4-4DD0-8596-24EBC17A2B0F}" srcOrd="0" destOrd="0" presId="urn:microsoft.com/office/officeart/2005/8/layout/hProcess10"/>
    <dgm:cxn modelId="{A7B4FB8E-5BFB-4A95-BF8C-45FB20030D69}" srcId="{CE5B9AD2-6BD3-4AEA-BE95-D7D54839677E}" destId="{6A0D1F9B-46EA-44DA-8D25-CA2BE8B76364}" srcOrd="1" destOrd="0" parTransId="{629410A4-A99F-4648-AE81-7C729A796A60}" sibTransId="{BBA26F31-AC91-4762-87B1-25ACDA17F5D9}"/>
    <dgm:cxn modelId="{E52E9791-5CAD-402F-8942-074C81A73A40}" srcId="{CE5B9AD2-6BD3-4AEA-BE95-D7D54839677E}" destId="{5B9BF93A-13DE-4F27-A4C9-85DF0FE1CF20}" srcOrd="3" destOrd="0" parTransId="{E5F97A23-008C-4717-BD1E-425E0821862F}" sibTransId="{A5F43DC0-3B70-4358-9762-78C96712C14C}"/>
    <dgm:cxn modelId="{8E363896-2542-4F15-AFA0-055A01ECC609}" type="presOf" srcId="{5B9BF93A-13DE-4F27-A4C9-85DF0FE1CF20}" destId="{5460D2FF-CC2E-453E-85E0-1A0AE0125039}" srcOrd="0" destOrd="0" presId="urn:microsoft.com/office/officeart/2005/8/layout/hProcess10"/>
    <dgm:cxn modelId="{41FACFA9-3B19-4C5A-BDB8-4AE6CEAC3027}" type="presOf" srcId="{6A0D1F9B-46EA-44DA-8D25-CA2BE8B76364}" destId="{F8B5B4D4-FA88-4286-ABF6-EBEE5A07FB5F}" srcOrd="0" destOrd="0" presId="urn:microsoft.com/office/officeart/2005/8/layout/hProcess10"/>
    <dgm:cxn modelId="{1F4AD4AB-026C-431E-BF4C-80AA46B3B2BE}" type="presOf" srcId="{BBA26F31-AC91-4762-87B1-25ACDA17F5D9}" destId="{EF0ECB13-95BF-465B-BB84-DFCF89EFD6E4}" srcOrd="0" destOrd="0" presId="urn:microsoft.com/office/officeart/2005/8/layout/hProcess10"/>
    <dgm:cxn modelId="{B36986BE-6CFB-483E-89E1-CCCF1B0BB53A}" type="presOf" srcId="{E070CE04-F993-4345-A19D-9145A247EC89}" destId="{8DD5D47F-75C7-4BA0-A4C5-9D38AC396F4D}" srcOrd="0" destOrd="0" presId="urn:microsoft.com/office/officeart/2005/8/layout/hProcess10"/>
    <dgm:cxn modelId="{341AF8E1-78BC-4C35-A89E-4EC2C0C42632}" type="presOf" srcId="{2A17C16C-9DE7-4FBB-83F5-B5BACA8EAE8E}" destId="{A87F656B-0809-4A5D-B87A-3C341A10DCF7}" srcOrd="0" destOrd="0" presId="urn:microsoft.com/office/officeart/2005/8/layout/hProcess10"/>
    <dgm:cxn modelId="{425609E7-492B-4FBA-98F4-214822D7773E}" srcId="{CE5B9AD2-6BD3-4AEA-BE95-D7D54839677E}" destId="{E070CE04-F993-4345-A19D-9145A247EC89}" srcOrd="0" destOrd="0" parTransId="{95293D00-86C8-418B-AED8-1C23B677369F}" sibTransId="{0E80FDE8-7F1B-4A71-8448-EC0230EAD409}"/>
    <dgm:cxn modelId="{5F4261E9-0937-498E-80EA-D7CE14FD80EB}" srcId="{CE5B9AD2-6BD3-4AEA-BE95-D7D54839677E}" destId="{1CF45442-FBEC-4F17-948D-303222974D7A}" srcOrd="4" destOrd="0" parTransId="{68140A6D-A062-49C8-A967-C894E8B4E7FB}" sibTransId="{27D4D565-2CFF-4CD7-BFF9-A974C647A3B2}"/>
    <dgm:cxn modelId="{124F2AF1-B511-4F0E-B959-3433F237EFFC}" type="presOf" srcId="{A5F43DC0-3B70-4358-9762-78C96712C14C}" destId="{95C4F32C-DEDA-449B-8531-7CCD4E8EF325}" srcOrd="1" destOrd="0" presId="urn:microsoft.com/office/officeart/2005/8/layout/hProcess10"/>
    <dgm:cxn modelId="{03FF2EF8-F2E4-4B19-8B46-D19632071DD8}" type="presOf" srcId="{2A17C16C-9DE7-4FBB-83F5-B5BACA8EAE8E}" destId="{211F9BF3-1F97-4F68-915E-D9C37094C6EE}" srcOrd="1" destOrd="0" presId="urn:microsoft.com/office/officeart/2005/8/layout/hProcess10"/>
    <dgm:cxn modelId="{BB603D85-187B-4D3F-96A4-C33925FE37A5}" type="presParOf" srcId="{E7C76143-3690-4353-B6F8-8C3D1284F695}" destId="{B68D9310-971C-4581-90F7-4FCB93B10BA3}" srcOrd="0" destOrd="0" presId="urn:microsoft.com/office/officeart/2005/8/layout/hProcess10"/>
    <dgm:cxn modelId="{50F7475D-4D21-4FF8-A7B6-5E3887E836DF}" type="presParOf" srcId="{B68D9310-971C-4581-90F7-4FCB93B10BA3}" destId="{72026962-F4E4-4148-AEE4-3437AE44B923}" srcOrd="0" destOrd="0" presId="urn:microsoft.com/office/officeart/2005/8/layout/hProcess10"/>
    <dgm:cxn modelId="{F5275B13-8078-4A56-BEF1-A465B81E44CF}" type="presParOf" srcId="{B68D9310-971C-4581-90F7-4FCB93B10BA3}" destId="{8DD5D47F-75C7-4BA0-A4C5-9D38AC396F4D}" srcOrd="1" destOrd="0" presId="urn:microsoft.com/office/officeart/2005/8/layout/hProcess10"/>
    <dgm:cxn modelId="{C1F8493D-E39A-4394-8C8E-03B3F8661C35}" type="presParOf" srcId="{E7C76143-3690-4353-B6F8-8C3D1284F695}" destId="{4F8C6794-0BA4-4DD0-8596-24EBC17A2B0F}" srcOrd="1" destOrd="0" presId="urn:microsoft.com/office/officeart/2005/8/layout/hProcess10"/>
    <dgm:cxn modelId="{7FE9C606-9481-45B9-B660-D8C08581CBC9}" type="presParOf" srcId="{4F8C6794-0BA4-4DD0-8596-24EBC17A2B0F}" destId="{738A6C03-BE22-4D04-BB62-E255C85B1556}" srcOrd="0" destOrd="0" presId="urn:microsoft.com/office/officeart/2005/8/layout/hProcess10"/>
    <dgm:cxn modelId="{14BC202B-56BE-45FF-9888-A622CBADA7B1}" type="presParOf" srcId="{E7C76143-3690-4353-B6F8-8C3D1284F695}" destId="{4504F2A7-6C62-47C3-BB4C-2C6F20643990}" srcOrd="2" destOrd="0" presId="urn:microsoft.com/office/officeart/2005/8/layout/hProcess10"/>
    <dgm:cxn modelId="{EC080F6D-5E54-4393-B8FC-2BE1B602F98A}" type="presParOf" srcId="{4504F2A7-6C62-47C3-BB4C-2C6F20643990}" destId="{D6F8EB14-3D19-46B7-9453-A6BE94EBBE9F}" srcOrd="0" destOrd="0" presId="urn:microsoft.com/office/officeart/2005/8/layout/hProcess10"/>
    <dgm:cxn modelId="{D8084608-C839-4900-80F6-6844574981E9}" type="presParOf" srcId="{4504F2A7-6C62-47C3-BB4C-2C6F20643990}" destId="{F8B5B4D4-FA88-4286-ABF6-EBEE5A07FB5F}" srcOrd="1" destOrd="0" presId="urn:microsoft.com/office/officeart/2005/8/layout/hProcess10"/>
    <dgm:cxn modelId="{30F1CEAD-C8C7-4543-B8DD-B38D15F6DCC1}" type="presParOf" srcId="{E7C76143-3690-4353-B6F8-8C3D1284F695}" destId="{EF0ECB13-95BF-465B-BB84-DFCF89EFD6E4}" srcOrd="3" destOrd="0" presId="urn:microsoft.com/office/officeart/2005/8/layout/hProcess10"/>
    <dgm:cxn modelId="{1258E230-EA34-4847-BCBA-3F772FB55EE3}" type="presParOf" srcId="{EF0ECB13-95BF-465B-BB84-DFCF89EFD6E4}" destId="{6F77E656-AF5A-4A55-95B3-20AC7548ECD2}" srcOrd="0" destOrd="0" presId="urn:microsoft.com/office/officeart/2005/8/layout/hProcess10"/>
    <dgm:cxn modelId="{E98036F5-DCA7-4FE1-8DCF-511CB76D4C65}" type="presParOf" srcId="{E7C76143-3690-4353-B6F8-8C3D1284F695}" destId="{3B61F4E2-9823-45B6-BD21-3E9564E72892}" srcOrd="4" destOrd="0" presId="urn:microsoft.com/office/officeart/2005/8/layout/hProcess10"/>
    <dgm:cxn modelId="{2E1E321B-9CDF-4B78-8EF9-181F47880EFD}" type="presParOf" srcId="{3B61F4E2-9823-45B6-BD21-3E9564E72892}" destId="{380D9089-DDB4-4F50-A0DE-F4A9065849D8}" srcOrd="0" destOrd="0" presId="urn:microsoft.com/office/officeart/2005/8/layout/hProcess10"/>
    <dgm:cxn modelId="{4D3A73BD-18B4-41BD-BBC9-2FBEC4B08EFD}" type="presParOf" srcId="{3B61F4E2-9823-45B6-BD21-3E9564E72892}" destId="{0D19C8BF-9E33-4952-A190-4854D8DA3BBA}" srcOrd="1" destOrd="0" presId="urn:microsoft.com/office/officeart/2005/8/layout/hProcess10"/>
    <dgm:cxn modelId="{4F16E585-42CF-4E48-A2AD-63ACE1F0712D}" type="presParOf" srcId="{E7C76143-3690-4353-B6F8-8C3D1284F695}" destId="{A87F656B-0809-4A5D-B87A-3C341A10DCF7}" srcOrd="5" destOrd="0" presId="urn:microsoft.com/office/officeart/2005/8/layout/hProcess10"/>
    <dgm:cxn modelId="{094D0E60-010C-4605-8967-449B9F4ACE82}" type="presParOf" srcId="{A87F656B-0809-4A5D-B87A-3C341A10DCF7}" destId="{211F9BF3-1F97-4F68-915E-D9C37094C6EE}" srcOrd="0" destOrd="0" presId="urn:microsoft.com/office/officeart/2005/8/layout/hProcess10"/>
    <dgm:cxn modelId="{DD195E8E-CDFD-4647-9D0B-12C818D51C36}" type="presParOf" srcId="{E7C76143-3690-4353-B6F8-8C3D1284F695}" destId="{B312E232-62EA-4AB2-A702-22C433CD68B9}" srcOrd="6" destOrd="0" presId="urn:microsoft.com/office/officeart/2005/8/layout/hProcess10"/>
    <dgm:cxn modelId="{3FB99D3F-11F5-4496-AA2E-2CC621CF1B85}" type="presParOf" srcId="{B312E232-62EA-4AB2-A702-22C433CD68B9}" destId="{F6198D9D-D025-4209-9555-FB45D66B0F77}" srcOrd="0" destOrd="0" presId="urn:microsoft.com/office/officeart/2005/8/layout/hProcess10"/>
    <dgm:cxn modelId="{FACB5AB9-E051-4AAA-BB0A-E9801401A7B9}" type="presParOf" srcId="{B312E232-62EA-4AB2-A702-22C433CD68B9}" destId="{5460D2FF-CC2E-453E-85E0-1A0AE0125039}" srcOrd="1" destOrd="0" presId="urn:microsoft.com/office/officeart/2005/8/layout/hProcess10"/>
    <dgm:cxn modelId="{78209278-3BDC-48D7-B96A-858E206B9685}" type="presParOf" srcId="{E7C76143-3690-4353-B6F8-8C3D1284F695}" destId="{FB22DBCC-359A-4B27-AAAA-AF13B115ED38}" srcOrd="7" destOrd="0" presId="urn:microsoft.com/office/officeart/2005/8/layout/hProcess10"/>
    <dgm:cxn modelId="{BE594E17-429B-4DC5-9C4A-F09031CF3DC3}" type="presParOf" srcId="{FB22DBCC-359A-4B27-AAAA-AF13B115ED38}" destId="{95C4F32C-DEDA-449B-8531-7CCD4E8EF325}" srcOrd="0" destOrd="0" presId="urn:microsoft.com/office/officeart/2005/8/layout/hProcess10"/>
    <dgm:cxn modelId="{C040253A-CDC7-4417-98AF-F31B751E8398}" type="presParOf" srcId="{E7C76143-3690-4353-B6F8-8C3D1284F695}" destId="{7A4D8646-7CF3-4B7E-B0CD-D6F3777D179E}" srcOrd="8" destOrd="0" presId="urn:microsoft.com/office/officeart/2005/8/layout/hProcess10"/>
    <dgm:cxn modelId="{5CC7B4A4-A36B-4392-9F37-9CFE32F3B347}" type="presParOf" srcId="{7A4D8646-7CF3-4B7E-B0CD-D6F3777D179E}" destId="{22526D44-8867-4C0E-B210-19B026EC605B}" srcOrd="0" destOrd="0" presId="urn:microsoft.com/office/officeart/2005/8/layout/hProcess10"/>
    <dgm:cxn modelId="{076F47B6-576C-4A3B-9702-09242C62D7FD}" type="presParOf" srcId="{7A4D8646-7CF3-4B7E-B0CD-D6F3777D179E}" destId="{3291D288-3032-4F86-838F-092E74F3C801}" srcOrd="1" destOrd="0" presId="urn:microsoft.com/office/officeart/2005/8/layout/hProcess10"/>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026962-F4E4-4148-AEE4-3437AE44B923}">
      <dsp:nvSpPr>
        <dsp:cNvPr id="0" name=""/>
        <dsp:cNvSpPr/>
      </dsp:nvSpPr>
      <dsp:spPr>
        <a:xfrm>
          <a:off x="4746" y="877087"/>
          <a:ext cx="1109575" cy="1109575"/>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D5D47F-75C7-4BA0-A4C5-9D38AC396F4D}">
      <dsp:nvSpPr>
        <dsp:cNvPr id="0" name=""/>
        <dsp:cNvSpPr/>
      </dsp:nvSpPr>
      <dsp:spPr>
        <a:xfrm>
          <a:off x="185374" y="1542833"/>
          <a:ext cx="1109575" cy="1109575"/>
        </a:xfrm>
        <a:prstGeom prst="roundRect">
          <a:avLst>
            <a:gd name="adj" fmla="val 1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Automate receipt processing from upload to visualization</a:t>
          </a:r>
        </a:p>
      </dsp:txBody>
      <dsp:txXfrm>
        <a:off x="217872" y="1575331"/>
        <a:ext cx="1044579" cy="1044579"/>
      </dsp:txXfrm>
    </dsp:sp>
    <dsp:sp modelId="{4F8C6794-0BA4-4DD0-8596-24EBC17A2B0F}">
      <dsp:nvSpPr>
        <dsp:cNvPr id="0" name=""/>
        <dsp:cNvSpPr/>
      </dsp:nvSpPr>
      <dsp:spPr>
        <a:xfrm>
          <a:off x="1328050" y="1298567"/>
          <a:ext cx="213728" cy="266615"/>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328050" y="1351890"/>
        <a:ext cx="149610" cy="159969"/>
      </dsp:txXfrm>
    </dsp:sp>
    <dsp:sp modelId="{D6F8EB14-3D19-46B7-9453-A6BE94EBBE9F}">
      <dsp:nvSpPr>
        <dsp:cNvPr id="0" name=""/>
        <dsp:cNvSpPr/>
      </dsp:nvSpPr>
      <dsp:spPr>
        <a:xfrm>
          <a:off x="1724975" y="877087"/>
          <a:ext cx="1109575" cy="1109575"/>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B5B4D4-FA88-4286-ABF6-EBEE5A07FB5F}">
      <dsp:nvSpPr>
        <dsp:cNvPr id="0" name=""/>
        <dsp:cNvSpPr/>
      </dsp:nvSpPr>
      <dsp:spPr>
        <a:xfrm>
          <a:off x="1905604" y="1542833"/>
          <a:ext cx="1109575" cy="1109575"/>
        </a:xfrm>
        <a:prstGeom prst="roundRect">
          <a:avLst>
            <a:gd name="adj" fmla="val 1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Users upload receipts (PDF/image) through a web dashboard</a:t>
          </a:r>
        </a:p>
      </dsp:txBody>
      <dsp:txXfrm>
        <a:off x="1938102" y="1575331"/>
        <a:ext cx="1044579" cy="1044579"/>
      </dsp:txXfrm>
    </dsp:sp>
    <dsp:sp modelId="{EF0ECB13-95BF-465B-BB84-DFCF89EFD6E4}">
      <dsp:nvSpPr>
        <dsp:cNvPr id="0" name=""/>
        <dsp:cNvSpPr/>
      </dsp:nvSpPr>
      <dsp:spPr>
        <a:xfrm>
          <a:off x="3048280" y="1298567"/>
          <a:ext cx="213728" cy="266615"/>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048280" y="1351890"/>
        <a:ext cx="149610" cy="159969"/>
      </dsp:txXfrm>
    </dsp:sp>
    <dsp:sp modelId="{380D9089-DDB4-4F50-A0DE-F4A9065849D8}">
      <dsp:nvSpPr>
        <dsp:cNvPr id="0" name=""/>
        <dsp:cNvSpPr/>
      </dsp:nvSpPr>
      <dsp:spPr>
        <a:xfrm>
          <a:off x="3445205" y="877087"/>
          <a:ext cx="1109575" cy="1109575"/>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19C8BF-9E33-4952-A190-4854D8DA3BBA}">
      <dsp:nvSpPr>
        <dsp:cNvPr id="0" name=""/>
        <dsp:cNvSpPr/>
      </dsp:nvSpPr>
      <dsp:spPr>
        <a:xfrm>
          <a:off x="3625833" y="1542833"/>
          <a:ext cx="1109575" cy="1109575"/>
        </a:xfrm>
        <a:prstGeom prst="roundRect">
          <a:avLst>
            <a:gd name="adj" fmla="val 1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System uses OCR + LLM to extract vendor, amount, date</a:t>
          </a:r>
        </a:p>
      </dsp:txBody>
      <dsp:txXfrm>
        <a:off x="3658331" y="1575331"/>
        <a:ext cx="1044579" cy="1044579"/>
      </dsp:txXfrm>
    </dsp:sp>
    <dsp:sp modelId="{A87F656B-0809-4A5D-B87A-3C341A10DCF7}">
      <dsp:nvSpPr>
        <dsp:cNvPr id="0" name=""/>
        <dsp:cNvSpPr/>
      </dsp:nvSpPr>
      <dsp:spPr>
        <a:xfrm>
          <a:off x="4768509" y="1298567"/>
          <a:ext cx="213728" cy="266615"/>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4768509" y="1351890"/>
        <a:ext cx="149610" cy="159969"/>
      </dsp:txXfrm>
    </dsp:sp>
    <dsp:sp modelId="{F6198D9D-D025-4209-9555-FB45D66B0F77}">
      <dsp:nvSpPr>
        <dsp:cNvPr id="0" name=""/>
        <dsp:cNvSpPr/>
      </dsp:nvSpPr>
      <dsp:spPr>
        <a:xfrm>
          <a:off x="5165434" y="877087"/>
          <a:ext cx="1109575" cy="1109575"/>
        </a:xfrm>
        <a:prstGeom prst="roundRect">
          <a:avLst>
            <a:gd name="adj" fmla="val 10000"/>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60D2FF-CC2E-453E-85E0-1A0AE0125039}">
      <dsp:nvSpPr>
        <dsp:cNvPr id="0" name=""/>
        <dsp:cNvSpPr/>
      </dsp:nvSpPr>
      <dsp:spPr>
        <a:xfrm>
          <a:off x="5346063" y="1542833"/>
          <a:ext cx="1109575" cy="1109575"/>
        </a:xfrm>
        <a:prstGeom prst="roundRect">
          <a:avLst>
            <a:gd name="adj" fmla="val 1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Store extracted data in a secure, cloud-hosted relational database</a:t>
          </a:r>
        </a:p>
      </dsp:txBody>
      <dsp:txXfrm>
        <a:off x="5378561" y="1575331"/>
        <a:ext cx="1044579" cy="1044579"/>
      </dsp:txXfrm>
    </dsp:sp>
    <dsp:sp modelId="{FB22DBCC-359A-4B27-AAAA-AF13B115ED38}">
      <dsp:nvSpPr>
        <dsp:cNvPr id="0" name=""/>
        <dsp:cNvSpPr/>
      </dsp:nvSpPr>
      <dsp:spPr>
        <a:xfrm>
          <a:off x="6488739" y="1298567"/>
          <a:ext cx="213728" cy="266615"/>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488739" y="1351890"/>
        <a:ext cx="149610" cy="159969"/>
      </dsp:txXfrm>
    </dsp:sp>
    <dsp:sp modelId="{22526D44-8867-4C0E-B210-19B026EC605B}">
      <dsp:nvSpPr>
        <dsp:cNvPr id="0" name=""/>
        <dsp:cNvSpPr/>
      </dsp:nvSpPr>
      <dsp:spPr>
        <a:xfrm>
          <a:off x="6885664" y="877087"/>
          <a:ext cx="1109575" cy="1109575"/>
        </a:xfrm>
        <a:prstGeom prst="roundRect">
          <a:avLst>
            <a:gd name="adj" fmla="val 10000"/>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91D288-3032-4F86-838F-092E74F3C801}">
      <dsp:nvSpPr>
        <dsp:cNvPr id="0" name=""/>
        <dsp:cNvSpPr/>
      </dsp:nvSpPr>
      <dsp:spPr>
        <a:xfrm>
          <a:off x="7066293" y="1542833"/>
          <a:ext cx="1109575" cy="1109575"/>
        </a:xfrm>
        <a:prstGeom prst="roundRect">
          <a:avLst>
            <a:gd name="adj" fmla="val 1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Display insights on a real-time, interactive dashboard</a:t>
          </a:r>
        </a:p>
      </dsp:txBody>
      <dsp:txXfrm>
        <a:off x="7098791" y="1575331"/>
        <a:ext cx="1044579" cy="104457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8BD000-A545-47BC-BBD0-C9329525D0BB}" type="datetimeFigureOut">
              <a:rPr lang="en-US" smtClean="0"/>
              <a:t>4/30/2025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578983-12E5-4DB5-8FF6-22CA0C38D57E}" type="slidenum">
              <a:rPr lang="en-US" smtClean="0"/>
              <a:t>‹#›</a:t>
            </a:fld>
            <a:endParaRPr lang="en-US"/>
          </a:p>
        </p:txBody>
      </p:sp>
    </p:spTree>
    <p:extLst>
      <p:ext uri="{BB962C8B-B14F-4D97-AF65-F5344CB8AC3E}">
        <p14:creationId xmlns:p14="http://schemas.microsoft.com/office/powerpoint/2010/main" val="2593662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I’m Aditya Pise, and I’m excited to walk you through our final project for Spring 2025: the Cloud-Native Scalable Personal Expense Tracker. This effort represents the work of our team—Abhishek </a:t>
            </a:r>
            <a:r>
              <a:rPr lang="en-US" dirty="0" err="1"/>
              <a:t>Bhingle</a:t>
            </a:r>
            <a:r>
              <a:rPr lang="en-US" dirty="0"/>
              <a:t>, Shubham Salunke, and myself—aimed at making expense tracking effortless, automated, and insightful.</a:t>
            </a:r>
          </a:p>
        </p:txBody>
      </p:sp>
      <p:sp>
        <p:nvSpPr>
          <p:cNvPr id="4" name="Slide Number Placeholder 3"/>
          <p:cNvSpPr>
            <a:spLocks noGrp="1"/>
          </p:cNvSpPr>
          <p:nvPr>
            <p:ph type="sldNum" sz="quarter" idx="5"/>
          </p:nvPr>
        </p:nvSpPr>
        <p:spPr/>
        <p:txBody>
          <a:bodyPr/>
          <a:lstStyle/>
          <a:p>
            <a:fld id="{C5578983-12E5-4DB5-8FF6-22CA0C38D57E}" type="slidenum">
              <a:rPr lang="en-US" smtClean="0"/>
              <a:t>1</a:t>
            </a:fld>
            <a:endParaRPr lang="en-US"/>
          </a:p>
        </p:txBody>
      </p:sp>
    </p:spTree>
    <p:extLst>
      <p:ext uri="{BB962C8B-B14F-4D97-AF65-F5344CB8AC3E}">
        <p14:creationId xmlns:p14="http://schemas.microsoft.com/office/powerpoint/2010/main" val="3530254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or load testing, we used Apache JMeter to simulate 500 users arriving over a 10-second ramp. Each virtual user completed the full workflow:</a:t>
            </a:r>
          </a:p>
          <a:p>
            <a:pPr>
              <a:buFont typeface="+mj-lt"/>
              <a:buAutoNum type="arabicPeriod"/>
            </a:pPr>
            <a:r>
              <a:rPr lang="en-US" dirty="0"/>
              <a:t>Register</a:t>
            </a:r>
          </a:p>
          <a:p>
            <a:pPr>
              <a:buFont typeface="+mj-lt"/>
              <a:buAutoNum type="arabicPeriod"/>
            </a:pPr>
            <a:r>
              <a:rPr lang="en-US" dirty="0"/>
              <a:t>Log in</a:t>
            </a:r>
          </a:p>
          <a:p>
            <a:pPr>
              <a:buFont typeface="+mj-lt"/>
              <a:buAutoNum type="arabicPeriod"/>
            </a:pPr>
            <a:r>
              <a:rPr lang="en-US" dirty="0"/>
              <a:t>View existing bills</a:t>
            </a:r>
          </a:p>
          <a:p>
            <a:pPr>
              <a:buFont typeface="+mj-lt"/>
              <a:buAutoNum type="arabicPeriod"/>
            </a:pPr>
            <a:r>
              <a:rPr lang="en-US" dirty="0"/>
              <a:t>Upload a receipt</a:t>
            </a:r>
          </a:p>
          <a:p>
            <a:pPr>
              <a:buFont typeface="+mj-lt"/>
              <a:buAutoNum type="arabicPeriod"/>
            </a:pPr>
            <a:r>
              <a:rPr lang="en-US" dirty="0"/>
              <a:t>View updated bills</a:t>
            </a:r>
          </a:p>
          <a:p>
            <a:r>
              <a:rPr lang="en-US" dirty="0"/>
              <a:t>We collected summary reports detailing response times, throughput, and error rates. The system sustained the load with average response times under 500 milliseconds for API calls, and no errors above a 1% threshold—demonstrating robust performance under realistic usage patterns.</a:t>
            </a:r>
          </a:p>
          <a:p>
            <a:endParaRPr lang="en-US" dirty="0"/>
          </a:p>
        </p:txBody>
      </p:sp>
      <p:sp>
        <p:nvSpPr>
          <p:cNvPr id="4" name="Slide Number Placeholder 3"/>
          <p:cNvSpPr>
            <a:spLocks noGrp="1"/>
          </p:cNvSpPr>
          <p:nvPr>
            <p:ph type="sldNum" sz="quarter" idx="5"/>
          </p:nvPr>
        </p:nvSpPr>
        <p:spPr/>
        <p:txBody>
          <a:bodyPr/>
          <a:lstStyle/>
          <a:p>
            <a:fld id="{C5578983-12E5-4DB5-8FF6-22CA0C38D57E}" type="slidenum">
              <a:rPr lang="en-US" smtClean="0"/>
              <a:t>10</a:t>
            </a:fld>
            <a:endParaRPr lang="en-US"/>
          </a:p>
        </p:txBody>
      </p:sp>
    </p:spTree>
    <p:extLst>
      <p:ext uri="{BB962C8B-B14F-4D97-AF65-F5344CB8AC3E}">
        <p14:creationId xmlns:p14="http://schemas.microsoft.com/office/powerpoint/2010/main" val="2680956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F22513-D2C2-A418-A076-F5DB590A57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5A7DB5-10C9-B62F-4B8E-D92DA54150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42C96D-5A6D-7BAB-418B-B6642A3E89E7}"/>
              </a:ext>
            </a:extLst>
          </p:cNvPr>
          <p:cNvSpPr>
            <a:spLocks noGrp="1"/>
          </p:cNvSpPr>
          <p:nvPr>
            <p:ph type="body" idx="1"/>
          </p:nvPr>
        </p:nvSpPr>
        <p:spPr/>
        <p:txBody>
          <a:bodyPr/>
          <a:lstStyle/>
          <a:p>
            <a:pPr>
              <a:buNone/>
            </a:pPr>
            <a:r>
              <a:rPr lang="en-US" dirty="0"/>
              <a:t>or load testing, we used Apache JMeter to simulate 500 users arriving over a 10-second ramp. Each virtual user completed the full workflow:</a:t>
            </a:r>
          </a:p>
          <a:p>
            <a:pPr>
              <a:buFont typeface="+mj-lt"/>
              <a:buAutoNum type="arabicPeriod"/>
            </a:pPr>
            <a:r>
              <a:rPr lang="en-US" dirty="0"/>
              <a:t>Register</a:t>
            </a:r>
          </a:p>
          <a:p>
            <a:pPr>
              <a:buFont typeface="+mj-lt"/>
              <a:buAutoNum type="arabicPeriod"/>
            </a:pPr>
            <a:r>
              <a:rPr lang="en-US" dirty="0"/>
              <a:t>Log in</a:t>
            </a:r>
          </a:p>
          <a:p>
            <a:pPr>
              <a:buFont typeface="+mj-lt"/>
              <a:buAutoNum type="arabicPeriod"/>
            </a:pPr>
            <a:r>
              <a:rPr lang="en-US" dirty="0"/>
              <a:t>View existing bills</a:t>
            </a:r>
          </a:p>
          <a:p>
            <a:pPr>
              <a:buFont typeface="+mj-lt"/>
              <a:buAutoNum type="arabicPeriod"/>
            </a:pPr>
            <a:r>
              <a:rPr lang="en-US" dirty="0"/>
              <a:t>Upload a receipt</a:t>
            </a:r>
          </a:p>
          <a:p>
            <a:pPr>
              <a:buFont typeface="+mj-lt"/>
              <a:buAutoNum type="arabicPeriod"/>
            </a:pPr>
            <a:r>
              <a:rPr lang="en-US" dirty="0"/>
              <a:t>View updated bills</a:t>
            </a:r>
          </a:p>
          <a:p>
            <a:r>
              <a:rPr lang="en-US" dirty="0"/>
              <a:t>We collected summary reports detailing response times, throughput, and error rates. The system sustained the load with average response times under 500 milliseconds for API calls, and no errors above a 1% threshold—demonstrating robust performance under realistic usage patterns.</a:t>
            </a:r>
          </a:p>
          <a:p>
            <a:endParaRPr lang="en-US" dirty="0"/>
          </a:p>
        </p:txBody>
      </p:sp>
      <p:sp>
        <p:nvSpPr>
          <p:cNvPr id="4" name="Slide Number Placeholder 3">
            <a:extLst>
              <a:ext uri="{FF2B5EF4-FFF2-40B4-BE49-F238E27FC236}">
                <a16:creationId xmlns:a16="http://schemas.microsoft.com/office/drawing/2014/main" id="{45558062-621B-D038-9042-81955ABA9811}"/>
              </a:ext>
            </a:extLst>
          </p:cNvPr>
          <p:cNvSpPr>
            <a:spLocks noGrp="1"/>
          </p:cNvSpPr>
          <p:nvPr>
            <p:ph type="sldNum" sz="quarter" idx="5"/>
          </p:nvPr>
        </p:nvSpPr>
        <p:spPr/>
        <p:txBody>
          <a:bodyPr/>
          <a:lstStyle/>
          <a:p>
            <a:fld id="{C5578983-12E5-4DB5-8FF6-22CA0C38D57E}" type="slidenum">
              <a:rPr lang="en-US" smtClean="0"/>
              <a:t>11</a:t>
            </a:fld>
            <a:endParaRPr lang="en-US"/>
          </a:p>
        </p:txBody>
      </p:sp>
    </p:spTree>
    <p:extLst>
      <p:ext uri="{BB962C8B-B14F-4D97-AF65-F5344CB8AC3E}">
        <p14:creationId xmlns:p14="http://schemas.microsoft.com/office/powerpoint/2010/main" val="2140349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EA273D-D820-40B9-2CBD-AB70C1586B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02D64D-AD44-5FE5-861B-142F161A0D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410DBA-2B7E-C647-B18E-D9A55805F5CA}"/>
              </a:ext>
            </a:extLst>
          </p:cNvPr>
          <p:cNvSpPr>
            <a:spLocks noGrp="1"/>
          </p:cNvSpPr>
          <p:nvPr>
            <p:ph type="body" idx="1"/>
          </p:nvPr>
        </p:nvSpPr>
        <p:spPr/>
        <p:txBody>
          <a:bodyPr/>
          <a:lstStyle/>
          <a:p>
            <a:pPr>
              <a:buNone/>
            </a:pPr>
            <a:r>
              <a:rPr lang="en-US" dirty="0"/>
              <a:t>or load testing, we used Apache JMeter to simulate 500 users arriving over a 10-second ramp. Each virtual user completed the full workflow:</a:t>
            </a:r>
          </a:p>
          <a:p>
            <a:pPr>
              <a:buFont typeface="+mj-lt"/>
              <a:buAutoNum type="arabicPeriod"/>
            </a:pPr>
            <a:r>
              <a:rPr lang="en-US" dirty="0"/>
              <a:t>Register</a:t>
            </a:r>
          </a:p>
          <a:p>
            <a:pPr>
              <a:buFont typeface="+mj-lt"/>
              <a:buAutoNum type="arabicPeriod"/>
            </a:pPr>
            <a:r>
              <a:rPr lang="en-US" dirty="0"/>
              <a:t>Log in</a:t>
            </a:r>
          </a:p>
          <a:p>
            <a:pPr>
              <a:buFont typeface="+mj-lt"/>
              <a:buAutoNum type="arabicPeriod"/>
            </a:pPr>
            <a:r>
              <a:rPr lang="en-US" dirty="0"/>
              <a:t>View existing bills</a:t>
            </a:r>
          </a:p>
          <a:p>
            <a:pPr>
              <a:buFont typeface="+mj-lt"/>
              <a:buAutoNum type="arabicPeriod"/>
            </a:pPr>
            <a:r>
              <a:rPr lang="en-US" dirty="0"/>
              <a:t>Upload a receipt</a:t>
            </a:r>
          </a:p>
          <a:p>
            <a:pPr>
              <a:buFont typeface="+mj-lt"/>
              <a:buAutoNum type="arabicPeriod"/>
            </a:pPr>
            <a:r>
              <a:rPr lang="en-US" dirty="0"/>
              <a:t>View updated bills</a:t>
            </a:r>
          </a:p>
          <a:p>
            <a:r>
              <a:rPr lang="en-US" dirty="0"/>
              <a:t>We collected summary reports detailing response times, throughput, and error rates. The system sustained the load with average response times under 500 milliseconds for API calls, and no errors above a 1% threshold—demonstrating robust performance under realistic usage patterns.</a:t>
            </a:r>
          </a:p>
          <a:p>
            <a:endParaRPr lang="en-US" dirty="0"/>
          </a:p>
        </p:txBody>
      </p:sp>
      <p:sp>
        <p:nvSpPr>
          <p:cNvPr id="4" name="Slide Number Placeholder 3">
            <a:extLst>
              <a:ext uri="{FF2B5EF4-FFF2-40B4-BE49-F238E27FC236}">
                <a16:creationId xmlns:a16="http://schemas.microsoft.com/office/drawing/2014/main" id="{03200F4E-DE57-3CF1-A8B3-F292D0756AE3}"/>
              </a:ext>
            </a:extLst>
          </p:cNvPr>
          <p:cNvSpPr>
            <a:spLocks noGrp="1"/>
          </p:cNvSpPr>
          <p:nvPr>
            <p:ph type="sldNum" sz="quarter" idx="5"/>
          </p:nvPr>
        </p:nvSpPr>
        <p:spPr/>
        <p:txBody>
          <a:bodyPr/>
          <a:lstStyle/>
          <a:p>
            <a:fld id="{C5578983-12E5-4DB5-8FF6-22CA0C38D57E}" type="slidenum">
              <a:rPr lang="en-US" smtClean="0"/>
              <a:t>12</a:t>
            </a:fld>
            <a:endParaRPr lang="en-US"/>
          </a:p>
        </p:txBody>
      </p:sp>
    </p:spTree>
    <p:extLst>
      <p:ext uri="{BB962C8B-B14F-4D97-AF65-F5344CB8AC3E}">
        <p14:creationId xmlns:p14="http://schemas.microsoft.com/office/powerpoint/2010/main" val="2112594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Let me walk you through a quick demo of the user experience:</a:t>
            </a:r>
          </a:p>
          <a:p>
            <a:pPr>
              <a:buFont typeface="+mj-lt"/>
              <a:buAutoNum type="arabicPeriod"/>
            </a:pPr>
            <a:r>
              <a:rPr lang="en-US" b="1" dirty="0"/>
              <a:t>Step 1</a:t>
            </a:r>
            <a:r>
              <a:rPr lang="en-US" dirty="0"/>
              <a:t>: On the dashboard, I click “Upload Receipt” and select a photo of my latest grocery bill.</a:t>
            </a:r>
          </a:p>
          <a:p>
            <a:pPr>
              <a:buFont typeface="+mj-lt"/>
              <a:buAutoNum type="arabicPeriod"/>
            </a:pPr>
            <a:r>
              <a:rPr lang="en-US" b="1" dirty="0"/>
              <a:t>Step 2</a:t>
            </a:r>
            <a:r>
              <a:rPr lang="en-US" dirty="0"/>
              <a:t>: The file is uploaded to S3, and our OCR + LLM pipeline kicks in automatically.</a:t>
            </a:r>
          </a:p>
          <a:p>
            <a:pPr>
              <a:buFont typeface="+mj-lt"/>
              <a:buAutoNum type="arabicPeriod"/>
            </a:pPr>
            <a:r>
              <a:rPr lang="en-US" b="1" dirty="0"/>
              <a:t>Step 3</a:t>
            </a:r>
            <a:r>
              <a:rPr lang="en-US" dirty="0"/>
              <a:t>: Within seconds, the vendor name, date, and total amount appear in the table below.</a:t>
            </a:r>
          </a:p>
          <a:p>
            <a:pPr>
              <a:buFont typeface="+mj-lt"/>
              <a:buAutoNum type="arabicPeriod"/>
            </a:pPr>
            <a:r>
              <a:rPr lang="en-US" b="1" dirty="0"/>
              <a:t>Step 4</a:t>
            </a:r>
            <a:r>
              <a:rPr lang="en-US" dirty="0"/>
              <a:t>: I can filter by date range or vendor, and the interactive charts update in real time, giving me an immediate snapshot of my spending patterns.</a:t>
            </a:r>
          </a:p>
          <a:p>
            <a:endParaRPr lang="en-US" dirty="0"/>
          </a:p>
        </p:txBody>
      </p:sp>
      <p:sp>
        <p:nvSpPr>
          <p:cNvPr id="4" name="Slide Number Placeholder 3"/>
          <p:cNvSpPr>
            <a:spLocks noGrp="1"/>
          </p:cNvSpPr>
          <p:nvPr>
            <p:ph type="sldNum" sz="quarter" idx="5"/>
          </p:nvPr>
        </p:nvSpPr>
        <p:spPr/>
        <p:txBody>
          <a:bodyPr/>
          <a:lstStyle/>
          <a:p>
            <a:fld id="{C5578983-12E5-4DB5-8FF6-22CA0C38D57E}" type="slidenum">
              <a:rPr lang="en-US" smtClean="0"/>
              <a:t>13</a:t>
            </a:fld>
            <a:endParaRPr lang="en-US"/>
          </a:p>
        </p:txBody>
      </p:sp>
    </p:spTree>
    <p:extLst>
      <p:ext uri="{BB962C8B-B14F-4D97-AF65-F5344CB8AC3E}">
        <p14:creationId xmlns:p14="http://schemas.microsoft.com/office/powerpoint/2010/main" val="410096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To summarize:</a:t>
            </a:r>
          </a:p>
          <a:p>
            <a:pPr>
              <a:buFont typeface="Arial" panose="020B0604020202020204" pitchFamily="34" charset="0"/>
              <a:buChar char="•"/>
            </a:pPr>
            <a:r>
              <a:rPr lang="en-US" dirty="0"/>
              <a:t>We solved a real pain point by automating receipt processing end-to-end.</a:t>
            </a:r>
          </a:p>
          <a:p>
            <a:pPr>
              <a:buFont typeface="Arial" panose="020B0604020202020204" pitchFamily="34" charset="0"/>
              <a:buChar char="•"/>
            </a:pPr>
            <a:r>
              <a:rPr lang="en-US" dirty="0"/>
              <a:t>Our cloud-native architecture ensures scalability, security, and maintainability.</a:t>
            </a:r>
          </a:p>
          <a:p>
            <a:pPr>
              <a:buFont typeface="Arial" panose="020B0604020202020204" pitchFamily="34" charset="0"/>
              <a:buChar char="•"/>
            </a:pPr>
            <a:r>
              <a:rPr lang="en-US" dirty="0"/>
              <a:t>Users get instant, actionable insights instead of reactive overviews.</a:t>
            </a:r>
          </a:p>
          <a:p>
            <a:pPr>
              <a:buFont typeface="Arial" panose="020B0604020202020204" pitchFamily="34" charset="0"/>
              <a:buChar char="•"/>
            </a:pPr>
            <a:r>
              <a:rPr lang="en-US" dirty="0"/>
              <a:t>Under load, our system reliably </a:t>
            </a:r>
            <a:r>
              <a:rPr lang="en-US" dirty="0" err="1"/>
              <a:t>autoscaled</a:t>
            </a:r>
            <a:r>
              <a:rPr lang="en-US" dirty="0"/>
              <a:t> from 2 to 4 pods, handling ~1.6K requests smoothly.</a:t>
            </a:r>
          </a:p>
          <a:p>
            <a:pPr>
              <a:buFont typeface="Arial" panose="020B0604020202020204" pitchFamily="34" charset="0"/>
              <a:buChar char="•"/>
            </a:pPr>
            <a:r>
              <a:rPr lang="en-US" dirty="0"/>
              <a:t>Next steps include integrating next-gen LLMs for smarter extraction, supporting custom categories and budgets, real-time alerts, and full multi-currency and multilingual support.</a:t>
            </a:r>
          </a:p>
          <a:p>
            <a:endParaRPr lang="en-US" dirty="0"/>
          </a:p>
        </p:txBody>
      </p:sp>
      <p:sp>
        <p:nvSpPr>
          <p:cNvPr id="4" name="Slide Number Placeholder 3"/>
          <p:cNvSpPr>
            <a:spLocks noGrp="1"/>
          </p:cNvSpPr>
          <p:nvPr>
            <p:ph type="sldNum" sz="quarter" idx="5"/>
          </p:nvPr>
        </p:nvSpPr>
        <p:spPr/>
        <p:txBody>
          <a:bodyPr/>
          <a:lstStyle/>
          <a:p>
            <a:fld id="{C5578983-12E5-4DB5-8FF6-22CA0C38D57E}" type="slidenum">
              <a:rPr lang="en-US" smtClean="0"/>
              <a:t>14</a:t>
            </a:fld>
            <a:endParaRPr lang="en-US"/>
          </a:p>
        </p:txBody>
      </p:sp>
    </p:spTree>
    <p:extLst>
      <p:ext uri="{BB962C8B-B14F-4D97-AF65-F5344CB8AC3E}">
        <p14:creationId xmlns:p14="http://schemas.microsoft.com/office/powerpoint/2010/main" val="3622622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Thank you for your attention. We’d love to hear your questions and feedback!</a:t>
            </a:r>
          </a:p>
        </p:txBody>
      </p:sp>
      <p:sp>
        <p:nvSpPr>
          <p:cNvPr id="4" name="Slide Number Placeholder 3"/>
          <p:cNvSpPr>
            <a:spLocks noGrp="1"/>
          </p:cNvSpPr>
          <p:nvPr>
            <p:ph type="sldNum" sz="quarter" idx="5"/>
          </p:nvPr>
        </p:nvSpPr>
        <p:spPr/>
        <p:txBody>
          <a:bodyPr/>
          <a:lstStyle/>
          <a:p>
            <a:fld id="{C5578983-12E5-4DB5-8FF6-22CA0C38D57E}" type="slidenum">
              <a:rPr lang="en-US" smtClean="0"/>
              <a:t>16</a:t>
            </a:fld>
            <a:endParaRPr lang="en-US"/>
          </a:p>
        </p:txBody>
      </p:sp>
    </p:spTree>
    <p:extLst>
      <p:ext uri="{BB962C8B-B14F-4D97-AF65-F5344CB8AC3E}">
        <p14:creationId xmlns:p14="http://schemas.microsoft.com/office/powerpoint/2010/main" val="3072469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all know we should track our expenses, yet very few of us enjoy the manual process. Most people snap photos of receipts, type in numbers by hand, or simply let receipts pile up. Not only is this tedious, it often leads to forgotten expenses, misclassified transactions, and incomplete data. Even worse, users only see their spending after the fact; there’s no proactive insight into trends or anomalies. We saw a clear need for a smarter, automated tool to simplify and enhance personal finance management.</a:t>
            </a:r>
          </a:p>
        </p:txBody>
      </p:sp>
      <p:sp>
        <p:nvSpPr>
          <p:cNvPr id="4" name="Slide Number Placeholder 3"/>
          <p:cNvSpPr>
            <a:spLocks noGrp="1"/>
          </p:cNvSpPr>
          <p:nvPr>
            <p:ph type="sldNum" sz="quarter" idx="5"/>
          </p:nvPr>
        </p:nvSpPr>
        <p:spPr/>
        <p:txBody>
          <a:bodyPr/>
          <a:lstStyle/>
          <a:p>
            <a:fld id="{C5578983-12E5-4DB5-8FF6-22CA0C38D57E}" type="slidenum">
              <a:rPr lang="en-US" smtClean="0"/>
              <a:t>2</a:t>
            </a:fld>
            <a:endParaRPr lang="en-US"/>
          </a:p>
        </p:txBody>
      </p:sp>
    </p:spTree>
    <p:extLst>
      <p:ext uri="{BB962C8B-B14F-4D97-AF65-F5344CB8AC3E}">
        <p14:creationId xmlns:p14="http://schemas.microsoft.com/office/powerpoint/2010/main" val="1892568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solution automates everything from receipt upload to real-time visualization. Users simply upload a receipt—PDF or image—through our React-based web dashboard. Behind the scenes, we run an OCR pipeline followed by an LLM to extract the vendor name, date, and total amount. Those structured data points feed into a secure, cloud-hosted relational database. Finally, users enjoy immediate insights through interactive charts and filters on the dashboard, giving them proactive visibility into their spending.</a:t>
            </a:r>
          </a:p>
          <a:p>
            <a:endParaRPr lang="en-US" dirty="0"/>
          </a:p>
        </p:txBody>
      </p:sp>
      <p:sp>
        <p:nvSpPr>
          <p:cNvPr id="4" name="Slide Number Placeholder 3"/>
          <p:cNvSpPr>
            <a:spLocks noGrp="1"/>
          </p:cNvSpPr>
          <p:nvPr>
            <p:ph type="sldNum" sz="quarter" idx="5"/>
          </p:nvPr>
        </p:nvSpPr>
        <p:spPr/>
        <p:txBody>
          <a:bodyPr/>
          <a:lstStyle/>
          <a:p>
            <a:fld id="{C5578983-12E5-4DB5-8FF6-22CA0C38D57E}" type="slidenum">
              <a:rPr lang="en-US" smtClean="0"/>
              <a:t>3</a:t>
            </a:fld>
            <a:endParaRPr lang="en-US"/>
          </a:p>
        </p:txBody>
      </p:sp>
    </p:spTree>
    <p:extLst>
      <p:ext uri="{BB962C8B-B14F-4D97-AF65-F5344CB8AC3E}">
        <p14:creationId xmlns:p14="http://schemas.microsoft.com/office/powerpoint/2010/main" val="2016577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high-level architecture. On the front end, a React dashboard handles user authentication and receipt uploads. The backend is a Flask API, containerized with Docker for portability. AWS API Gateway fronts our services, directing traffic securely. Uploaded files go into S3 buckets, while extracted expense records reside in an RDS instance. For compute, we deploy on EKS to enable auto-scaling. Throughout, IAM policies, HTTPS encryption, and CORS controls ensure proper access and data safety.</a:t>
            </a:r>
          </a:p>
        </p:txBody>
      </p:sp>
      <p:sp>
        <p:nvSpPr>
          <p:cNvPr id="4" name="Slide Number Placeholder 3"/>
          <p:cNvSpPr>
            <a:spLocks noGrp="1"/>
          </p:cNvSpPr>
          <p:nvPr>
            <p:ph type="sldNum" sz="quarter" idx="5"/>
          </p:nvPr>
        </p:nvSpPr>
        <p:spPr/>
        <p:txBody>
          <a:bodyPr/>
          <a:lstStyle/>
          <a:p>
            <a:fld id="{C5578983-12E5-4DB5-8FF6-22CA0C38D57E}" type="slidenum">
              <a:rPr lang="en-US" smtClean="0"/>
              <a:t>4</a:t>
            </a:fld>
            <a:endParaRPr lang="en-US"/>
          </a:p>
        </p:txBody>
      </p:sp>
    </p:spTree>
    <p:extLst>
      <p:ext uri="{BB962C8B-B14F-4D97-AF65-F5344CB8AC3E}">
        <p14:creationId xmlns:p14="http://schemas.microsoft.com/office/powerpoint/2010/main" val="2987120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We built every component with modularity and scalability in mind:</a:t>
            </a:r>
          </a:p>
          <a:p>
            <a:pPr>
              <a:buFont typeface="+mj-lt"/>
              <a:buAutoNum type="arabicPeriod"/>
            </a:pPr>
            <a:r>
              <a:rPr lang="en-US" b="1" dirty="0"/>
              <a:t>User Interface</a:t>
            </a:r>
            <a:r>
              <a:rPr lang="en-US" dirty="0"/>
              <a:t>: A React dashboard that lets users upload receipts and immediately see expense visualizations.</a:t>
            </a:r>
          </a:p>
          <a:p>
            <a:pPr>
              <a:buFont typeface="+mj-lt"/>
              <a:buAutoNum type="arabicPeriod"/>
            </a:pPr>
            <a:r>
              <a:rPr lang="en-US" b="1" dirty="0"/>
              <a:t>Backend Logic</a:t>
            </a:r>
            <a:r>
              <a:rPr lang="en-US" dirty="0"/>
              <a:t>: Flask services orchestrate file ingestion, OCR + LLM extraction, and database operations—each service running in its own Docker container.</a:t>
            </a:r>
          </a:p>
          <a:p>
            <a:pPr>
              <a:buFont typeface="+mj-lt"/>
              <a:buAutoNum type="arabicPeriod"/>
            </a:pPr>
            <a:r>
              <a:rPr lang="en-US" b="1" dirty="0"/>
              <a:t>Cloud Services</a:t>
            </a:r>
            <a:r>
              <a:rPr lang="en-US" dirty="0"/>
              <a:t>: AWS API Gateway secures traffic; S3 stores receipt files; RDS holds structured expense data; and EKS runs our containers with dynamic scaling.</a:t>
            </a:r>
          </a:p>
          <a:p>
            <a:pPr>
              <a:buFont typeface="+mj-lt"/>
              <a:buAutoNum type="arabicPeriod"/>
            </a:pPr>
            <a:r>
              <a:rPr lang="en-US" b="1" dirty="0"/>
              <a:t>Security &amp; Access</a:t>
            </a:r>
            <a:r>
              <a:rPr lang="en-US" dirty="0"/>
              <a:t>: We enforce IAM roles and policies, encrypt all communications over HTTPS, and configure CORS for our dashboard’s domain.</a:t>
            </a:r>
          </a:p>
          <a:p>
            <a:r>
              <a:rPr lang="en-US" dirty="0"/>
              <a:t>This implementation delivers an enterprise-grade, fully responsive system ready for real-world use.</a:t>
            </a:r>
          </a:p>
        </p:txBody>
      </p:sp>
      <p:sp>
        <p:nvSpPr>
          <p:cNvPr id="4" name="Slide Number Placeholder 3"/>
          <p:cNvSpPr>
            <a:spLocks noGrp="1"/>
          </p:cNvSpPr>
          <p:nvPr>
            <p:ph type="sldNum" sz="quarter" idx="5"/>
          </p:nvPr>
        </p:nvSpPr>
        <p:spPr/>
        <p:txBody>
          <a:bodyPr/>
          <a:lstStyle/>
          <a:p>
            <a:fld id="{C5578983-12E5-4DB5-8FF6-22CA0C38D57E}" type="slidenum">
              <a:rPr lang="en-US" smtClean="0"/>
              <a:t>5</a:t>
            </a:fld>
            <a:endParaRPr lang="en-US"/>
          </a:p>
        </p:txBody>
      </p:sp>
    </p:spTree>
    <p:extLst>
      <p:ext uri="{BB962C8B-B14F-4D97-AF65-F5344CB8AC3E}">
        <p14:creationId xmlns:p14="http://schemas.microsoft.com/office/powerpoint/2010/main" val="2058043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Focusing on our Kubernetes setup on AWS EKS:</a:t>
            </a:r>
          </a:p>
          <a:p>
            <a:pPr>
              <a:buFont typeface="Arial" panose="020B0604020202020204" pitchFamily="34" charset="0"/>
              <a:buChar char="•"/>
            </a:pPr>
            <a:r>
              <a:rPr lang="en-US" b="1" dirty="0"/>
              <a:t>Cluster Platform</a:t>
            </a:r>
            <a:r>
              <a:rPr lang="en-US" dirty="0"/>
              <a:t>: EKS on AWS.</a:t>
            </a:r>
          </a:p>
          <a:p>
            <a:pPr>
              <a:buFont typeface="Arial" panose="020B0604020202020204" pitchFamily="34" charset="0"/>
              <a:buChar char="•"/>
            </a:pPr>
            <a:r>
              <a:rPr lang="en-US" b="1" dirty="0"/>
              <a:t>Node Instance Type</a:t>
            </a:r>
            <a:r>
              <a:rPr lang="en-US" dirty="0"/>
              <a:t>: t3.medium, balancing cost and performance.</a:t>
            </a:r>
          </a:p>
          <a:p>
            <a:pPr>
              <a:buFont typeface="Arial" panose="020B0604020202020204" pitchFamily="34" charset="0"/>
              <a:buChar char="•"/>
            </a:pPr>
            <a:r>
              <a:rPr lang="en-US" b="1" dirty="0"/>
              <a:t>Node Group</a:t>
            </a:r>
            <a:r>
              <a:rPr lang="en-US" dirty="0"/>
              <a:t>: Autoscaling between 1 and 3 nodes.</a:t>
            </a:r>
          </a:p>
          <a:p>
            <a:r>
              <a:rPr lang="en-US" dirty="0"/>
              <a:t>Our backend app is deployed via declarative YAML manifests. We enabled Horizontal Pod Autoscaling (HPA) based on CPU and memory utilization, with pods scaling from a minimum of 2 to a maximum of 6. Scaling triggers occur every 20 seconds for scale-up and every 60 seconds for scale-down, ensuring responsive adaptation to load. All Kubernetes resources are defined in version-controlled YAML files for reproducibility.</a:t>
            </a:r>
          </a:p>
        </p:txBody>
      </p:sp>
      <p:sp>
        <p:nvSpPr>
          <p:cNvPr id="4" name="Slide Number Placeholder 3"/>
          <p:cNvSpPr>
            <a:spLocks noGrp="1"/>
          </p:cNvSpPr>
          <p:nvPr>
            <p:ph type="sldNum" sz="quarter" idx="5"/>
          </p:nvPr>
        </p:nvSpPr>
        <p:spPr/>
        <p:txBody>
          <a:bodyPr/>
          <a:lstStyle/>
          <a:p>
            <a:fld id="{C5578983-12E5-4DB5-8FF6-22CA0C38D57E}" type="slidenum">
              <a:rPr lang="en-US" smtClean="0"/>
              <a:t>6</a:t>
            </a:fld>
            <a:endParaRPr lang="en-US"/>
          </a:p>
        </p:txBody>
      </p:sp>
    </p:spTree>
    <p:extLst>
      <p:ext uri="{BB962C8B-B14F-4D97-AF65-F5344CB8AC3E}">
        <p14:creationId xmlns:p14="http://schemas.microsoft.com/office/powerpoint/2010/main" val="2362819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Here’s what we observed under test conditions:</a:t>
            </a:r>
          </a:p>
          <a:p>
            <a:pPr>
              <a:buFont typeface="Arial" panose="020B0604020202020204" pitchFamily="34" charset="0"/>
              <a:buChar char="•"/>
            </a:pPr>
            <a:r>
              <a:rPr lang="en-US" dirty="0"/>
              <a:t>We simulated 500 concurrent users, generating around 1.6K requests in total.</a:t>
            </a:r>
          </a:p>
          <a:p>
            <a:pPr>
              <a:buFont typeface="Arial" panose="020B0604020202020204" pitchFamily="34" charset="0"/>
              <a:buChar char="•"/>
            </a:pPr>
            <a:r>
              <a:rPr lang="en-US" dirty="0"/>
              <a:t>Per-pod CPU usage peaked around 800 </a:t>
            </a:r>
            <a:r>
              <a:rPr lang="en-US" dirty="0" err="1"/>
              <a:t>millicores</a:t>
            </a:r>
            <a:r>
              <a:rPr lang="en-US" dirty="0"/>
              <a:t>, and memory peaked at 1.3 gigabytes.</a:t>
            </a:r>
          </a:p>
          <a:p>
            <a:pPr>
              <a:buFont typeface="Arial" panose="020B0604020202020204" pitchFamily="34" charset="0"/>
              <a:buChar char="•"/>
            </a:pPr>
            <a:r>
              <a:rPr lang="en-US" dirty="0"/>
              <a:t>The HPA reacted by scaling pods from 2 up to 4, staying within our defined bounds of 2 to 6.</a:t>
            </a:r>
          </a:p>
          <a:p>
            <a:pPr>
              <a:buFont typeface="Arial" panose="020B0604020202020204" pitchFamily="34" charset="0"/>
              <a:buChar char="•"/>
            </a:pPr>
            <a:r>
              <a:rPr lang="en-US" dirty="0"/>
              <a:t>At the node level, CPU hovered around 60% utilization and memory around 50%.</a:t>
            </a:r>
          </a:p>
          <a:p>
            <a:r>
              <a:rPr lang="en-US" dirty="0"/>
              <a:t>These metrics confirm that our cluster scales appropriately and maintains headroom for additional load.</a:t>
            </a:r>
          </a:p>
          <a:p>
            <a:endParaRPr lang="en-US" dirty="0"/>
          </a:p>
        </p:txBody>
      </p:sp>
      <p:sp>
        <p:nvSpPr>
          <p:cNvPr id="4" name="Slide Number Placeholder 3"/>
          <p:cNvSpPr>
            <a:spLocks noGrp="1"/>
          </p:cNvSpPr>
          <p:nvPr>
            <p:ph type="sldNum" sz="quarter" idx="5"/>
          </p:nvPr>
        </p:nvSpPr>
        <p:spPr/>
        <p:txBody>
          <a:bodyPr/>
          <a:lstStyle/>
          <a:p>
            <a:fld id="{C5578983-12E5-4DB5-8FF6-22CA0C38D57E}" type="slidenum">
              <a:rPr lang="en-US" smtClean="0"/>
              <a:t>7</a:t>
            </a:fld>
            <a:endParaRPr lang="en-US"/>
          </a:p>
        </p:txBody>
      </p:sp>
    </p:spTree>
    <p:extLst>
      <p:ext uri="{BB962C8B-B14F-4D97-AF65-F5344CB8AC3E}">
        <p14:creationId xmlns:p14="http://schemas.microsoft.com/office/powerpoint/2010/main" val="1528987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Here’s what we observed under test conditions:</a:t>
            </a:r>
          </a:p>
          <a:p>
            <a:pPr>
              <a:buFont typeface="Arial" panose="020B0604020202020204" pitchFamily="34" charset="0"/>
              <a:buChar char="•"/>
            </a:pPr>
            <a:r>
              <a:rPr lang="en-US" dirty="0"/>
              <a:t>We simulated 500 concurrent users, generating around 1.6K requests in total.</a:t>
            </a:r>
          </a:p>
          <a:p>
            <a:pPr>
              <a:buFont typeface="Arial" panose="020B0604020202020204" pitchFamily="34" charset="0"/>
              <a:buChar char="•"/>
            </a:pPr>
            <a:r>
              <a:rPr lang="en-US" dirty="0"/>
              <a:t>Per-pod CPU usage peaked around 800 </a:t>
            </a:r>
            <a:r>
              <a:rPr lang="en-US" dirty="0" err="1"/>
              <a:t>millicores</a:t>
            </a:r>
            <a:r>
              <a:rPr lang="en-US" dirty="0"/>
              <a:t>, and memory peaked at 1.3 gigabytes.</a:t>
            </a:r>
          </a:p>
          <a:p>
            <a:pPr>
              <a:buFont typeface="Arial" panose="020B0604020202020204" pitchFamily="34" charset="0"/>
              <a:buChar char="•"/>
            </a:pPr>
            <a:r>
              <a:rPr lang="en-US" dirty="0"/>
              <a:t>The HPA reacted by scaling pods from 2 up to 4, staying within our defined bounds of 2 to 6.</a:t>
            </a:r>
          </a:p>
          <a:p>
            <a:pPr>
              <a:buFont typeface="Arial" panose="020B0604020202020204" pitchFamily="34" charset="0"/>
              <a:buChar char="•"/>
            </a:pPr>
            <a:r>
              <a:rPr lang="en-US" dirty="0"/>
              <a:t>At the node level, CPU hovered around 60% utilization and memory around 50%.</a:t>
            </a:r>
          </a:p>
          <a:p>
            <a:r>
              <a:rPr lang="en-US" dirty="0"/>
              <a:t>These metrics confirm that our cluster scales appropriately and maintains headroom for additional load.</a:t>
            </a:r>
          </a:p>
          <a:p>
            <a:endParaRPr lang="en-US" dirty="0"/>
          </a:p>
        </p:txBody>
      </p:sp>
      <p:sp>
        <p:nvSpPr>
          <p:cNvPr id="4" name="Slide Number Placeholder 3"/>
          <p:cNvSpPr>
            <a:spLocks noGrp="1"/>
          </p:cNvSpPr>
          <p:nvPr>
            <p:ph type="sldNum" sz="quarter" idx="5"/>
          </p:nvPr>
        </p:nvSpPr>
        <p:spPr/>
        <p:txBody>
          <a:bodyPr/>
          <a:lstStyle/>
          <a:p>
            <a:fld id="{C5578983-12E5-4DB5-8FF6-22CA0C38D57E}" type="slidenum">
              <a:rPr lang="en-US" smtClean="0"/>
              <a:t>8</a:t>
            </a:fld>
            <a:endParaRPr lang="en-US"/>
          </a:p>
        </p:txBody>
      </p:sp>
    </p:spTree>
    <p:extLst>
      <p:ext uri="{BB962C8B-B14F-4D97-AF65-F5344CB8AC3E}">
        <p14:creationId xmlns:p14="http://schemas.microsoft.com/office/powerpoint/2010/main" val="2507992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or load testing, we used Apache JMeter to simulate 500 users arriving over a 10-second ramp. Each virtual user completed the full workflow:</a:t>
            </a:r>
          </a:p>
          <a:p>
            <a:pPr>
              <a:buFont typeface="+mj-lt"/>
              <a:buAutoNum type="arabicPeriod"/>
            </a:pPr>
            <a:r>
              <a:rPr lang="en-US" dirty="0"/>
              <a:t>Register</a:t>
            </a:r>
          </a:p>
          <a:p>
            <a:pPr>
              <a:buFont typeface="+mj-lt"/>
              <a:buAutoNum type="arabicPeriod"/>
            </a:pPr>
            <a:r>
              <a:rPr lang="en-US" dirty="0"/>
              <a:t>Log in</a:t>
            </a:r>
          </a:p>
          <a:p>
            <a:pPr>
              <a:buFont typeface="+mj-lt"/>
              <a:buAutoNum type="arabicPeriod"/>
            </a:pPr>
            <a:r>
              <a:rPr lang="en-US" dirty="0"/>
              <a:t>View existing bills</a:t>
            </a:r>
          </a:p>
          <a:p>
            <a:pPr>
              <a:buFont typeface="+mj-lt"/>
              <a:buAutoNum type="arabicPeriod"/>
            </a:pPr>
            <a:r>
              <a:rPr lang="en-US" dirty="0"/>
              <a:t>Upload a receipt</a:t>
            </a:r>
          </a:p>
          <a:p>
            <a:pPr>
              <a:buFont typeface="+mj-lt"/>
              <a:buAutoNum type="arabicPeriod"/>
            </a:pPr>
            <a:r>
              <a:rPr lang="en-US" dirty="0"/>
              <a:t>View updated bills</a:t>
            </a:r>
          </a:p>
          <a:p>
            <a:r>
              <a:rPr lang="en-US" dirty="0"/>
              <a:t>We collected summary reports detailing response times, throughput, and error rates. The system sustained the load with average response times under 500 milliseconds for API calls, and no errors above a 1% threshold—demonstrating robust performance under realistic usage patterns.</a:t>
            </a:r>
          </a:p>
          <a:p>
            <a:endParaRPr lang="en-US" dirty="0"/>
          </a:p>
        </p:txBody>
      </p:sp>
      <p:sp>
        <p:nvSpPr>
          <p:cNvPr id="4" name="Slide Number Placeholder 3"/>
          <p:cNvSpPr>
            <a:spLocks noGrp="1"/>
          </p:cNvSpPr>
          <p:nvPr>
            <p:ph type="sldNum" sz="quarter" idx="5"/>
          </p:nvPr>
        </p:nvSpPr>
        <p:spPr/>
        <p:txBody>
          <a:bodyPr/>
          <a:lstStyle/>
          <a:p>
            <a:fld id="{C5578983-12E5-4DB5-8FF6-22CA0C38D57E}" type="slidenum">
              <a:rPr lang="en-US" smtClean="0"/>
              <a:t>9</a:t>
            </a:fld>
            <a:endParaRPr lang="en-US"/>
          </a:p>
        </p:txBody>
      </p:sp>
    </p:spTree>
    <p:extLst>
      <p:ext uri="{BB962C8B-B14F-4D97-AF65-F5344CB8AC3E}">
        <p14:creationId xmlns:p14="http://schemas.microsoft.com/office/powerpoint/2010/main" val="2693062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4/30/2025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49" name="Rectangle 4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ectangle 5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2723" y="809898"/>
            <a:ext cx="7457037" cy="1554480"/>
          </a:xfrm>
        </p:spPr>
        <p:txBody>
          <a:bodyPr anchor="ctr">
            <a:normAutofit/>
          </a:bodyPr>
          <a:lstStyle/>
          <a:p>
            <a:r>
              <a:rPr lang="en-IN" sz="4200"/>
              <a:t>Cloud-Native Scalable Personal Expense Tracker</a:t>
            </a:r>
          </a:p>
        </p:txBody>
      </p:sp>
      <p:sp>
        <p:nvSpPr>
          <p:cNvPr id="3" name="Content Placeholder 2"/>
          <p:cNvSpPr>
            <a:spLocks noGrp="1"/>
          </p:cNvSpPr>
          <p:nvPr>
            <p:ph idx="1"/>
          </p:nvPr>
        </p:nvSpPr>
        <p:spPr>
          <a:xfrm>
            <a:off x="783771" y="3017522"/>
            <a:ext cx="7455989" cy="3124658"/>
          </a:xfrm>
        </p:spPr>
        <p:txBody>
          <a:bodyPr anchor="ctr">
            <a:normAutofit/>
          </a:bodyPr>
          <a:lstStyle/>
          <a:p>
            <a:pPr marL="0" indent="0" algn="ctr">
              <a:buNone/>
            </a:pPr>
            <a:r>
              <a:rPr lang="en-US"/>
              <a:t>Final Project Presentation -Spring 2025</a:t>
            </a:r>
          </a:p>
          <a:p>
            <a:pPr marL="0" indent="0">
              <a:buNone/>
            </a:pPr>
            <a:endParaRPr lang="en-US" sz="2000" b="1"/>
          </a:p>
          <a:p>
            <a:pPr marL="0" indent="0">
              <a:buNone/>
            </a:pPr>
            <a:endParaRPr lang="en-US" sz="2000" b="1"/>
          </a:p>
          <a:p>
            <a:pPr marL="0" indent="0">
              <a:buNone/>
            </a:pPr>
            <a:r>
              <a:rPr lang="en-US" sz="2000" b="1"/>
              <a:t>Team Members:</a:t>
            </a:r>
          </a:p>
          <a:p>
            <a:r>
              <a:rPr lang="en-US" sz="1600"/>
              <a:t>Abhishek </a:t>
            </a:r>
            <a:r>
              <a:rPr lang="en-US" sz="1600" err="1"/>
              <a:t>Balasaheb</a:t>
            </a:r>
            <a:r>
              <a:rPr lang="en-US" sz="1600"/>
              <a:t> </a:t>
            </a:r>
            <a:r>
              <a:rPr lang="en-US" sz="1600" err="1"/>
              <a:t>Bhingle</a:t>
            </a:r>
            <a:r>
              <a:rPr lang="en-US" sz="1600"/>
              <a:t> (abhingl@iu.edu)</a:t>
            </a:r>
          </a:p>
          <a:p>
            <a:r>
              <a:rPr lang="en-US" sz="1600"/>
              <a:t>Shubham Sandip Salunke (ssalunke@iu.edu)</a:t>
            </a:r>
          </a:p>
          <a:p>
            <a:r>
              <a:rPr lang="en-US" sz="1600"/>
              <a:t>Aditya Nitin Pise (anpise@iu.edu)</a:t>
            </a:r>
          </a:p>
        </p:txBody>
      </p:sp>
      <p:cxnSp>
        <p:nvCxnSpPr>
          <p:cNvPr id="55" name="Straight Connector 54">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E9812A-376B-6D11-7564-7BC25933975A}"/>
            </a:ext>
          </a:extLst>
        </p:cNvPr>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100" name="Rectangle 9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a:extLst>
              <a:ext uri="{FF2B5EF4-FFF2-40B4-BE49-F238E27FC236}">
                <a16:creationId xmlns:a16="http://schemas.microsoft.com/office/drawing/2014/main" id="{543D4D7B-977D-3C90-2CD0-E042DD1C20EE}"/>
              </a:ext>
            </a:extLst>
          </p:cNvPr>
          <p:cNvSpPr>
            <a:spLocks noGrp="1"/>
          </p:cNvSpPr>
          <p:nvPr>
            <p:ph type="title"/>
          </p:nvPr>
        </p:nvSpPr>
        <p:spPr>
          <a:xfrm>
            <a:off x="782723" y="809898"/>
            <a:ext cx="7457037" cy="1554480"/>
          </a:xfrm>
        </p:spPr>
        <p:txBody>
          <a:bodyPr vert="horz" lIns="91440" tIns="45720" rIns="91440" bIns="45720" rtlCol="0" anchor="ctr">
            <a:normAutofit/>
          </a:bodyPr>
          <a:lstStyle/>
          <a:p>
            <a:pPr defTabSz="914400"/>
            <a:r>
              <a:rPr lang="en-US" sz="4200" kern="1200">
                <a:latin typeface="+mj-lt"/>
                <a:ea typeface="+mj-ea"/>
                <a:cs typeface="+mj-cs"/>
              </a:rPr>
              <a:t>Load Testing – Jmeter</a:t>
            </a:r>
          </a:p>
        </p:txBody>
      </p:sp>
      <p:sp>
        <p:nvSpPr>
          <p:cNvPr id="15" name="Content Placeholder 14">
            <a:extLst>
              <a:ext uri="{FF2B5EF4-FFF2-40B4-BE49-F238E27FC236}">
                <a16:creationId xmlns:a16="http://schemas.microsoft.com/office/drawing/2014/main" id="{ED0D19C4-8EAC-7193-BF42-241DF9DC7460}"/>
              </a:ext>
            </a:extLst>
          </p:cNvPr>
          <p:cNvSpPr>
            <a:spLocks noGrp="1"/>
          </p:cNvSpPr>
          <p:nvPr>
            <p:ph idx="1"/>
          </p:nvPr>
        </p:nvSpPr>
        <p:spPr>
          <a:xfrm>
            <a:off x="783771" y="3017522"/>
            <a:ext cx="7455989" cy="3124658"/>
          </a:xfrm>
        </p:spPr>
        <p:txBody>
          <a:bodyPr vert="horz" lIns="91440" tIns="45720" rIns="91440" bIns="45720" rtlCol="0" anchor="ctr">
            <a:normAutofit/>
          </a:bodyPr>
          <a:lstStyle/>
          <a:p>
            <a:pPr marL="285750" indent="-228600" defTabSz="914400">
              <a:lnSpc>
                <a:spcPct val="90000"/>
              </a:lnSpc>
              <a:buFont typeface="Arial" panose="020B0604020202020204" pitchFamily="34" charset="0"/>
              <a:buChar char="•"/>
            </a:pPr>
            <a:r>
              <a:rPr lang="en-US" sz="1900" dirty="0"/>
              <a:t>Simulated </a:t>
            </a:r>
            <a:r>
              <a:rPr lang="en-US" sz="1900" b="1" dirty="0"/>
              <a:t>500 users</a:t>
            </a:r>
            <a:r>
              <a:rPr lang="en-US" sz="1900" dirty="0"/>
              <a:t> arriving over a </a:t>
            </a:r>
            <a:r>
              <a:rPr lang="en-US" sz="1900" b="1" dirty="0"/>
              <a:t>10-second</a:t>
            </a:r>
            <a:r>
              <a:rPr lang="en-US" sz="1900" dirty="0"/>
              <a:t> span</a:t>
            </a:r>
          </a:p>
          <a:p>
            <a:pPr marL="285750" indent="-228600" defTabSz="914400">
              <a:lnSpc>
                <a:spcPct val="90000"/>
              </a:lnSpc>
              <a:buFont typeface="Arial" panose="020B0604020202020204" pitchFamily="34" charset="0"/>
              <a:buChar char="•"/>
            </a:pPr>
            <a:r>
              <a:rPr lang="en-US" sz="1900" dirty="0"/>
              <a:t>Each user went through the full flow </a:t>
            </a:r>
            <a:r>
              <a:rPr lang="en-US" sz="1900" b="1" dirty="0"/>
              <a:t>once</a:t>
            </a:r>
            <a:endParaRPr lang="en-US" sz="1900" dirty="0"/>
          </a:p>
          <a:p>
            <a:pPr marL="285750" indent="-228600" defTabSz="914400">
              <a:lnSpc>
                <a:spcPct val="90000"/>
              </a:lnSpc>
              <a:buFont typeface="Arial" panose="020B0604020202020204" pitchFamily="34" charset="0"/>
              <a:buChar char="•"/>
            </a:pPr>
            <a:r>
              <a:rPr lang="en-US" sz="1900" dirty="0"/>
              <a:t>Steps performed by each user:</a:t>
            </a:r>
          </a:p>
          <a:p>
            <a:pPr marL="800100" lvl="1" indent="-228600" defTabSz="914400">
              <a:lnSpc>
                <a:spcPct val="90000"/>
              </a:lnSpc>
              <a:buFont typeface="Arial" panose="020B0604020202020204" pitchFamily="34" charset="0"/>
              <a:buChar char="•"/>
            </a:pPr>
            <a:r>
              <a:rPr lang="en-US" sz="1900" dirty="0"/>
              <a:t>Register</a:t>
            </a:r>
          </a:p>
          <a:p>
            <a:pPr marL="800100" lvl="1" indent="-228600" defTabSz="914400">
              <a:lnSpc>
                <a:spcPct val="90000"/>
              </a:lnSpc>
              <a:buFont typeface="Arial" panose="020B0604020202020204" pitchFamily="34" charset="0"/>
              <a:buChar char="•"/>
            </a:pPr>
            <a:r>
              <a:rPr lang="en-US" sz="1900" dirty="0"/>
              <a:t>Log in</a:t>
            </a:r>
          </a:p>
          <a:p>
            <a:pPr marL="800100" lvl="1" indent="-228600" defTabSz="914400">
              <a:lnSpc>
                <a:spcPct val="90000"/>
              </a:lnSpc>
              <a:buFont typeface="Arial" panose="020B0604020202020204" pitchFamily="34" charset="0"/>
              <a:buChar char="•"/>
            </a:pPr>
            <a:r>
              <a:rPr lang="en-US" sz="1900" dirty="0"/>
              <a:t>View bills</a:t>
            </a:r>
          </a:p>
          <a:p>
            <a:pPr marL="800100" lvl="1" indent="-228600" defTabSz="914400">
              <a:lnSpc>
                <a:spcPct val="90000"/>
              </a:lnSpc>
              <a:buFont typeface="Arial" panose="020B0604020202020204" pitchFamily="34" charset="0"/>
              <a:buChar char="•"/>
            </a:pPr>
            <a:r>
              <a:rPr lang="en-US" sz="1900" dirty="0"/>
              <a:t>Upload a file</a:t>
            </a:r>
          </a:p>
          <a:p>
            <a:pPr marL="800100" lvl="1" indent="-228600" defTabSz="914400">
              <a:lnSpc>
                <a:spcPct val="90000"/>
              </a:lnSpc>
              <a:buFont typeface="Arial" panose="020B0604020202020204" pitchFamily="34" charset="0"/>
              <a:buChar char="•"/>
            </a:pPr>
            <a:r>
              <a:rPr lang="en-US" sz="1900" dirty="0"/>
              <a:t>View bills again</a:t>
            </a:r>
          </a:p>
          <a:p>
            <a:pPr marL="285750" indent="-228600" defTabSz="914400">
              <a:lnSpc>
                <a:spcPct val="90000"/>
              </a:lnSpc>
              <a:buFont typeface="Arial" panose="020B0604020202020204" pitchFamily="34" charset="0"/>
              <a:buChar char="•"/>
            </a:pPr>
            <a:r>
              <a:rPr lang="en-US" sz="1900" dirty="0"/>
              <a:t>Collected a </a:t>
            </a:r>
            <a:r>
              <a:rPr lang="en-US" sz="1900" b="1" dirty="0"/>
              <a:t>summary report</a:t>
            </a:r>
            <a:r>
              <a:rPr lang="en-US" sz="1900" dirty="0"/>
              <a:t> of overall system behavior under load</a:t>
            </a:r>
          </a:p>
          <a:p>
            <a:pPr indent="-228600" defTabSz="914400">
              <a:lnSpc>
                <a:spcPct val="90000"/>
              </a:lnSpc>
              <a:buFont typeface="Arial" panose="020B0604020202020204" pitchFamily="34" charset="0"/>
              <a:buChar char="•"/>
            </a:pPr>
            <a:endParaRPr lang="en-US" sz="1900" dirty="0"/>
          </a:p>
        </p:txBody>
      </p:sp>
      <p:cxnSp>
        <p:nvCxnSpPr>
          <p:cNvPr id="106" name="Straight Connector 10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325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393D0FE-19A4-83FF-2A0E-06A4C43FC8B1}"/>
            </a:ext>
          </a:extLst>
        </p:cNvPr>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F617F986-73DE-97FE-924E-37CFA4C51F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CE4C939E-27C6-B133-9306-62298654E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1998845"/>
            <a:ext cx="859094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C39B28D5-6A30-A150-2809-EFED9A104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C8F30245-01BD-4A13-B160-CDF07B083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23318" y="2332075"/>
            <a:ext cx="781700"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a:extLst>
              <a:ext uri="{FF2B5EF4-FFF2-40B4-BE49-F238E27FC236}">
                <a16:creationId xmlns:a16="http://schemas.microsoft.com/office/drawing/2014/main" id="{94D744E4-D1FA-C10C-521D-0F7E02A64083}"/>
              </a:ext>
            </a:extLst>
          </p:cNvPr>
          <p:cNvSpPr>
            <a:spLocks noGrp="1"/>
          </p:cNvSpPr>
          <p:nvPr>
            <p:ph type="title"/>
          </p:nvPr>
        </p:nvSpPr>
        <p:spPr>
          <a:xfrm>
            <a:off x="596646" y="386930"/>
            <a:ext cx="7606349" cy="1300554"/>
          </a:xfrm>
        </p:spPr>
        <p:txBody>
          <a:bodyPr vert="horz" lIns="91440" tIns="45720" rIns="91440" bIns="45720" rtlCol="0" anchor="b">
            <a:normAutofit/>
          </a:bodyPr>
          <a:lstStyle/>
          <a:p>
            <a:pPr algn="l" defTabSz="914400">
              <a:lnSpc>
                <a:spcPct val="90000"/>
              </a:lnSpc>
            </a:pPr>
            <a:r>
              <a:rPr lang="en-US" sz="4200" kern="1200" dirty="0">
                <a:solidFill>
                  <a:schemeClr val="tx1"/>
                </a:solidFill>
                <a:latin typeface="+mj-lt"/>
                <a:ea typeface="+mj-ea"/>
                <a:cs typeface="+mj-cs"/>
              </a:rPr>
              <a:t>Latency Comparison</a:t>
            </a:r>
          </a:p>
        </p:txBody>
      </p:sp>
      <p:pic>
        <p:nvPicPr>
          <p:cNvPr id="3" name="Picture 2">
            <a:extLst>
              <a:ext uri="{FF2B5EF4-FFF2-40B4-BE49-F238E27FC236}">
                <a16:creationId xmlns:a16="http://schemas.microsoft.com/office/drawing/2014/main" id="{E2502111-E1CB-A9DF-2549-A02A8B8F78DD}"/>
              </a:ext>
            </a:extLst>
          </p:cNvPr>
          <p:cNvPicPr>
            <a:picLocks noChangeAspect="1"/>
          </p:cNvPicPr>
          <p:nvPr/>
        </p:nvPicPr>
        <p:blipFill>
          <a:blip r:embed="rId3"/>
          <a:stretch>
            <a:fillRect/>
          </a:stretch>
        </p:blipFill>
        <p:spPr>
          <a:xfrm>
            <a:off x="1106534" y="2406174"/>
            <a:ext cx="6586571" cy="3861800"/>
          </a:xfrm>
          <a:prstGeom prst="rect">
            <a:avLst/>
          </a:prstGeom>
        </p:spPr>
      </p:pic>
    </p:spTree>
    <p:extLst>
      <p:ext uri="{BB962C8B-B14F-4D97-AF65-F5344CB8AC3E}">
        <p14:creationId xmlns:p14="http://schemas.microsoft.com/office/powerpoint/2010/main" val="3519796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0BA7AD5-F163-9703-C7CD-5BD25EF25164}"/>
            </a:ext>
          </a:extLst>
        </p:cNvPr>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9322187B-6B15-068E-042E-6C136F880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a:extLst>
              <a:ext uri="{FF2B5EF4-FFF2-40B4-BE49-F238E27FC236}">
                <a16:creationId xmlns:a16="http://schemas.microsoft.com/office/drawing/2014/main" id="{727D2A8F-4436-7DFB-A1A0-3F804040A2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100" name="Rectangle 99">
              <a:extLst>
                <a:ext uri="{FF2B5EF4-FFF2-40B4-BE49-F238E27FC236}">
                  <a16:creationId xmlns:a16="http://schemas.microsoft.com/office/drawing/2014/main" id="{14FA982A-8E53-18AA-F76E-24C67AD9F6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7DA6F487-2E33-7024-909F-A25596CEF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0EBBE9BA-D1FE-4519-5EE0-4BF5146D95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a:extLst>
              <a:ext uri="{FF2B5EF4-FFF2-40B4-BE49-F238E27FC236}">
                <a16:creationId xmlns:a16="http://schemas.microsoft.com/office/drawing/2014/main" id="{37D632E4-311F-A618-CF7A-30CA39380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a:extLst>
              <a:ext uri="{FF2B5EF4-FFF2-40B4-BE49-F238E27FC236}">
                <a16:creationId xmlns:a16="http://schemas.microsoft.com/office/drawing/2014/main" id="{75C0EAA3-1E4A-803F-6CBA-D1EBC0DD83D9}"/>
              </a:ext>
            </a:extLst>
          </p:cNvPr>
          <p:cNvSpPr>
            <a:spLocks noGrp="1"/>
          </p:cNvSpPr>
          <p:nvPr>
            <p:ph type="title"/>
          </p:nvPr>
        </p:nvSpPr>
        <p:spPr>
          <a:xfrm>
            <a:off x="782723" y="809898"/>
            <a:ext cx="7457037" cy="1554480"/>
          </a:xfrm>
        </p:spPr>
        <p:txBody>
          <a:bodyPr vert="horz" lIns="91440" tIns="45720" rIns="91440" bIns="45720" rtlCol="0" anchor="ctr">
            <a:normAutofit/>
          </a:bodyPr>
          <a:lstStyle/>
          <a:p>
            <a:pPr defTabSz="914400"/>
            <a:r>
              <a:rPr lang="en-US" sz="4200" kern="1200" dirty="0">
                <a:latin typeface="+mj-lt"/>
                <a:ea typeface="+mj-ea"/>
                <a:cs typeface="+mj-cs"/>
              </a:rPr>
              <a:t>Latency Comparison</a:t>
            </a:r>
          </a:p>
        </p:txBody>
      </p:sp>
      <p:sp>
        <p:nvSpPr>
          <p:cNvPr id="15" name="Content Placeholder 14">
            <a:extLst>
              <a:ext uri="{FF2B5EF4-FFF2-40B4-BE49-F238E27FC236}">
                <a16:creationId xmlns:a16="http://schemas.microsoft.com/office/drawing/2014/main" id="{5C148F5B-408E-7F68-C8C2-B9CCAFDBD61B}"/>
              </a:ext>
            </a:extLst>
          </p:cNvPr>
          <p:cNvSpPr>
            <a:spLocks noGrp="1"/>
          </p:cNvSpPr>
          <p:nvPr>
            <p:ph idx="1"/>
          </p:nvPr>
        </p:nvSpPr>
        <p:spPr>
          <a:xfrm>
            <a:off x="783771" y="2704013"/>
            <a:ext cx="7455989" cy="3637605"/>
          </a:xfrm>
        </p:spPr>
        <p:txBody>
          <a:bodyPr vert="horz" lIns="91440" tIns="45720" rIns="91440" bIns="45720" rtlCol="0" anchor="ctr">
            <a:normAutofit/>
          </a:bodyPr>
          <a:lstStyle/>
          <a:p>
            <a:pPr>
              <a:buFont typeface="Arial" panose="020B0604020202020204" pitchFamily="34" charset="0"/>
              <a:buChar char="•"/>
            </a:pPr>
            <a:r>
              <a:rPr lang="en-US" sz="1400" b="1" u="sng" dirty="0"/>
              <a:t>Upload</a:t>
            </a:r>
            <a:r>
              <a:rPr lang="en-US" sz="1400" b="1" dirty="0"/>
              <a:t> incurs the highest overhead</a:t>
            </a:r>
            <a:endParaRPr lang="en-US" sz="1400" dirty="0"/>
          </a:p>
          <a:p>
            <a:pPr marL="742950" lvl="1" indent="-285750">
              <a:buFont typeface="Arial" panose="020B0604020202020204" pitchFamily="34" charset="0"/>
              <a:buChar char="•"/>
            </a:pPr>
            <a:r>
              <a:rPr lang="en-US" sz="1200" dirty="0"/>
              <a:t>Peaks at ~11 s on the second sample before tapering to ~3–4 s</a:t>
            </a:r>
          </a:p>
          <a:p>
            <a:pPr marL="742950" lvl="1" indent="-285750">
              <a:buFont typeface="Arial" panose="020B0604020202020204" pitchFamily="34" charset="0"/>
              <a:buChar char="•"/>
            </a:pPr>
            <a:r>
              <a:rPr lang="en-US" sz="1200" dirty="0"/>
              <a:t>Average latency ~5.7 s, 16 % error rate—reflecting OCR &amp; LLM extraction work</a:t>
            </a:r>
          </a:p>
          <a:p>
            <a:pPr>
              <a:buFont typeface="Arial" panose="020B0604020202020204" pitchFamily="34" charset="0"/>
              <a:buChar char="•"/>
            </a:pPr>
            <a:r>
              <a:rPr lang="en-US" sz="1400" b="1" u="sng" dirty="0"/>
              <a:t>Register</a:t>
            </a:r>
            <a:r>
              <a:rPr lang="en-US" sz="1400" b="1" dirty="0"/>
              <a:t> shows moderate, consistent performance</a:t>
            </a:r>
            <a:endParaRPr lang="en-US" sz="1400" dirty="0"/>
          </a:p>
          <a:p>
            <a:pPr marL="742950" lvl="1" indent="-285750">
              <a:buFont typeface="Arial" panose="020B0604020202020204" pitchFamily="34" charset="0"/>
              <a:buChar char="•"/>
            </a:pPr>
            <a:r>
              <a:rPr lang="en-US" sz="1200" dirty="0"/>
              <a:t>Averages ~4.8 s (max ~10.4 s) with 0 % errors</a:t>
            </a:r>
          </a:p>
          <a:p>
            <a:pPr marL="742950" lvl="1" indent="-285750">
              <a:buFont typeface="Arial" panose="020B0604020202020204" pitchFamily="34" charset="0"/>
              <a:buChar char="•"/>
            </a:pPr>
            <a:r>
              <a:rPr lang="en-US" sz="1200" dirty="0"/>
              <a:t>Throughput ~3.8 req/sec</a:t>
            </a:r>
          </a:p>
          <a:p>
            <a:pPr>
              <a:buFont typeface="Arial" panose="020B0604020202020204" pitchFamily="34" charset="0"/>
              <a:buChar char="•"/>
            </a:pPr>
            <a:r>
              <a:rPr lang="en-US" sz="1400" b="1" u="sng" dirty="0"/>
              <a:t>Login</a:t>
            </a:r>
            <a:r>
              <a:rPr lang="en-US" sz="1400" b="1" dirty="0"/>
              <a:t> warms up quickly</a:t>
            </a:r>
            <a:endParaRPr lang="en-US" sz="1400" dirty="0"/>
          </a:p>
          <a:p>
            <a:pPr marL="742950" lvl="1" indent="-285750">
              <a:buFont typeface="Arial" panose="020B0604020202020204" pitchFamily="34" charset="0"/>
              <a:buChar char="•"/>
            </a:pPr>
            <a:r>
              <a:rPr lang="en-US" sz="1200" dirty="0"/>
              <a:t>Initial latency ~4.2 s drops below 0.7 s on subsequent calls</a:t>
            </a:r>
          </a:p>
          <a:p>
            <a:pPr marL="742950" lvl="1" indent="-285750">
              <a:buFont typeface="Arial" panose="020B0604020202020204" pitchFamily="34" charset="0"/>
              <a:buChar char="•"/>
            </a:pPr>
            <a:r>
              <a:rPr lang="en-US" sz="1200" dirty="0"/>
              <a:t>Average ~4.2 s overall, 0 % errors, ~3.3 req/sec</a:t>
            </a:r>
          </a:p>
          <a:p>
            <a:pPr>
              <a:buFont typeface="Arial" panose="020B0604020202020204" pitchFamily="34" charset="0"/>
              <a:buChar char="•"/>
            </a:pPr>
            <a:r>
              <a:rPr lang="en-US" sz="1400" b="1" u="sng" dirty="0"/>
              <a:t>Bills</a:t>
            </a:r>
            <a:r>
              <a:rPr lang="en-US" sz="1400" b="1" dirty="0"/>
              <a:t> is the fastest and most predictable</a:t>
            </a:r>
            <a:endParaRPr lang="en-US" sz="1400" dirty="0"/>
          </a:p>
          <a:p>
            <a:pPr marL="742950" lvl="1" indent="-285750">
              <a:buFont typeface="Arial" panose="020B0604020202020204" pitchFamily="34" charset="0"/>
              <a:buChar char="•"/>
            </a:pPr>
            <a:r>
              <a:rPr lang="en-US" sz="1200" dirty="0"/>
              <a:t>Averages under 0.9 s (max ~5.1 s) with 0 % errors</a:t>
            </a:r>
          </a:p>
          <a:p>
            <a:pPr marL="742950" lvl="1" indent="-285750">
              <a:buFont typeface="Arial" panose="020B0604020202020204" pitchFamily="34" charset="0"/>
              <a:buChar char="•"/>
            </a:pPr>
            <a:r>
              <a:rPr lang="en-US" sz="1200" dirty="0"/>
              <a:t>Highest throughput at ~4.2 req/sec</a:t>
            </a:r>
          </a:p>
          <a:p>
            <a:pPr>
              <a:buFont typeface="Arial" panose="020B0604020202020204" pitchFamily="34" charset="0"/>
              <a:buChar char="•"/>
            </a:pPr>
            <a:r>
              <a:rPr lang="en-US" sz="1400" b="1" dirty="0"/>
              <a:t>Clear downward trend across all endpoints</a:t>
            </a:r>
            <a:endParaRPr lang="en-US" sz="1400" dirty="0"/>
          </a:p>
          <a:p>
            <a:pPr marL="742950" lvl="1" indent="-285750">
              <a:buFont typeface="Arial" panose="020B0604020202020204" pitchFamily="34" charset="0"/>
              <a:buChar char="•"/>
            </a:pPr>
            <a:r>
              <a:rPr lang="en-US" sz="1200" dirty="0"/>
              <a:t>Latencies decrease over the 25 s window, </a:t>
            </a:r>
            <a:r>
              <a:rPr lang="en-US" sz="1200" b="1" dirty="0"/>
              <a:t>showing system warm-up and effective autoscaling</a:t>
            </a:r>
          </a:p>
          <a:p>
            <a:pPr marL="742950" lvl="1" indent="-285750">
              <a:buFont typeface="Arial" panose="020B0604020202020204" pitchFamily="34" charset="0"/>
              <a:buChar char="•"/>
            </a:pPr>
            <a:r>
              <a:rPr lang="en-US" sz="1200" dirty="0"/>
              <a:t>Total average latency ~3.3 s, combined throughput ~9 req/sec</a:t>
            </a:r>
          </a:p>
        </p:txBody>
      </p:sp>
      <p:cxnSp>
        <p:nvCxnSpPr>
          <p:cNvPr id="106" name="Straight Connector 105">
            <a:extLst>
              <a:ext uri="{FF2B5EF4-FFF2-40B4-BE49-F238E27FC236}">
                <a16:creationId xmlns:a16="http://schemas.microsoft.com/office/drawing/2014/main" id="{5DC4AF7E-06F2-3CC8-B79C-245E918A74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016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8684F62-AB71-A580-2C86-8CF1DE3781AF}"/>
            </a:ext>
          </a:extLst>
        </p:cNvPr>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269472D9-5A24-E14A-14D2-16F70850F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7C62A370-AB2B-9C89-FA63-D1377F2150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75" name="Rectangle 74">
              <a:extLst>
                <a:ext uri="{FF2B5EF4-FFF2-40B4-BE49-F238E27FC236}">
                  <a16:creationId xmlns:a16="http://schemas.microsoft.com/office/drawing/2014/main" id="{B1391FBA-C128-5978-ECF6-1179494634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C5DB9BE7-855E-FED3-8A8C-FC9E7D5F0D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D33A3459-3F8D-FC8C-CC44-2EEF787EE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Rectangle 78">
            <a:extLst>
              <a:ext uri="{FF2B5EF4-FFF2-40B4-BE49-F238E27FC236}">
                <a16:creationId xmlns:a16="http://schemas.microsoft.com/office/drawing/2014/main" id="{CACE7B30-CEA0-003F-836F-4A11E4BEB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A5B98E-6AE1-2BE0-BCE8-0239055378EC}"/>
              </a:ext>
            </a:extLst>
          </p:cNvPr>
          <p:cNvSpPr>
            <a:spLocks noGrp="1"/>
          </p:cNvSpPr>
          <p:nvPr>
            <p:ph type="title"/>
          </p:nvPr>
        </p:nvSpPr>
        <p:spPr>
          <a:xfrm>
            <a:off x="782723" y="809898"/>
            <a:ext cx="7457037" cy="1554480"/>
          </a:xfrm>
        </p:spPr>
        <p:txBody>
          <a:bodyPr anchor="ctr">
            <a:normAutofit/>
          </a:bodyPr>
          <a:lstStyle/>
          <a:p>
            <a:r>
              <a:rPr lang="en-US" sz="4200"/>
              <a:t>Demo</a:t>
            </a:r>
          </a:p>
        </p:txBody>
      </p:sp>
      <p:sp>
        <p:nvSpPr>
          <p:cNvPr id="4" name="Content Placeholder 2">
            <a:extLst>
              <a:ext uri="{FF2B5EF4-FFF2-40B4-BE49-F238E27FC236}">
                <a16:creationId xmlns:a16="http://schemas.microsoft.com/office/drawing/2014/main" id="{180A1A62-27AF-738C-BBA6-EF64F891DEBF}"/>
              </a:ext>
            </a:extLst>
          </p:cNvPr>
          <p:cNvSpPr>
            <a:spLocks noGrp="1"/>
          </p:cNvSpPr>
          <p:nvPr>
            <p:ph idx="1"/>
          </p:nvPr>
        </p:nvSpPr>
        <p:spPr>
          <a:xfrm>
            <a:off x="783771" y="1905415"/>
            <a:ext cx="7455989" cy="5225305"/>
          </a:xfrm>
        </p:spPr>
        <p:txBody>
          <a:bodyPr anchor="ctr">
            <a:normAutofit/>
          </a:bodyPr>
          <a:lstStyle/>
          <a:p>
            <a:pPr marL="0" indent="0">
              <a:buNone/>
            </a:pPr>
            <a:r>
              <a:rPr lang="en-US" sz="2100">
                <a:ea typeface="+mn-lt"/>
                <a:cs typeface="+mn-lt"/>
              </a:rPr>
              <a:t>Here's how it works from a user perspective:</a:t>
            </a:r>
            <a:endParaRPr lang="en-US">
              <a:ea typeface="+mn-lt"/>
              <a:cs typeface="+mn-lt"/>
            </a:endParaRPr>
          </a:p>
          <a:p>
            <a:r>
              <a:rPr lang="en-US" sz="2100">
                <a:ea typeface="+mn-lt"/>
                <a:cs typeface="+mn-lt"/>
              </a:rPr>
              <a:t>Step 1: Open the dashboard and upload a receipt</a:t>
            </a:r>
            <a:endParaRPr lang="en-US">
              <a:ea typeface="+mn-lt"/>
              <a:cs typeface="+mn-lt"/>
            </a:endParaRPr>
          </a:p>
          <a:p>
            <a:r>
              <a:rPr lang="en-US" sz="2100">
                <a:ea typeface="+mn-lt"/>
                <a:cs typeface="+mn-lt"/>
              </a:rPr>
              <a:t>Step 2: The backend receives the file, saves it to S3, and launches our OCR + LLM pipeline</a:t>
            </a:r>
            <a:endParaRPr lang="en-US"/>
          </a:p>
          <a:p>
            <a:r>
              <a:rPr lang="en-US" sz="2100">
                <a:ea typeface="+mn-lt"/>
                <a:cs typeface="+mn-lt"/>
              </a:rPr>
              <a:t>Step 3: Extracted data — like vendor name, date, and total — appears on the dashboard</a:t>
            </a:r>
            <a:endParaRPr lang="en-US">
              <a:ea typeface="+mn-lt"/>
              <a:cs typeface="+mn-lt"/>
            </a:endParaRPr>
          </a:p>
          <a:p>
            <a:r>
              <a:rPr lang="en-US" sz="2100">
                <a:ea typeface="+mn-lt"/>
                <a:cs typeface="+mn-lt"/>
              </a:rPr>
              <a:t>Step 4: Users can search, filter, and visualize their expenses in real-time</a:t>
            </a:r>
            <a:endParaRPr lang="en-US"/>
          </a:p>
          <a:p>
            <a:pPr marL="0" indent="0">
              <a:buNone/>
            </a:pPr>
            <a:endParaRPr lang="en-US" sz="2100">
              <a:ea typeface="Calibri"/>
              <a:cs typeface="Calibri"/>
            </a:endParaRPr>
          </a:p>
        </p:txBody>
      </p:sp>
      <p:cxnSp>
        <p:nvCxnSpPr>
          <p:cNvPr id="81" name="Straight Connector 80">
            <a:extLst>
              <a:ext uri="{FF2B5EF4-FFF2-40B4-BE49-F238E27FC236}">
                <a16:creationId xmlns:a16="http://schemas.microsoft.com/office/drawing/2014/main" id="{CF00CD60-9A88-3D1B-DF56-2348D05A8C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9505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A24BB42-A30D-48BD-5897-C72AB1AEBE1C}"/>
            </a:ext>
          </a:extLst>
        </p:cNvPr>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8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89" name="Rectangle 8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Rectangle 9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8A736F-FD1F-B28C-015B-7A6C28DA4D69}"/>
              </a:ext>
            </a:extLst>
          </p:cNvPr>
          <p:cNvSpPr>
            <a:spLocks noGrp="1"/>
          </p:cNvSpPr>
          <p:nvPr>
            <p:ph type="title"/>
          </p:nvPr>
        </p:nvSpPr>
        <p:spPr>
          <a:xfrm>
            <a:off x="782723" y="809898"/>
            <a:ext cx="7457037" cy="1554480"/>
          </a:xfrm>
        </p:spPr>
        <p:txBody>
          <a:bodyPr anchor="ctr">
            <a:normAutofit/>
          </a:bodyPr>
          <a:lstStyle/>
          <a:p>
            <a:r>
              <a:rPr lang="en-IN" sz="4200"/>
              <a:t>Conclusion</a:t>
            </a:r>
            <a:endParaRPr lang="en-US" sz="4200"/>
          </a:p>
        </p:txBody>
      </p:sp>
      <p:sp>
        <p:nvSpPr>
          <p:cNvPr id="4" name="Content Placeholder 2">
            <a:extLst>
              <a:ext uri="{FF2B5EF4-FFF2-40B4-BE49-F238E27FC236}">
                <a16:creationId xmlns:a16="http://schemas.microsoft.com/office/drawing/2014/main" id="{F7696C73-35CD-1D64-BD3F-789AB160F31A}"/>
              </a:ext>
            </a:extLst>
          </p:cNvPr>
          <p:cNvSpPr>
            <a:spLocks noGrp="1"/>
          </p:cNvSpPr>
          <p:nvPr>
            <p:ph idx="1"/>
          </p:nvPr>
        </p:nvSpPr>
        <p:spPr>
          <a:xfrm>
            <a:off x="783771" y="3017522"/>
            <a:ext cx="7455989" cy="3124658"/>
          </a:xfrm>
        </p:spPr>
        <p:txBody>
          <a:bodyPr anchor="ctr">
            <a:normAutofit/>
          </a:bodyPr>
          <a:lstStyle/>
          <a:p>
            <a:pPr>
              <a:lnSpc>
                <a:spcPct val="90000"/>
              </a:lnSpc>
              <a:buFont typeface="Arial" panose="020B0604020202020204" pitchFamily="34" charset="0"/>
              <a:buChar char="•"/>
            </a:pPr>
            <a:r>
              <a:rPr lang="en-US" sz="1900"/>
              <a:t>Solved a real problem made personal expense tracking effortless</a:t>
            </a:r>
          </a:p>
          <a:p>
            <a:pPr>
              <a:lnSpc>
                <a:spcPct val="90000"/>
              </a:lnSpc>
              <a:buFont typeface="Arial" panose="020B0604020202020204" pitchFamily="34" charset="0"/>
              <a:buChar char="•"/>
            </a:pPr>
            <a:r>
              <a:rPr lang="en-US" sz="1900"/>
              <a:t>Cloud-native architecture ensures scalability, security, and easy expansion</a:t>
            </a:r>
          </a:p>
          <a:p>
            <a:pPr>
              <a:lnSpc>
                <a:spcPct val="90000"/>
              </a:lnSpc>
              <a:buFont typeface="Arial" panose="020B0604020202020204" pitchFamily="34" charset="0"/>
              <a:buChar char="•"/>
            </a:pPr>
            <a:r>
              <a:rPr lang="en-US" sz="1900"/>
              <a:t>Automated the most painful steps, delivering instant, actionable insights</a:t>
            </a:r>
          </a:p>
          <a:p>
            <a:pPr>
              <a:lnSpc>
                <a:spcPct val="90000"/>
              </a:lnSpc>
              <a:buFont typeface="Arial" panose="020B0604020202020204" pitchFamily="34" charset="0"/>
              <a:buChar char="•"/>
            </a:pPr>
            <a:r>
              <a:rPr lang="en-US" sz="1900"/>
              <a:t>Proven reliability under load, with dynamic autoscaling (2 → 4 pods)</a:t>
            </a:r>
          </a:p>
          <a:p>
            <a:pPr>
              <a:lnSpc>
                <a:spcPct val="90000"/>
              </a:lnSpc>
              <a:buFont typeface="Arial" panose="020B0604020202020204" pitchFamily="34" charset="0"/>
              <a:buChar char="•"/>
            </a:pPr>
            <a:r>
              <a:rPr lang="en-US" sz="1900" b="1"/>
              <a:t>Next steps:</a:t>
            </a:r>
            <a:endParaRPr lang="en-US" sz="1900"/>
          </a:p>
          <a:p>
            <a:pPr marL="742950" lvl="1" indent="-285750">
              <a:lnSpc>
                <a:spcPct val="90000"/>
              </a:lnSpc>
              <a:buFont typeface="Arial" panose="020B0604020202020204" pitchFamily="34" charset="0"/>
              <a:buChar char="•"/>
            </a:pPr>
            <a:r>
              <a:rPr lang="en-US" sz="1900"/>
              <a:t>Smarter receipt extraction with next-gen LLMs</a:t>
            </a:r>
          </a:p>
          <a:p>
            <a:pPr marL="742950" lvl="1" indent="-285750">
              <a:lnSpc>
                <a:spcPct val="90000"/>
              </a:lnSpc>
              <a:buFont typeface="Arial" panose="020B0604020202020204" pitchFamily="34" charset="0"/>
              <a:buChar char="•"/>
            </a:pPr>
            <a:r>
              <a:rPr lang="en-US" sz="1900"/>
              <a:t>Custom categories, budgets &amp; real-time alerts</a:t>
            </a:r>
          </a:p>
          <a:p>
            <a:pPr marL="742950" lvl="1" indent="-285750">
              <a:lnSpc>
                <a:spcPct val="90000"/>
              </a:lnSpc>
              <a:buFont typeface="Arial" panose="020B0604020202020204" pitchFamily="34" charset="0"/>
              <a:buChar char="•"/>
            </a:pPr>
            <a:r>
              <a:rPr lang="en-US" sz="1900"/>
              <a:t>Full multi-currency &amp; multilingual receipt support</a:t>
            </a:r>
          </a:p>
        </p:txBody>
      </p:sp>
      <p:cxnSp>
        <p:nvCxnSpPr>
          <p:cNvPr id="95" name="Straight Connector 94">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5239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DB3E3A2-1AB0-721C-98BA-E489D16227FA}"/>
            </a:ext>
          </a:extLst>
        </p:cNvPr>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EEFB44B7-E514-0D02-528D-0FEEDAC4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87">
            <a:extLst>
              <a:ext uri="{FF2B5EF4-FFF2-40B4-BE49-F238E27FC236}">
                <a16:creationId xmlns:a16="http://schemas.microsoft.com/office/drawing/2014/main" id="{D6CF3CB8-8FA3-2B5D-A871-C00E91600B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89" name="Rectangle 88">
              <a:extLst>
                <a:ext uri="{FF2B5EF4-FFF2-40B4-BE49-F238E27FC236}">
                  <a16:creationId xmlns:a16="http://schemas.microsoft.com/office/drawing/2014/main" id="{F00E725C-6FF8-A44A-EE4B-8213A1AAD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AC695937-C561-EF62-2E36-4F4C2F53BB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426D8112-4851-04F4-5C09-4810CCC32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Rectangle 92">
            <a:extLst>
              <a:ext uri="{FF2B5EF4-FFF2-40B4-BE49-F238E27FC236}">
                <a16:creationId xmlns:a16="http://schemas.microsoft.com/office/drawing/2014/main" id="{7E4D1DA2-E39A-5C9C-CD41-0FD7558E5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B63E85-CDC7-75E7-AA4F-C8670A7527E2}"/>
              </a:ext>
            </a:extLst>
          </p:cNvPr>
          <p:cNvSpPr>
            <a:spLocks noGrp="1"/>
          </p:cNvSpPr>
          <p:nvPr>
            <p:ph type="title"/>
          </p:nvPr>
        </p:nvSpPr>
        <p:spPr>
          <a:xfrm>
            <a:off x="782723" y="809898"/>
            <a:ext cx="7457037" cy="1554480"/>
          </a:xfrm>
        </p:spPr>
        <p:txBody>
          <a:bodyPr anchor="ctr">
            <a:normAutofit/>
          </a:bodyPr>
          <a:lstStyle/>
          <a:p>
            <a:r>
              <a:rPr lang="en-IN" sz="4200">
                <a:ea typeface="+mj-lt"/>
                <a:cs typeface="+mj-lt"/>
              </a:rPr>
              <a:t>Contribution of the Project</a:t>
            </a:r>
            <a:endParaRPr lang="en-US"/>
          </a:p>
        </p:txBody>
      </p:sp>
      <p:sp>
        <p:nvSpPr>
          <p:cNvPr id="4" name="Content Placeholder 2">
            <a:extLst>
              <a:ext uri="{FF2B5EF4-FFF2-40B4-BE49-F238E27FC236}">
                <a16:creationId xmlns:a16="http://schemas.microsoft.com/office/drawing/2014/main" id="{37CB1C29-6553-72E0-18F4-DCA5611D4E39}"/>
              </a:ext>
            </a:extLst>
          </p:cNvPr>
          <p:cNvSpPr>
            <a:spLocks noGrp="1"/>
          </p:cNvSpPr>
          <p:nvPr>
            <p:ph idx="1"/>
          </p:nvPr>
        </p:nvSpPr>
        <p:spPr>
          <a:xfrm>
            <a:off x="783771" y="2727950"/>
            <a:ext cx="7455989" cy="3342149"/>
          </a:xfrm>
        </p:spPr>
        <p:txBody>
          <a:bodyPr anchor="ctr">
            <a:normAutofit fontScale="77500" lnSpcReduction="20000"/>
          </a:bodyPr>
          <a:lstStyle/>
          <a:p>
            <a:pPr marL="0" indent="0">
              <a:buNone/>
            </a:pPr>
            <a:r>
              <a:rPr lang="en-US" sz="1900">
                <a:ea typeface="+mn-lt"/>
                <a:cs typeface="+mn-lt"/>
              </a:rPr>
              <a:t>Aditya</a:t>
            </a:r>
          </a:p>
          <a:p>
            <a:pPr>
              <a:buFont typeface="Arial" panose="020B0604020202020204" pitchFamily="34" charset="0"/>
              <a:buChar char="•"/>
            </a:pPr>
            <a:r>
              <a:rPr lang="en-US" sz="1900" dirty="0">
                <a:ea typeface="+mn-lt"/>
                <a:cs typeface="+mn-lt"/>
              </a:rPr>
              <a:t>Introduced an intelligent, cloud-native approach to automating receipt-based expense tracking.</a:t>
            </a:r>
            <a:endParaRPr lang="en-US">
              <a:ea typeface="Calibri"/>
              <a:cs typeface="Calibri"/>
            </a:endParaRPr>
          </a:p>
          <a:p>
            <a:pPr>
              <a:buFont typeface="Arial" panose="020B0604020202020204" pitchFamily="34" charset="0"/>
              <a:buChar char="•"/>
            </a:pPr>
            <a:r>
              <a:rPr lang="en-US" sz="1900" dirty="0">
                <a:ea typeface="+mn-lt"/>
                <a:cs typeface="+mn-lt"/>
              </a:rPr>
              <a:t>Designed and deployed a fully scalable backend using Docker, Flask, AWS, and Kubernetes.</a:t>
            </a:r>
            <a:endParaRPr lang="en-US">
              <a:ea typeface="Calibri"/>
              <a:cs typeface="Calibri"/>
            </a:endParaRPr>
          </a:p>
          <a:p>
            <a:pPr marL="0" indent="0">
              <a:buNone/>
            </a:pPr>
            <a:r>
              <a:rPr lang="en-US" sz="1900">
                <a:ea typeface="Calibri"/>
                <a:cs typeface="Calibri"/>
              </a:rPr>
              <a:t>Shubham</a:t>
            </a:r>
            <a:endParaRPr lang="en-US">
              <a:ea typeface="Calibri"/>
              <a:cs typeface="Calibri"/>
            </a:endParaRPr>
          </a:p>
          <a:p>
            <a:pPr>
              <a:buFont typeface="Arial" panose="020B0604020202020204" pitchFamily="34" charset="0"/>
              <a:buChar char="•"/>
            </a:pPr>
            <a:r>
              <a:rPr lang="en-US" sz="1900" dirty="0">
                <a:ea typeface="+mn-lt"/>
                <a:cs typeface="+mn-lt"/>
              </a:rPr>
              <a:t>Enabled real-time financial visibility through a modern React dashboard with dynamic insights.</a:t>
            </a:r>
            <a:endParaRPr lang="en-US" dirty="0"/>
          </a:p>
          <a:p>
            <a:pPr>
              <a:buFont typeface="Arial" panose="020B0604020202020204" pitchFamily="34" charset="0"/>
              <a:buChar char="•"/>
            </a:pPr>
            <a:r>
              <a:rPr lang="en-US" sz="1900" dirty="0">
                <a:ea typeface="+mn-lt"/>
                <a:cs typeface="+mn-lt"/>
              </a:rPr>
              <a:t>Demonstrated practical use of OCR + LLMs to transform unstructured receipt data into structured records.</a:t>
            </a:r>
            <a:endParaRPr lang="en-US" dirty="0"/>
          </a:p>
          <a:p>
            <a:pPr marL="0" indent="0">
              <a:buNone/>
            </a:pPr>
            <a:r>
              <a:rPr lang="en-US" sz="1900">
                <a:ea typeface="+mn-lt"/>
                <a:cs typeface="+mn-lt"/>
              </a:rPr>
              <a:t>Abhishek</a:t>
            </a:r>
          </a:p>
          <a:p>
            <a:pPr>
              <a:buFont typeface="Arial" panose="020B0604020202020204" pitchFamily="34" charset="0"/>
              <a:buChar char="•"/>
            </a:pPr>
            <a:r>
              <a:rPr lang="en-US" sz="1900">
                <a:ea typeface="+mn-lt"/>
                <a:cs typeface="+mn-lt"/>
              </a:rPr>
              <a:t>Emphasized data privacy and security through token-based authentication and HTTPS flows.</a:t>
            </a:r>
          </a:p>
          <a:p>
            <a:pPr>
              <a:buFont typeface="Arial" panose="020B0604020202020204" pitchFamily="34" charset="0"/>
              <a:buChar char="•"/>
            </a:pPr>
            <a:r>
              <a:rPr lang="en-US" sz="1900">
                <a:ea typeface="+mn-lt"/>
                <a:cs typeface="+mn-lt"/>
              </a:rPr>
              <a:t>Validated the system’s stability by testing different payload sizes and ensuring consistent performance under file-heavy requests.</a:t>
            </a:r>
            <a:endParaRPr lang="en-US" sz="1900">
              <a:ea typeface="Calibri"/>
              <a:cs typeface="Calibri"/>
            </a:endParaRPr>
          </a:p>
          <a:p>
            <a:pPr>
              <a:lnSpc>
                <a:spcPct val="90000"/>
              </a:lnSpc>
              <a:buFont typeface="Arial" panose="020B0604020202020204" pitchFamily="34" charset="0"/>
              <a:buChar char="•"/>
            </a:pPr>
            <a:endParaRPr lang="en-US" sz="1900" dirty="0">
              <a:ea typeface="Calibri"/>
              <a:cs typeface="Calibri"/>
            </a:endParaRPr>
          </a:p>
        </p:txBody>
      </p:sp>
      <p:cxnSp>
        <p:nvCxnSpPr>
          <p:cNvPr id="95" name="Straight Connector 94">
            <a:extLst>
              <a:ext uri="{FF2B5EF4-FFF2-40B4-BE49-F238E27FC236}">
                <a16:creationId xmlns:a16="http://schemas.microsoft.com/office/drawing/2014/main" id="{1218484F-4953-2011-27F2-EFB2E36FC1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0221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97AECD4-0AB7-CD1F-3220-ADCE8F4FA90E}"/>
            </a:ext>
          </a:extLst>
        </p:cNvPr>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D82F0BE4-FBE4-C296-5C94-EA3D41781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2798F171-1430-4698-3AF4-70D75F896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75" name="Rectangle 74">
              <a:extLst>
                <a:ext uri="{FF2B5EF4-FFF2-40B4-BE49-F238E27FC236}">
                  <a16:creationId xmlns:a16="http://schemas.microsoft.com/office/drawing/2014/main" id="{198F8435-E945-D6E4-D35D-F701B65F4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CE7005B0-9250-EE54-0BCA-DE3B3C72DD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8AB99537-737A-6614-423F-625E92E8CE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Rectangle 78">
            <a:extLst>
              <a:ext uri="{FF2B5EF4-FFF2-40B4-BE49-F238E27FC236}">
                <a16:creationId xmlns:a16="http://schemas.microsoft.com/office/drawing/2014/main" id="{51194C53-4BC6-E414-AD35-56B430EB7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77A07C-DE24-8327-A8EE-C7FC9712AF85}"/>
              </a:ext>
            </a:extLst>
          </p:cNvPr>
          <p:cNvSpPr>
            <a:spLocks noGrp="1"/>
          </p:cNvSpPr>
          <p:nvPr>
            <p:ph type="title"/>
          </p:nvPr>
        </p:nvSpPr>
        <p:spPr>
          <a:xfrm>
            <a:off x="782723" y="809898"/>
            <a:ext cx="7457037" cy="1554480"/>
          </a:xfrm>
        </p:spPr>
        <p:txBody>
          <a:bodyPr anchor="ctr">
            <a:normAutofit/>
          </a:bodyPr>
          <a:lstStyle/>
          <a:p>
            <a:r>
              <a:rPr lang="en-IN">
                <a:ea typeface="Calibri"/>
                <a:cs typeface="Calibri"/>
              </a:rPr>
              <a:t>Q&amp;A</a:t>
            </a:r>
            <a:r>
              <a:rPr lang="en-IN">
                <a:solidFill>
                  <a:srgbClr val="FFFFFF"/>
                </a:solidFill>
                <a:ea typeface="Calibri"/>
                <a:cs typeface="Calibri"/>
              </a:rPr>
              <a:t>&amp;A</a:t>
            </a:r>
          </a:p>
        </p:txBody>
      </p:sp>
      <p:sp>
        <p:nvSpPr>
          <p:cNvPr id="4" name="Content Placeholder 2">
            <a:extLst>
              <a:ext uri="{FF2B5EF4-FFF2-40B4-BE49-F238E27FC236}">
                <a16:creationId xmlns:a16="http://schemas.microsoft.com/office/drawing/2014/main" id="{0C60655D-2F48-CD5A-8DDB-097BA5625B7C}"/>
              </a:ext>
            </a:extLst>
          </p:cNvPr>
          <p:cNvSpPr>
            <a:spLocks noGrp="1"/>
          </p:cNvSpPr>
          <p:nvPr>
            <p:ph idx="1"/>
          </p:nvPr>
        </p:nvSpPr>
        <p:spPr>
          <a:xfrm>
            <a:off x="783771" y="1019848"/>
            <a:ext cx="7455989" cy="6110872"/>
          </a:xfrm>
        </p:spPr>
        <p:txBody>
          <a:bodyPr anchor="ctr">
            <a:normAutofit/>
          </a:bodyPr>
          <a:lstStyle/>
          <a:p>
            <a:pPr marL="0" indent="0" algn="ctr">
              <a:buNone/>
            </a:pPr>
            <a:r>
              <a:rPr lang="en-US">
                <a:ea typeface="+mn-lt"/>
                <a:cs typeface="+mn-lt"/>
              </a:rPr>
              <a:t>Thank you! </a:t>
            </a:r>
            <a:endParaRPr lang="en-US"/>
          </a:p>
          <a:p>
            <a:pPr marL="0" indent="0" algn="ctr">
              <a:buNone/>
            </a:pPr>
            <a:r>
              <a:rPr lang="en-US">
                <a:ea typeface="+mn-lt"/>
                <a:cs typeface="+mn-lt"/>
              </a:rPr>
              <a:t>We welcome your questions and feedback!</a:t>
            </a:r>
            <a:endParaRPr lang="en-US">
              <a:ea typeface="Calibri"/>
              <a:cs typeface="Calibri"/>
            </a:endParaRPr>
          </a:p>
        </p:txBody>
      </p:sp>
      <p:cxnSp>
        <p:nvCxnSpPr>
          <p:cNvPr id="81" name="Straight Connector 80">
            <a:extLst>
              <a:ext uri="{FF2B5EF4-FFF2-40B4-BE49-F238E27FC236}">
                <a16:creationId xmlns:a16="http://schemas.microsoft.com/office/drawing/2014/main" id="{74386FB7-65CF-7C62-FBAD-66D9C76CCF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6440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20" name="Rectangle 1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2723" y="809898"/>
            <a:ext cx="7457037" cy="1554480"/>
          </a:xfrm>
        </p:spPr>
        <p:txBody>
          <a:bodyPr anchor="ctr">
            <a:normAutofit/>
          </a:bodyPr>
          <a:lstStyle/>
          <a:p>
            <a:r>
              <a:rPr lang="en-US" sz="4200"/>
              <a:t>Problem Statement</a:t>
            </a:r>
          </a:p>
        </p:txBody>
      </p:sp>
      <p:sp>
        <p:nvSpPr>
          <p:cNvPr id="3" name="Content Placeholder 2"/>
          <p:cNvSpPr>
            <a:spLocks noGrp="1"/>
          </p:cNvSpPr>
          <p:nvPr>
            <p:ph idx="1"/>
          </p:nvPr>
        </p:nvSpPr>
        <p:spPr>
          <a:xfrm>
            <a:off x="485150" y="3532387"/>
            <a:ext cx="8176799" cy="3515952"/>
          </a:xfrm>
        </p:spPr>
        <p:txBody>
          <a:bodyPr anchor="ctr">
            <a:normAutofit lnSpcReduction="10000"/>
          </a:bodyPr>
          <a:lstStyle/>
          <a:p>
            <a:r>
              <a:rPr lang="en-US" sz="2100">
                <a:ea typeface="+mn-lt"/>
                <a:cs typeface="+mn-lt"/>
              </a:rPr>
              <a:t>Tracking expenses is something everyone knows they should do — but very few enjoy doing it.</a:t>
            </a:r>
            <a:endParaRPr lang="en-US"/>
          </a:p>
          <a:p>
            <a:r>
              <a:rPr lang="en-US" sz="2100">
                <a:ea typeface="+mn-lt"/>
                <a:cs typeface="+mn-lt"/>
              </a:rPr>
              <a:t>Most people still rely on old-school methods: snapping photos of receipts, manually entering numbers, or letting them pile up.</a:t>
            </a:r>
            <a:endParaRPr lang="en-US" sz="2100">
              <a:ea typeface="Calibri"/>
              <a:cs typeface="Calibri"/>
            </a:endParaRPr>
          </a:p>
          <a:p>
            <a:r>
              <a:rPr lang="en-US" sz="2100">
                <a:ea typeface="+mn-lt"/>
                <a:cs typeface="+mn-lt"/>
              </a:rPr>
              <a:t>This manual process is not only tedious — it often leads to forgotten expenses, misclassifications, and incomplete data.</a:t>
            </a:r>
            <a:endParaRPr lang="en-US" sz="2100">
              <a:ea typeface="Calibri"/>
              <a:cs typeface="Calibri"/>
            </a:endParaRPr>
          </a:p>
          <a:p>
            <a:r>
              <a:rPr lang="en-US" sz="2100">
                <a:ea typeface="+mn-lt"/>
                <a:cs typeface="+mn-lt"/>
              </a:rPr>
              <a:t>More importantly, people don’t get immediate insights from their spending — they’re stuck reviewing their finances reactively, not proactively.</a:t>
            </a:r>
            <a:endParaRPr lang="en-US" sz="2100">
              <a:ea typeface="Calibri"/>
              <a:cs typeface="Calibri"/>
            </a:endParaRPr>
          </a:p>
          <a:p>
            <a:r>
              <a:rPr lang="en-US" sz="2100">
                <a:ea typeface="+mn-lt"/>
                <a:cs typeface="+mn-lt"/>
              </a:rPr>
              <a:t>There’s a clear need for smarter, automated tools that simplify this essential part of everyday life.</a:t>
            </a:r>
            <a:endParaRPr lang="en-US" sz="2100">
              <a:ea typeface="Calibri"/>
              <a:cs typeface="Calibri"/>
            </a:endParaRPr>
          </a:p>
          <a:p>
            <a:endParaRPr lang="en-US" sz="2100">
              <a:ea typeface="Calibri"/>
              <a:cs typeface="Calibri"/>
            </a:endParaRPr>
          </a:p>
          <a:p>
            <a:endParaRPr lang="en-US" sz="2100">
              <a:ea typeface="Calibri"/>
              <a:cs typeface="Calibri"/>
            </a:endParaRPr>
          </a:p>
          <a:p>
            <a:endParaRPr lang="en-US" sz="2100">
              <a:ea typeface="+mn-lt"/>
              <a:cs typeface="+mn-lt"/>
            </a:endParaRPr>
          </a:p>
          <a:p>
            <a:endParaRPr lang="en-US">
              <a:ea typeface="+mn-lt"/>
              <a:cs typeface="+mn-lt"/>
            </a:endParaRPr>
          </a:p>
          <a:p>
            <a:pPr marL="0" indent="0">
              <a:buNone/>
            </a:pPr>
            <a:endParaRPr lang="en-US" sz="2100">
              <a:ea typeface="+mn-lt"/>
              <a:cs typeface="+mn-lt"/>
            </a:endParaRPr>
          </a:p>
        </p:txBody>
      </p:sp>
      <p:cxnSp>
        <p:nvCxnSpPr>
          <p:cNvPr id="26" name="Straight Connector 2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327774A-8433-2EA1-A7C4-4266EEA39612}"/>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2039E7B-6776-60FF-F982-DDF57759A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96A49196-83E1-CAA0-B2EA-9E2384E9FC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20" name="Rectangle 19">
              <a:extLst>
                <a:ext uri="{FF2B5EF4-FFF2-40B4-BE49-F238E27FC236}">
                  <a16:creationId xmlns:a16="http://schemas.microsoft.com/office/drawing/2014/main" id="{167A7CFD-CBC9-B8B4-FEC7-1C834B154A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B372EAB-6EAD-A103-D6E0-87199540F1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6F1A79C-766B-855E-3046-3A71426E5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96A36FEA-8FC2-AFEB-C7C4-29BE6924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A8A1A1-F0CD-231A-2C14-0D15C896946F}"/>
              </a:ext>
            </a:extLst>
          </p:cNvPr>
          <p:cNvSpPr>
            <a:spLocks noGrp="1"/>
          </p:cNvSpPr>
          <p:nvPr>
            <p:ph type="title"/>
          </p:nvPr>
        </p:nvSpPr>
        <p:spPr>
          <a:xfrm>
            <a:off x="782723" y="809898"/>
            <a:ext cx="7457037" cy="1554480"/>
          </a:xfrm>
        </p:spPr>
        <p:txBody>
          <a:bodyPr anchor="ctr">
            <a:normAutofit/>
          </a:bodyPr>
          <a:lstStyle/>
          <a:p>
            <a:r>
              <a:rPr lang="en-IN"/>
              <a:t>Proposed Solution</a:t>
            </a:r>
            <a:endParaRPr lang="en-US" sz="4200"/>
          </a:p>
        </p:txBody>
      </p:sp>
      <p:cxnSp>
        <p:nvCxnSpPr>
          <p:cNvPr id="26" name="Straight Connector 25">
            <a:extLst>
              <a:ext uri="{FF2B5EF4-FFF2-40B4-BE49-F238E27FC236}">
                <a16:creationId xmlns:a16="http://schemas.microsoft.com/office/drawing/2014/main" id="{B709960A-75A5-567F-7919-12CAA32B641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2">
            <a:extLst>
              <a:ext uri="{FF2B5EF4-FFF2-40B4-BE49-F238E27FC236}">
                <a16:creationId xmlns:a16="http://schemas.microsoft.com/office/drawing/2014/main" id="{3C6B6E26-1502-6496-15DA-CF70062A37A3}"/>
              </a:ext>
            </a:extLst>
          </p:cNvPr>
          <p:cNvGraphicFramePr>
            <a:graphicFrameLocks/>
          </p:cNvGraphicFramePr>
          <p:nvPr>
            <p:extLst>
              <p:ext uri="{D42A27DB-BD31-4B8C-83A1-F6EECF244321}">
                <p14:modId xmlns:p14="http://schemas.microsoft.com/office/powerpoint/2010/main" val="625010517"/>
              </p:ext>
            </p:extLst>
          </p:nvPr>
        </p:nvGraphicFramePr>
        <p:xfrm>
          <a:off x="480059" y="2763352"/>
          <a:ext cx="8180615" cy="35294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7419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1D6E51-8DAE-FCC4-23BA-D50101FB988A}"/>
            </a:ext>
          </a:extLst>
        </p:cNvPr>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69324E-0A70-5E6A-4A3D-1F3F7870CD80}"/>
              </a:ext>
            </a:extLst>
          </p:cNvPr>
          <p:cNvSpPr>
            <a:spLocks noGrp="1"/>
          </p:cNvSpPr>
          <p:nvPr>
            <p:ph type="title"/>
          </p:nvPr>
        </p:nvSpPr>
        <p:spPr>
          <a:xfrm>
            <a:off x="6950931" y="2023110"/>
            <a:ext cx="1852218" cy="2846070"/>
          </a:xfrm>
        </p:spPr>
        <p:txBody>
          <a:bodyPr vert="horz" lIns="91440" tIns="45720" rIns="91440" bIns="45720" rtlCol="0" anchor="ctr">
            <a:normAutofit/>
          </a:bodyPr>
          <a:lstStyle/>
          <a:p>
            <a:pPr algn="l" defTabSz="914400">
              <a:lnSpc>
                <a:spcPct val="90000"/>
              </a:lnSpc>
            </a:pPr>
            <a:r>
              <a:rPr lang="en-US" sz="2500" kern="1200">
                <a:solidFill>
                  <a:schemeClr val="tx1"/>
                </a:solidFill>
                <a:latin typeface="+mj-lt"/>
                <a:ea typeface="+mj-ea"/>
                <a:cs typeface="+mj-cs"/>
              </a:rPr>
              <a:t>Architecture</a:t>
            </a:r>
          </a:p>
        </p:txBody>
      </p:sp>
      <p:sp>
        <p:nvSpPr>
          <p:cNvPr id="1033" name="Rectangle 103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361045" y="245695"/>
            <a:ext cx="1715478" cy="64375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6563" y="664308"/>
            <a:ext cx="6061974"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E4A1C9CB-9E8D-A1EA-3053-7B4168C2F2D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5178" y="858525"/>
            <a:ext cx="5133727" cy="5211906"/>
          </a:xfrm>
          <a:prstGeom prst="rect">
            <a:avLst/>
          </a:prstGeom>
          <a:noFill/>
          <a:extLst>
            <a:ext uri="{909E8E84-426E-40DD-AFC4-6F175D3DCCD1}">
              <a14:hiddenFill xmlns:a14="http://schemas.microsoft.com/office/drawing/2010/main">
                <a:solidFill>
                  <a:srgbClr val="FFFFFF"/>
                </a:solidFill>
              </a14:hiddenFill>
            </a:ext>
          </a:extLst>
        </p:spPr>
      </p:pic>
      <p:sp>
        <p:nvSpPr>
          <p:cNvPr id="1037" name="Rectangle 103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47951" y="3411145"/>
            <a:ext cx="1719072"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2934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9F7FD0A-E6B6-A8E8-CCEB-5B669F7B47DF}"/>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F665A34-0917-0E62-1E6B-71D60EAD2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9F049725-478C-8B16-F2CA-20779725C5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20" name="Rectangle 19">
              <a:extLst>
                <a:ext uri="{FF2B5EF4-FFF2-40B4-BE49-F238E27FC236}">
                  <a16:creationId xmlns:a16="http://schemas.microsoft.com/office/drawing/2014/main" id="{DD9A6D99-001A-46FA-B700-4566DD5FCF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91369AB-F051-5431-82FF-05E54D299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882AF49-E30B-D6B1-9A39-84297B8680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6A653007-8B96-ED3E-1C08-631EBBECE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DE7A44-B108-9E78-269E-C141576F308D}"/>
              </a:ext>
            </a:extLst>
          </p:cNvPr>
          <p:cNvSpPr>
            <a:spLocks noGrp="1"/>
          </p:cNvSpPr>
          <p:nvPr>
            <p:ph type="title"/>
          </p:nvPr>
        </p:nvSpPr>
        <p:spPr>
          <a:xfrm>
            <a:off x="782723" y="809898"/>
            <a:ext cx="7457037" cy="1554480"/>
          </a:xfrm>
        </p:spPr>
        <p:txBody>
          <a:bodyPr anchor="ctr">
            <a:normAutofit/>
          </a:bodyPr>
          <a:lstStyle/>
          <a:p>
            <a:r>
              <a:rPr lang="en-US"/>
              <a:t>Implementation</a:t>
            </a:r>
          </a:p>
        </p:txBody>
      </p:sp>
      <p:sp>
        <p:nvSpPr>
          <p:cNvPr id="3" name="Content Placeholder 2">
            <a:extLst>
              <a:ext uri="{FF2B5EF4-FFF2-40B4-BE49-F238E27FC236}">
                <a16:creationId xmlns:a16="http://schemas.microsoft.com/office/drawing/2014/main" id="{B45FCA71-A010-52BA-AB53-A594669B4F1B}"/>
              </a:ext>
            </a:extLst>
          </p:cNvPr>
          <p:cNvSpPr>
            <a:spLocks noGrp="1"/>
          </p:cNvSpPr>
          <p:nvPr>
            <p:ph idx="1"/>
          </p:nvPr>
        </p:nvSpPr>
        <p:spPr>
          <a:xfrm>
            <a:off x="474852" y="2704014"/>
            <a:ext cx="8176799" cy="3690437"/>
          </a:xfrm>
        </p:spPr>
        <p:txBody>
          <a:bodyPr anchor="ctr">
            <a:normAutofit/>
          </a:bodyPr>
          <a:lstStyle/>
          <a:p>
            <a:pPr>
              <a:buFont typeface="Arial" panose="020B0604020202020204" pitchFamily="34" charset="0"/>
              <a:buChar char="•"/>
            </a:pPr>
            <a:r>
              <a:rPr lang="en-US" sz="1800" b="1" dirty="0"/>
              <a:t>Modular, Scalable, Cloud-Native:</a:t>
            </a:r>
            <a:r>
              <a:rPr lang="en-US" sz="1800" dirty="0"/>
              <a:t> Built end-to-end for rapid expansion and easy maintenance</a:t>
            </a:r>
          </a:p>
          <a:p>
            <a:pPr>
              <a:buFont typeface="Arial" panose="020B0604020202020204" pitchFamily="34" charset="0"/>
              <a:buChar char="•"/>
            </a:pPr>
            <a:r>
              <a:rPr lang="en-US" sz="1800" b="1" dirty="0"/>
              <a:t>User Interface:</a:t>
            </a:r>
            <a:r>
              <a:rPr lang="en-US" sz="1800" dirty="0"/>
              <a:t> React dashboard for receipt uploads and instant, interactive expense visualizations</a:t>
            </a:r>
          </a:p>
          <a:p>
            <a:pPr>
              <a:buFont typeface="Arial" panose="020B0604020202020204" pitchFamily="34" charset="0"/>
              <a:buChar char="•"/>
            </a:pPr>
            <a:r>
              <a:rPr lang="en-US" sz="1800" b="1" dirty="0"/>
              <a:t>Backend Logic:</a:t>
            </a:r>
            <a:r>
              <a:rPr lang="en-US" sz="1800" dirty="0"/>
              <a:t> Flask API processes files and integrates services, each component Docker-containerized</a:t>
            </a:r>
          </a:p>
          <a:p>
            <a:pPr>
              <a:buFont typeface="Arial" panose="020B0604020202020204" pitchFamily="34" charset="0"/>
              <a:buChar char="•"/>
            </a:pPr>
            <a:r>
              <a:rPr lang="en-US" sz="1800" b="1" dirty="0"/>
              <a:t>Cloud Services:</a:t>
            </a:r>
            <a:r>
              <a:rPr lang="en-US" sz="1800" dirty="0"/>
              <a:t> AWS API Gateway, S3 for receipts, RDS for expense data, and EKS for auto-scaling workloads</a:t>
            </a:r>
          </a:p>
          <a:p>
            <a:pPr>
              <a:buFont typeface="Arial" panose="020B0604020202020204" pitchFamily="34" charset="0"/>
              <a:buChar char="•"/>
            </a:pPr>
            <a:r>
              <a:rPr lang="en-US" sz="1800" b="1" dirty="0"/>
              <a:t>Security &amp; Access:</a:t>
            </a:r>
            <a:r>
              <a:rPr lang="en-US" sz="1800" dirty="0"/>
              <a:t> IAM policies, HTTPS encryption, and CORS controls ensure proper permissions and data safety</a:t>
            </a:r>
          </a:p>
          <a:p>
            <a:pPr>
              <a:buFont typeface="Arial" panose="020B0604020202020204" pitchFamily="34" charset="0"/>
              <a:buChar char="•"/>
            </a:pPr>
            <a:r>
              <a:rPr lang="en-US" sz="1800" b="1" dirty="0"/>
              <a:t>Operational Outcome:</a:t>
            </a:r>
            <a:r>
              <a:rPr lang="en-US" sz="1800" dirty="0"/>
              <a:t> Highly responsive, enterprise-grade secure, and ready to scale on demand</a:t>
            </a:r>
          </a:p>
        </p:txBody>
      </p:sp>
      <p:cxnSp>
        <p:nvCxnSpPr>
          <p:cNvPr id="26" name="Straight Connector 25">
            <a:extLst>
              <a:ext uri="{FF2B5EF4-FFF2-40B4-BE49-F238E27FC236}">
                <a16:creationId xmlns:a16="http://schemas.microsoft.com/office/drawing/2014/main" id="{58EAEF12-275D-E997-12F6-D835972E52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8362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60" name="Rectangle 5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ectangle 6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2723" y="809898"/>
            <a:ext cx="7457037" cy="1554480"/>
          </a:xfrm>
        </p:spPr>
        <p:txBody>
          <a:bodyPr anchor="ctr">
            <a:normAutofit/>
          </a:bodyPr>
          <a:lstStyle/>
          <a:p>
            <a:r>
              <a:rPr lang="en-IN" sz="4200" dirty="0"/>
              <a:t>Kubernetes Cluster Deployment</a:t>
            </a:r>
          </a:p>
        </p:txBody>
      </p:sp>
      <p:sp>
        <p:nvSpPr>
          <p:cNvPr id="7" name="Rectangle 5">
            <a:extLst>
              <a:ext uri="{FF2B5EF4-FFF2-40B4-BE49-F238E27FC236}">
                <a16:creationId xmlns:a16="http://schemas.microsoft.com/office/drawing/2014/main" id="{E2B59635-EB9F-A989-CF7F-AEEB9D5E915A}"/>
              </a:ext>
            </a:extLst>
          </p:cNvPr>
          <p:cNvSpPr>
            <a:spLocks noGrp="1" noChangeArrowheads="1"/>
          </p:cNvSpPr>
          <p:nvPr>
            <p:ph idx="1"/>
          </p:nvPr>
        </p:nvSpPr>
        <p:spPr bwMode="auto">
          <a:xfrm>
            <a:off x="628650" y="2624610"/>
            <a:ext cx="7455989" cy="37441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Autofit/>
          </a:bodyPr>
          <a:lstStyle/>
          <a:p>
            <a:pPr defTabSz="914400" eaLnBrk="0" fontAlgn="base" hangingPunct="0">
              <a:spcBef>
                <a:spcPct val="0"/>
              </a:spcBef>
              <a:spcAft>
                <a:spcPts val="400"/>
              </a:spcAft>
              <a:buSzPct val="100000"/>
              <a:buFont typeface="Arial" panose="020B0604020202020204" pitchFamily="34" charset="0"/>
              <a:buChar char="•"/>
            </a:pPr>
            <a:r>
              <a:rPr kumimoji="0" lang="en-US" altLang="en-US" sz="1400" b="1" i="0" u="none" strike="noStrike" cap="none" normalizeH="0" baseline="0" dirty="0">
                <a:ln>
                  <a:noFill/>
                </a:ln>
                <a:effectLst/>
              </a:rPr>
              <a:t>Cluster Platform</a:t>
            </a:r>
            <a:r>
              <a:rPr kumimoji="0" lang="en-US" altLang="en-US" sz="1400" b="0" i="0" u="none" strike="noStrike" cap="none" normalizeH="0" baseline="0" dirty="0">
                <a:ln>
                  <a:noFill/>
                </a:ln>
                <a:effectLst/>
              </a:rPr>
              <a:t>: AWS Elastic Kubernetes Service (EKS)</a:t>
            </a:r>
          </a:p>
          <a:p>
            <a:pPr defTabSz="914400" eaLnBrk="0" fontAlgn="base" hangingPunct="0">
              <a:spcBef>
                <a:spcPct val="0"/>
              </a:spcBef>
              <a:spcAft>
                <a:spcPts val="400"/>
              </a:spcAft>
              <a:buSzPct val="100000"/>
              <a:buFont typeface="Arial" panose="020B0604020202020204" pitchFamily="34" charset="0"/>
              <a:buChar char="•"/>
            </a:pPr>
            <a:r>
              <a:rPr kumimoji="0" lang="en-US" altLang="en-US" sz="1400" b="1" i="0" u="none" strike="noStrike" cap="none" normalizeH="0" baseline="0" dirty="0">
                <a:ln>
                  <a:noFill/>
                </a:ln>
                <a:effectLst/>
              </a:rPr>
              <a:t>Node Instance Type</a:t>
            </a:r>
            <a:r>
              <a:rPr kumimoji="0" lang="en-US" altLang="en-US" sz="1400" b="0" i="0" u="none" strike="noStrike" cap="none" normalizeH="0" baseline="0" dirty="0">
                <a:ln>
                  <a:noFill/>
                </a:ln>
                <a:effectLst/>
              </a:rPr>
              <a:t>: t3.medium</a:t>
            </a:r>
          </a:p>
          <a:p>
            <a:pPr defTabSz="914400" eaLnBrk="0" fontAlgn="base" hangingPunct="0">
              <a:spcBef>
                <a:spcPct val="0"/>
              </a:spcBef>
              <a:spcAft>
                <a:spcPts val="400"/>
              </a:spcAft>
              <a:buSzPct val="100000"/>
              <a:buFont typeface="Arial" panose="020B0604020202020204" pitchFamily="34" charset="0"/>
              <a:buChar char="•"/>
            </a:pPr>
            <a:r>
              <a:rPr kumimoji="0" lang="en-US" altLang="en-US" sz="1400" b="1" i="0" u="none" strike="noStrike" cap="none" normalizeH="0" baseline="0" dirty="0">
                <a:ln>
                  <a:noFill/>
                </a:ln>
                <a:effectLst/>
              </a:rPr>
              <a:t>Node Group Size</a:t>
            </a:r>
            <a:r>
              <a:rPr kumimoji="0" lang="en-US" altLang="en-US" sz="1400" b="0" i="0" u="none" strike="noStrike" cap="none" normalizeH="0" baseline="0" dirty="0">
                <a:ln>
                  <a:noFill/>
                </a:ln>
                <a:effectLst/>
              </a:rPr>
              <a:t>:</a:t>
            </a:r>
          </a:p>
          <a:p>
            <a:pPr marL="628650" lvl="1" defTabSz="914400" eaLnBrk="0" fontAlgn="base" hangingPunct="0">
              <a:spcBef>
                <a:spcPct val="0"/>
              </a:spcBef>
              <a:spcAft>
                <a:spcPts val="400"/>
              </a:spcAft>
              <a:buSzPct val="100000"/>
              <a:buFont typeface="Arial" panose="020B0604020202020204" pitchFamily="34" charset="0"/>
              <a:buChar char="•"/>
            </a:pPr>
            <a:r>
              <a:rPr kumimoji="0" lang="en-US" altLang="en-US" sz="1200" b="0" i="0" u="none" strike="noStrike" cap="none" normalizeH="0" baseline="0" dirty="0">
                <a:ln>
                  <a:noFill/>
                </a:ln>
                <a:effectLst/>
              </a:rPr>
              <a:t>Minimum: 1 node</a:t>
            </a:r>
          </a:p>
          <a:p>
            <a:pPr marL="628650" lvl="1" defTabSz="914400" eaLnBrk="0" fontAlgn="base" hangingPunct="0">
              <a:spcBef>
                <a:spcPct val="0"/>
              </a:spcBef>
              <a:spcAft>
                <a:spcPts val="400"/>
              </a:spcAft>
              <a:buSzPct val="100000"/>
              <a:buFont typeface="Arial" panose="020B0604020202020204" pitchFamily="34" charset="0"/>
              <a:buChar char="•"/>
            </a:pPr>
            <a:r>
              <a:rPr kumimoji="0" lang="en-US" altLang="en-US" sz="1200" b="0" i="0" u="none" strike="noStrike" cap="none" normalizeH="0" baseline="0" dirty="0">
                <a:ln>
                  <a:noFill/>
                </a:ln>
                <a:effectLst/>
              </a:rPr>
              <a:t>Maximum: 3 nodes</a:t>
            </a:r>
          </a:p>
          <a:p>
            <a:pPr defTabSz="914400" eaLnBrk="0" fontAlgn="base" hangingPunct="0">
              <a:spcBef>
                <a:spcPct val="0"/>
              </a:spcBef>
              <a:spcAft>
                <a:spcPts val="400"/>
              </a:spcAft>
              <a:buSzPct val="100000"/>
              <a:buFont typeface="Arial" panose="020B0604020202020204" pitchFamily="34" charset="0"/>
              <a:buChar char="•"/>
            </a:pPr>
            <a:r>
              <a:rPr kumimoji="0" lang="en-US" altLang="en-US" sz="1400" b="1" i="0" u="none" strike="noStrike" cap="none" normalizeH="0" baseline="0" dirty="0">
                <a:ln>
                  <a:noFill/>
                </a:ln>
                <a:effectLst/>
              </a:rPr>
              <a:t>Deployment</a:t>
            </a:r>
            <a:r>
              <a:rPr kumimoji="0" lang="en-US" altLang="en-US" sz="1400" b="0" i="0" u="none" strike="noStrike" cap="none" normalizeH="0" baseline="0" dirty="0">
                <a:ln>
                  <a:noFill/>
                </a:ln>
                <a:effectLst/>
              </a:rPr>
              <a:t>: Backend application via Kubernetes Deployment manifest</a:t>
            </a:r>
          </a:p>
          <a:p>
            <a:pPr defTabSz="914400" eaLnBrk="0" fontAlgn="base" hangingPunct="0">
              <a:spcBef>
                <a:spcPct val="0"/>
              </a:spcBef>
              <a:spcAft>
                <a:spcPts val="400"/>
              </a:spcAft>
              <a:buSzPct val="100000"/>
              <a:buFont typeface="Arial" panose="020B0604020202020204" pitchFamily="34" charset="0"/>
              <a:buChar char="•"/>
            </a:pPr>
            <a:r>
              <a:rPr kumimoji="0" lang="en-US" altLang="en-US" sz="1400" b="1" i="0" u="none" strike="noStrike" cap="none" normalizeH="0" baseline="0" dirty="0">
                <a:ln>
                  <a:noFill/>
                </a:ln>
                <a:effectLst/>
              </a:rPr>
              <a:t>Pod Autoscaling (HPA)</a:t>
            </a:r>
            <a:r>
              <a:rPr kumimoji="0" lang="en-US" altLang="en-US" sz="1400" b="0" i="0" u="none" strike="noStrike" cap="none" normalizeH="0" baseline="0" dirty="0">
                <a:ln>
                  <a:noFill/>
                </a:ln>
                <a:effectLst/>
              </a:rPr>
              <a:t>:</a:t>
            </a:r>
          </a:p>
          <a:p>
            <a:pPr marL="628650" lvl="1" indent="-228600" defTabSz="914400" eaLnBrk="0" fontAlgn="base" hangingPunct="0">
              <a:spcBef>
                <a:spcPct val="0"/>
              </a:spcBef>
              <a:spcAft>
                <a:spcPts val="400"/>
              </a:spcAft>
              <a:buSzPct val="100000"/>
              <a:buFont typeface="+mj-lt"/>
              <a:buAutoNum type="alphaLcParenR"/>
            </a:pPr>
            <a:r>
              <a:rPr kumimoji="0" lang="en-US" altLang="en-US" sz="1200" b="0" i="0" u="none" strike="noStrike" cap="none" normalizeH="0" baseline="0" dirty="0">
                <a:ln>
                  <a:noFill/>
                </a:ln>
                <a:effectLst/>
              </a:rPr>
              <a:t>Enabled with Horizontal Pod Autoscaling</a:t>
            </a:r>
          </a:p>
          <a:p>
            <a:pPr marL="628650" lvl="1" indent="-228600" defTabSz="914400" eaLnBrk="0" fontAlgn="base" hangingPunct="0">
              <a:spcBef>
                <a:spcPct val="0"/>
              </a:spcBef>
              <a:spcAft>
                <a:spcPts val="400"/>
              </a:spcAft>
              <a:buSzPct val="100000"/>
              <a:buFont typeface="+mj-lt"/>
              <a:buAutoNum type="alphaLcParenR"/>
            </a:pPr>
            <a:r>
              <a:rPr kumimoji="0" lang="en-US" altLang="en-US" sz="1200" b="0" i="0" u="none" strike="noStrike" cap="none" normalizeH="0" baseline="0" dirty="0">
                <a:ln>
                  <a:noFill/>
                </a:ln>
                <a:effectLst/>
              </a:rPr>
              <a:t>Metrics: CPU &amp; memory utilization</a:t>
            </a:r>
          </a:p>
          <a:p>
            <a:pPr marL="628650" lvl="1" indent="-228600" defTabSz="914400" eaLnBrk="0" fontAlgn="base" hangingPunct="0">
              <a:spcBef>
                <a:spcPct val="0"/>
              </a:spcBef>
              <a:spcAft>
                <a:spcPts val="400"/>
              </a:spcAft>
              <a:buSzPct val="100000"/>
              <a:buFont typeface="+mj-lt"/>
              <a:buAutoNum type="alphaLcParenR"/>
            </a:pPr>
            <a:r>
              <a:rPr kumimoji="0" lang="en-US" altLang="en-US" sz="1200" b="0" i="0" u="none" strike="noStrike" cap="none" normalizeH="0" baseline="0" dirty="0">
                <a:ln>
                  <a:noFill/>
                </a:ln>
                <a:effectLst/>
              </a:rPr>
              <a:t>Replica range: 2–6 pods</a:t>
            </a:r>
          </a:p>
          <a:p>
            <a:pPr marL="628650" lvl="1" indent="-228600" defTabSz="914400" eaLnBrk="0" fontAlgn="base" hangingPunct="0">
              <a:spcBef>
                <a:spcPct val="0"/>
              </a:spcBef>
              <a:spcAft>
                <a:spcPts val="400"/>
              </a:spcAft>
              <a:buSzPct val="100000"/>
              <a:buFont typeface="+mj-lt"/>
              <a:buAutoNum type="alphaLcParenR"/>
            </a:pPr>
            <a:r>
              <a:rPr kumimoji="0" lang="en-US" altLang="en-US" sz="1200" b="1" i="0" u="none" strike="noStrike" cap="none" normalizeH="0" baseline="0" dirty="0">
                <a:ln>
                  <a:noFill/>
                </a:ln>
                <a:effectLst/>
              </a:rPr>
              <a:t>Scaling intervals</a:t>
            </a:r>
            <a:r>
              <a:rPr kumimoji="0" lang="en-US" altLang="en-US" sz="1200" b="0" i="0" u="none" strike="noStrike" cap="none" normalizeH="0" baseline="0" dirty="0">
                <a:ln>
                  <a:noFill/>
                </a:ln>
                <a:effectLst/>
              </a:rPr>
              <a:t>:</a:t>
            </a:r>
          </a:p>
          <a:p>
            <a:pPr marL="1085850" lvl="2" defTabSz="914400" eaLnBrk="0" fontAlgn="base" hangingPunct="0">
              <a:spcBef>
                <a:spcPct val="0"/>
              </a:spcBef>
              <a:spcAft>
                <a:spcPts val="400"/>
              </a:spcAft>
              <a:buSzPct val="100000"/>
              <a:buFont typeface="+mj-lt"/>
              <a:buAutoNum type="alphaLcParenR"/>
            </a:pPr>
            <a:r>
              <a:rPr kumimoji="0" lang="en-US" altLang="en-US" sz="1200" b="0" i="0" u="none" strike="noStrike" cap="none" normalizeH="0" baseline="0" dirty="0">
                <a:ln>
                  <a:noFill/>
                </a:ln>
                <a:effectLst/>
              </a:rPr>
              <a:t>Scale up every 20 seconds</a:t>
            </a:r>
          </a:p>
          <a:p>
            <a:pPr marL="1085850" lvl="2" defTabSz="914400" eaLnBrk="0" fontAlgn="base" hangingPunct="0">
              <a:spcBef>
                <a:spcPct val="0"/>
              </a:spcBef>
              <a:spcAft>
                <a:spcPts val="400"/>
              </a:spcAft>
              <a:buSzPct val="100000"/>
              <a:buFont typeface="+mj-lt"/>
              <a:buAutoNum type="alphaLcParenR"/>
            </a:pPr>
            <a:r>
              <a:rPr kumimoji="0" lang="en-US" altLang="en-US" sz="1200" b="0" i="0" u="none" strike="noStrike" cap="none" normalizeH="0" baseline="0" dirty="0">
                <a:ln>
                  <a:noFill/>
                </a:ln>
                <a:effectLst/>
              </a:rPr>
              <a:t>Scale down every 60 seconds</a:t>
            </a:r>
          </a:p>
          <a:p>
            <a:pPr defTabSz="914400" eaLnBrk="0" fontAlgn="base" hangingPunct="0">
              <a:spcBef>
                <a:spcPct val="0"/>
              </a:spcBef>
              <a:spcAft>
                <a:spcPts val="400"/>
              </a:spcAft>
              <a:buSzPct val="100000"/>
              <a:buFont typeface="Arial" panose="020B0604020202020204" pitchFamily="34" charset="0"/>
              <a:buChar char="•"/>
            </a:pPr>
            <a:r>
              <a:rPr kumimoji="0" lang="en-US" altLang="en-US" sz="1200" b="1" i="0" u="none" strike="noStrike" cap="none" normalizeH="0" baseline="0" dirty="0">
                <a:ln>
                  <a:noFill/>
                </a:ln>
                <a:effectLst/>
              </a:rPr>
              <a:t>Configuration Management</a:t>
            </a:r>
            <a:r>
              <a:rPr kumimoji="0" lang="en-US" altLang="en-US" sz="1200" b="0" i="0" u="none" strike="noStrike" cap="none" normalizeH="0" baseline="0" dirty="0">
                <a:ln>
                  <a:noFill/>
                </a:ln>
                <a:effectLst/>
              </a:rPr>
              <a:t>: All resources defined using declarative YAML scripts</a:t>
            </a:r>
          </a:p>
        </p:txBody>
      </p:sp>
      <p:cxnSp>
        <p:nvCxnSpPr>
          <p:cNvPr id="66" name="Straight Connector 6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B9ED857-5482-6FDA-163B-479679FF14BD}"/>
            </a:ext>
          </a:extLst>
        </p:cNvPr>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58D577-2BEB-C505-524A-10D61EA5C1F5}"/>
              </a:ext>
            </a:extLst>
          </p:cNvPr>
          <p:cNvSpPr>
            <a:spLocks noGrp="1"/>
          </p:cNvSpPr>
          <p:nvPr>
            <p:ph type="title"/>
          </p:nvPr>
        </p:nvSpPr>
        <p:spPr>
          <a:xfrm>
            <a:off x="596646" y="386930"/>
            <a:ext cx="7606349" cy="1300554"/>
          </a:xfrm>
        </p:spPr>
        <p:txBody>
          <a:bodyPr vert="horz" lIns="91440" tIns="45720" rIns="91440" bIns="45720" rtlCol="0" anchor="b">
            <a:normAutofit/>
          </a:bodyPr>
          <a:lstStyle/>
          <a:p>
            <a:pPr algn="l" defTabSz="914400">
              <a:lnSpc>
                <a:spcPct val="90000"/>
              </a:lnSpc>
            </a:pPr>
            <a:r>
              <a:rPr lang="en-US" sz="4200" kern="1200" dirty="0">
                <a:solidFill>
                  <a:schemeClr val="tx1"/>
                </a:solidFill>
                <a:latin typeface="+mj-lt"/>
                <a:ea typeface="+mj-ea"/>
                <a:cs typeface="+mj-cs"/>
              </a:rPr>
              <a:t>Cluster Overview Dashboard</a:t>
            </a:r>
          </a:p>
        </p:txBody>
      </p:sp>
      <p:sp>
        <p:nvSpPr>
          <p:cNvPr id="69" name="Rectangle 68">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1998845"/>
            <a:ext cx="859094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23318" y="2332075"/>
            <a:ext cx="781700"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5">
            <a:extLst>
              <a:ext uri="{FF2B5EF4-FFF2-40B4-BE49-F238E27FC236}">
                <a16:creationId xmlns:a16="http://schemas.microsoft.com/office/drawing/2014/main" id="{491739A0-B782-E165-928A-F5A5F95B837D}"/>
              </a:ext>
            </a:extLst>
          </p:cNvPr>
          <p:cNvSpPr txBox="1">
            <a:spLocks noChangeArrowheads="1"/>
          </p:cNvSpPr>
          <p:nvPr/>
        </p:nvSpPr>
        <p:spPr bwMode="auto">
          <a:xfrm>
            <a:off x="606479" y="2599509"/>
            <a:ext cx="7931042" cy="37441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400" eaLnBrk="0" fontAlgn="base" hangingPunct="0">
              <a:spcBef>
                <a:spcPct val="0"/>
              </a:spcBef>
              <a:spcAft>
                <a:spcPts val="400"/>
              </a:spcAft>
              <a:buSzPct val="100000"/>
              <a:buFont typeface="Arial" panose="020B0604020202020204" pitchFamily="34" charset="0"/>
              <a:buChar char="•"/>
            </a:pPr>
            <a:endParaRPr lang="en-US" altLang="en-US" sz="1200" dirty="0"/>
          </a:p>
        </p:txBody>
      </p:sp>
      <p:sp>
        <p:nvSpPr>
          <p:cNvPr id="17" name="Rectangle 7">
            <a:extLst>
              <a:ext uri="{FF2B5EF4-FFF2-40B4-BE49-F238E27FC236}">
                <a16:creationId xmlns:a16="http://schemas.microsoft.com/office/drawing/2014/main" id="{1D84C3DF-D16D-E0EF-9FCC-AB69F9EABA15}"/>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5">
            <a:extLst>
              <a:ext uri="{FF2B5EF4-FFF2-40B4-BE49-F238E27FC236}">
                <a16:creationId xmlns:a16="http://schemas.microsoft.com/office/drawing/2014/main" id="{76DC1BF2-3311-562A-2A62-9732ACA445C0}"/>
              </a:ext>
            </a:extLst>
          </p:cNvPr>
          <p:cNvSpPr txBox="1">
            <a:spLocks noChangeArrowheads="1"/>
          </p:cNvSpPr>
          <p:nvPr/>
        </p:nvSpPr>
        <p:spPr bwMode="auto">
          <a:xfrm>
            <a:off x="1146557" y="2763605"/>
            <a:ext cx="7455989" cy="37441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400" eaLnBrk="0" fontAlgn="base" hangingPunct="0">
              <a:spcBef>
                <a:spcPct val="0"/>
              </a:spcBef>
              <a:spcAft>
                <a:spcPts val="400"/>
              </a:spcAft>
              <a:buSzPct val="100000"/>
              <a:buFont typeface="Arial" panose="020B0604020202020204" pitchFamily="34" charset="0"/>
              <a:buChar char="•"/>
            </a:pPr>
            <a:endParaRPr lang="en-US" altLang="en-US" sz="1200" dirty="0"/>
          </a:p>
        </p:txBody>
      </p:sp>
      <p:pic>
        <p:nvPicPr>
          <p:cNvPr id="35" name="Picture 34">
            <a:extLst>
              <a:ext uri="{FF2B5EF4-FFF2-40B4-BE49-F238E27FC236}">
                <a16:creationId xmlns:a16="http://schemas.microsoft.com/office/drawing/2014/main" id="{77D72981-ACDE-635B-4877-C049B6A08AC9}"/>
              </a:ext>
            </a:extLst>
          </p:cNvPr>
          <p:cNvPicPr>
            <a:picLocks noChangeAspect="1"/>
          </p:cNvPicPr>
          <p:nvPr/>
        </p:nvPicPr>
        <p:blipFill>
          <a:blip r:embed="rId3"/>
          <a:srcRect b="14556"/>
          <a:stretch/>
        </p:blipFill>
        <p:spPr>
          <a:xfrm>
            <a:off x="540399" y="2414008"/>
            <a:ext cx="7455989" cy="3981661"/>
          </a:xfrm>
          <a:prstGeom prst="rect">
            <a:avLst/>
          </a:prstGeom>
        </p:spPr>
      </p:pic>
    </p:spTree>
    <p:extLst>
      <p:ext uri="{BB962C8B-B14F-4D97-AF65-F5344CB8AC3E}">
        <p14:creationId xmlns:p14="http://schemas.microsoft.com/office/powerpoint/2010/main" val="3826876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8C884B-DCFA-C135-EF7F-0A2F62C32C18}"/>
            </a:ext>
          </a:extLst>
        </p:cNvPr>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8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83" name="Rectangle 8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Rectangle 8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B773F9-10BE-9D93-038A-A68DEA37704E}"/>
              </a:ext>
            </a:extLst>
          </p:cNvPr>
          <p:cNvSpPr>
            <a:spLocks noGrp="1"/>
          </p:cNvSpPr>
          <p:nvPr>
            <p:ph type="title"/>
          </p:nvPr>
        </p:nvSpPr>
        <p:spPr>
          <a:xfrm>
            <a:off x="782723" y="809898"/>
            <a:ext cx="7457037" cy="1554480"/>
          </a:xfrm>
        </p:spPr>
        <p:txBody>
          <a:bodyPr vert="horz" lIns="91440" tIns="45720" rIns="91440" bIns="45720" rtlCol="0" anchor="ctr">
            <a:normAutofit/>
          </a:bodyPr>
          <a:lstStyle/>
          <a:p>
            <a:pPr algn="l" defTabSz="914400">
              <a:lnSpc>
                <a:spcPct val="90000"/>
              </a:lnSpc>
            </a:pPr>
            <a:r>
              <a:rPr lang="en-US" sz="4200" kern="1200" dirty="0">
                <a:solidFill>
                  <a:schemeClr val="tx1"/>
                </a:solidFill>
                <a:latin typeface="+mj-lt"/>
                <a:ea typeface="+mj-ea"/>
                <a:cs typeface="+mj-cs"/>
              </a:rPr>
              <a:t>Cluster Overview Dashboard</a:t>
            </a:r>
          </a:p>
        </p:txBody>
      </p:sp>
      <p:sp>
        <p:nvSpPr>
          <p:cNvPr id="31" name="TextBox 30">
            <a:extLst>
              <a:ext uri="{FF2B5EF4-FFF2-40B4-BE49-F238E27FC236}">
                <a16:creationId xmlns:a16="http://schemas.microsoft.com/office/drawing/2014/main" id="{771101F3-42DE-3BD9-199F-B3FD969EBDAB}"/>
              </a:ext>
            </a:extLst>
          </p:cNvPr>
          <p:cNvSpPr txBox="1"/>
          <p:nvPr/>
        </p:nvSpPr>
        <p:spPr>
          <a:xfrm>
            <a:off x="783771" y="3017522"/>
            <a:ext cx="7455989" cy="3124658"/>
          </a:xfrm>
          <a:prstGeom prst="rect">
            <a:avLst/>
          </a:prstGeom>
        </p:spPr>
        <p:txBody>
          <a:bodyPr vert="horz" lIns="91440" tIns="45720" rIns="91440" bIns="45720" rtlCol="0" anchor="ctr">
            <a:normAutofit/>
          </a:bodyPr>
          <a:lstStyle/>
          <a:p>
            <a:pPr marR="0" indent="-228600" defTabSz="914400" fontAlgn="base">
              <a:lnSpc>
                <a:spcPct val="90000"/>
              </a:lnSpc>
              <a:spcAft>
                <a:spcPts val="600"/>
              </a:spcAft>
              <a:buClrTx/>
              <a:buSzPts val="1800"/>
              <a:buFont typeface="Arial" panose="020B0604020202020204" pitchFamily="34" charset="0"/>
              <a:buChar char="•"/>
            </a:pPr>
            <a:r>
              <a:rPr lang="en-US" sz="2100" b="0" i="0" baseline="0">
                <a:ln>
                  <a:noFill/>
                </a:ln>
                <a:effectLst/>
              </a:rPr>
              <a:t>Key Insights:</a:t>
            </a:r>
          </a:p>
          <a:p>
            <a:pPr marL="285750" marR="0" indent="-228600" defTabSz="914400" fontAlgn="base">
              <a:lnSpc>
                <a:spcPct val="90000"/>
              </a:lnSpc>
              <a:spcAft>
                <a:spcPts val="600"/>
              </a:spcAft>
              <a:buClrTx/>
              <a:buSzPts val="1800"/>
              <a:buFont typeface="Arial" panose="020B0604020202020204" pitchFamily="34" charset="0"/>
              <a:buChar char="•"/>
            </a:pPr>
            <a:r>
              <a:rPr lang="en-US" sz="2100" b="0" i="0" baseline="0">
                <a:ln>
                  <a:noFill/>
                </a:ln>
                <a:effectLst/>
              </a:rPr>
              <a:t>Tested with </a:t>
            </a:r>
            <a:r>
              <a:rPr lang="en-US" sz="2100" b="1" i="0" baseline="0">
                <a:ln>
                  <a:noFill/>
                </a:ln>
                <a:effectLst/>
              </a:rPr>
              <a:t>500 users</a:t>
            </a:r>
            <a:r>
              <a:rPr lang="en-US" sz="2100" b="0" i="0" baseline="0">
                <a:ln>
                  <a:noFill/>
                </a:ln>
                <a:effectLst/>
              </a:rPr>
              <a:t> (~1.6K requests)</a:t>
            </a:r>
            <a:endParaRPr lang="en-US" sz="2100">
              <a:effectLst/>
            </a:endParaRPr>
          </a:p>
          <a:p>
            <a:pPr marL="285750" marR="0" indent="-228600" defTabSz="914400" fontAlgn="base">
              <a:lnSpc>
                <a:spcPct val="90000"/>
              </a:lnSpc>
              <a:spcAft>
                <a:spcPts val="600"/>
              </a:spcAft>
              <a:buFont typeface="Arial" panose="020B0604020202020204" pitchFamily="34" charset="0"/>
              <a:buChar char="•"/>
            </a:pPr>
            <a:r>
              <a:rPr lang="en-US" sz="2100" b="0" i="0" baseline="0">
                <a:ln>
                  <a:noFill/>
                </a:ln>
                <a:effectLst/>
              </a:rPr>
              <a:t>CPU peaked at </a:t>
            </a:r>
            <a:r>
              <a:rPr lang="en-US" sz="2100" b="1" i="0" baseline="0">
                <a:ln>
                  <a:noFill/>
                </a:ln>
                <a:effectLst/>
              </a:rPr>
              <a:t>~800 mCPU</a:t>
            </a:r>
            <a:r>
              <a:rPr lang="en-US" sz="2100" b="0" i="0" baseline="0">
                <a:ln>
                  <a:noFill/>
                </a:ln>
                <a:effectLst/>
              </a:rPr>
              <a:t>, memory at </a:t>
            </a:r>
            <a:r>
              <a:rPr lang="en-US" sz="2100" b="1" i="0" baseline="0">
                <a:ln>
                  <a:noFill/>
                </a:ln>
                <a:effectLst/>
              </a:rPr>
              <a:t>~1.3 GB</a:t>
            </a:r>
            <a:r>
              <a:rPr lang="en-US" sz="2100" b="0" i="0" baseline="0">
                <a:ln>
                  <a:noFill/>
                </a:ln>
                <a:effectLst/>
              </a:rPr>
              <a:t> per pod</a:t>
            </a:r>
            <a:endParaRPr lang="en-US" sz="2100">
              <a:effectLst/>
            </a:endParaRPr>
          </a:p>
          <a:p>
            <a:pPr marL="285750" marR="0" indent="-228600" defTabSz="914400" fontAlgn="base">
              <a:lnSpc>
                <a:spcPct val="90000"/>
              </a:lnSpc>
              <a:spcAft>
                <a:spcPts val="600"/>
              </a:spcAft>
              <a:buFont typeface="Arial" panose="020B0604020202020204" pitchFamily="34" charset="0"/>
              <a:buChar char="•"/>
            </a:pPr>
            <a:r>
              <a:rPr lang="en-US" sz="2100" b="0" i="0" baseline="0">
                <a:ln>
                  <a:noFill/>
                </a:ln>
                <a:effectLst/>
              </a:rPr>
              <a:t>HPA scaled pods </a:t>
            </a:r>
            <a:r>
              <a:rPr lang="en-US" sz="2100" b="1" i="0" baseline="0">
                <a:ln>
                  <a:noFill/>
                </a:ln>
                <a:effectLst/>
              </a:rPr>
              <a:t>2 → 4</a:t>
            </a:r>
            <a:r>
              <a:rPr lang="en-US" sz="2100" b="0" i="0" baseline="0">
                <a:ln>
                  <a:noFill/>
                </a:ln>
                <a:effectLst/>
              </a:rPr>
              <a:t> (bounds: 2–6)</a:t>
            </a:r>
            <a:endParaRPr lang="en-US" sz="2100">
              <a:effectLst/>
            </a:endParaRPr>
          </a:p>
          <a:p>
            <a:pPr marL="285750" marR="0" indent="-228600" defTabSz="914400" fontAlgn="base">
              <a:lnSpc>
                <a:spcPct val="90000"/>
              </a:lnSpc>
              <a:spcAft>
                <a:spcPts val="600"/>
              </a:spcAft>
              <a:buFont typeface="Arial" panose="020B0604020202020204" pitchFamily="34" charset="0"/>
              <a:buChar char="•"/>
            </a:pPr>
            <a:r>
              <a:rPr lang="en-US" sz="2100" b="0" i="0" baseline="0">
                <a:ln>
                  <a:noFill/>
                </a:ln>
                <a:effectLst/>
              </a:rPr>
              <a:t>Node CPU ~</a:t>
            </a:r>
            <a:r>
              <a:rPr lang="en-US" sz="2100" b="1" i="0" baseline="0">
                <a:ln>
                  <a:noFill/>
                </a:ln>
                <a:effectLst/>
              </a:rPr>
              <a:t>60%</a:t>
            </a:r>
            <a:r>
              <a:rPr lang="en-US" sz="2100" b="0" i="0" baseline="0">
                <a:ln>
                  <a:noFill/>
                </a:ln>
                <a:effectLst/>
              </a:rPr>
              <a:t>, memory ~</a:t>
            </a:r>
            <a:r>
              <a:rPr lang="en-US" sz="2100" b="1" i="0" baseline="0">
                <a:ln>
                  <a:noFill/>
                </a:ln>
                <a:effectLst/>
              </a:rPr>
              <a:t>50%</a:t>
            </a:r>
            <a:endParaRPr lang="en-US" sz="2100">
              <a:effectLst/>
            </a:endParaRPr>
          </a:p>
        </p:txBody>
      </p:sp>
      <p:cxnSp>
        <p:nvCxnSpPr>
          <p:cNvPr id="89" name="Straight Connector 8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 name="Rectangle 5">
            <a:extLst>
              <a:ext uri="{FF2B5EF4-FFF2-40B4-BE49-F238E27FC236}">
                <a16:creationId xmlns:a16="http://schemas.microsoft.com/office/drawing/2014/main" id="{355CFAF4-6802-9317-1B72-788BA195F38A}"/>
              </a:ext>
            </a:extLst>
          </p:cNvPr>
          <p:cNvSpPr txBox="1">
            <a:spLocks noChangeArrowheads="1"/>
          </p:cNvSpPr>
          <p:nvPr/>
        </p:nvSpPr>
        <p:spPr bwMode="auto">
          <a:xfrm>
            <a:off x="606479" y="2599509"/>
            <a:ext cx="7931042" cy="37441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400" eaLnBrk="0" fontAlgn="base" hangingPunct="0">
              <a:spcBef>
                <a:spcPct val="0"/>
              </a:spcBef>
              <a:spcAft>
                <a:spcPts val="400"/>
              </a:spcAft>
              <a:buSzPct val="100000"/>
              <a:buFont typeface="Arial" panose="020B0604020202020204" pitchFamily="34" charset="0"/>
              <a:buChar char="•"/>
            </a:pPr>
            <a:endParaRPr lang="en-US" altLang="en-US" sz="1200" dirty="0"/>
          </a:p>
        </p:txBody>
      </p:sp>
      <p:sp>
        <p:nvSpPr>
          <p:cNvPr id="17" name="Rectangle 7">
            <a:extLst>
              <a:ext uri="{FF2B5EF4-FFF2-40B4-BE49-F238E27FC236}">
                <a16:creationId xmlns:a16="http://schemas.microsoft.com/office/drawing/2014/main" id="{ECE5100A-3F48-49BB-3637-D11EBCE17C51}"/>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5">
            <a:extLst>
              <a:ext uri="{FF2B5EF4-FFF2-40B4-BE49-F238E27FC236}">
                <a16:creationId xmlns:a16="http://schemas.microsoft.com/office/drawing/2014/main" id="{E5DAB650-D21E-D059-E7B2-DDE9AA778A72}"/>
              </a:ext>
            </a:extLst>
          </p:cNvPr>
          <p:cNvSpPr txBox="1">
            <a:spLocks noChangeArrowheads="1"/>
          </p:cNvSpPr>
          <p:nvPr/>
        </p:nvSpPr>
        <p:spPr bwMode="auto">
          <a:xfrm>
            <a:off x="1146557" y="2763605"/>
            <a:ext cx="7455989" cy="37441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400" eaLnBrk="0" fontAlgn="base" hangingPunct="0">
              <a:spcBef>
                <a:spcPct val="0"/>
              </a:spcBef>
              <a:spcAft>
                <a:spcPts val="400"/>
              </a:spcAft>
              <a:buSzPct val="100000"/>
              <a:buFont typeface="Arial" panose="020B0604020202020204" pitchFamily="34" charset="0"/>
              <a:buChar char="•"/>
            </a:pPr>
            <a:endParaRPr lang="en-US" altLang="en-US" sz="1200" dirty="0"/>
          </a:p>
        </p:txBody>
      </p:sp>
    </p:spTree>
    <p:extLst>
      <p:ext uri="{BB962C8B-B14F-4D97-AF65-F5344CB8AC3E}">
        <p14:creationId xmlns:p14="http://schemas.microsoft.com/office/powerpoint/2010/main" val="3846618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35B2F2-FC6B-8CEC-83F2-ED004D0F8AE1}"/>
            </a:ext>
          </a:extLst>
        </p:cNvPr>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0823D1DD-7304-2D63-9076-08D02CB00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A589EC15-3B30-97F5-0C41-F28605D2B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1998845"/>
            <a:ext cx="859094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14E23620-D5A1-04A1-81D9-69423A5D3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704155A8-6B03-3043-30CC-F666B1ED7B87}"/>
              </a:ext>
            </a:extLst>
          </p:cNvPr>
          <p:cNvPicPr>
            <a:picLocks noChangeAspect="1"/>
          </p:cNvPicPr>
          <p:nvPr/>
        </p:nvPicPr>
        <p:blipFill>
          <a:blip r:embed="rId3"/>
          <a:stretch>
            <a:fillRect/>
          </a:stretch>
        </p:blipFill>
        <p:spPr>
          <a:xfrm>
            <a:off x="434622" y="2390935"/>
            <a:ext cx="7963906" cy="3788937"/>
          </a:xfrm>
          <a:prstGeom prst="rect">
            <a:avLst/>
          </a:prstGeom>
        </p:spPr>
      </p:pic>
      <p:sp>
        <p:nvSpPr>
          <p:cNvPr id="92" name="Rectangle 91">
            <a:extLst>
              <a:ext uri="{FF2B5EF4-FFF2-40B4-BE49-F238E27FC236}">
                <a16:creationId xmlns:a16="http://schemas.microsoft.com/office/drawing/2014/main" id="{BA92337F-F036-EC4C-BB3B-AEC0EEAEC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23318" y="2332075"/>
            <a:ext cx="781700"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a:extLst>
              <a:ext uri="{FF2B5EF4-FFF2-40B4-BE49-F238E27FC236}">
                <a16:creationId xmlns:a16="http://schemas.microsoft.com/office/drawing/2014/main" id="{94733E1C-F898-81EA-7EB3-803CE918DF2B}"/>
              </a:ext>
            </a:extLst>
          </p:cNvPr>
          <p:cNvSpPr>
            <a:spLocks noGrp="1"/>
          </p:cNvSpPr>
          <p:nvPr>
            <p:ph type="title"/>
          </p:nvPr>
        </p:nvSpPr>
        <p:spPr>
          <a:xfrm>
            <a:off x="596646" y="386930"/>
            <a:ext cx="7606349" cy="1300554"/>
          </a:xfrm>
        </p:spPr>
        <p:txBody>
          <a:bodyPr vert="horz" lIns="91440" tIns="45720" rIns="91440" bIns="45720" rtlCol="0" anchor="b">
            <a:normAutofit/>
          </a:bodyPr>
          <a:lstStyle/>
          <a:p>
            <a:pPr algn="l" defTabSz="914400">
              <a:lnSpc>
                <a:spcPct val="90000"/>
              </a:lnSpc>
            </a:pPr>
            <a:r>
              <a:rPr lang="en-US" sz="4200" kern="1200">
                <a:solidFill>
                  <a:schemeClr val="tx1"/>
                </a:solidFill>
                <a:latin typeface="+mj-lt"/>
                <a:ea typeface="+mj-ea"/>
                <a:cs typeface="+mj-cs"/>
              </a:rPr>
              <a:t>Load Testing – </a:t>
            </a:r>
            <a:r>
              <a:rPr lang="en-US" sz="4200" kern="1200" err="1">
                <a:solidFill>
                  <a:schemeClr val="tx1"/>
                </a:solidFill>
                <a:latin typeface="+mj-lt"/>
                <a:ea typeface="+mj-ea"/>
                <a:cs typeface="+mj-cs"/>
              </a:rPr>
              <a:t>Jmeter</a:t>
            </a:r>
            <a:endParaRPr lang="en-US" sz="4200" kern="1200">
              <a:solidFill>
                <a:schemeClr val="tx1"/>
              </a:solidFill>
              <a:latin typeface="+mj-lt"/>
              <a:ea typeface="+mj-ea"/>
              <a:cs typeface="+mj-cs"/>
            </a:endParaRPr>
          </a:p>
        </p:txBody>
      </p:sp>
    </p:spTree>
    <p:extLst>
      <p:ext uri="{BB962C8B-B14F-4D97-AF65-F5344CB8AC3E}">
        <p14:creationId xmlns:p14="http://schemas.microsoft.com/office/powerpoint/2010/main" val="2016686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410</TotalTime>
  <Words>2204</Words>
  <Application>Microsoft Office PowerPoint</Application>
  <PresentationFormat>On-screen Show (4:3)</PresentationFormat>
  <Paragraphs>191</Paragraphs>
  <Slides>16</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Arial</vt:lpstr>
      <vt:lpstr>Calibri</vt:lpstr>
      <vt:lpstr>Office Theme</vt:lpstr>
      <vt:lpstr>Cloud-Native Scalable Personal Expense Tracker</vt:lpstr>
      <vt:lpstr>Problem Statement</vt:lpstr>
      <vt:lpstr>Proposed Solution</vt:lpstr>
      <vt:lpstr>Architecture</vt:lpstr>
      <vt:lpstr>Implementation</vt:lpstr>
      <vt:lpstr>Kubernetes Cluster Deployment</vt:lpstr>
      <vt:lpstr>Cluster Overview Dashboard</vt:lpstr>
      <vt:lpstr>Cluster Overview Dashboard</vt:lpstr>
      <vt:lpstr>Load Testing – Jmeter</vt:lpstr>
      <vt:lpstr>Load Testing – Jmeter</vt:lpstr>
      <vt:lpstr>Latency Comparison</vt:lpstr>
      <vt:lpstr>Latency Comparison</vt:lpstr>
      <vt:lpstr>Demo</vt:lpstr>
      <vt:lpstr>Conclusion</vt:lpstr>
      <vt:lpstr>Contribution of the Project</vt:lpstr>
      <vt:lpstr>Q&amp;A&amp;A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Aditya Pise</dc:creator>
  <cp:keywords/>
  <dc:description>generated using python-pptx</dc:description>
  <cp:lastModifiedBy>Pise, Aditya Nitin</cp:lastModifiedBy>
  <cp:revision>2</cp:revision>
  <cp:lastPrinted>2025-04-30T20:27:58Z</cp:lastPrinted>
  <dcterms:created xsi:type="dcterms:W3CDTF">2013-01-27T09:14:16Z</dcterms:created>
  <dcterms:modified xsi:type="dcterms:W3CDTF">2025-05-01T03:15:12Z</dcterms:modified>
  <cp:category/>
</cp:coreProperties>
</file>