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4"/>
  </p:notesMasterIdLst>
  <p:sldIdLst>
    <p:sldId id="256" r:id="rId2"/>
    <p:sldId id="371" r:id="rId3"/>
    <p:sldId id="318" r:id="rId4"/>
    <p:sldId id="383" r:id="rId5"/>
    <p:sldId id="374" r:id="rId6"/>
    <p:sldId id="319" r:id="rId7"/>
    <p:sldId id="331" r:id="rId8"/>
    <p:sldId id="372" r:id="rId9"/>
    <p:sldId id="350" r:id="rId10"/>
    <p:sldId id="351" r:id="rId11"/>
    <p:sldId id="375" r:id="rId12"/>
    <p:sldId id="320" r:id="rId13"/>
    <p:sldId id="313" r:id="rId14"/>
    <p:sldId id="322" r:id="rId15"/>
    <p:sldId id="321" r:id="rId16"/>
    <p:sldId id="323" r:id="rId17"/>
    <p:sldId id="342" r:id="rId18"/>
    <p:sldId id="341" r:id="rId19"/>
    <p:sldId id="376" r:id="rId20"/>
    <p:sldId id="325" r:id="rId21"/>
    <p:sldId id="373" r:id="rId22"/>
    <p:sldId id="393" r:id="rId23"/>
    <p:sldId id="332" r:id="rId24"/>
    <p:sldId id="333" r:id="rId25"/>
    <p:sldId id="334" r:id="rId26"/>
    <p:sldId id="336" r:id="rId27"/>
    <p:sldId id="337" r:id="rId28"/>
    <p:sldId id="377" r:id="rId29"/>
    <p:sldId id="344" r:id="rId30"/>
    <p:sldId id="363" r:id="rId31"/>
    <p:sldId id="345" r:id="rId32"/>
    <p:sldId id="346" r:id="rId33"/>
    <p:sldId id="352" r:id="rId34"/>
    <p:sldId id="360" r:id="rId35"/>
    <p:sldId id="349" r:id="rId36"/>
    <p:sldId id="353" r:id="rId37"/>
    <p:sldId id="354" r:id="rId38"/>
    <p:sldId id="358" r:id="rId39"/>
    <p:sldId id="359" r:id="rId40"/>
    <p:sldId id="361" r:id="rId41"/>
    <p:sldId id="362" r:id="rId42"/>
    <p:sldId id="384" r:id="rId43"/>
    <p:sldId id="347" r:id="rId44"/>
    <p:sldId id="364" r:id="rId45"/>
    <p:sldId id="365" r:id="rId46"/>
    <p:sldId id="368" r:id="rId47"/>
    <p:sldId id="366" r:id="rId48"/>
    <p:sldId id="367" r:id="rId49"/>
    <p:sldId id="348" r:id="rId50"/>
    <p:sldId id="378" r:id="rId51"/>
    <p:sldId id="338" r:id="rId52"/>
    <p:sldId id="369" r:id="rId53"/>
    <p:sldId id="370" r:id="rId54"/>
    <p:sldId id="379" r:id="rId55"/>
    <p:sldId id="327" r:id="rId56"/>
    <p:sldId id="398" r:id="rId57"/>
    <p:sldId id="380" r:id="rId58"/>
    <p:sldId id="394" r:id="rId59"/>
    <p:sldId id="381" r:id="rId60"/>
    <p:sldId id="385" r:id="rId61"/>
    <p:sldId id="382" r:id="rId62"/>
    <p:sldId id="330" r:id="rId63"/>
    <p:sldId id="386" r:id="rId64"/>
    <p:sldId id="387" r:id="rId65"/>
    <p:sldId id="388" r:id="rId66"/>
    <p:sldId id="389" r:id="rId67"/>
    <p:sldId id="390" r:id="rId68"/>
    <p:sldId id="391" r:id="rId69"/>
    <p:sldId id="395" r:id="rId70"/>
    <p:sldId id="392" r:id="rId71"/>
    <p:sldId id="396" r:id="rId72"/>
    <p:sldId id="397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371"/>
            <p14:sldId id="318"/>
            <p14:sldId id="383"/>
            <p14:sldId id="374"/>
            <p14:sldId id="319"/>
            <p14:sldId id="331"/>
            <p14:sldId id="372"/>
            <p14:sldId id="350"/>
            <p14:sldId id="351"/>
            <p14:sldId id="375"/>
            <p14:sldId id="320"/>
            <p14:sldId id="313"/>
            <p14:sldId id="322"/>
            <p14:sldId id="321"/>
            <p14:sldId id="323"/>
            <p14:sldId id="342"/>
            <p14:sldId id="341"/>
            <p14:sldId id="376"/>
            <p14:sldId id="325"/>
            <p14:sldId id="373"/>
            <p14:sldId id="393"/>
            <p14:sldId id="332"/>
            <p14:sldId id="333"/>
            <p14:sldId id="334"/>
            <p14:sldId id="336"/>
            <p14:sldId id="337"/>
            <p14:sldId id="377"/>
            <p14:sldId id="344"/>
            <p14:sldId id="363"/>
            <p14:sldId id="345"/>
            <p14:sldId id="346"/>
            <p14:sldId id="352"/>
            <p14:sldId id="360"/>
            <p14:sldId id="349"/>
            <p14:sldId id="353"/>
            <p14:sldId id="354"/>
            <p14:sldId id="358"/>
            <p14:sldId id="359"/>
            <p14:sldId id="361"/>
            <p14:sldId id="362"/>
            <p14:sldId id="384"/>
            <p14:sldId id="347"/>
            <p14:sldId id="364"/>
            <p14:sldId id="365"/>
            <p14:sldId id="368"/>
            <p14:sldId id="366"/>
            <p14:sldId id="367"/>
            <p14:sldId id="348"/>
            <p14:sldId id="378"/>
            <p14:sldId id="338"/>
            <p14:sldId id="369"/>
            <p14:sldId id="370"/>
            <p14:sldId id="379"/>
            <p14:sldId id="327"/>
            <p14:sldId id="398"/>
            <p14:sldId id="380"/>
            <p14:sldId id="394"/>
            <p14:sldId id="381"/>
            <p14:sldId id="385"/>
            <p14:sldId id="382"/>
            <p14:sldId id="330"/>
            <p14:sldId id="386"/>
            <p14:sldId id="387"/>
            <p14:sldId id="388"/>
            <p14:sldId id="389"/>
            <p14:sldId id="390"/>
            <p14:sldId id="391"/>
            <p14:sldId id="395"/>
            <p14:sldId id="392"/>
            <p14:sldId id="396"/>
            <p14:sldId id="3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 " lastIdx="5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DD462F"/>
    <a:srgbClr val="F8CFB6"/>
    <a:srgbClr val="F8CAB6"/>
    <a:srgbClr val="923922"/>
    <a:srgbClr val="404040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7116" autoAdjust="0"/>
  </p:normalViewPr>
  <p:slideViewPr>
    <p:cSldViewPr snapToGrid="0">
      <p:cViewPr varScale="1">
        <p:scale>
          <a:sx n="115" d="100"/>
          <a:sy n="115" d="100"/>
        </p:scale>
        <p:origin x="432" y="1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30-Nov-17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hape 77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9" name="Shape 77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961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443128"/>
            <a:ext cx="4438526" cy="641350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1" y="1431010"/>
            <a:ext cx="441362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Lorem ipsum 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443128"/>
            <a:ext cx="4438526" cy="641350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6942411" y="1828845"/>
            <a:ext cx="441362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586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4434" y="1061482"/>
            <a:ext cx="4350803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1539506"/>
            <a:ext cx="6267148" cy="641350"/>
          </a:xfrm>
        </p:spPr>
        <p:txBody>
          <a:bodyPr anchor="b">
            <a:normAutofit/>
          </a:bodyPr>
          <a:lstStyle>
            <a:lvl1pPr marL="0" indent="0">
              <a:buNone/>
              <a:defRPr sz="3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1" y="2560639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Lorem ipsum 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iki.ros.org/roslaunch" TargetMode="External"/><Relationship Id="rId5" Type="http://schemas.openxmlformats.org/officeDocument/2006/relationships/hyperlink" Target="http://wiki.ros.org/catkin/workspaces" TargetMode="External"/><Relationship Id="rId4" Type="http://schemas.openxmlformats.org/officeDocument/2006/relationships/hyperlink" Target="http://wiki.ros.org/Package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iki.ros.org/roscpp_tutorials/Tutorials/Parameters" TargetMode="External"/><Relationship Id="rId5" Type="http://schemas.openxmlformats.org/officeDocument/2006/relationships/hyperlink" Target="http://wiki.ros.org/Parameter%20Server" TargetMode="External"/><Relationship Id="rId4" Type="http://schemas.openxmlformats.org/officeDocument/2006/relationships/hyperlink" Target="http://wiki.ros.org/roslaunch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5.jp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tbucket.org/ANPL/anpl_software_workshop" TargetMode="External"/><Relationship Id="rId4" Type="http://schemas.openxmlformats.org/officeDocument/2006/relationships/hyperlink" Target="https://bitbucket.org/ANPL/mrbsp_ros" TargetMode="Externa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hyperlink" Target="http://wiki.ros.org/roscor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iki.ros.org/Parameter%20Server" TargetMode="External"/><Relationship Id="rId5" Type="http://schemas.openxmlformats.org/officeDocument/2006/relationships/hyperlink" Target="http://wiki.ros.org/Master" TargetMode="External"/><Relationship Id="rId4" Type="http://schemas.openxmlformats.org/officeDocument/2006/relationships/hyperlink" Target="http://wiki.ros.org/Nod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1"/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sasson\Downloads\#16 fullcolors in transparent backgroun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1064043"/>
            <a:ext cx="4953000" cy="159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602509" y="2572439"/>
            <a:ext cx="8968509" cy="171312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/>
              <a:t>Software Infrastructure Workshop</a:t>
            </a:r>
          </a:p>
        </p:txBody>
      </p:sp>
      <p:sp>
        <p:nvSpPr>
          <p:cNvPr id="8" name="Subtitle 2"/>
          <p:cNvSpPr txBox="1">
            <a:spLocks/>
          </p:cNvSpPr>
          <p:nvPr>
            <p:extLst/>
          </p:nvPr>
        </p:nvSpPr>
        <p:spPr>
          <a:xfrm>
            <a:off x="3356264" y="4199720"/>
            <a:ext cx="5479473" cy="1269905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000" dirty="0"/>
              <a:t>Asaf Feniger</a:t>
            </a:r>
          </a:p>
          <a:p>
            <a:pPr marL="0" indent="0" algn="ctr">
              <a:buNone/>
            </a:pPr>
            <a:r>
              <a:rPr lang="en-US" sz="3000" dirty="0"/>
              <a:t>29/11/2017</a:t>
            </a:r>
            <a:endParaRPr lang="en-US" sz="3000" dirty="0">
              <a:cs typeface="Segoe U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254" y="4199720"/>
            <a:ext cx="1588655" cy="235890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1446625" y="6184669"/>
            <a:ext cx="473826" cy="414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38B6F08-2AE5-42AB-805F-2270CDA274B3}" type="slidenum">
              <a:rPr lang="en-US" smtClean="0">
                <a:solidFill>
                  <a:schemeClr val="tx1"/>
                </a:solidFill>
              </a:rPr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9688923" cy="641350"/>
          </a:xfrm>
        </p:spPr>
        <p:txBody>
          <a:bodyPr>
            <a:normAutofit/>
          </a:bodyPr>
          <a:lstStyle/>
          <a:p>
            <a:r>
              <a:rPr lang="en-US" sz="3600" b="1" dirty="0"/>
              <a:t>ROS Notations</a:t>
            </a:r>
          </a:p>
        </p:txBody>
      </p:sp>
      <p:pic>
        <p:nvPicPr>
          <p:cNvPr id="7" name="Picture 6" descr="C:\Users\sasson\Downloads\#20 fullcolors in transparent backgrou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83" y="5995192"/>
            <a:ext cx="4369785" cy="60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sasson\Downloads\#22 fullcolors in transparent background.ep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646" y="-78846"/>
            <a:ext cx="1622943" cy="162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E99EEE-AF6C-4E5B-8908-EB0F72B36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611" y="1369019"/>
            <a:ext cx="11020125" cy="45590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dirty="0">
                <a:solidFill>
                  <a:schemeClr val="tx1"/>
                </a:solidFill>
              </a:rPr>
              <a:t>ROS package </a:t>
            </a:r>
            <a:r>
              <a:rPr lang="en-US" sz="1800" dirty="0">
                <a:solidFill>
                  <a:schemeClr val="tx1"/>
                </a:solidFill>
              </a:rPr>
              <a:t>– Software in ROS is organized in packages. A package might contain ROS nodes, a ROS independent library, a dataset, configurations files, a third party piece of software or anything else that logically constitutes a useful module. (</a:t>
            </a:r>
            <a:r>
              <a:rPr lang="en-US" sz="1800" dirty="0">
                <a:solidFill>
                  <a:schemeClr val="tx1"/>
                </a:solidFill>
                <a:hlinkClick r:id="rId4"/>
              </a:rPr>
              <a:t>link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dirty="0">
                <a:solidFill>
                  <a:schemeClr val="tx1"/>
                </a:solidFill>
              </a:rPr>
              <a:t>ROS (catkin) workspace </a:t>
            </a:r>
            <a:r>
              <a:rPr lang="en-US" sz="1800" dirty="0">
                <a:solidFill>
                  <a:schemeClr val="tx1"/>
                </a:solidFill>
              </a:rPr>
              <a:t>– A folder where you modify, build, and install catkin (ROS) packages. (</a:t>
            </a:r>
            <a:r>
              <a:rPr lang="en-US" sz="1800" dirty="0">
                <a:solidFill>
                  <a:schemeClr val="tx1"/>
                </a:solidFill>
                <a:hlinkClick r:id="rId5"/>
              </a:rPr>
              <a:t>link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dirty="0">
                <a:solidFill>
                  <a:schemeClr val="tx1"/>
                </a:solidFill>
              </a:rPr>
              <a:t>ROSLAUNCH</a:t>
            </a:r>
            <a:r>
              <a:rPr lang="en-US" sz="1800" dirty="0">
                <a:solidFill>
                  <a:schemeClr val="tx1"/>
                </a:solidFill>
              </a:rPr>
              <a:t> – A tool for easily launching multiple ROS nodes locally and remotely via SSH, as well as setting parameters on the parameters server. (</a:t>
            </a:r>
            <a:r>
              <a:rPr lang="en-US" sz="1800" dirty="0">
                <a:solidFill>
                  <a:schemeClr val="tx1"/>
                </a:solidFill>
                <a:hlinkClick r:id="rId6"/>
              </a:rPr>
              <a:t>link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dirty="0">
                <a:solidFill>
                  <a:schemeClr val="tx1"/>
                </a:solidFill>
              </a:rPr>
              <a:t>RVIZ</a:t>
            </a:r>
            <a:r>
              <a:rPr lang="en-US" sz="1800" dirty="0">
                <a:solidFill>
                  <a:schemeClr val="tx1"/>
                </a:solidFill>
              </a:rPr>
              <a:t> – A tool to visualize ROS topics and other information. RVIZ also allow user interface with ROS.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1446625" y="6184669"/>
            <a:ext cx="473826" cy="414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654E191-1F15-4964-9915-DC197C9CFCBF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117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9688923" cy="641350"/>
          </a:xfrm>
        </p:spPr>
        <p:txBody>
          <a:bodyPr>
            <a:normAutofit/>
          </a:bodyPr>
          <a:lstStyle/>
          <a:p>
            <a:r>
              <a:rPr lang="en-US" sz="3600" b="1" dirty="0"/>
              <a:t>Workshop Topics</a:t>
            </a:r>
          </a:p>
        </p:txBody>
      </p:sp>
      <p:pic>
        <p:nvPicPr>
          <p:cNvPr id="7" name="Picture 6" descr="C:\Users\sasson\Downloads\#20 fullcolors in transparent backgrou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83" y="5995192"/>
            <a:ext cx="4369785" cy="60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sasson\Downloads\#22 fullcolors in transparent background.ep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646" y="-78846"/>
            <a:ext cx="1622943" cy="162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sz="half" idx="2"/>
          </p:nvPr>
        </p:nvSpPr>
        <p:spPr>
          <a:xfrm>
            <a:off x="541611" y="1369019"/>
            <a:ext cx="11020125" cy="4559084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</a:rPr>
              <a:t>End to end full demo – MRBSP with 2 UGV in gazebo simulation. </a:t>
            </a:r>
            <a:r>
              <a:rPr lang="en-US" sz="2000" dirty="0">
                <a:solidFill>
                  <a:schemeClr val="accent6"/>
                </a:solidFill>
                <a:sym typeface="Wingdings"/>
              </a:rPr>
              <a:t></a:t>
            </a:r>
            <a:endParaRPr lang="en-US" sz="2000" b="1" dirty="0">
              <a:solidFill>
                <a:schemeClr val="tx1"/>
              </a:solidFill>
            </a:endParaRP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</a:rPr>
              <a:t>Installation – How to install ANPL software </a:t>
            </a:r>
            <a:r>
              <a:rPr lang="en-US" sz="2000" dirty="0">
                <a:solidFill>
                  <a:schemeClr val="accent6"/>
                </a:solidFill>
                <a:sym typeface="Wingdings"/>
              </a:rPr>
              <a:t></a:t>
            </a: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</a:rPr>
              <a:t>ROS notations </a:t>
            </a:r>
            <a:r>
              <a:rPr lang="en-US" sz="2000" dirty="0">
                <a:solidFill>
                  <a:schemeClr val="accent6"/>
                </a:solidFill>
                <a:sym typeface="Wingdings"/>
              </a:rPr>
              <a:t></a:t>
            </a:r>
            <a:endParaRPr lang="en-US" sz="2000" b="1" dirty="0">
              <a:solidFill>
                <a:schemeClr val="tx1"/>
              </a:solidFill>
            </a:endParaRP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</a:rPr>
              <a:t>High level code structure – passive and active</a:t>
            </a: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Launch files and software configuration</a:t>
            </a: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how to run the code</a:t>
            </a: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Code outputs</a:t>
            </a: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>
                <a:solidFill>
                  <a:schemeClr val="tx1"/>
                </a:solidFill>
              </a:rPr>
              <a:t>Matalb</a:t>
            </a:r>
            <a:r>
              <a:rPr lang="en-US" sz="2000" dirty="0">
                <a:solidFill>
                  <a:schemeClr val="tx1"/>
                </a:solidFill>
              </a:rPr>
              <a:t> analysis tools</a:t>
            </a: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Matlab interface with the code</a:t>
            </a: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Code handling policy</a:t>
            </a: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Hands on exercises</a:t>
            </a:r>
            <a:endParaRPr lang="en-US" sz="2000" dirty="0"/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1446625" y="6184669"/>
            <a:ext cx="473826" cy="414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6F2B467-8884-424C-8BBE-9B24C0C97DE5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691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9688923" cy="64135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High level code structure</a:t>
            </a:r>
            <a:endParaRPr lang="en-US" sz="3600" b="1" dirty="0"/>
          </a:p>
        </p:txBody>
      </p:sp>
      <p:pic>
        <p:nvPicPr>
          <p:cNvPr id="7" name="Picture 6" descr="C:\Users\sasson\Downloads\#20 fullcolors in transparent backgrou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83" y="5995192"/>
            <a:ext cx="4369785" cy="60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sasson\Downloads\#22 fullcolors in transparent background.ep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646" y="-78846"/>
            <a:ext cx="1622943" cy="162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sz="half" idx="2"/>
          </p:nvPr>
        </p:nvSpPr>
        <p:spPr>
          <a:xfrm>
            <a:off x="541611" y="1369019"/>
            <a:ext cx="11020125" cy="4559084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The code can be divided to 4 operating modes: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In addition, the code can be implemented as centralized / decentralized system.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18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3516283" y="1778913"/>
            <a:ext cx="3848794" cy="3241975"/>
            <a:chOff x="3474719" y="1945167"/>
            <a:chExt cx="4355877" cy="3890367"/>
          </a:xfrm>
        </p:grpSpPr>
        <p:grpSp>
          <p:nvGrpSpPr>
            <p:cNvPr id="4" name="Group 3"/>
            <p:cNvGrpSpPr/>
            <p:nvPr/>
          </p:nvGrpSpPr>
          <p:grpSpPr>
            <a:xfrm>
              <a:off x="4272750" y="2743200"/>
              <a:ext cx="3557846" cy="3092334"/>
              <a:chOff x="2635134" y="2169622"/>
              <a:chExt cx="3557846" cy="3092334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635135" y="2169622"/>
                <a:ext cx="1778923" cy="15461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Single robot passive slam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635134" y="3715789"/>
                <a:ext cx="1778923" cy="15461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Multi robot passive slam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414057" y="3715789"/>
                <a:ext cx="1778923" cy="15461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Multi robot active slam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414057" y="2169622"/>
                <a:ext cx="1778923" cy="15461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Single robot active slam</a:t>
                </a: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3474720" y="4289367"/>
              <a:ext cx="798031" cy="15461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MR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474719" y="2743199"/>
              <a:ext cx="798031" cy="15461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763195" y="1454722"/>
              <a:ext cx="798031" cy="177892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Passive</a:t>
              </a:r>
            </a:p>
          </p:txBody>
        </p:sp>
        <p:sp>
          <p:nvSpPr>
            <p:cNvPr id="14" name="Rectangle 13"/>
            <p:cNvSpPr/>
            <p:nvPr/>
          </p:nvSpPr>
          <p:spPr>
            <a:xfrm rot="5400000">
              <a:off x="6542119" y="1454721"/>
              <a:ext cx="798031" cy="177892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Active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11446625" y="6184669"/>
            <a:ext cx="473826" cy="414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957EB374-CB91-4A22-B418-5B645CCBC347}" type="slidenum">
              <a:rPr lang="en-US" smtClean="0">
                <a:solidFill>
                  <a:schemeClr val="tx1"/>
                </a:solidFill>
              </a:r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966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9482695" cy="641350"/>
          </a:xfrm>
        </p:spPr>
        <p:txBody>
          <a:bodyPr>
            <a:noAutofit/>
          </a:bodyPr>
          <a:lstStyle/>
          <a:p>
            <a:r>
              <a:rPr lang="en-US" sz="3600" dirty="0"/>
              <a:t>Passive SLAM Data Flow</a:t>
            </a:r>
          </a:p>
        </p:txBody>
      </p:sp>
      <p:pic>
        <p:nvPicPr>
          <p:cNvPr id="53" name="Picture 52" descr="C:\Users\sasson\Downloads\#20 fullcolors in transparent backgrou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83" y="5995192"/>
            <a:ext cx="4369785" cy="60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C:\Users\sasson\Downloads\#22 fullcolors in transparent background.ep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646" y="-78846"/>
            <a:ext cx="1622943" cy="162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716265" y="1393888"/>
            <a:ext cx="10821887" cy="4285987"/>
            <a:chOff x="716265" y="1622480"/>
            <a:chExt cx="10821887" cy="428598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1A53037-B523-44EE-8F8B-7A9EAAA7D2F6}"/>
                </a:ext>
              </a:extLst>
            </p:cNvPr>
            <p:cNvGrpSpPr/>
            <p:nvPr/>
          </p:nvGrpSpPr>
          <p:grpSpPr>
            <a:xfrm>
              <a:off x="716265" y="2569324"/>
              <a:ext cx="2720109" cy="1471576"/>
              <a:chOff x="3426691" y="1544097"/>
              <a:chExt cx="2720109" cy="1471576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333D7BF4-A92D-486E-B09D-71B13D61E9B0}"/>
                  </a:ext>
                </a:extLst>
              </p:cNvPr>
              <p:cNvSpPr/>
              <p:nvPr/>
            </p:nvSpPr>
            <p:spPr>
              <a:xfrm>
                <a:off x="3426691" y="1544097"/>
                <a:ext cx="2262909" cy="101437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EE93A0FE-68F7-4CD9-A332-05D36B193F01}"/>
                  </a:ext>
                </a:extLst>
              </p:cNvPr>
              <p:cNvSpPr/>
              <p:nvPr/>
            </p:nvSpPr>
            <p:spPr>
              <a:xfrm>
                <a:off x="3579091" y="1696497"/>
                <a:ext cx="2262909" cy="101437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CF2B7B5B-6FA9-492C-A36A-05ED12EED3EC}"/>
                  </a:ext>
                </a:extLst>
              </p:cNvPr>
              <p:cNvSpPr/>
              <p:nvPr/>
            </p:nvSpPr>
            <p:spPr>
              <a:xfrm>
                <a:off x="3731491" y="1848897"/>
                <a:ext cx="2262909" cy="101437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4DD6020B-240B-452A-8ABA-E9DA3477B7AE}"/>
                  </a:ext>
                </a:extLst>
              </p:cNvPr>
              <p:cNvSpPr/>
              <p:nvPr/>
            </p:nvSpPr>
            <p:spPr>
              <a:xfrm>
                <a:off x="3883891" y="2001297"/>
                <a:ext cx="2262909" cy="101437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Odometry</a:t>
                </a:r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8618ACD-476B-4E6C-B038-535C004F4844}"/>
                </a:ext>
              </a:extLst>
            </p:cNvPr>
            <p:cNvCxnSpPr>
              <a:cxnSpLocks/>
              <a:stCxn id="69" idx="3"/>
              <a:endCxn id="14" idx="1"/>
            </p:cNvCxnSpPr>
            <p:nvPr/>
          </p:nvCxnSpPr>
          <p:spPr>
            <a:xfrm>
              <a:off x="3436374" y="3533712"/>
              <a:ext cx="151513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99A3DF6-1B29-4294-B9A8-DED9051D0AC9}"/>
                </a:ext>
              </a:extLst>
            </p:cNvPr>
            <p:cNvSpPr/>
            <p:nvPr/>
          </p:nvSpPr>
          <p:spPr>
            <a:xfrm>
              <a:off x="4951509" y="2992938"/>
              <a:ext cx="2415309" cy="10815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</a:t>
              </a: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5E488598-77F4-4D74-AED9-A13816D4FB1A}"/>
                </a:ext>
              </a:extLst>
            </p:cNvPr>
            <p:cNvSpPr/>
            <p:nvPr/>
          </p:nvSpPr>
          <p:spPr>
            <a:xfrm>
              <a:off x="9122843" y="2992938"/>
              <a:ext cx="2415309" cy="10815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Belief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1A825AD4-0E82-4AAF-B4B3-90F1951941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66819" y="3381312"/>
              <a:ext cx="175602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7C0BB202-F043-48E1-91FA-BA7885F83169}"/>
                </a:ext>
              </a:extLst>
            </p:cNvPr>
            <p:cNvCxnSpPr>
              <a:cxnSpLocks/>
              <a:stCxn id="73" idx="0"/>
              <a:endCxn id="6" idx="0"/>
            </p:cNvCxnSpPr>
            <p:nvPr/>
          </p:nvCxnSpPr>
          <p:spPr>
            <a:xfrm rot="16200000" flipV="1">
              <a:off x="5877302" y="-1460258"/>
              <a:ext cx="423614" cy="8482778"/>
            </a:xfrm>
            <a:prstGeom prst="bentConnector3">
              <a:avLst>
                <a:gd name="adj1" fmla="val 225916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DEB239ED-87D5-4DB1-8453-0138270DF5AD}"/>
                </a:ext>
              </a:extLst>
            </p:cNvPr>
            <p:cNvCxnSpPr>
              <a:cxnSpLocks/>
            </p:cNvCxnSpPr>
            <p:nvPr/>
          </p:nvCxnSpPr>
          <p:spPr>
            <a:xfrm>
              <a:off x="7371738" y="3686112"/>
              <a:ext cx="175110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A8C791B7-9E04-4249-B61A-17086F5B9027}"/>
                </a:ext>
              </a:extLst>
            </p:cNvPr>
            <p:cNvSpPr/>
            <p:nvPr/>
          </p:nvSpPr>
          <p:spPr>
            <a:xfrm>
              <a:off x="9122843" y="4826918"/>
              <a:ext cx="2415309" cy="10815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Map</a:t>
              </a:r>
            </a:p>
          </p:txBody>
        </p:sp>
        <p:cxnSp>
          <p:nvCxnSpPr>
            <p:cNvPr id="75" name="Connector: Elbow 74">
              <a:extLst>
                <a:ext uri="{FF2B5EF4-FFF2-40B4-BE49-F238E27FC236}">
                  <a16:creationId xmlns:a16="http://schemas.microsoft.com/office/drawing/2014/main" id="{188AA382-7579-423D-8346-9DFC828E275F}"/>
                </a:ext>
              </a:extLst>
            </p:cNvPr>
            <p:cNvCxnSpPr>
              <a:stCxn id="14" idx="2"/>
              <a:endCxn id="95" idx="1"/>
            </p:cNvCxnSpPr>
            <p:nvPr/>
          </p:nvCxnSpPr>
          <p:spPr>
            <a:xfrm rot="16200000" flipH="1">
              <a:off x="6994400" y="3239249"/>
              <a:ext cx="1293206" cy="2963679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79F87FB-C7E2-4B9B-9E97-D3E6B385E62B}"/>
                </a:ext>
              </a:extLst>
            </p:cNvPr>
            <p:cNvSpPr txBox="1"/>
            <p:nvPr/>
          </p:nvSpPr>
          <p:spPr>
            <a:xfrm>
              <a:off x="3221027" y="2850644"/>
              <a:ext cx="19664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Keyframe initialization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62AD1E2C-BC34-4F5C-8F19-DB01ECC72DDB}"/>
                </a:ext>
              </a:extLst>
            </p:cNvPr>
            <p:cNvSpPr txBox="1"/>
            <p:nvPr/>
          </p:nvSpPr>
          <p:spPr>
            <a:xfrm>
              <a:off x="7261605" y="3689731"/>
              <a:ext cx="1966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Factors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27CA666-4BF2-45A1-A0ED-654DE343C124}"/>
                </a:ext>
              </a:extLst>
            </p:cNvPr>
            <p:cNvSpPr txBox="1"/>
            <p:nvPr/>
          </p:nvSpPr>
          <p:spPr>
            <a:xfrm>
              <a:off x="7515046" y="2716016"/>
              <a:ext cx="1519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Updated poses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18BF7C61-394D-42A3-A2B8-51BD32476F2A}"/>
                </a:ext>
              </a:extLst>
            </p:cNvPr>
            <p:cNvSpPr txBox="1"/>
            <p:nvPr/>
          </p:nvSpPr>
          <p:spPr>
            <a:xfrm>
              <a:off x="6330635" y="4701827"/>
              <a:ext cx="26207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Measurements &amp;</a:t>
              </a:r>
            </a:p>
            <a:p>
              <a:pPr algn="ctr"/>
              <a:r>
                <a:rPr lang="en-US" dirty="0"/>
                <a:t>poses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1AF9FB9-E2B2-4116-93F4-1FF81061C5FB}"/>
                </a:ext>
              </a:extLst>
            </p:cNvPr>
            <p:cNvSpPr txBox="1"/>
            <p:nvPr/>
          </p:nvSpPr>
          <p:spPr>
            <a:xfrm>
              <a:off x="5187479" y="1622480"/>
              <a:ext cx="1966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Optimized pose</a:t>
              </a:r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A8AD6965-17C2-44A7-BB6D-E0BBDC04D40D}"/>
                </a:ext>
              </a:extLst>
            </p:cNvPr>
            <p:cNvSpPr/>
            <p:nvPr/>
          </p:nvSpPr>
          <p:spPr>
            <a:xfrm>
              <a:off x="1097264" y="4826919"/>
              <a:ext cx="2415309" cy="1081548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Sensors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4D35DE5D-BAE3-4E6E-8C8A-EAB98E3116F1}"/>
                </a:ext>
              </a:extLst>
            </p:cNvPr>
            <p:cNvCxnSpPr>
              <a:stCxn id="108" idx="0"/>
              <a:endCxn id="69" idx="2"/>
            </p:cNvCxnSpPr>
            <p:nvPr/>
          </p:nvCxnSpPr>
          <p:spPr>
            <a:xfrm flipV="1">
              <a:off x="2304919" y="4040900"/>
              <a:ext cx="1" cy="78601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3DB96C3-92A0-4F3B-90E4-8312B6679336}"/>
                </a:ext>
              </a:extLst>
            </p:cNvPr>
            <p:cNvSpPr txBox="1"/>
            <p:nvPr/>
          </p:nvSpPr>
          <p:spPr>
            <a:xfrm>
              <a:off x="2148348" y="4277178"/>
              <a:ext cx="1966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Measurements</a:t>
              </a:r>
            </a:p>
          </p:txBody>
        </p:sp>
      </p:grpSp>
      <p:sp>
        <p:nvSpPr>
          <p:cNvPr id="27" name="Rectangle 26"/>
          <p:cNvSpPr/>
          <p:nvPr/>
        </p:nvSpPr>
        <p:spPr>
          <a:xfrm>
            <a:off x="11446625" y="6184669"/>
            <a:ext cx="473826" cy="414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1F7B2475-B24C-408A-B464-C2186EF09D8B}" type="slidenum">
              <a:rPr lang="en-US" smtClean="0">
                <a:solidFill>
                  <a:schemeClr val="tx1"/>
                </a:solidFill>
              </a:r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885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9688923" cy="64135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Passive SLAM</a:t>
            </a:r>
            <a:endParaRPr lang="en-US" sz="3600" b="1" dirty="0"/>
          </a:p>
        </p:txBody>
      </p:sp>
      <p:pic>
        <p:nvPicPr>
          <p:cNvPr id="7" name="Picture 6" descr="C:\Users\sasson\Downloads\#20 fullcolors in transparent backgrou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83" y="5995192"/>
            <a:ext cx="4369785" cy="60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sasson\Downloads\#22 fullcolors in transparent background.ep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646" y="-78846"/>
            <a:ext cx="1622943" cy="162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sz="half" idx="2"/>
          </p:nvPr>
        </p:nvSpPr>
        <p:spPr>
          <a:xfrm>
            <a:off x="541611" y="1369019"/>
            <a:ext cx="11020125" cy="45590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chemeClr val="tx1"/>
                </a:solidFill>
              </a:rPr>
              <a:t>Packages: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Odometry node – Keyframe selections, calculate relative motion between keyframes. 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Calculate the robot current pose.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DA node – Create factors and initialize state for the belief.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Belief node – </a:t>
            </a:r>
            <a:r>
              <a:rPr lang="en-US" sz="1600" dirty="0" smtClean="0">
                <a:solidFill>
                  <a:schemeClr val="tx1"/>
                </a:solidFill>
              </a:rPr>
              <a:t>Belief </a:t>
            </a:r>
            <a:r>
              <a:rPr lang="en-US" sz="1600" dirty="0">
                <a:solidFill>
                  <a:schemeClr val="tx1"/>
                </a:solidFill>
              </a:rPr>
              <a:t>optimization.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Map node – Simulate scans from visited places, samples and trajectory validations.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chemeClr val="tx1"/>
                </a:solidFill>
              </a:rPr>
              <a:t>Passive SLAM runs in a loop until the user </a:t>
            </a:r>
            <a:r>
              <a:rPr lang="en-US" sz="1800" dirty="0" smtClean="0">
                <a:solidFill>
                  <a:schemeClr val="tx1"/>
                </a:solidFill>
              </a:rPr>
              <a:t>decides </a:t>
            </a:r>
            <a:r>
              <a:rPr lang="en-US" sz="1800" dirty="0">
                <a:solidFill>
                  <a:schemeClr val="tx1"/>
                </a:solidFill>
              </a:rPr>
              <a:t>to stop it.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1446625" y="6184669"/>
            <a:ext cx="473826" cy="414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0D45996-24AD-40AE-A279-FA64D9B706AF}" type="slidenum">
              <a:rPr lang="en-US" smtClean="0">
                <a:solidFill>
                  <a:schemeClr val="tx1"/>
                </a:solidFill>
              </a:rPr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729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9482695" cy="641350"/>
          </a:xfrm>
        </p:spPr>
        <p:txBody>
          <a:bodyPr>
            <a:noAutofit/>
          </a:bodyPr>
          <a:lstStyle/>
          <a:p>
            <a:r>
              <a:rPr lang="en-US" sz="3600" dirty="0"/>
              <a:t>Active SLAM Data Flow</a:t>
            </a:r>
          </a:p>
        </p:txBody>
      </p:sp>
      <p:pic>
        <p:nvPicPr>
          <p:cNvPr id="53" name="Picture 52" descr="C:\Users\sasson\Downloads\#20 fullcolors in transparent backgrou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83" y="5995192"/>
            <a:ext cx="4369785" cy="60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C:\Users\sasson\Downloads\#22 fullcolors in transparent background.ep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646" y="-78846"/>
            <a:ext cx="1622943" cy="162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716265" y="1965600"/>
            <a:ext cx="5369521" cy="2606400"/>
            <a:chOff x="716265" y="2569324"/>
            <a:chExt cx="10821887" cy="333914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1A53037-B523-44EE-8F8B-7A9EAAA7D2F6}"/>
                </a:ext>
              </a:extLst>
            </p:cNvPr>
            <p:cNvGrpSpPr/>
            <p:nvPr/>
          </p:nvGrpSpPr>
          <p:grpSpPr>
            <a:xfrm>
              <a:off x="716265" y="2569324"/>
              <a:ext cx="2720109" cy="1471576"/>
              <a:chOff x="3426691" y="1544097"/>
              <a:chExt cx="2720109" cy="1471576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333D7BF4-A92D-486E-B09D-71B13D61E9B0}"/>
                  </a:ext>
                </a:extLst>
              </p:cNvPr>
              <p:cNvSpPr/>
              <p:nvPr/>
            </p:nvSpPr>
            <p:spPr>
              <a:xfrm>
                <a:off x="3426691" y="1544097"/>
                <a:ext cx="2262909" cy="101437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EE93A0FE-68F7-4CD9-A332-05D36B193F01}"/>
                  </a:ext>
                </a:extLst>
              </p:cNvPr>
              <p:cNvSpPr/>
              <p:nvPr/>
            </p:nvSpPr>
            <p:spPr>
              <a:xfrm>
                <a:off x="3579091" y="1696497"/>
                <a:ext cx="2262909" cy="101437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CF2B7B5B-6FA9-492C-A36A-05ED12EED3EC}"/>
                  </a:ext>
                </a:extLst>
              </p:cNvPr>
              <p:cNvSpPr/>
              <p:nvPr/>
            </p:nvSpPr>
            <p:spPr>
              <a:xfrm>
                <a:off x="3731491" y="1848897"/>
                <a:ext cx="2262909" cy="101437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4DD6020B-240B-452A-8ABA-E9DA3477B7AE}"/>
                  </a:ext>
                </a:extLst>
              </p:cNvPr>
              <p:cNvSpPr/>
              <p:nvPr/>
            </p:nvSpPr>
            <p:spPr>
              <a:xfrm>
                <a:off x="3883891" y="2001297"/>
                <a:ext cx="2262909" cy="101437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Odometry</a:t>
                </a:r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8618ACD-476B-4E6C-B038-535C004F4844}"/>
                </a:ext>
              </a:extLst>
            </p:cNvPr>
            <p:cNvCxnSpPr>
              <a:cxnSpLocks/>
              <a:stCxn id="69" idx="3"/>
              <a:endCxn id="14" idx="1"/>
            </p:cNvCxnSpPr>
            <p:nvPr/>
          </p:nvCxnSpPr>
          <p:spPr>
            <a:xfrm>
              <a:off x="3436374" y="3533712"/>
              <a:ext cx="151513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99A3DF6-1B29-4294-B9A8-DED9051D0AC9}"/>
                </a:ext>
              </a:extLst>
            </p:cNvPr>
            <p:cNvSpPr/>
            <p:nvPr/>
          </p:nvSpPr>
          <p:spPr>
            <a:xfrm>
              <a:off x="4951509" y="2992938"/>
              <a:ext cx="2415309" cy="10815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</a:t>
              </a:r>
              <a:endParaRPr lang="en-US" dirty="0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5E488598-77F4-4D74-AED9-A13816D4FB1A}"/>
                </a:ext>
              </a:extLst>
            </p:cNvPr>
            <p:cNvSpPr/>
            <p:nvPr/>
          </p:nvSpPr>
          <p:spPr>
            <a:xfrm>
              <a:off x="9122843" y="2992938"/>
              <a:ext cx="2415309" cy="10815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Belief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1A825AD4-0E82-4AAF-B4B3-90F1951941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66819" y="3381312"/>
              <a:ext cx="175602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7C0BB202-F043-48E1-91FA-BA7885F83169}"/>
                </a:ext>
              </a:extLst>
            </p:cNvPr>
            <p:cNvCxnSpPr>
              <a:cxnSpLocks/>
              <a:stCxn id="73" idx="0"/>
              <a:endCxn id="6" idx="0"/>
            </p:cNvCxnSpPr>
            <p:nvPr/>
          </p:nvCxnSpPr>
          <p:spPr>
            <a:xfrm rot="16200000" flipV="1">
              <a:off x="5877302" y="-1460258"/>
              <a:ext cx="423614" cy="8482778"/>
            </a:xfrm>
            <a:prstGeom prst="bentConnector3">
              <a:avLst>
                <a:gd name="adj1" fmla="val 225916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DEB239ED-87D5-4DB1-8453-0138270DF5AD}"/>
                </a:ext>
              </a:extLst>
            </p:cNvPr>
            <p:cNvCxnSpPr>
              <a:cxnSpLocks/>
            </p:cNvCxnSpPr>
            <p:nvPr/>
          </p:nvCxnSpPr>
          <p:spPr>
            <a:xfrm>
              <a:off x="7371738" y="3686112"/>
              <a:ext cx="175110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A8C791B7-9E04-4249-B61A-17086F5B9027}"/>
                </a:ext>
              </a:extLst>
            </p:cNvPr>
            <p:cNvSpPr/>
            <p:nvPr/>
          </p:nvSpPr>
          <p:spPr>
            <a:xfrm>
              <a:off x="9122843" y="4826918"/>
              <a:ext cx="2415309" cy="10815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Map</a:t>
              </a:r>
            </a:p>
          </p:txBody>
        </p:sp>
        <p:cxnSp>
          <p:nvCxnSpPr>
            <p:cNvPr id="75" name="Connector: Elbow 74">
              <a:extLst>
                <a:ext uri="{FF2B5EF4-FFF2-40B4-BE49-F238E27FC236}">
                  <a16:creationId xmlns:a16="http://schemas.microsoft.com/office/drawing/2014/main" id="{188AA382-7579-423D-8346-9DFC828E275F}"/>
                </a:ext>
              </a:extLst>
            </p:cNvPr>
            <p:cNvCxnSpPr>
              <a:stCxn id="14" idx="2"/>
              <a:endCxn id="95" idx="1"/>
            </p:cNvCxnSpPr>
            <p:nvPr/>
          </p:nvCxnSpPr>
          <p:spPr>
            <a:xfrm rot="16200000" flipH="1">
              <a:off x="6994400" y="3239249"/>
              <a:ext cx="1293206" cy="2963679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A8AD6965-17C2-44A7-BB6D-E0BBDC04D40D}"/>
                </a:ext>
              </a:extLst>
            </p:cNvPr>
            <p:cNvSpPr/>
            <p:nvPr/>
          </p:nvSpPr>
          <p:spPr>
            <a:xfrm>
              <a:off x="1097264" y="4826919"/>
              <a:ext cx="2415308" cy="1081548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Sensors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4D35DE5D-BAE3-4E6E-8C8A-EAB98E3116F1}"/>
                </a:ext>
              </a:extLst>
            </p:cNvPr>
            <p:cNvCxnSpPr>
              <a:stCxn id="108" idx="0"/>
              <a:endCxn id="69" idx="2"/>
            </p:cNvCxnSpPr>
            <p:nvPr/>
          </p:nvCxnSpPr>
          <p:spPr>
            <a:xfrm flipV="1">
              <a:off x="2304919" y="4040900"/>
              <a:ext cx="1" cy="78601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D35DE5D-BAE3-4E6E-8C8A-EAB98E3116F1}"/>
              </a:ext>
            </a:extLst>
          </p:cNvPr>
          <p:cNvCxnSpPr>
            <a:stCxn id="108" idx="2"/>
            <a:endCxn id="37" idx="0"/>
          </p:cNvCxnSpPr>
          <p:nvPr/>
        </p:nvCxnSpPr>
        <p:spPr>
          <a:xfrm flipH="1">
            <a:off x="1504510" y="4572000"/>
            <a:ext cx="1" cy="5940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68">
            <a:extLst>
              <a:ext uri="{FF2B5EF4-FFF2-40B4-BE49-F238E27FC236}">
                <a16:creationId xmlns:a16="http://schemas.microsoft.com/office/drawing/2014/main" id="{4DD6020B-240B-452A-8ABA-E9DA3477B7AE}"/>
              </a:ext>
            </a:extLst>
          </p:cNvPr>
          <p:cNvSpPr/>
          <p:nvPr/>
        </p:nvSpPr>
        <p:spPr>
          <a:xfrm>
            <a:off x="943113" y="5166038"/>
            <a:ext cx="1122793" cy="791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Collision Avoidance</a:t>
            </a:r>
          </a:p>
        </p:txBody>
      </p:sp>
      <p:sp>
        <p:nvSpPr>
          <p:cNvPr id="40" name="Rectangle: Rounded Corners 68">
            <a:extLst>
              <a:ext uri="{FF2B5EF4-FFF2-40B4-BE49-F238E27FC236}">
                <a16:creationId xmlns:a16="http://schemas.microsoft.com/office/drawing/2014/main" id="{4DD6020B-240B-452A-8ABA-E9DA3477B7AE}"/>
              </a:ext>
            </a:extLst>
          </p:cNvPr>
          <p:cNvSpPr/>
          <p:nvPr/>
        </p:nvSpPr>
        <p:spPr>
          <a:xfrm>
            <a:off x="7426217" y="5166038"/>
            <a:ext cx="1122793" cy="791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 Machine</a:t>
            </a:r>
          </a:p>
        </p:txBody>
      </p:sp>
      <p:sp>
        <p:nvSpPr>
          <p:cNvPr id="41" name="Rectangle: Rounded Corners 68">
            <a:extLst>
              <a:ext uri="{FF2B5EF4-FFF2-40B4-BE49-F238E27FC236}">
                <a16:creationId xmlns:a16="http://schemas.microsoft.com/office/drawing/2014/main" id="{4DD6020B-240B-452A-8ABA-E9DA3477B7AE}"/>
              </a:ext>
            </a:extLst>
          </p:cNvPr>
          <p:cNvSpPr/>
          <p:nvPr/>
        </p:nvSpPr>
        <p:spPr>
          <a:xfrm>
            <a:off x="10066621" y="5166037"/>
            <a:ext cx="1122793" cy="791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Controller</a:t>
            </a:r>
          </a:p>
        </p:txBody>
      </p:sp>
      <p:sp>
        <p:nvSpPr>
          <p:cNvPr id="42" name="Rectangle: Rounded Corners 68">
            <a:extLst>
              <a:ext uri="{FF2B5EF4-FFF2-40B4-BE49-F238E27FC236}">
                <a16:creationId xmlns:a16="http://schemas.microsoft.com/office/drawing/2014/main" id="{4DD6020B-240B-452A-8ABA-E9DA3477B7AE}"/>
              </a:ext>
            </a:extLst>
          </p:cNvPr>
          <p:cNvSpPr/>
          <p:nvPr/>
        </p:nvSpPr>
        <p:spPr>
          <a:xfrm>
            <a:off x="10066620" y="2306274"/>
            <a:ext cx="1122793" cy="791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Planner</a:t>
            </a:r>
          </a:p>
        </p:txBody>
      </p:sp>
      <p:sp>
        <p:nvSpPr>
          <p:cNvPr id="43" name="Rectangle: Rounded Corners 68">
            <a:extLst>
              <a:ext uri="{FF2B5EF4-FFF2-40B4-BE49-F238E27FC236}">
                <a16:creationId xmlns:a16="http://schemas.microsoft.com/office/drawing/2014/main" id="{4DD6020B-240B-452A-8ABA-E9DA3477B7AE}"/>
              </a:ext>
            </a:extLst>
          </p:cNvPr>
          <p:cNvSpPr/>
          <p:nvPr/>
        </p:nvSpPr>
        <p:spPr>
          <a:xfrm>
            <a:off x="10066619" y="3754002"/>
            <a:ext cx="1122793" cy="791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Action Generator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D35DE5D-BAE3-4E6E-8C8A-EAB98E3116F1}"/>
              </a:ext>
            </a:extLst>
          </p:cNvPr>
          <p:cNvCxnSpPr/>
          <p:nvPr/>
        </p:nvCxnSpPr>
        <p:spPr>
          <a:xfrm>
            <a:off x="2065906" y="5466679"/>
            <a:ext cx="536031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D35DE5D-BAE3-4E6E-8C8A-EAB98E3116F1}"/>
              </a:ext>
            </a:extLst>
          </p:cNvPr>
          <p:cNvCxnSpPr/>
          <p:nvPr/>
        </p:nvCxnSpPr>
        <p:spPr>
          <a:xfrm flipV="1">
            <a:off x="8549010" y="5466678"/>
            <a:ext cx="1517611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924800" y="2599405"/>
            <a:ext cx="2141820" cy="104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7919071" y="2599405"/>
            <a:ext cx="3744" cy="2566633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8109524" y="2794525"/>
            <a:ext cx="1957097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8079974" y="2794525"/>
            <a:ext cx="29550" cy="23715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10542291" y="3098055"/>
            <a:ext cx="1" cy="6559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10723266" y="3098055"/>
            <a:ext cx="1" cy="6559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73" idx="3"/>
          </p:cNvCxnSpPr>
          <p:nvPr/>
        </p:nvCxnSpPr>
        <p:spPr>
          <a:xfrm flipV="1">
            <a:off x="6085786" y="2718362"/>
            <a:ext cx="1667564" cy="1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7762875" y="2718362"/>
            <a:ext cx="0" cy="24476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Arc 78"/>
          <p:cNvSpPr/>
          <p:nvPr/>
        </p:nvSpPr>
        <p:spPr>
          <a:xfrm>
            <a:off x="7199930" y="3648355"/>
            <a:ext cx="1390650" cy="817996"/>
          </a:xfrm>
          <a:prstGeom prst="arc">
            <a:avLst>
              <a:gd name="adj1" fmla="val 10847186"/>
              <a:gd name="adj2" fmla="val 0"/>
            </a:avLst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Arc 89"/>
          <p:cNvSpPr/>
          <p:nvPr/>
        </p:nvSpPr>
        <p:spPr>
          <a:xfrm rot="10800000">
            <a:off x="7199930" y="3837194"/>
            <a:ext cx="1390650" cy="817996"/>
          </a:xfrm>
          <a:prstGeom prst="arc">
            <a:avLst>
              <a:gd name="adj1" fmla="val 10847186"/>
              <a:gd name="adj2" fmla="val 52083"/>
            </a:avLst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/>
          <p:cNvCxnSpPr/>
          <p:nvPr/>
        </p:nvCxnSpPr>
        <p:spPr>
          <a:xfrm flipH="1" flipV="1">
            <a:off x="8590580" y="4054642"/>
            <a:ext cx="1476039" cy="1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6085786" y="4054642"/>
            <a:ext cx="111414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6085786" y="4243516"/>
            <a:ext cx="1114144" cy="1628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90" idx="0"/>
          </p:cNvCxnSpPr>
          <p:nvPr/>
        </p:nvCxnSpPr>
        <p:spPr>
          <a:xfrm flipV="1">
            <a:off x="8590391" y="4243516"/>
            <a:ext cx="1476228" cy="122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6410951" y="2472140"/>
            <a:ext cx="12477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Current belief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780218" y="5237816"/>
            <a:ext cx="14775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Collision warnings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265983" y="2379781"/>
            <a:ext cx="1534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Current belief + Goals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265983" y="2772076"/>
            <a:ext cx="1534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Chosen Actions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9594661" y="3231374"/>
            <a:ext cx="1033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Start &amp; goal</a:t>
            </a:r>
          </a:p>
          <a:p>
            <a:pPr algn="ctr"/>
            <a:r>
              <a:rPr lang="en-US" sz="1000" b="1" dirty="0"/>
              <a:t>positions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0587006" y="3225973"/>
            <a:ext cx="1033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Candidate actions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540533" y="3825178"/>
            <a:ext cx="1534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Candidate samples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548478" y="4248917"/>
            <a:ext cx="1534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Validate samples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8532055" y="5237816"/>
            <a:ext cx="1534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Control commands</a:t>
            </a:r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2065906" y="5657179"/>
            <a:ext cx="536031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3271048" y="5675503"/>
            <a:ext cx="23613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Current pose + Current action</a:t>
            </a:r>
          </a:p>
        </p:txBody>
      </p:sp>
      <p:cxnSp>
        <p:nvCxnSpPr>
          <p:cNvPr id="121" name="Straight Arrow Connector 120"/>
          <p:cNvCxnSpPr/>
          <p:nvPr/>
        </p:nvCxnSpPr>
        <p:spPr>
          <a:xfrm flipH="1">
            <a:off x="8549010" y="5647653"/>
            <a:ext cx="1517611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8532055" y="5639256"/>
            <a:ext cx="1534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Complete action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71281" y="1385119"/>
            <a:ext cx="5897617" cy="3317892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2324837" y="1647196"/>
            <a:ext cx="2242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Passive</a:t>
            </a:r>
          </a:p>
        </p:txBody>
      </p:sp>
      <p:cxnSp>
        <p:nvCxnSpPr>
          <p:cNvPr id="131" name="Straight Arrow Connector 130"/>
          <p:cNvCxnSpPr/>
          <p:nvPr/>
        </p:nvCxnSpPr>
        <p:spPr>
          <a:xfrm>
            <a:off x="2023166" y="3082635"/>
            <a:ext cx="1363060" cy="1906589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3386226" y="4989224"/>
            <a:ext cx="3220126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6606352" y="4989224"/>
            <a:ext cx="852627" cy="2434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3803958" y="4730174"/>
            <a:ext cx="14775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Robot current pose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1446625" y="6184669"/>
            <a:ext cx="473826" cy="414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B433272-8F58-4708-A118-96AC749B348F}" type="slidenum">
              <a:rPr lang="en-US" smtClean="0">
                <a:solidFill>
                  <a:schemeClr val="tx1"/>
                </a:solidFill>
              </a:rPr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972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9688923" cy="64135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Active SLAM</a:t>
            </a:r>
            <a:endParaRPr lang="en-US" sz="3600" b="1" dirty="0"/>
          </a:p>
        </p:txBody>
      </p:sp>
      <p:pic>
        <p:nvPicPr>
          <p:cNvPr id="7" name="Picture 6" descr="C:\Users\sasson\Downloads\#20 fullcolors in transparent backgrou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83" y="5995192"/>
            <a:ext cx="4369785" cy="60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sasson\Downloads\#22 fullcolors in transparent background.ep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646" y="-78846"/>
            <a:ext cx="1622943" cy="162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sz="half" idx="2"/>
          </p:nvPr>
        </p:nvSpPr>
        <p:spPr>
          <a:xfrm>
            <a:off x="541611" y="1369019"/>
            <a:ext cx="11020125" cy="45590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chemeClr val="tx1"/>
                </a:solidFill>
              </a:rPr>
              <a:t>Packages :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Passive nodes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State machine node – Decide which active node will be call.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Action generator node – Generating candidate actions for the planner node.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Planner node – Evaluate candidate actions and return to state machine node the chosen actions.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Controller node – Translate the actions to the robot actuators.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Collision avoidance node – Check for immediate collisions using current scans.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chemeClr val="tx1"/>
                </a:solidFill>
              </a:rPr>
              <a:t>The active SLAM is managed by the state machine.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1446625" y="6184669"/>
            <a:ext cx="473826" cy="414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FA4F31C5-CAD9-4ECE-9A61-5A665771F897}" type="slidenum">
              <a:rPr lang="en-US" smtClean="0">
                <a:solidFill>
                  <a:schemeClr val="tx1"/>
                </a:solidFill>
              </a:rPr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076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9688923" cy="64135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Utility Packages</a:t>
            </a:r>
            <a:endParaRPr lang="en-US" sz="3600" b="1" dirty="0"/>
          </a:p>
        </p:txBody>
      </p:sp>
      <p:pic>
        <p:nvPicPr>
          <p:cNvPr id="7" name="Picture 6" descr="C:\Users\sasson\Downloads\#20 fullcolors in transparent backgrou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83" y="5995192"/>
            <a:ext cx="4369785" cy="60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sasson\Downloads\#22 fullcolors in transparent background.ep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646" y="-78846"/>
            <a:ext cx="1622943" cy="162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sz="half" idx="2"/>
          </p:nvPr>
        </p:nvSpPr>
        <p:spPr>
          <a:xfrm>
            <a:off x="541611" y="1369019"/>
            <a:ext cx="11020125" cy="45590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chemeClr val="tx1"/>
                </a:solidFill>
              </a:rPr>
              <a:t>Packages: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 err="1">
                <a:solidFill>
                  <a:schemeClr val="tx1"/>
                </a:solidFill>
              </a:rPr>
              <a:t>Mrbsp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ros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msgs</a:t>
            </a:r>
            <a:r>
              <a:rPr lang="en-US" sz="1600" dirty="0">
                <a:solidFill>
                  <a:schemeClr val="tx1"/>
                </a:solidFill>
              </a:rPr>
              <a:t> – Provide custom ROS messages and service to exchange data between nodes.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 err="1">
                <a:solidFill>
                  <a:schemeClr val="tx1"/>
                </a:solidFill>
              </a:rPr>
              <a:t>Mrbsp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ros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utils</a:t>
            </a:r>
            <a:r>
              <a:rPr lang="en-US" sz="1600" dirty="0">
                <a:solidFill>
                  <a:schemeClr val="tx1"/>
                </a:solidFill>
              </a:rPr>
              <a:t> – Provide headers with utility functions.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 err="1">
                <a:solidFill>
                  <a:schemeClr val="tx1"/>
                </a:solidFill>
              </a:rPr>
              <a:t>Config</a:t>
            </a:r>
            <a:r>
              <a:rPr lang="en-US" sz="1600" dirty="0">
                <a:solidFill>
                  <a:schemeClr val="tx1"/>
                </a:solidFill>
              </a:rPr>
              <a:t> node – Generate global setting for the experiment (e.g. creating a results folder).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 err="1">
                <a:solidFill>
                  <a:schemeClr val="tx1"/>
                </a:solidFill>
              </a:rPr>
              <a:t>Mrbsp</a:t>
            </a:r>
            <a:r>
              <a:rPr lang="en-US" sz="1600" dirty="0">
                <a:solidFill>
                  <a:schemeClr val="tx1"/>
                </a:solidFill>
              </a:rPr>
              <a:t> scenarios – Contains configuration files to run different scenarios. Results are stored in this packages.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 err="1">
                <a:solidFill>
                  <a:schemeClr val="tx1"/>
                </a:solidFill>
              </a:rPr>
              <a:t>Rosbag</a:t>
            </a:r>
            <a:r>
              <a:rPr lang="en-US" sz="1600" dirty="0">
                <a:solidFill>
                  <a:schemeClr val="tx1"/>
                </a:solidFill>
              </a:rPr>
              <a:t> node – </a:t>
            </a:r>
            <a:r>
              <a:rPr lang="en-US" sz="1600" dirty="0" smtClean="0">
                <a:solidFill>
                  <a:schemeClr val="tx1"/>
                </a:solidFill>
              </a:rPr>
              <a:t>Provide </a:t>
            </a:r>
            <a:r>
              <a:rPr lang="en-US" sz="1600" dirty="0">
                <a:solidFill>
                  <a:schemeClr val="tx1"/>
                </a:solidFill>
              </a:rPr>
              <a:t>a mechanism to run the code by reading sensors data directly from </a:t>
            </a:r>
            <a:r>
              <a:rPr lang="en-US" sz="1600" dirty="0" err="1">
                <a:solidFill>
                  <a:schemeClr val="tx1"/>
                </a:solidFill>
              </a:rPr>
              <a:t>bagfiles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46625" y="6184669"/>
            <a:ext cx="473826" cy="414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DEFFBC7-EFF1-48F8-8C1A-8953A9AD8FEB}" type="slidenum">
              <a:rPr lang="en-US" smtClean="0">
                <a:solidFill>
                  <a:schemeClr val="tx1"/>
                </a:solidFill>
              </a:rPr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532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9688923" cy="64135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Code Structure - Summery</a:t>
            </a:r>
            <a:endParaRPr lang="en-US" sz="3600" b="1" dirty="0"/>
          </a:p>
        </p:txBody>
      </p:sp>
      <p:pic>
        <p:nvPicPr>
          <p:cNvPr id="7" name="Picture 6" descr="C:\Users\sasson\Downloads\#20 fullcolors in transparent backgrou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83" y="5995192"/>
            <a:ext cx="4369785" cy="60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sasson\Downloads\#22 fullcolors in transparent background.ep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646" y="-78846"/>
            <a:ext cx="1622943" cy="162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sz="half" idx="2"/>
          </p:nvPr>
        </p:nvSpPr>
        <p:spPr>
          <a:xfrm>
            <a:off x="541611" y="1319141"/>
            <a:ext cx="11020125" cy="455908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ANPL’s software code has 14 ROS packages.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sz="1400" dirty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sz="14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1400" dirty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sz="1400" dirty="0"/>
          </a:p>
          <a:p>
            <a:pPr marL="914400" lvl="2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100" dirty="0">
                <a:solidFill>
                  <a:srgbClr val="FF0000"/>
                </a:solidFill>
              </a:rPr>
              <a:t>(*) </a:t>
            </a:r>
            <a:r>
              <a:rPr lang="en-US" sz="1100" dirty="0">
                <a:solidFill>
                  <a:schemeClr val="tx1"/>
                </a:solidFill>
              </a:rPr>
              <a:t>-</a:t>
            </a:r>
            <a:r>
              <a:rPr lang="en-US" sz="1100" dirty="0"/>
              <a:t> not implemented yet.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Each package contains executables with the same purpose.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Each package </a:t>
            </a:r>
            <a:r>
              <a:rPr lang="en-US" sz="1400" dirty="0" smtClean="0"/>
              <a:t>contains </a:t>
            </a:r>
            <a:r>
              <a:rPr lang="en-US" sz="1400" dirty="0"/>
              <a:t>a base class, and all executable in the package inherit from it. The base class contains member and function that are common to the package executables.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When running the code only one executable from each package should be executed.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Not all packages need to be involved.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Implementation is possible with C++, python and Matlab.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1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66781"/>
              </p:ext>
            </p:extLst>
          </p:nvPr>
        </p:nvGraphicFramePr>
        <p:xfrm>
          <a:off x="1536750" y="1736634"/>
          <a:ext cx="8398077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9359">
                  <a:extLst>
                    <a:ext uri="{9D8B030D-6E8A-4147-A177-3AD203B41FA5}">
                      <a16:colId xmlns:a16="http://schemas.microsoft.com/office/drawing/2014/main" val="2884474756"/>
                    </a:ext>
                  </a:extLst>
                </a:gridCol>
                <a:gridCol w="2799359">
                  <a:extLst>
                    <a:ext uri="{9D8B030D-6E8A-4147-A177-3AD203B41FA5}">
                      <a16:colId xmlns:a16="http://schemas.microsoft.com/office/drawing/2014/main" val="2231032196"/>
                    </a:ext>
                  </a:extLst>
                </a:gridCol>
                <a:gridCol w="2799359">
                  <a:extLst>
                    <a:ext uri="{9D8B030D-6E8A-4147-A177-3AD203B41FA5}">
                      <a16:colId xmlns:a16="http://schemas.microsoft.com/office/drawing/2014/main" val="1799409363"/>
                    </a:ext>
                  </a:extLst>
                </a:gridCol>
              </a:tblGrid>
              <a:tr h="26323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Utility packages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Passive SLAM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Active</a:t>
                      </a:r>
                      <a:r>
                        <a:rPr lang="en-US" sz="1400" baseline="0" dirty="0"/>
                        <a:t> SLAM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970956"/>
                  </a:ext>
                </a:extLst>
              </a:tr>
              <a:tr h="26323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Mrbsp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 err="1"/>
                        <a:t>ros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 err="1"/>
                        <a:t>msgs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Odometry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State machine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296482"/>
                  </a:ext>
                </a:extLst>
              </a:tr>
              <a:tr h="26323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Mrbsp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 err="1"/>
                        <a:t>ros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 err="1"/>
                        <a:t>utils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Da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Action generator</a:t>
                      </a:r>
                      <a:r>
                        <a:rPr lang="en-US" sz="1200" baseline="0" dirty="0"/>
                        <a:t> node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397632"/>
                  </a:ext>
                </a:extLst>
              </a:tr>
              <a:tr h="26323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Config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Belief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Planner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50292"/>
                  </a:ext>
                </a:extLst>
              </a:tr>
              <a:tr h="26323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Mrbsp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scenarios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Map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Controller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109396"/>
                  </a:ext>
                </a:extLst>
              </a:tr>
              <a:tr h="26323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rgbClr val="FF0000"/>
                          </a:solidFill>
                        </a:rPr>
                        <a:t>Rosbag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 node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Collision detection</a:t>
                      </a:r>
                      <a:r>
                        <a:rPr lang="en-US" sz="1200" baseline="0" dirty="0">
                          <a:solidFill>
                            <a:srgbClr val="FF0000"/>
                          </a:solidFill>
                        </a:rPr>
                        <a:t> node *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392466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1446625" y="6184669"/>
            <a:ext cx="473826" cy="414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53348C8-2F13-49E5-842B-A9A8C0E03465}" type="slidenum">
              <a:rPr lang="en-US" smtClean="0">
                <a:solidFill>
                  <a:schemeClr val="tx1"/>
                </a:solidFill>
              </a:rPr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110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9688923" cy="641350"/>
          </a:xfrm>
        </p:spPr>
        <p:txBody>
          <a:bodyPr>
            <a:normAutofit/>
          </a:bodyPr>
          <a:lstStyle/>
          <a:p>
            <a:r>
              <a:rPr lang="en-US" sz="3600" b="1" dirty="0"/>
              <a:t>Workshop Topics</a:t>
            </a:r>
          </a:p>
        </p:txBody>
      </p:sp>
      <p:pic>
        <p:nvPicPr>
          <p:cNvPr id="7" name="Picture 6" descr="C:\Users\sasson\Downloads\#20 fullcolors in transparent backgrou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83" y="5995192"/>
            <a:ext cx="4369785" cy="60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sasson\Downloads\#22 fullcolors in transparent background.ep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646" y="-78846"/>
            <a:ext cx="1622943" cy="162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sz="half" idx="2"/>
          </p:nvPr>
        </p:nvSpPr>
        <p:spPr>
          <a:xfrm>
            <a:off x="541611" y="1369019"/>
            <a:ext cx="11020125" cy="4559084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</a:rPr>
              <a:t>End to end full demo – MRBSP with 2 UGV in gazebo simulation. </a:t>
            </a:r>
            <a:r>
              <a:rPr lang="en-US" sz="2000" dirty="0">
                <a:solidFill>
                  <a:schemeClr val="accent6"/>
                </a:solidFill>
                <a:sym typeface="Wingdings"/>
              </a:rPr>
              <a:t></a:t>
            </a:r>
            <a:endParaRPr lang="en-US" sz="2000" b="1" dirty="0">
              <a:solidFill>
                <a:schemeClr val="tx1"/>
              </a:solidFill>
            </a:endParaRP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</a:rPr>
              <a:t>Installation – How to install ANPL software </a:t>
            </a:r>
            <a:r>
              <a:rPr lang="en-US" sz="2000" dirty="0">
                <a:solidFill>
                  <a:schemeClr val="accent6"/>
                </a:solidFill>
                <a:sym typeface="Wingdings"/>
              </a:rPr>
              <a:t></a:t>
            </a: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</a:rPr>
              <a:t>ROS notations </a:t>
            </a:r>
            <a:r>
              <a:rPr lang="en-US" sz="2000" dirty="0">
                <a:solidFill>
                  <a:schemeClr val="accent6"/>
                </a:solidFill>
                <a:sym typeface="Wingdings"/>
              </a:rPr>
              <a:t></a:t>
            </a:r>
            <a:endParaRPr lang="en-US" sz="2000" b="1" dirty="0">
              <a:solidFill>
                <a:schemeClr val="tx1"/>
              </a:solidFill>
            </a:endParaRP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</a:rPr>
              <a:t>High level code structure – passive and active </a:t>
            </a:r>
            <a:r>
              <a:rPr lang="en-US" sz="2000" dirty="0">
                <a:solidFill>
                  <a:schemeClr val="accent6"/>
                </a:solidFill>
                <a:sym typeface="Wingdings"/>
              </a:rPr>
              <a:t></a:t>
            </a:r>
            <a:endParaRPr lang="en-US" sz="2000" b="1" dirty="0">
              <a:solidFill>
                <a:schemeClr val="tx1"/>
              </a:solidFill>
            </a:endParaRP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</a:rPr>
              <a:t>Launch files and software configuration</a:t>
            </a: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how to run the code</a:t>
            </a: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Code outputs</a:t>
            </a: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>
                <a:solidFill>
                  <a:schemeClr val="tx1"/>
                </a:solidFill>
              </a:rPr>
              <a:t>Matalb</a:t>
            </a:r>
            <a:r>
              <a:rPr lang="en-US" sz="2000" dirty="0">
                <a:solidFill>
                  <a:schemeClr val="tx1"/>
                </a:solidFill>
              </a:rPr>
              <a:t> analysis tools</a:t>
            </a: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Matlab interface with the code</a:t>
            </a: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Code handling policy</a:t>
            </a: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Hands on exercises</a:t>
            </a:r>
            <a:endParaRPr lang="en-US" sz="2000" dirty="0"/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1446625" y="6184669"/>
            <a:ext cx="473826" cy="414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107913F-5E87-4DA1-B104-3DF44E3E6C04}" type="slidenum">
              <a:rPr lang="en-US" smtClean="0">
                <a:solidFill>
                  <a:schemeClr val="tx1"/>
                </a:solidFill>
              </a:rPr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578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9688923" cy="641350"/>
          </a:xfrm>
        </p:spPr>
        <p:txBody>
          <a:bodyPr>
            <a:normAutofit/>
          </a:bodyPr>
          <a:lstStyle/>
          <a:p>
            <a:r>
              <a:rPr lang="en-US" sz="3600" b="1" dirty="0"/>
              <a:t>Software Infrastructure Goals</a:t>
            </a:r>
          </a:p>
        </p:txBody>
      </p:sp>
      <p:pic>
        <p:nvPicPr>
          <p:cNvPr id="7" name="Picture 6" descr="C:\Users\sasson\Downloads\#20 fullcolors in transparent backgrou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83" y="5995192"/>
            <a:ext cx="4369785" cy="60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sasson\Downloads\#22 fullcolors in transparent background.ep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646" y="-78846"/>
            <a:ext cx="1622943" cy="162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sz="half" idx="2"/>
          </p:nvPr>
        </p:nvSpPr>
        <p:spPr>
          <a:xfrm>
            <a:off x="541611" y="1369019"/>
            <a:ext cx="11020125" cy="455908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Create infrastructure to evaluate ANPL research on single/multi robot SLAM &amp; BSP in realistic simulation and real-world experiments.</a:t>
            </a: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Allow researchers to implement only what they need </a:t>
            </a:r>
            <a:br>
              <a:rPr lang="en-US" sz="1800" dirty="0"/>
            </a:br>
            <a:r>
              <a:rPr lang="en-US" sz="1800" dirty="0"/>
              <a:t>(use parts other created and fit their needs).</a:t>
            </a: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Currently implemented for multi robot centralized case with ground robots using laser scans and odometry measurements.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1446625" y="6184669"/>
            <a:ext cx="473826" cy="414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0542A628-6F32-43E5-9043-933B389F9CE9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52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9688923" cy="64135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Launch Files and Software Configuration</a:t>
            </a:r>
            <a:endParaRPr lang="en-US" sz="3600" b="1" dirty="0"/>
          </a:p>
        </p:txBody>
      </p:sp>
      <p:pic>
        <p:nvPicPr>
          <p:cNvPr id="7" name="Picture 6" descr="C:\Users\sasson\Downloads\#20 fullcolors in transparent backgrou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83" y="5995192"/>
            <a:ext cx="4369785" cy="60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sasson\Downloads\#22 fullcolors in transparent background.ep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646" y="-78846"/>
            <a:ext cx="1622943" cy="162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sz="half" idx="2"/>
          </p:nvPr>
        </p:nvSpPr>
        <p:spPr>
          <a:xfrm>
            <a:off x="541611" y="1369019"/>
            <a:ext cx="11020125" cy="45590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chemeClr val="tx1"/>
                </a:solidFill>
              </a:rPr>
              <a:t>ROS provide tools to easily run executables and load parameters into the code without re-compiling.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chemeClr val="tx1"/>
                </a:solidFill>
              </a:rPr>
              <a:t>For more info, visit </a:t>
            </a:r>
            <a:r>
              <a:rPr lang="en-US" sz="1800" dirty="0" err="1">
                <a:solidFill>
                  <a:schemeClr val="tx1"/>
                </a:solidFill>
              </a:rPr>
              <a:t>ros</a:t>
            </a:r>
            <a:r>
              <a:rPr lang="en-US" sz="1800" dirty="0">
                <a:solidFill>
                  <a:schemeClr val="tx1"/>
                </a:solidFill>
              </a:rPr>
              <a:t> wiki pages: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800" dirty="0" err="1">
                <a:solidFill>
                  <a:schemeClr val="tx1"/>
                </a:solidFill>
              </a:rPr>
              <a:t>ros</a:t>
            </a:r>
            <a:r>
              <a:rPr lang="en-US" sz="1800" dirty="0">
                <a:solidFill>
                  <a:schemeClr val="tx1"/>
                </a:solidFill>
              </a:rPr>
              <a:t> launch files: </a:t>
            </a:r>
            <a:r>
              <a:rPr lang="en-US" sz="1800" dirty="0">
                <a:solidFill>
                  <a:schemeClr val="tx1"/>
                </a:solidFill>
                <a:hlinkClick r:id="rId4"/>
              </a:rPr>
              <a:t>http://wiki.ros.org/roslaunch</a:t>
            </a:r>
            <a:endParaRPr lang="en-US" sz="18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800" dirty="0" err="1">
                <a:solidFill>
                  <a:schemeClr val="tx1"/>
                </a:solidFill>
              </a:rPr>
              <a:t>ros</a:t>
            </a:r>
            <a:r>
              <a:rPr lang="en-US" sz="1800" dirty="0">
                <a:solidFill>
                  <a:schemeClr val="tx1"/>
                </a:solidFill>
              </a:rPr>
              <a:t> parameters server: </a:t>
            </a:r>
            <a:r>
              <a:rPr lang="en-US" sz="1800" dirty="0">
                <a:solidFill>
                  <a:schemeClr val="tx1"/>
                </a:solidFill>
                <a:hlinkClick r:id="rId5" invalidUrl="http://wiki.ros.org/Parameter Server"/>
              </a:rPr>
              <a:t>http://wiki.ros.org/Parameter%20Server</a:t>
            </a:r>
            <a:endParaRPr lang="en-US" sz="18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800" dirty="0" err="1">
                <a:solidFill>
                  <a:schemeClr val="tx1"/>
                </a:solidFill>
              </a:rPr>
              <a:t>ros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parametes</a:t>
            </a:r>
            <a:r>
              <a:rPr lang="en-US" sz="1800" dirty="0">
                <a:solidFill>
                  <a:schemeClr val="tx1"/>
                </a:solidFill>
              </a:rPr>
              <a:t> tutorial: </a:t>
            </a:r>
            <a:r>
              <a:rPr lang="en-US" sz="1800" dirty="0">
                <a:solidFill>
                  <a:schemeClr val="tx1"/>
                </a:solidFill>
                <a:hlinkClick r:id="rId6"/>
              </a:rPr>
              <a:t>http://wiki.ros.org/roscpp_tutorials/Tutorials/Parameters </a:t>
            </a: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chemeClr val="tx1"/>
                </a:solidFill>
              </a:rPr>
              <a:t>Launch files and configuration are created for each scenario.</a:t>
            </a: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1446625" y="6184669"/>
            <a:ext cx="473826" cy="414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883A9D5-0E88-464B-A79D-09DDA3167858}" type="slidenum">
              <a:rPr lang="en-US" smtClean="0">
                <a:solidFill>
                  <a:schemeClr val="tx1"/>
                </a:solidFill>
              </a:rPr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935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9688923" cy="64135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Scenario Definition</a:t>
            </a:r>
            <a:endParaRPr lang="en-US" sz="3600" b="1" dirty="0"/>
          </a:p>
        </p:txBody>
      </p:sp>
      <p:pic>
        <p:nvPicPr>
          <p:cNvPr id="7" name="Picture 6" descr="C:\Users\sasson\Downloads\#20 fullcolors in transparent backgrou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83" y="5995192"/>
            <a:ext cx="4369785" cy="60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sasson\Downloads\#22 fullcolors in transparent background.ep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646" y="-78846"/>
            <a:ext cx="1622943" cy="162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sz="half" idx="2"/>
          </p:nvPr>
        </p:nvSpPr>
        <p:spPr>
          <a:xfrm>
            <a:off x="541611" y="1369019"/>
            <a:ext cx="11020125" cy="45590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</a:rPr>
              <a:t>Scenarios are defined in </a:t>
            </a:r>
            <a:r>
              <a:rPr lang="en-US" sz="1600" dirty="0" err="1">
                <a:solidFill>
                  <a:schemeClr val="tx1"/>
                </a:solidFill>
              </a:rPr>
              <a:t>mrbsp_scenarios</a:t>
            </a:r>
            <a:r>
              <a:rPr lang="en-US" sz="1600" dirty="0">
                <a:solidFill>
                  <a:schemeClr val="tx1"/>
                </a:solidFill>
              </a:rPr>
              <a:t> package.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</a:rPr>
              <a:t>Each scenario is a set of executables executed from launch files. One from each package.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</a:rPr>
              <a:t>Each scenario contains launch files and configurations files relevant to its implementation.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</a:rPr>
              <a:t>Each time a scenario is launched the results are stored in a results folder under the researcher name and the time the code was launched.</a:t>
            </a: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1800" dirty="0"/>
          </a:p>
        </p:txBody>
      </p:sp>
      <p:grpSp>
        <p:nvGrpSpPr>
          <p:cNvPr id="66" name="Group 65"/>
          <p:cNvGrpSpPr/>
          <p:nvPr/>
        </p:nvGrpSpPr>
        <p:grpSpPr>
          <a:xfrm>
            <a:off x="1579420" y="3629092"/>
            <a:ext cx="7323816" cy="2616804"/>
            <a:chOff x="3366655" y="3595840"/>
            <a:chExt cx="7323816" cy="2616804"/>
          </a:xfrm>
        </p:grpSpPr>
        <p:grpSp>
          <p:nvGrpSpPr>
            <p:cNvPr id="60" name="Group 59"/>
            <p:cNvGrpSpPr/>
            <p:nvPr/>
          </p:nvGrpSpPr>
          <p:grpSpPr>
            <a:xfrm>
              <a:off x="3366655" y="3595840"/>
              <a:ext cx="5245330" cy="2616804"/>
              <a:chOff x="3075711" y="3311299"/>
              <a:chExt cx="4659377" cy="3180585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3075711" y="4405750"/>
                <a:ext cx="872836" cy="972589"/>
                <a:chOff x="2867891" y="4050925"/>
                <a:chExt cx="1313411" cy="1477039"/>
              </a:xfrm>
            </p:grpSpPr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03F0C04B-4354-46C2-9846-7BA920C157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21068" y="4050925"/>
                  <a:ext cx="1007056" cy="1007056"/>
                </a:xfrm>
                <a:prstGeom prst="rect">
                  <a:avLst/>
                </a:prstGeom>
              </p:spPr>
            </p:pic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BC4DF6F-98FE-4614-9041-45B3B2ED7FEE}"/>
                    </a:ext>
                  </a:extLst>
                </p:cNvPr>
                <p:cNvSpPr/>
                <p:nvPr/>
              </p:nvSpPr>
              <p:spPr>
                <a:xfrm>
                  <a:off x="2867891" y="5041384"/>
                  <a:ext cx="1313411" cy="4865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/>
                    <a:t>Mrbsp_scenarios</a:t>
                  </a:r>
                  <a:endParaRPr lang="en-US" sz="700" dirty="0"/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4832468" y="4405750"/>
                <a:ext cx="872836" cy="972589"/>
                <a:chOff x="2867891" y="4050925"/>
                <a:chExt cx="1313411" cy="1477039"/>
              </a:xfrm>
            </p:grpSpPr>
            <p:pic>
              <p:nvPicPr>
                <p:cNvPr id="39" name="Picture 38">
                  <a:extLst>
                    <a:ext uri="{FF2B5EF4-FFF2-40B4-BE49-F238E27FC236}">
                      <a16:creationId xmlns:a16="http://schemas.microsoft.com/office/drawing/2014/main" id="{03F0C04B-4354-46C2-9846-7BA920C157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21068" y="4050925"/>
                  <a:ext cx="1007056" cy="1007056"/>
                </a:xfrm>
                <a:prstGeom prst="rect">
                  <a:avLst/>
                </a:prstGeom>
              </p:spPr>
            </p:pic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0BC4DF6F-98FE-4614-9041-45B3B2ED7FEE}"/>
                    </a:ext>
                  </a:extLst>
                </p:cNvPr>
                <p:cNvSpPr/>
                <p:nvPr/>
              </p:nvSpPr>
              <p:spPr>
                <a:xfrm>
                  <a:off x="2867891" y="5041384"/>
                  <a:ext cx="1313411" cy="4865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700" dirty="0"/>
                    <a:t>Scenario name</a:t>
                  </a: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6862252" y="4405750"/>
                <a:ext cx="872836" cy="972589"/>
                <a:chOff x="2867891" y="4050925"/>
                <a:chExt cx="1313411" cy="1477039"/>
              </a:xfrm>
            </p:grpSpPr>
            <p:pic>
              <p:nvPicPr>
                <p:cNvPr id="42" name="Picture 41">
                  <a:extLst>
                    <a:ext uri="{FF2B5EF4-FFF2-40B4-BE49-F238E27FC236}">
                      <a16:creationId xmlns:a16="http://schemas.microsoft.com/office/drawing/2014/main" id="{03F0C04B-4354-46C2-9846-7BA920C157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21068" y="4050925"/>
                  <a:ext cx="1007056" cy="1007056"/>
                </a:xfrm>
                <a:prstGeom prst="rect">
                  <a:avLst/>
                </a:prstGeom>
              </p:spPr>
            </p:pic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0BC4DF6F-98FE-4614-9041-45B3B2ED7FEE}"/>
                    </a:ext>
                  </a:extLst>
                </p:cNvPr>
                <p:cNvSpPr/>
                <p:nvPr/>
              </p:nvSpPr>
              <p:spPr>
                <a:xfrm>
                  <a:off x="2867891" y="5041384"/>
                  <a:ext cx="1313411" cy="4865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700" dirty="0" err="1"/>
                    <a:t>Config</a:t>
                  </a:r>
                  <a:r>
                    <a:rPr lang="en-US" sz="700" dirty="0"/>
                    <a:t> files</a:t>
                  </a:r>
                </a:p>
              </p:txBody>
            </p:sp>
          </p:grp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BC4DF6F-98FE-4614-9041-45B3B2ED7FEE}"/>
                  </a:ext>
                </a:extLst>
              </p:cNvPr>
              <p:cNvSpPr/>
              <p:nvPr/>
            </p:nvSpPr>
            <p:spPr>
              <a:xfrm>
                <a:off x="6862252" y="4013604"/>
                <a:ext cx="872836" cy="3203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Launch files</a:t>
                </a:r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6862252" y="5519295"/>
                <a:ext cx="872836" cy="972589"/>
                <a:chOff x="2867891" y="4050925"/>
                <a:chExt cx="1313411" cy="1477039"/>
              </a:xfrm>
            </p:grpSpPr>
            <p:pic>
              <p:nvPicPr>
                <p:cNvPr id="48" name="Picture 47">
                  <a:extLst>
                    <a:ext uri="{FF2B5EF4-FFF2-40B4-BE49-F238E27FC236}">
                      <a16:creationId xmlns:a16="http://schemas.microsoft.com/office/drawing/2014/main" id="{03F0C04B-4354-46C2-9846-7BA920C157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21068" y="4050925"/>
                  <a:ext cx="1007056" cy="1007056"/>
                </a:xfrm>
                <a:prstGeom prst="rect">
                  <a:avLst/>
                </a:prstGeom>
              </p:spPr>
            </p:pic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0BC4DF6F-98FE-4614-9041-45B3B2ED7FEE}"/>
                    </a:ext>
                  </a:extLst>
                </p:cNvPr>
                <p:cNvSpPr/>
                <p:nvPr/>
              </p:nvSpPr>
              <p:spPr>
                <a:xfrm>
                  <a:off x="2867891" y="5041384"/>
                  <a:ext cx="1313411" cy="4865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700" dirty="0"/>
                    <a:t>Results</a:t>
                  </a:r>
                </a:p>
              </p:txBody>
            </p:sp>
          </p:grpSp>
          <p:cxnSp>
            <p:nvCxnSpPr>
              <p:cNvPr id="51" name="Straight Arrow Connector 50"/>
              <p:cNvCxnSpPr>
                <a:stCxn id="8" idx="3"/>
                <a:endCxn id="39" idx="1"/>
              </p:cNvCxnSpPr>
              <p:nvPr/>
            </p:nvCxnSpPr>
            <p:spPr>
              <a:xfrm>
                <a:off x="3846752" y="4737309"/>
                <a:ext cx="1087511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39" idx="3"/>
                <a:endCxn id="58" idx="1"/>
              </p:cNvCxnSpPr>
              <p:nvPr/>
            </p:nvCxnSpPr>
            <p:spPr>
              <a:xfrm flipV="1">
                <a:off x="5603509" y="3651663"/>
                <a:ext cx="1360538" cy="108564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endCxn id="42" idx="1"/>
              </p:cNvCxnSpPr>
              <p:nvPr/>
            </p:nvCxnSpPr>
            <p:spPr>
              <a:xfrm flipV="1">
                <a:off x="5603509" y="4737309"/>
                <a:ext cx="1360538" cy="1116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endCxn id="48" idx="1"/>
              </p:cNvCxnSpPr>
              <p:nvPr/>
            </p:nvCxnSpPr>
            <p:spPr>
              <a:xfrm>
                <a:off x="5603509" y="4789783"/>
                <a:ext cx="1360538" cy="106107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64047" y="3311299"/>
                <a:ext cx="680727" cy="680727"/>
              </a:xfrm>
              <a:prstGeom prst="rect">
                <a:avLst/>
              </a:prstGeom>
            </p:spPr>
          </p:pic>
        </p:grpSp>
        <p:grpSp>
          <p:nvGrpSpPr>
            <p:cNvPr id="65" name="Group 64"/>
            <p:cNvGrpSpPr/>
            <p:nvPr/>
          </p:nvGrpSpPr>
          <p:grpSpPr>
            <a:xfrm>
              <a:off x="9707869" y="4490655"/>
              <a:ext cx="982602" cy="841423"/>
              <a:chOff x="9707869" y="4532220"/>
              <a:chExt cx="982602" cy="841423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0BC4DF6F-98FE-4614-9041-45B3B2ED7FEE}"/>
                  </a:ext>
                </a:extLst>
              </p:cNvPr>
              <p:cNvSpPr/>
              <p:nvPr/>
            </p:nvSpPr>
            <p:spPr>
              <a:xfrm>
                <a:off x="9707869" y="5110037"/>
                <a:ext cx="982602" cy="2636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YAML files</a:t>
                </a:r>
              </a:p>
            </p:txBody>
          </p:sp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22466" y="4532220"/>
                <a:ext cx="766334" cy="560063"/>
              </a:xfrm>
              <a:prstGeom prst="rect">
                <a:avLst/>
              </a:prstGeom>
            </p:spPr>
          </p:pic>
        </p:grpSp>
        <p:cxnSp>
          <p:nvCxnSpPr>
            <p:cNvPr id="64" name="Straight Arrow Connector 63"/>
            <p:cNvCxnSpPr>
              <a:stCxn id="42" idx="3"/>
              <a:endCxn id="62" idx="1"/>
            </p:cNvCxnSpPr>
            <p:nvPr/>
          </p:nvCxnSpPr>
          <p:spPr>
            <a:xfrm>
              <a:off x="8497388" y="4769080"/>
              <a:ext cx="1325078" cy="16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/>
          <p:cNvSpPr/>
          <p:nvPr/>
        </p:nvSpPr>
        <p:spPr>
          <a:xfrm>
            <a:off x="11446625" y="6184669"/>
            <a:ext cx="473826" cy="414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BC20BCE-E5E5-42D8-919A-8F33C2E95A8F}" type="slidenum">
              <a:rPr lang="en-US" smtClean="0">
                <a:solidFill>
                  <a:schemeClr val="tx1"/>
                </a:solidFill>
              </a:rPr>
              <a:t>21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858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9688923" cy="64135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Scenario Definition</a:t>
            </a:r>
            <a:endParaRPr lang="en-US" sz="3600" b="1" dirty="0"/>
          </a:p>
        </p:txBody>
      </p:sp>
      <p:pic>
        <p:nvPicPr>
          <p:cNvPr id="7" name="Picture 6" descr="C:\Users\sasson\Downloads\#20 fullcolors in transparent backgrou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83" y="5995192"/>
            <a:ext cx="4369785" cy="60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sasson\Downloads\#22 fullcolors in transparent background.ep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646" y="-78846"/>
            <a:ext cx="1622943" cy="162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sz="half" idx="2"/>
          </p:nvPr>
        </p:nvSpPr>
        <p:spPr>
          <a:xfrm>
            <a:off x="541611" y="1369019"/>
            <a:ext cx="11020125" cy="455908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mr_laser_centralized</a:t>
            </a:r>
            <a:r>
              <a:rPr lang="en-US" sz="2000" dirty="0"/>
              <a:t> scenario folder example: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1446625" y="6184669"/>
            <a:ext cx="473826" cy="414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BC20BCE-E5E5-42D8-919A-8F33C2E95A8F}" type="slidenum">
              <a:rPr lang="en-US" smtClean="0">
                <a:solidFill>
                  <a:schemeClr val="tx1"/>
                </a:solidFill>
              </a:rPr>
              <a:t>22</a:t>
            </a:fld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081E8F-8778-4745-BD0E-C3E541362028}"/>
              </a:ext>
            </a:extLst>
          </p:cNvPr>
          <p:cNvGrpSpPr/>
          <p:nvPr/>
        </p:nvGrpSpPr>
        <p:grpSpPr>
          <a:xfrm>
            <a:off x="630264" y="2006164"/>
            <a:ext cx="5000214" cy="3955483"/>
            <a:chOff x="4098089" y="1972620"/>
            <a:chExt cx="5000214" cy="395548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CCDEA69-BE14-4B38-B2EA-DBF0DC634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98089" y="1972620"/>
              <a:ext cx="5000214" cy="3955483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B6A2C31-72D9-4AFD-95FC-2EAC3AB34E51}"/>
                </a:ext>
              </a:extLst>
            </p:cNvPr>
            <p:cNvSpPr/>
            <p:nvPr/>
          </p:nvSpPr>
          <p:spPr>
            <a:xfrm>
              <a:off x="6696364" y="3214255"/>
              <a:ext cx="2392218" cy="25954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9CB6514-EF3C-44C0-8A22-10AF2F276A7C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677802" y="3369527"/>
            <a:ext cx="2388266" cy="1283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FCE5A09-6882-4A0F-96D4-5D0F7E0849FF}"/>
              </a:ext>
            </a:extLst>
          </p:cNvPr>
          <p:cNvSpPr/>
          <p:nvPr/>
        </p:nvSpPr>
        <p:spPr>
          <a:xfrm>
            <a:off x="4066068" y="3302742"/>
            <a:ext cx="2817091" cy="390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YAML configuration files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64FCEF14-299B-4BDD-B7A0-78B2F10CE3B7}"/>
              </a:ext>
            </a:extLst>
          </p:cNvPr>
          <p:cNvSpPr/>
          <p:nvPr/>
        </p:nvSpPr>
        <p:spPr>
          <a:xfrm>
            <a:off x="3183865" y="3581990"/>
            <a:ext cx="674255" cy="2261223"/>
          </a:xfrm>
          <a:prstGeom prst="rightBrac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6DC51D2-3F0F-44B5-81EE-CADB10A194C2}"/>
              </a:ext>
            </a:extLst>
          </p:cNvPr>
          <p:cNvSpPr/>
          <p:nvPr/>
        </p:nvSpPr>
        <p:spPr>
          <a:xfrm>
            <a:off x="4066068" y="4241624"/>
            <a:ext cx="2817091" cy="758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Scripts and Launch file to run the scenario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BDAADF23-ACA2-4D0A-B72C-23E460C8AF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2319" r="78164" b="63286"/>
          <a:stretch/>
        </p:blipFill>
        <p:spPr>
          <a:xfrm>
            <a:off x="630264" y="3073972"/>
            <a:ext cx="1091864" cy="17382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DD9F752-7E61-41C9-803D-3488BE8E2FF9}"/>
              </a:ext>
            </a:extLst>
          </p:cNvPr>
          <p:cNvSpPr/>
          <p:nvPr/>
        </p:nvSpPr>
        <p:spPr>
          <a:xfrm>
            <a:off x="963566" y="3052192"/>
            <a:ext cx="821114" cy="233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accent1">
                    <a:lumMod val="75000"/>
                  </a:schemeClr>
                </a:solidFill>
              </a:rPr>
              <a:t>Results</a:t>
            </a:r>
            <a:endParaRPr lang="en-U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980F37C-B363-46FC-BAA5-74261696FD3C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1609057" y="3019577"/>
            <a:ext cx="2457010" cy="1385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D60AC1BB-B607-4B8D-A6E5-3FDC87440F2B}"/>
              </a:ext>
            </a:extLst>
          </p:cNvPr>
          <p:cNvSpPr/>
          <p:nvPr/>
        </p:nvSpPr>
        <p:spPr>
          <a:xfrm>
            <a:off x="4066067" y="2824464"/>
            <a:ext cx="2817091" cy="390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Results folder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E4943A3-D9C2-46C3-B772-51FCFE79EE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3438" y="1858773"/>
            <a:ext cx="2346411" cy="330428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FA489AC-1079-4D61-AAE5-2F73032AD0A4}"/>
              </a:ext>
            </a:extLst>
          </p:cNvPr>
          <p:cNvCxnSpPr>
            <a:stCxn id="13" idx="3"/>
          </p:cNvCxnSpPr>
          <p:nvPr/>
        </p:nvCxnSpPr>
        <p:spPr>
          <a:xfrm flipV="1">
            <a:off x="6883159" y="3497854"/>
            <a:ext cx="2054364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19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9688923" cy="64135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Launch Files</a:t>
            </a:r>
            <a:endParaRPr lang="en-US" sz="3600" b="1" dirty="0"/>
          </a:p>
        </p:txBody>
      </p:sp>
      <p:pic>
        <p:nvPicPr>
          <p:cNvPr id="7" name="Picture 6" descr="C:\Users\sasson\Downloads\#20 fullcolors in transparent backgrou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83" y="5995192"/>
            <a:ext cx="4369785" cy="60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sasson\Downloads\#22 fullcolors in transparent background.ep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646" y="-78846"/>
            <a:ext cx="1622943" cy="162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37" y="1258277"/>
            <a:ext cx="10058400" cy="4563115"/>
          </a:xfrm>
          <a:prstGeom prst="rect">
            <a:avLst/>
          </a:prstGeom>
        </p:spPr>
      </p:pic>
      <p:sp>
        <p:nvSpPr>
          <p:cNvPr id="8" name="Right Brace 7"/>
          <p:cNvSpPr/>
          <p:nvPr/>
        </p:nvSpPr>
        <p:spPr>
          <a:xfrm>
            <a:off x="7015942" y="1413164"/>
            <a:ext cx="390698" cy="932872"/>
          </a:xfrm>
          <a:prstGeom prst="rightBrac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7015942" y="2401901"/>
            <a:ext cx="390698" cy="493189"/>
          </a:xfrm>
          <a:prstGeom prst="rightBrac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10654144" y="2918163"/>
            <a:ext cx="390698" cy="2771437"/>
          </a:xfrm>
          <a:prstGeom prst="rightBrac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80655" y="3168073"/>
            <a:ext cx="4867563" cy="13854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80655" y="3695701"/>
            <a:ext cx="5089236" cy="15124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49928" y="4248729"/>
            <a:ext cx="5130799" cy="14778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49928" y="4514890"/>
            <a:ext cx="5130799" cy="14778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948218" y="3232724"/>
            <a:ext cx="246610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414327" y="2925363"/>
            <a:ext cx="2126212" cy="62396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load </a:t>
            </a:r>
            <a:r>
              <a:rPr lang="en-US" sz="1200" dirty="0" err="1">
                <a:solidFill>
                  <a:schemeClr val="tx1"/>
                </a:solidFill>
              </a:rPr>
              <a:t>ros</a:t>
            </a:r>
            <a:r>
              <a:rPr lang="en-US" sz="1200" dirty="0">
                <a:solidFill>
                  <a:schemeClr val="tx1"/>
                </a:solidFill>
              </a:rPr>
              <a:t> parameters from </a:t>
            </a:r>
            <a:r>
              <a:rPr lang="en-US" sz="1200" dirty="0" err="1">
                <a:solidFill>
                  <a:schemeClr val="tx1"/>
                </a:solidFill>
              </a:rPr>
              <a:t>yaml</a:t>
            </a:r>
            <a:r>
              <a:rPr lang="en-US" sz="1200" dirty="0">
                <a:solidFill>
                  <a:schemeClr val="tx1"/>
                </a:solidFill>
              </a:rPr>
              <a:t> file. Prams get node name as namespace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666182" y="1567105"/>
            <a:ext cx="1877867" cy="62396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create arguments in the current launch file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666184" y="2508315"/>
            <a:ext cx="3116116" cy="28917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create </a:t>
            </a:r>
            <a:r>
              <a:rPr lang="en-US" sz="1200" dirty="0" err="1">
                <a:solidFill>
                  <a:schemeClr val="tx1"/>
                </a:solidFill>
              </a:rPr>
              <a:t>ros</a:t>
            </a:r>
            <a:r>
              <a:rPr lang="en-US" sz="1200" dirty="0">
                <a:solidFill>
                  <a:schemeClr val="tx1"/>
                </a:solidFill>
              </a:rPr>
              <a:t> parameters without namespace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208327" y="3695702"/>
            <a:ext cx="408419" cy="126682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run executables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446625" y="6184669"/>
            <a:ext cx="473826" cy="414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22EECAB3-3E06-4074-8EC8-C8B4A969165A}" type="slidenum">
              <a:rPr lang="en-US" smtClean="0">
                <a:solidFill>
                  <a:schemeClr val="tx1"/>
                </a:solidFill>
              </a:rPr>
              <a:t>23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728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9688923" cy="64135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YAML Configuration Files</a:t>
            </a:r>
            <a:endParaRPr lang="en-US" sz="3600" b="1" dirty="0"/>
          </a:p>
        </p:txBody>
      </p:sp>
      <p:pic>
        <p:nvPicPr>
          <p:cNvPr id="7" name="Picture 6" descr="C:\Users\sasson\Downloads\#20 fullcolors in transparent backgrou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83" y="5995192"/>
            <a:ext cx="4369785" cy="60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sasson\Downloads\#22 fullcolors in transparent background.ep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646" y="-78846"/>
            <a:ext cx="1622943" cy="162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25" y="1294237"/>
            <a:ext cx="5976079" cy="4700955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2143125" y="1544097"/>
            <a:ext cx="48196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029451" y="1294237"/>
            <a:ext cx="1524000" cy="477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/</a:t>
            </a:r>
            <a:r>
              <a:rPr lang="en-US" dirty="0" err="1"/>
              <a:t>robot_name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352925" y="3048000"/>
            <a:ext cx="25146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029451" y="2835077"/>
            <a:ext cx="3847679" cy="477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/</a:t>
            </a:r>
            <a:r>
              <a:rPr lang="en-US" dirty="0" err="1"/>
              <a:t>sensor_pose</a:t>
            </a:r>
            <a:r>
              <a:rPr lang="en-US" dirty="0"/>
              <a:t>/</a:t>
            </a:r>
            <a:r>
              <a:rPr lang="en-US" dirty="0" err="1"/>
              <a:t>odom</a:t>
            </a:r>
            <a:r>
              <a:rPr lang="en-US" dirty="0"/>
              <a:t>/orientation/</a:t>
            </a:r>
            <a:r>
              <a:rPr lang="en-US" dirty="0" err="1"/>
              <a:t>qW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210050" y="4886325"/>
            <a:ext cx="2657475" cy="190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029451" y="4647618"/>
            <a:ext cx="3847679" cy="477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/</a:t>
            </a:r>
            <a:r>
              <a:rPr lang="en-US" dirty="0" err="1"/>
              <a:t>informative_conditions</a:t>
            </a:r>
            <a:r>
              <a:rPr lang="en-US" dirty="0"/>
              <a:t>/yaw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46625" y="6184669"/>
            <a:ext cx="473826" cy="414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B388C08E-355F-49A9-894C-0BB0D27F53C5}" type="slidenum">
              <a:rPr lang="en-US" smtClean="0">
                <a:solidFill>
                  <a:schemeClr val="tx1"/>
                </a:solidFill>
              </a:rPr>
              <a:t>24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4207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9688923" cy="64135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Reading ROS parameters in C++ File</a:t>
            </a:r>
            <a:endParaRPr lang="en-US" sz="3600" b="1" dirty="0"/>
          </a:p>
        </p:txBody>
      </p:sp>
      <p:pic>
        <p:nvPicPr>
          <p:cNvPr id="7" name="Picture 6" descr="C:\Users\sasson\Downloads\#20 fullcolors in transparent backgrou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83" y="5995192"/>
            <a:ext cx="4369785" cy="60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sasson\Downloads\#22 fullcolors in transparent background.ep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646" y="-78846"/>
            <a:ext cx="1622943" cy="162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/>
          <p:cNvSpPr>
            <a:spLocks noGrp="1"/>
          </p:cNvSpPr>
          <p:nvPr>
            <p:ph sz="half" idx="2"/>
          </p:nvPr>
        </p:nvSpPr>
        <p:spPr>
          <a:xfrm>
            <a:off x="541611" y="1369019"/>
            <a:ext cx="11020125" cy="455908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chemeClr val="tx1"/>
                </a:solidFill>
              </a:rPr>
              <a:t>ROS global node handler -  </a:t>
            </a:r>
            <a:r>
              <a:rPr lang="en-US" sz="1800" dirty="0" err="1">
                <a:solidFill>
                  <a:schemeClr val="tx1"/>
                </a:solidFill>
              </a:rPr>
              <a:t>ros</a:t>
            </a:r>
            <a:r>
              <a:rPr lang="en-US" sz="1800" dirty="0">
                <a:solidFill>
                  <a:schemeClr val="tx1"/>
                </a:solidFill>
              </a:rPr>
              <a:t>::</a:t>
            </a:r>
            <a:r>
              <a:rPr lang="en-US" sz="1800" dirty="0" err="1">
                <a:solidFill>
                  <a:schemeClr val="tx1"/>
                </a:solidFill>
              </a:rPr>
              <a:t>NodeHandle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nh</a:t>
            </a:r>
            <a:endParaRPr lang="en-US" sz="180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Parameter name does not have a namespace.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chemeClr val="tx1"/>
                </a:solidFill>
              </a:rPr>
              <a:t>ROS private node handler – </a:t>
            </a:r>
            <a:r>
              <a:rPr lang="en-US" sz="1800" dirty="0" err="1">
                <a:solidFill>
                  <a:schemeClr val="tx1"/>
                </a:solidFill>
              </a:rPr>
              <a:t>ros</a:t>
            </a:r>
            <a:r>
              <a:rPr lang="en-US" sz="1800" dirty="0">
                <a:solidFill>
                  <a:schemeClr val="tx1"/>
                </a:solidFill>
              </a:rPr>
              <a:t>::</a:t>
            </a:r>
            <a:r>
              <a:rPr lang="en-US" sz="1800" dirty="0" err="1">
                <a:solidFill>
                  <a:schemeClr val="tx1"/>
                </a:solidFill>
              </a:rPr>
              <a:t>NodeHandler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pnh</a:t>
            </a:r>
            <a:r>
              <a:rPr lang="en-US" sz="1800" dirty="0">
                <a:solidFill>
                  <a:schemeClr val="tx1"/>
                </a:solidFill>
              </a:rPr>
              <a:t>(~)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Parameter name will start with the node name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/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1446625" y="6184669"/>
            <a:ext cx="473826" cy="414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BF98865A-9FEC-4CB9-A4B3-3AF400AF4E47}" type="slidenum">
              <a:rPr lang="en-US" smtClean="0">
                <a:solidFill>
                  <a:schemeClr val="tx1"/>
                </a:solidFill>
              </a:rPr>
              <a:t>25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5690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9688923" cy="64135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Reading ROS parameters in C++ File</a:t>
            </a:r>
            <a:endParaRPr lang="en-US" sz="3600" b="1" dirty="0"/>
          </a:p>
        </p:txBody>
      </p:sp>
      <p:pic>
        <p:nvPicPr>
          <p:cNvPr id="7" name="Picture 6" descr="C:\Users\sasson\Downloads\#20 fullcolors in transparent backgrou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83" y="5995192"/>
            <a:ext cx="4369785" cy="60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sasson\Downloads\#22 fullcolors in transparent background.ep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646" y="-78846"/>
            <a:ext cx="1622943" cy="162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/>
          <p:cNvSpPr>
            <a:spLocks noGrp="1"/>
          </p:cNvSpPr>
          <p:nvPr>
            <p:ph sz="half" idx="2"/>
          </p:nvPr>
        </p:nvSpPr>
        <p:spPr>
          <a:xfrm>
            <a:off x="541611" y="1369019"/>
            <a:ext cx="11020125" cy="455908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chemeClr val="tx1"/>
                </a:solidFill>
              </a:rPr>
              <a:t>Load </a:t>
            </a:r>
            <a:r>
              <a:rPr lang="en-US" sz="1800" dirty="0" err="1">
                <a:solidFill>
                  <a:schemeClr val="tx1"/>
                </a:solidFill>
              </a:rPr>
              <a:t>param</a:t>
            </a:r>
            <a:r>
              <a:rPr lang="en-US" sz="1800" dirty="0">
                <a:solidFill>
                  <a:schemeClr val="tx1"/>
                </a:solidFill>
              </a:rPr>
              <a:t> from launch file (not within a node):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400" dirty="0">
                <a:solidFill>
                  <a:schemeClr val="tx1"/>
                </a:solidFill>
              </a:rPr>
              <a:t>&lt;</a:t>
            </a:r>
            <a:r>
              <a:rPr lang="en-US" sz="1400" dirty="0" err="1">
                <a:solidFill>
                  <a:schemeClr val="tx1"/>
                </a:solidFill>
              </a:rPr>
              <a:t>param</a:t>
            </a:r>
            <a:r>
              <a:rPr lang="en-US" sz="1400" dirty="0">
                <a:solidFill>
                  <a:schemeClr val="tx1"/>
                </a:solidFill>
              </a:rPr>
              <a:t> name="</a:t>
            </a:r>
            <a:r>
              <a:rPr lang="en-US" sz="1400" dirty="0" err="1">
                <a:solidFill>
                  <a:schemeClr val="tx1"/>
                </a:solidFill>
              </a:rPr>
              <a:t>scenario_folder</a:t>
            </a:r>
            <a:r>
              <a:rPr lang="en-US" sz="1400" dirty="0">
                <a:solidFill>
                  <a:schemeClr val="tx1"/>
                </a:solidFill>
              </a:rPr>
              <a:t>" value="$(</a:t>
            </a:r>
            <a:r>
              <a:rPr lang="en-US" sz="1400" dirty="0" err="1">
                <a:solidFill>
                  <a:schemeClr val="tx1"/>
                </a:solidFill>
              </a:rPr>
              <a:t>arg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scenario_dir</a:t>
            </a:r>
            <a:r>
              <a:rPr lang="en-US" sz="1400" dirty="0">
                <a:solidFill>
                  <a:schemeClr val="tx1"/>
                </a:solidFill>
              </a:rPr>
              <a:t>)/$(</a:t>
            </a:r>
            <a:r>
              <a:rPr lang="en-US" sz="1400" dirty="0" err="1">
                <a:solidFill>
                  <a:schemeClr val="tx1"/>
                </a:solidFill>
              </a:rPr>
              <a:t>arg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current_scenario</a:t>
            </a:r>
            <a:r>
              <a:rPr lang="en-US" sz="1400" dirty="0">
                <a:solidFill>
                  <a:schemeClr val="tx1"/>
                </a:solidFill>
              </a:rPr>
              <a:t>)"/&gt;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chemeClr val="tx1"/>
                </a:solidFill>
              </a:rPr>
              <a:t>Read parameter in C++ code: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std</a:t>
            </a:r>
            <a:r>
              <a:rPr lang="en-US" sz="1400" dirty="0">
                <a:solidFill>
                  <a:schemeClr val="tx1"/>
                </a:solidFill>
              </a:rPr>
              <a:t>::string </a:t>
            </a:r>
            <a:r>
              <a:rPr lang="en-US" sz="1400" dirty="0" err="1">
                <a:solidFill>
                  <a:schemeClr val="tx1"/>
                </a:solidFill>
              </a:rPr>
              <a:t>scenario_folder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pnh.getParam</a:t>
            </a:r>
            <a:r>
              <a:rPr lang="en-US" sz="1400" dirty="0">
                <a:solidFill>
                  <a:schemeClr val="tx1"/>
                </a:solidFill>
              </a:rPr>
              <a:t>("/</a:t>
            </a:r>
            <a:r>
              <a:rPr lang="en-US" sz="1400" dirty="0" err="1">
                <a:solidFill>
                  <a:schemeClr val="tx1"/>
                </a:solidFill>
              </a:rPr>
              <a:t>scenario_folder</a:t>
            </a:r>
            <a:r>
              <a:rPr lang="en-US" sz="1400" dirty="0">
                <a:solidFill>
                  <a:schemeClr val="tx1"/>
                </a:solidFill>
              </a:rPr>
              <a:t>", </a:t>
            </a:r>
            <a:r>
              <a:rPr lang="en-US" sz="1400" dirty="0" err="1">
                <a:solidFill>
                  <a:schemeClr val="tx1"/>
                </a:solidFill>
              </a:rPr>
              <a:t>scenario_folder</a:t>
            </a:r>
            <a:r>
              <a:rPr lang="en-US" sz="1400" dirty="0">
                <a:solidFill>
                  <a:schemeClr val="tx1"/>
                </a:solidFill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chemeClr val="tx1"/>
                </a:solidFill>
              </a:rPr>
              <a:t>Load </a:t>
            </a:r>
            <a:r>
              <a:rPr lang="en-US" sz="1800" dirty="0" err="1">
                <a:solidFill>
                  <a:schemeClr val="tx1"/>
                </a:solidFill>
              </a:rPr>
              <a:t>param</a:t>
            </a:r>
            <a:r>
              <a:rPr lang="en-US" sz="1800" dirty="0">
                <a:solidFill>
                  <a:schemeClr val="tx1"/>
                </a:solidFill>
              </a:rPr>
              <a:t> from </a:t>
            </a:r>
            <a:r>
              <a:rPr lang="en-US" sz="1800" dirty="0" err="1">
                <a:solidFill>
                  <a:schemeClr val="tx1"/>
                </a:solidFill>
              </a:rPr>
              <a:t>yaml</a:t>
            </a:r>
            <a:r>
              <a:rPr lang="en-US" sz="1800" dirty="0">
                <a:solidFill>
                  <a:schemeClr val="tx1"/>
                </a:solidFill>
              </a:rPr>
              <a:t> file (within a node):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400" dirty="0" err="1">
                <a:solidFill>
                  <a:schemeClr val="tx1"/>
                </a:solidFill>
              </a:rPr>
              <a:t>robot_name</a:t>
            </a:r>
            <a:r>
              <a:rPr lang="en-US" sz="1400" dirty="0">
                <a:solidFill>
                  <a:schemeClr val="tx1"/>
                </a:solidFill>
              </a:rPr>
              <a:t>: pioneer1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chemeClr val="tx1"/>
                </a:solidFill>
              </a:rPr>
              <a:t>Read parameter in C++ code: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400" dirty="0" err="1">
                <a:solidFill>
                  <a:schemeClr val="tx1"/>
                </a:solidFill>
              </a:rPr>
              <a:t>std</a:t>
            </a:r>
            <a:r>
              <a:rPr lang="en-US" sz="1400" dirty="0">
                <a:solidFill>
                  <a:schemeClr val="tx1"/>
                </a:solidFill>
              </a:rPr>
              <a:t>::string </a:t>
            </a:r>
            <a:r>
              <a:rPr lang="en-US" sz="1400" dirty="0" err="1">
                <a:solidFill>
                  <a:schemeClr val="tx1"/>
                </a:solidFill>
              </a:rPr>
              <a:t>robot_name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400" dirty="0" err="1">
                <a:solidFill>
                  <a:schemeClr val="tx1"/>
                </a:solidFill>
              </a:rPr>
              <a:t>pnh.getParam</a:t>
            </a:r>
            <a:r>
              <a:rPr lang="en-US" sz="1400" dirty="0">
                <a:solidFill>
                  <a:schemeClr val="tx1"/>
                </a:solidFill>
              </a:rPr>
              <a:t>(“</a:t>
            </a:r>
            <a:r>
              <a:rPr lang="en-US" sz="1400" dirty="0" err="1">
                <a:solidFill>
                  <a:schemeClr val="tx1"/>
                </a:solidFill>
              </a:rPr>
              <a:t>robot_name</a:t>
            </a:r>
            <a:r>
              <a:rPr lang="en-US" sz="1400" dirty="0">
                <a:solidFill>
                  <a:schemeClr val="tx1"/>
                </a:solidFill>
              </a:rPr>
              <a:t>", </a:t>
            </a:r>
            <a:r>
              <a:rPr lang="en-US" sz="1400" dirty="0" err="1">
                <a:solidFill>
                  <a:schemeClr val="tx1"/>
                </a:solidFill>
              </a:rPr>
              <a:t>robot_name</a:t>
            </a:r>
            <a:r>
              <a:rPr lang="en-US" sz="1400" dirty="0">
                <a:solidFill>
                  <a:schemeClr val="tx1"/>
                </a:solidFill>
              </a:rPr>
              <a:t>);</a:t>
            </a:r>
          </a:p>
          <a:p>
            <a:pPr marL="0" indent="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/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009650" y="4194036"/>
            <a:ext cx="1943100" cy="37147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90600" y="4951306"/>
            <a:ext cx="3505200" cy="731649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09650" y="1733060"/>
            <a:ext cx="6972300" cy="37147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09650" y="2565976"/>
            <a:ext cx="4095750" cy="731649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446625" y="6184669"/>
            <a:ext cx="473826" cy="414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F718AF86-1DD7-4307-A19A-E91E1777F59B}" type="slidenum">
              <a:rPr lang="en-US" smtClean="0">
                <a:solidFill>
                  <a:schemeClr val="tx1"/>
                </a:solidFill>
              </a:rPr>
              <a:t>26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679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9688923" cy="64135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Reading ROS parameters in C++ File</a:t>
            </a:r>
            <a:endParaRPr lang="en-US" sz="3600" b="1" dirty="0"/>
          </a:p>
        </p:txBody>
      </p:sp>
      <p:pic>
        <p:nvPicPr>
          <p:cNvPr id="7" name="Picture 6" descr="C:\Users\sasson\Downloads\#20 fullcolors in transparent backgrou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83" y="5995192"/>
            <a:ext cx="4369785" cy="60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sasson\Downloads\#22 fullcolors in transparent background.ep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646" y="-78846"/>
            <a:ext cx="1622943" cy="162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/>
          <p:cNvSpPr>
            <a:spLocks noGrp="1"/>
          </p:cNvSpPr>
          <p:nvPr>
            <p:ph sz="half" idx="2"/>
          </p:nvPr>
        </p:nvSpPr>
        <p:spPr>
          <a:xfrm>
            <a:off x="541611" y="1369019"/>
            <a:ext cx="11020125" cy="4559084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/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18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94011" y="1521419"/>
            <a:ext cx="11020125" cy="4559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chemeClr val="tx1"/>
                </a:solidFill>
              </a:rPr>
              <a:t>Load </a:t>
            </a:r>
            <a:r>
              <a:rPr lang="en-US" sz="1800" dirty="0" err="1">
                <a:solidFill>
                  <a:schemeClr val="tx1"/>
                </a:solidFill>
              </a:rPr>
              <a:t>param</a:t>
            </a:r>
            <a:r>
              <a:rPr lang="en-US" sz="1800" dirty="0">
                <a:solidFill>
                  <a:schemeClr val="tx1"/>
                </a:solidFill>
              </a:rPr>
              <a:t> from </a:t>
            </a:r>
            <a:r>
              <a:rPr lang="en-US" sz="1800" dirty="0" err="1">
                <a:solidFill>
                  <a:schemeClr val="tx1"/>
                </a:solidFill>
              </a:rPr>
              <a:t>yaml</a:t>
            </a:r>
            <a:r>
              <a:rPr lang="en-US" sz="1800" dirty="0">
                <a:solidFill>
                  <a:schemeClr val="tx1"/>
                </a:solidFill>
              </a:rPr>
              <a:t> file (within a node):</a:t>
            </a:r>
          </a:p>
          <a:p>
            <a:pPr marL="457200" lvl="1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050" dirty="0">
                <a:solidFill>
                  <a:schemeClr val="tx1"/>
                </a:solidFill>
              </a:rPr>
              <a:t> </a:t>
            </a:r>
            <a:r>
              <a:rPr lang="en-US" sz="1050" dirty="0" err="1">
                <a:solidFill>
                  <a:schemeClr val="tx1"/>
                </a:solidFill>
              </a:rPr>
              <a:t>sensor_pose</a:t>
            </a:r>
            <a:r>
              <a:rPr lang="en-US" sz="1050" dirty="0">
                <a:solidFill>
                  <a:schemeClr val="tx1"/>
                </a:solidFill>
              </a:rPr>
              <a:t>: {</a:t>
            </a:r>
          </a:p>
          <a:p>
            <a:pPr marL="457200" lvl="1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050" dirty="0">
                <a:solidFill>
                  <a:schemeClr val="tx1"/>
                </a:solidFill>
              </a:rPr>
              <a:t>    </a:t>
            </a:r>
            <a:r>
              <a:rPr lang="en-US" sz="1050" dirty="0" err="1">
                <a:solidFill>
                  <a:schemeClr val="tx1"/>
                </a:solidFill>
              </a:rPr>
              <a:t>odom</a:t>
            </a:r>
            <a:r>
              <a:rPr lang="en-US" sz="1050" dirty="0">
                <a:solidFill>
                  <a:schemeClr val="tx1"/>
                </a:solidFill>
              </a:rPr>
              <a:t>: {</a:t>
            </a:r>
          </a:p>
          <a:p>
            <a:pPr marL="457200" lvl="1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050" dirty="0">
                <a:solidFill>
                  <a:schemeClr val="tx1"/>
                </a:solidFill>
              </a:rPr>
              <a:t>      position:    {X: 0.2, Y: 0.1, Z: 0.2},</a:t>
            </a:r>
          </a:p>
          <a:p>
            <a:pPr marL="457200" lvl="1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050" dirty="0">
                <a:solidFill>
                  <a:schemeClr val="tx1"/>
                </a:solidFill>
              </a:rPr>
              <a:t>      orientation: {</a:t>
            </a:r>
            <a:r>
              <a:rPr lang="en-US" sz="1050" dirty="0" err="1">
                <a:solidFill>
                  <a:schemeClr val="tx1"/>
                </a:solidFill>
              </a:rPr>
              <a:t>qX</a:t>
            </a:r>
            <a:r>
              <a:rPr lang="en-US" sz="1050" dirty="0">
                <a:solidFill>
                  <a:schemeClr val="tx1"/>
                </a:solidFill>
              </a:rPr>
              <a:t>: 0.0, </a:t>
            </a:r>
            <a:r>
              <a:rPr lang="en-US" sz="1050" dirty="0" err="1">
                <a:solidFill>
                  <a:schemeClr val="tx1"/>
                </a:solidFill>
              </a:rPr>
              <a:t>qY</a:t>
            </a:r>
            <a:r>
              <a:rPr lang="en-US" sz="1050" dirty="0">
                <a:solidFill>
                  <a:schemeClr val="tx1"/>
                </a:solidFill>
              </a:rPr>
              <a:t>: 0.0, </a:t>
            </a:r>
            <a:r>
              <a:rPr lang="en-US" sz="1050" dirty="0" err="1">
                <a:solidFill>
                  <a:schemeClr val="tx1"/>
                </a:solidFill>
              </a:rPr>
              <a:t>qZ</a:t>
            </a:r>
            <a:r>
              <a:rPr lang="en-US" sz="1050" dirty="0">
                <a:solidFill>
                  <a:schemeClr val="tx1"/>
                </a:solidFill>
              </a:rPr>
              <a:t>: 0.0, </a:t>
            </a:r>
            <a:r>
              <a:rPr lang="en-US" sz="1050" dirty="0" err="1">
                <a:solidFill>
                  <a:schemeClr val="tx1"/>
                </a:solidFill>
              </a:rPr>
              <a:t>qW</a:t>
            </a:r>
            <a:r>
              <a:rPr lang="en-US" sz="1050" dirty="0">
                <a:solidFill>
                  <a:schemeClr val="tx1"/>
                </a:solidFill>
              </a:rPr>
              <a:t>: 1.0}</a:t>
            </a:r>
          </a:p>
          <a:p>
            <a:pPr marL="457200" lvl="1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050" dirty="0">
                <a:solidFill>
                  <a:schemeClr val="tx1"/>
                </a:solidFill>
              </a:rPr>
              <a:t>    }</a:t>
            </a:r>
          </a:p>
          <a:p>
            <a:pPr marL="457200" lvl="1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050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chemeClr val="tx1"/>
                </a:solidFill>
              </a:rPr>
              <a:t>Read parameter in C++ code (not from the node that load the parameter):</a:t>
            </a:r>
          </a:p>
          <a:p>
            <a:pPr marL="457200" lvl="1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050" dirty="0"/>
              <a:t> double </a:t>
            </a:r>
            <a:r>
              <a:rPr lang="en-US" sz="1050" dirty="0" err="1"/>
              <a:t>X_sensor</a:t>
            </a:r>
            <a:r>
              <a:rPr lang="en-US" sz="1050" dirty="0"/>
              <a:t>, </a:t>
            </a:r>
            <a:r>
              <a:rPr lang="en-US" sz="1050" dirty="0" err="1"/>
              <a:t>Y_sensor</a:t>
            </a:r>
            <a:r>
              <a:rPr lang="en-US" sz="1050" dirty="0"/>
              <a:t>, </a:t>
            </a:r>
            <a:r>
              <a:rPr lang="en-US" sz="1050" dirty="0" err="1"/>
              <a:t>Z_sensor</a:t>
            </a:r>
            <a:r>
              <a:rPr lang="en-US" sz="1050" dirty="0"/>
              <a:t>, </a:t>
            </a:r>
            <a:r>
              <a:rPr lang="en-US" sz="1050" dirty="0" err="1"/>
              <a:t>qX</a:t>
            </a:r>
            <a:r>
              <a:rPr lang="en-US" sz="1050" dirty="0"/>
              <a:t>, </a:t>
            </a:r>
            <a:r>
              <a:rPr lang="en-US" sz="1050" dirty="0" err="1"/>
              <a:t>qY</a:t>
            </a:r>
            <a:r>
              <a:rPr lang="en-US" sz="1050" dirty="0"/>
              <a:t>, </a:t>
            </a:r>
            <a:r>
              <a:rPr lang="en-US" sz="1050" dirty="0" err="1"/>
              <a:t>qZ</a:t>
            </a:r>
            <a:r>
              <a:rPr lang="en-US" sz="1050" dirty="0"/>
              <a:t>, </a:t>
            </a:r>
            <a:r>
              <a:rPr lang="en-US" sz="1050" dirty="0" err="1"/>
              <a:t>qW</a:t>
            </a:r>
            <a:r>
              <a:rPr lang="en-US" sz="1050" dirty="0"/>
              <a:t>;</a:t>
            </a:r>
          </a:p>
          <a:p>
            <a:pPr marL="457200" lvl="1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050" dirty="0"/>
              <a:t>  </a:t>
            </a:r>
            <a:r>
              <a:rPr lang="en-US" sz="1050" dirty="0" err="1"/>
              <a:t>std</a:t>
            </a:r>
            <a:r>
              <a:rPr lang="en-US" sz="1050" dirty="0"/>
              <a:t>::string </a:t>
            </a:r>
            <a:r>
              <a:rPr lang="en-US" sz="1050" dirty="0" err="1"/>
              <a:t>robot_ns</a:t>
            </a:r>
            <a:r>
              <a:rPr lang="en-US" sz="1050" dirty="0"/>
              <a:t> = </a:t>
            </a:r>
            <a:r>
              <a:rPr lang="en-US" sz="1050" dirty="0" err="1"/>
              <a:t>std</a:t>
            </a:r>
            <a:r>
              <a:rPr lang="en-US" sz="1050" dirty="0"/>
              <a:t>::string("/robot_" + </a:t>
            </a:r>
            <a:r>
              <a:rPr lang="en-US" sz="1050" dirty="0" err="1"/>
              <a:t>current_robot_id</a:t>
            </a:r>
            <a:r>
              <a:rPr lang="en-US" sz="1050" dirty="0"/>
              <a:t>);</a:t>
            </a:r>
          </a:p>
          <a:p>
            <a:pPr marL="457200" lvl="1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050" dirty="0"/>
              <a:t>  </a:t>
            </a:r>
            <a:r>
              <a:rPr lang="en-US" sz="1050" dirty="0" err="1"/>
              <a:t>nh.param</a:t>
            </a:r>
            <a:r>
              <a:rPr lang="en-US" sz="1050" dirty="0"/>
              <a:t>(</a:t>
            </a:r>
            <a:r>
              <a:rPr lang="en-US" sz="1050" dirty="0" err="1"/>
              <a:t>std</a:t>
            </a:r>
            <a:r>
              <a:rPr lang="en-US" sz="1050" dirty="0"/>
              <a:t>::string(</a:t>
            </a:r>
            <a:r>
              <a:rPr lang="en-US" sz="1050" dirty="0" err="1"/>
              <a:t>robot_ns</a:t>
            </a:r>
            <a:r>
              <a:rPr lang="en-US" sz="1050" dirty="0"/>
              <a:t> + "/</a:t>
            </a:r>
            <a:r>
              <a:rPr lang="en-US" sz="1050" dirty="0" err="1"/>
              <a:t>sensor_pose</a:t>
            </a:r>
            <a:r>
              <a:rPr lang="en-US" sz="1050" dirty="0"/>
              <a:t>/laser/position/X"), </a:t>
            </a:r>
            <a:r>
              <a:rPr lang="en-US" sz="1050" dirty="0" err="1"/>
              <a:t>X_sensor</a:t>
            </a:r>
            <a:r>
              <a:rPr lang="en-US" sz="1050" dirty="0"/>
              <a:t>, double(0.0));</a:t>
            </a:r>
          </a:p>
          <a:p>
            <a:pPr marL="457200" lvl="1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050" dirty="0"/>
              <a:t>  </a:t>
            </a:r>
            <a:r>
              <a:rPr lang="en-US" sz="1050" dirty="0" err="1"/>
              <a:t>nh.param</a:t>
            </a:r>
            <a:r>
              <a:rPr lang="en-US" sz="1050" dirty="0"/>
              <a:t>(</a:t>
            </a:r>
            <a:r>
              <a:rPr lang="en-US" sz="1050" dirty="0" err="1"/>
              <a:t>std</a:t>
            </a:r>
            <a:r>
              <a:rPr lang="en-US" sz="1050" dirty="0"/>
              <a:t>::string(</a:t>
            </a:r>
            <a:r>
              <a:rPr lang="en-US" sz="1050" dirty="0" err="1"/>
              <a:t>robot_ns</a:t>
            </a:r>
            <a:r>
              <a:rPr lang="en-US" sz="1050" dirty="0"/>
              <a:t> + "/</a:t>
            </a:r>
            <a:r>
              <a:rPr lang="en-US" sz="1050" dirty="0" err="1"/>
              <a:t>sensor_pose</a:t>
            </a:r>
            <a:r>
              <a:rPr lang="en-US" sz="1050" dirty="0"/>
              <a:t>/laser/position/Y"), </a:t>
            </a:r>
            <a:r>
              <a:rPr lang="en-US" sz="1050" dirty="0" err="1"/>
              <a:t>Y_sensor</a:t>
            </a:r>
            <a:r>
              <a:rPr lang="en-US" sz="1050" dirty="0"/>
              <a:t>, double(0.0));</a:t>
            </a:r>
          </a:p>
          <a:p>
            <a:pPr marL="457200" lvl="1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050" dirty="0"/>
              <a:t>  </a:t>
            </a:r>
            <a:r>
              <a:rPr lang="en-US" sz="1050" dirty="0" err="1"/>
              <a:t>nh.param</a:t>
            </a:r>
            <a:r>
              <a:rPr lang="en-US" sz="1050" dirty="0"/>
              <a:t>(</a:t>
            </a:r>
            <a:r>
              <a:rPr lang="en-US" sz="1050" dirty="0" err="1"/>
              <a:t>std</a:t>
            </a:r>
            <a:r>
              <a:rPr lang="en-US" sz="1050" dirty="0"/>
              <a:t>::string(</a:t>
            </a:r>
            <a:r>
              <a:rPr lang="en-US" sz="1050" dirty="0" err="1"/>
              <a:t>robot_ns</a:t>
            </a:r>
            <a:r>
              <a:rPr lang="en-US" sz="1050" dirty="0"/>
              <a:t> + "/</a:t>
            </a:r>
            <a:r>
              <a:rPr lang="en-US" sz="1050" dirty="0" err="1"/>
              <a:t>sensor_pose</a:t>
            </a:r>
            <a:r>
              <a:rPr lang="en-US" sz="1050" dirty="0"/>
              <a:t>/laser/position/Z"), </a:t>
            </a:r>
            <a:r>
              <a:rPr lang="en-US" sz="1050" dirty="0" err="1"/>
              <a:t>Z_sensor</a:t>
            </a:r>
            <a:r>
              <a:rPr lang="en-US" sz="1050" dirty="0"/>
              <a:t>, double(0.0));</a:t>
            </a:r>
          </a:p>
          <a:p>
            <a:pPr marL="457200" lvl="1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050" dirty="0"/>
              <a:t>  </a:t>
            </a:r>
            <a:r>
              <a:rPr lang="en-US" sz="1050" dirty="0" err="1"/>
              <a:t>nh.param</a:t>
            </a:r>
            <a:r>
              <a:rPr lang="en-US" sz="1050" dirty="0"/>
              <a:t>(</a:t>
            </a:r>
            <a:r>
              <a:rPr lang="en-US" sz="1050" dirty="0" err="1"/>
              <a:t>std</a:t>
            </a:r>
            <a:r>
              <a:rPr lang="en-US" sz="1050" dirty="0"/>
              <a:t>::string(</a:t>
            </a:r>
            <a:r>
              <a:rPr lang="en-US" sz="1050" dirty="0" err="1"/>
              <a:t>robot_ns</a:t>
            </a:r>
            <a:r>
              <a:rPr lang="en-US" sz="1050" dirty="0"/>
              <a:t> + "/</a:t>
            </a:r>
            <a:r>
              <a:rPr lang="en-US" sz="1050" dirty="0" err="1"/>
              <a:t>sensor_pose</a:t>
            </a:r>
            <a:r>
              <a:rPr lang="en-US" sz="1050" dirty="0"/>
              <a:t>/laser/orientation/</a:t>
            </a:r>
            <a:r>
              <a:rPr lang="en-US" sz="1050" dirty="0" err="1"/>
              <a:t>qX</a:t>
            </a:r>
            <a:r>
              <a:rPr lang="en-US" sz="1050" dirty="0"/>
              <a:t>"), </a:t>
            </a:r>
            <a:r>
              <a:rPr lang="en-US" sz="1050" dirty="0" err="1"/>
              <a:t>qX</a:t>
            </a:r>
            <a:r>
              <a:rPr lang="en-US" sz="1050" dirty="0"/>
              <a:t>, double(0.0));</a:t>
            </a:r>
          </a:p>
          <a:p>
            <a:pPr marL="457200" lvl="1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050" dirty="0"/>
              <a:t>  </a:t>
            </a:r>
            <a:r>
              <a:rPr lang="en-US" sz="1050" dirty="0" err="1"/>
              <a:t>nh.param</a:t>
            </a:r>
            <a:r>
              <a:rPr lang="en-US" sz="1050" dirty="0"/>
              <a:t>(</a:t>
            </a:r>
            <a:r>
              <a:rPr lang="en-US" sz="1050" dirty="0" err="1"/>
              <a:t>std</a:t>
            </a:r>
            <a:r>
              <a:rPr lang="en-US" sz="1050" dirty="0"/>
              <a:t>::string(</a:t>
            </a:r>
            <a:r>
              <a:rPr lang="en-US" sz="1050" dirty="0" err="1"/>
              <a:t>robot_ns</a:t>
            </a:r>
            <a:r>
              <a:rPr lang="en-US" sz="1050" dirty="0"/>
              <a:t> + "/</a:t>
            </a:r>
            <a:r>
              <a:rPr lang="en-US" sz="1050" dirty="0" err="1"/>
              <a:t>sensor_pose</a:t>
            </a:r>
            <a:r>
              <a:rPr lang="en-US" sz="1050" dirty="0"/>
              <a:t>/laser/orientation/</a:t>
            </a:r>
            <a:r>
              <a:rPr lang="en-US" sz="1050" dirty="0" err="1"/>
              <a:t>qY</a:t>
            </a:r>
            <a:r>
              <a:rPr lang="en-US" sz="1050" dirty="0"/>
              <a:t>"), </a:t>
            </a:r>
            <a:r>
              <a:rPr lang="en-US" sz="1050" dirty="0" err="1"/>
              <a:t>qY</a:t>
            </a:r>
            <a:r>
              <a:rPr lang="en-US" sz="1050" dirty="0"/>
              <a:t>, double(0.0));</a:t>
            </a:r>
          </a:p>
          <a:p>
            <a:pPr marL="457200" lvl="1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050" dirty="0"/>
              <a:t>  </a:t>
            </a:r>
            <a:r>
              <a:rPr lang="en-US" sz="1050" dirty="0" err="1"/>
              <a:t>nh.param</a:t>
            </a:r>
            <a:r>
              <a:rPr lang="en-US" sz="1050" dirty="0"/>
              <a:t>(</a:t>
            </a:r>
            <a:r>
              <a:rPr lang="en-US" sz="1050" dirty="0" err="1"/>
              <a:t>std</a:t>
            </a:r>
            <a:r>
              <a:rPr lang="en-US" sz="1050" dirty="0"/>
              <a:t>::string(</a:t>
            </a:r>
            <a:r>
              <a:rPr lang="en-US" sz="1050" dirty="0" err="1"/>
              <a:t>robot_ns</a:t>
            </a:r>
            <a:r>
              <a:rPr lang="en-US" sz="1050" dirty="0"/>
              <a:t> + "/</a:t>
            </a:r>
            <a:r>
              <a:rPr lang="en-US" sz="1050" dirty="0" err="1"/>
              <a:t>sensor_pose</a:t>
            </a:r>
            <a:r>
              <a:rPr lang="en-US" sz="1050" dirty="0"/>
              <a:t>/laser/orientation/</a:t>
            </a:r>
            <a:r>
              <a:rPr lang="en-US" sz="1050" dirty="0" err="1"/>
              <a:t>qZ</a:t>
            </a:r>
            <a:r>
              <a:rPr lang="en-US" sz="1050" dirty="0"/>
              <a:t>"), </a:t>
            </a:r>
            <a:r>
              <a:rPr lang="en-US" sz="1050" dirty="0" err="1"/>
              <a:t>qZ</a:t>
            </a:r>
            <a:r>
              <a:rPr lang="en-US" sz="1050" dirty="0"/>
              <a:t>, double(0.0));</a:t>
            </a:r>
          </a:p>
          <a:p>
            <a:pPr marL="457200" lvl="1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050" dirty="0"/>
              <a:t>  </a:t>
            </a:r>
            <a:r>
              <a:rPr lang="en-US" sz="1050" dirty="0" err="1"/>
              <a:t>nh.param</a:t>
            </a:r>
            <a:r>
              <a:rPr lang="en-US" sz="1050" dirty="0"/>
              <a:t>(</a:t>
            </a:r>
            <a:r>
              <a:rPr lang="en-US" sz="1050" dirty="0" err="1"/>
              <a:t>std</a:t>
            </a:r>
            <a:r>
              <a:rPr lang="en-US" sz="1050" dirty="0"/>
              <a:t>::string(</a:t>
            </a:r>
            <a:r>
              <a:rPr lang="en-US" sz="1050" dirty="0" err="1"/>
              <a:t>robot_ns</a:t>
            </a:r>
            <a:r>
              <a:rPr lang="en-US" sz="1050" dirty="0"/>
              <a:t> + "/</a:t>
            </a:r>
            <a:r>
              <a:rPr lang="en-US" sz="1050" dirty="0" err="1"/>
              <a:t>sensor_pose</a:t>
            </a:r>
            <a:r>
              <a:rPr lang="en-US" sz="1050" dirty="0"/>
              <a:t>/laser/orientation/</a:t>
            </a:r>
            <a:r>
              <a:rPr lang="en-US" sz="1050" dirty="0" err="1"/>
              <a:t>qW</a:t>
            </a:r>
            <a:r>
              <a:rPr lang="en-US" sz="1050" dirty="0"/>
              <a:t>"), </a:t>
            </a:r>
            <a:r>
              <a:rPr lang="en-US" sz="1050" dirty="0" err="1"/>
              <a:t>qW</a:t>
            </a:r>
            <a:r>
              <a:rPr lang="en-US" sz="1050" dirty="0"/>
              <a:t>, double(0.0));</a:t>
            </a:r>
            <a:endParaRPr lang="en-US" sz="2000" dirty="0"/>
          </a:p>
          <a:p>
            <a:pPr marL="0" indent="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/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12" name="Rectangle 11"/>
          <p:cNvSpPr/>
          <p:nvPr/>
        </p:nvSpPr>
        <p:spPr>
          <a:xfrm>
            <a:off x="1009650" y="1905000"/>
            <a:ext cx="3228975" cy="1160253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09650" y="3457575"/>
            <a:ext cx="5753100" cy="2461417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446625" y="6184669"/>
            <a:ext cx="473826" cy="414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804C0E5-CB83-4A7F-BBEC-08CFEE2DAEB2}" type="slidenum">
              <a:rPr lang="en-US" smtClean="0">
                <a:solidFill>
                  <a:schemeClr val="tx1"/>
                </a:solidFill>
              </a:rPr>
              <a:t>27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6685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9688923" cy="641350"/>
          </a:xfrm>
        </p:spPr>
        <p:txBody>
          <a:bodyPr>
            <a:normAutofit/>
          </a:bodyPr>
          <a:lstStyle/>
          <a:p>
            <a:r>
              <a:rPr lang="en-US" sz="3600" b="1" dirty="0"/>
              <a:t>Workshop Topics</a:t>
            </a:r>
          </a:p>
        </p:txBody>
      </p:sp>
      <p:pic>
        <p:nvPicPr>
          <p:cNvPr id="7" name="Picture 6" descr="C:\Users\sasson\Downloads\#20 fullcolors in transparent backgrou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83" y="5995192"/>
            <a:ext cx="4369785" cy="60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sasson\Downloads\#22 fullcolors in transparent background.ep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646" y="-78846"/>
            <a:ext cx="1622943" cy="162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sz="half" idx="2"/>
          </p:nvPr>
        </p:nvSpPr>
        <p:spPr>
          <a:xfrm>
            <a:off x="541611" y="1369019"/>
            <a:ext cx="11020125" cy="4559084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</a:rPr>
              <a:t>End to end full demo – MRBSP with 2 UGV in gazebo simulation. </a:t>
            </a:r>
            <a:r>
              <a:rPr lang="en-US" sz="2000" dirty="0">
                <a:solidFill>
                  <a:schemeClr val="accent6"/>
                </a:solidFill>
                <a:sym typeface="Wingdings"/>
              </a:rPr>
              <a:t></a:t>
            </a:r>
            <a:endParaRPr lang="en-US" sz="2000" b="1" dirty="0">
              <a:solidFill>
                <a:schemeClr val="tx1"/>
              </a:solidFill>
            </a:endParaRP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</a:rPr>
              <a:t>Installation – How to install ANPL software </a:t>
            </a:r>
            <a:r>
              <a:rPr lang="en-US" sz="2000" dirty="0">
                <a:solidFill>
                  <a:schemeClr val="accent6"/>
                </a:solidFill>
                <a:sym typeface="Wingdings"/>
              </a:rPr>
              <a:t></a:t>
            </a: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</a:rPr>
              <a:t>ROS notations </a:t>
            </a:r>
            <a:r>
              <a:rPr lang="en-US" sz="2000" dirty="0">
                <a:solidFill>
                  <a:schemeClr val="accent6"/>
                </a:solidFill>
                <a:sym typeface="Wingdings"/>
              </a:rPr>
              <a:t></a:t>
            </a:r>
            <a:endParaRPr lang="en-US" sz="2000" b="1" dirty="0">
              <a:solidFill>
                <a:schemeClr val="tx1"/>
              </a:solidFill>
            </a:endParaRP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</a:rPr>
              <a:t>High level code structure – passive and active </a:t>
            </a:r>
            <a:r>
              <a:rPr lang="en-US" sz="2000" dirty="0">
                <a:solidFill>
                  <a:schemeClr val="accent6"/>
                </a:solidFill>
                <a:sym typeface="Wingdings"/>
              </a:rPr>
              <a:t></a:t>
            </a:r>
            <a:endParaRPr lang="en-US" sz="2000" b="1" dirty="0">
              <a:solidFill>
                <a:schemeClr val="tx1"/>
              </a:solidFill>
            </a:endParaRP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</a:rPr>
              <a:t>Launch files and software configuration </a:t>
            </a:r>
            <a:r>
              <a:rPr lang="en-US" sz="2000" dirty="0">
                <a:solidFill>
                  <a:schemeClr val="accent6"/>
                </a:solidFill>
                <a:sym typeface="Wingdings"/>
              </a:rPr>
              <a:t></a:t>
            </a:r>
            <a:endParaRPr lang="en-US" sz="2000" b="1" dirty="0">
              <a:solidFill>
                <a:schemeClr val="tx1"/>
              </a:solidFill>
            </a:endParaRP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</a:rPr>
              <a:t>how to run the code</a:t>
            </a: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Code outputs</a:t>
            </a: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>
                <a:solidFill>
                  <a:schemeClr val="tx1"/>
                </a:solidFill>
              </a:rPr>
              <a:t>Matalb</a:t>
            </a:r>
            <a:r>
              <a:rPr lang="en-US" sz="2000" dirty="0">
                <a:solidFill>
                  <a:schemeClr val="tx1"/>
                </a:solidFill>
              </a:rPr>
              <a:t> analysis tools</a:t>
            </a: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Matlab interface with the code</a:t>
            </a: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Code handling policy</a:t>
            </a: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Hands on exercises</a:t>
            </a:r>
            <a:endParaRPr lang="en-US" sz="2000" dirty="0"/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1446625" y="6184669"/>
            <a:ext cx="473826" cy="414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51F28FF-CE3D-478C-8CB6-61175ED49F29}" type="slidenum">
              <a:rPr lang="en-US" smtClean="0">
                <a:solidFill>
                  <a:schemeClr val="tx1"/>
                </a:solidFill>
              </a:rPr>
              <a:t>28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409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9688923" cy="64135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Current Implementation</a:t>
            </a:r>
            <a:endParaRPr lang="en-US" sz="3600" b="1" dirty="0"/>
          </a:p>
        </p:txBody>
      </p:sp>
      <p:pic>
        <p:nvPicPr>
          <p:cNvPr id="7" name="Picture 6" descr="C:\Users\sasson\Downloads\#20 fullcolors in transparent backgrou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83" y="5995192"/>
            <a:ext cx="4369785" cy="60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sasson\Downloads\#22 fullcolors in transparent background.ep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646" y="-78846"/>
            <a:ext cx="1622943" cy="162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sz="half" idx="2"/>
          </p:nvPr>
        </p:nvSpPr>
        <p:spPr>
          <a:xfrm>
            <a:off x="541611" y="1369019"/>
            <a:ext cx="11020125" cy="455908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chemeClr val="tx1"/>
                </a:solidFill>
              </a:rPr>
              <a:t>Currently one scenario is implemented – MR passive/active with UGV’s</a:t>
            </a: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chemeClr val="tx1"/>
                </a:solidFill>
              </a:rPr>
              <a:t>This scenario is using odometry sensor for odometry calculations, 2D planar ICP for data association, ISAM2 for belief generation, </a:t>
            </a:r>
            <a:r>
              <a:rPr lang="en-US" sz="1800" dirty="0" err="1">
                <a:solidFill>
                  <a:schemeClr val="tx1"/>
                </a:solidFill>
              </a:rPr>
              <a:t>octomap</a:t>
            </a:r>
            <a:r>
              <a:rPr lang="en-US" sz="1800" dirty="0">
                <a:solidFill>
                  <a:schemeClr val="tx1"/>
                </a:solidFill>
              </a:rPr>
              <a:t> occupancy grid for mapping, and </a:t>
            </a:r>
            <a:r>
              <a:rPr lang="en-US" sz="1800" dirty="0" err="1">
                <a:solidFill>
                  <a:schemeClr val="tx1"/>
                </a:solidFill>
              </a:rPr>
              <a:t>rviz</a:t>
            </a:r>
            <a:r>
              <a:rPr lang="en-US" sz="1800" dirty="0">
                <a:solidFill>
                  <a:schemeClr val="tx1"/>
                </a:solidFill>
              </a:rPr>
              <a:t> user interface to generate candidate actions.</a:t>
            </a: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chemeClr val="tx1"/>
                </a:solidFill>
              </a:rPr>
              <a:t>This implementation is a centralized passive/active SLAM.</a:t>
            </a:r>
            <a:endParaRPr lang="en-US" sz="2000" dirty="0">
              <a:solidFill>
                <a:schemeClr val="tx1"/>
              </a:solidFill>
            </a:endParaRPr>
          </a:p>
          <a:p>
            <a:pPr marL="914400" lvl="1" indent="-4572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1446625" y="6184669"/>
            <a:ext cx="473826" cy="414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AEA9F8F-9D50-47EE-B5B5-852BBE2655EF}" type="slidenum">
              <a:rPr lang="en-US" smtClean="0">
                <a:solidFill>
                  <a:schemeClr val="tx1"/>
                </a:solidFill>
              </a:rPr>
              <a:t>29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597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9688923" cy="641350"/>
          </a:xfrm>
        </p:spPr>
        <p:txBody>
          <a:bodyPr>
            <a:normAutofit/>
          </a:bodyPr>
          <a:lstStyle/>
          <a:p>
            <a:r>
              <a:rPr lang="en-US" sz="3600" b="1" dirty="0"/>
              <a:t>Workshop Topics</a:t>
            </a:r>
          </a:p>
        </p:txBody>
      </p:sp>
      <p:pic>
        <p:nvPicPr>
          <p:cNvPr id="7" name="Picture 6" descr="C:\Users\sasson\Downloads\#20 fullcolors in transparent backgrou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83" y="5995192"/>
            <a:ext cx="4369785" cy="60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sasson\Downloads\#22 fullcolors in transparent background.ep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646" y="-78846"/>
            <a:ext cx="1622943" cy="162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sz="half" idx="2"/>
          </p:nvPr>
        </p:nvSpPr>
        <p:spPr>
          <a:xfrm>
            <a:off x="541611" y="1369019"/>
            <a:ext cx="11020125" cy="4559084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</a:rPr>
              <a:t>End to end full demo – MRBSP with 2 UGV in gazebo simulation.</a:t>
            </a: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Installation – How to install ANPL software</a:t>
            </a: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ROS notations</a:t>
            </a: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High level code structure – passive and active</a:t>
            </a: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Launch files and software configuration</a:t>
            </a: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how to run the code</a:t>
            </a: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Code outputs</a:t>
            </a: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>
                <a:solidFill>
                  <a:schemeClr val="tx1"/>
                </a:solidFill>
              </a:rPr>
              <a:t>Matalb</a:t>
            </a:r>
            <a:r>
              <a:rPr lang="en-US" sz="2000" dirty="0">
                <a:solidFill>
                  <a:schemeClr val="tx1"/>
                </a:solidFill>
              </a:rPr>
              <a:t> analysis tools</a:t>
            </a: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Matlab interface with the code</a:t>
            </a: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Code handling policy</a:t>
            </a: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Hands on exercises</a:t>
            </a:r>
            <a:endParaRPr lang="en-US" sz="2000" dirty="0"/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1446625" y="6184669"/>
            <a:ext cx="473826" cy="414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BDB4375-B699-4AF0-BD2E-67019D38B4A2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0328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9688923" cy="64135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How to Run the Code</a:t>
            </a:r>
            <a:endParaRPr lang="en-US" sz="3600" b="1" dirty="0"/>
          </a:p>
        </p:txBody>
      </p:sp>
      <p:pic>
        <p:nvPicPr>
          <p:cNvPr id="7" name="Picture 6" descr="C:\Users\sasson\Downloads\#20 fullcolors in transparent backgrou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83" y="5995192"/>
            <a:ext cx="4369785" cy="60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sasson\Downloads\#22 fullcolors in transparent background.ep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646" y="-78846"/>
            <a:ext cx="1622943" cy="162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sz="half" idx="2"/>
          </p:nvPr>
        </p:nvSpPr>
        <p:spPr>
          <a:xfrm>
            <a:off x="541611" y="1369019"/>
            <a:ext cx="11020125" cy="455908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chemeClr val="tx1"/>
                </a:solidFill>
              </a:rPr>
              <a:t>In Ubuntu, open terminal window and run the following commands in separated terminals. 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use (ctrl + shift + T) to open a new terminal:</a:t>
            </a:r>
          </a:p>
          <a:p>
            <a:pPr marL="914400" lvl="1" indent="-45720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Launch </a:t>
            </a:r>
            <a:r>
              <a:rPr lang="en-US" sz="1800" dirty="0" err="1">
                <a:solidFill>
                  <a:schemeClr val="tx1"/>
                </a:solidFill>
              </a:rPr>
              <a:t>roscore</a:t>
            </a:r>
            <a:r>
              <a:rPr lang="en-US" sz="1800" dirty="0">
                <a:solidFill>
                  <a:schemeClr val="tx1"/>
                </a:solidFill>
              </a:rPr>
              <a:t>: $ </a:t>
            </a:r>
            <a:r>
              <a:rPr lang="en-US" sz="1800" dirty="0" err="1">
                <a:solidFill>
                  <a:schemeClr val="tx1"/>
                </a:solidFill>
              </a:rPr>
              <a:t>roscore</a:t>
            </a:r>
            <a:endParaRPr lang="en-US" sz="1800" dirty="0">
              <a:solidFill>
                <a:schemeClr val="tx1"/>
              </a:solidFill>
            </a:endParaRPr>
          </a:p>
          <a:p>
            <a:pPr marL="914400" lvl="1" indent="-45720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Load simulated environment: $ </a:t>
            </a:r>
            <a:r>
              <a:rPr lang="en-US" sz="1800" dirty="0" err="1">
                <a:solidFill>
                  <a:schemeClr val="tx1"/>
                </a:solidFill>
              </a:rPr>
              <a:t>roslaunch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anpl_software_workshop</a:t>
            </a:r>
            <a:r>
              <a:rPr lang="en-US" sz="1800" dirty="0">
                <a:solidFill>
                  <a:schemeClr val="tx1"/>
                </a:solidFill>
              </a:rPr>
              <a:t> pioneer3at_world.launch</a:t>
            </a:r>
          </a:p>
          <a:p>
            <a:pPr marL="914400" lvl="1" indent="-45720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Run centralized nodes: $ </a:t>
            </a:r>
            <a:r>
              <a:rPr lang="en-US" sz="1800" dirty="0" err="1">
                <a:solidFill>
                  <a:schemeClr val="tx1"/>
                </a:solidFill>
              </a:rPr>
              <a:t>roslaunch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mrbsp_scenarios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centralized_laser.launch</a:t>
            </a:r>
            <a:endParaRPr lang="en-US" sz="1800" dirty="0">
              <a:solidFill>
                <a:schemeClr val="tx1"/>
              </a:solidFill>
            </a:endParaRPr>
          </a:p>
          <a:p>
            <a:pPr marL="914400" lvl="1" indent="-45720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Run robot A nodes: $ </a:t>
            </a:r>
            <a:r>
              <a:rPr lang="en-US" sz="1800" dirty="0" err="1">
                <a:solidFill>
                  <a:schemeClr val="tx1"/>
                </a:solidFill>
              </a:rPr>
              <a:t>roslaunch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mrbsp_scenarios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robot_setup_gazebo_A.launch</a:t>
            </a:r>
            <a:endParaRPr lang="en-US" sz="1800" dirty="0">
              <a:solidFill>
                <a:schemeClr val="tx1"/>
              </a:solidFill>
            </a:endParaRPr>
          </a:p>
          <a:p>
            <a:pPr marL="914400" lvl="1" indent="-45720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Run robot B nodes: $ </a:t>
            </a:r>
            <a:r>
              <a:rPr lang="en-US" sz="1800" dirty="0" err="1">
                <a:solidFill>
                  <a:schemeClr val="tx1"/>
                </a:solidFill>
              </a:rPr>
              <a:t>roslaunch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mrbsp_scenarios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robot_setup_gazebo_B.launch</a:t>
            </a:r>
            <a:endParaRPr lang="en-US" sz="2000" dirty="0">
              <a:solidFill>
                <a:schemeClr val="tx1"/>
              </a:solidFill>
            </a:endParaRPr>
          </a:p>
          <a:p>
            <a:pPr marL="914400" lvl="1" indent="-4572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1446625" y="6184669"/>
            <a:ext cx="473826" cy="414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CB3F422-9D89-4E68-ACFB-D19687B00DC3}" type="slidenum">
              <a:rPr lang="en-US" smtClean="0">
                <a:solidFill>
                  <a:schemeClr val="tx1"/>
                </a:solidFill>
              </a:rPr>
              <a:t>30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9450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9688923" cy="64135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Launch ROSCORE</a:t>
            </a:r>
            <a:endParaRPr lang="en-US" sz="3600" b="1" dirty="0"/>
          </a:p>
        </p:txBody>
      </p:sp>
      <p:pic>
        <p:nvPicPr>
          <p:cNvPr id="7" name="Picture 6" descr="C:\Users\sasson\Downloads\#20 fullcolors in transparent backgrou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83" y="5995192"/>
            <a:ext cx="4369785" cy="60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sasson\Downloads\#22 fullcolors in transparent background.ep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646" y="-78846"/>
            <a:ext cx="1622943" cy="162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sz="half" idx="2"/>
          </p:nvPr>
        </p:nvSpPr>
        <p:spPr>
          <a:xfrm>
            <a:off x="541611" y="1369019"/>
            <a:ext cx="11020125" cy="455908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chemeClr val="tx1"/>
                </a:solidFill>
              </a:rPr>
              <a:t>Terminal command: $ </a:t>
            </a:r>
            <a:r>
              <a:rPr lang="en-US" sz="1800" dirty="0" err="1">
                <a:solidFill>
                  <a:schemeClr val="tx1"/>
                </a:solidFill>
              </a:rPr>
              <a:t>roscore</a:t>
            </a: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chemeClr val="tx1"/>
                </a:solidFill>
              </a:rPr>
              <a:t>This command will:</a:t>
            </a:r>
          </a:p>
          <a:p>
            <a:pPr lvl="1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Allow the ROS nodes to communicate with each other.</a:t>
            </a:r>
          </a:p>
          <a:p>
            <a:pPr lvl="1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Start up ROS parameter server.</a:t>
            </a:r>
          </a:p>
          <a:p>
            <a:pPr marL="914400" lvl="1" indent="-4572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1446625" y="6184669"/>
            <a:ext cx="473826" cy="414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2F24996-B317-490F-B751-502FFF2231D5}" type="slidenum">
              <a:rPr lang="en-US" smtClean="0">
                <a:solidFill>
                  <a:schemeClr val="tx1"/>
                </a:solidFill>
              </a:rPr>
              <a:t>31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2030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9688923" cy="64135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Load Simulated Environment</a:t>
            </a:r>
            <a:endParaRPr lang="en-US" sz="3600" b="1" dirty="0"/>
          </a:p>
        </p:txBody>
      </p:sp>
      <p:pic>
        <p:nvPicPr>
          <p:cNvPr id="7" name="Picture 6" descr="C:\Users\sasson\Downloads\#20 fullcolors in transparent backgrou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83" y="5995192"/>
            <a:ext cx="4369785" cy="60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sasson\Downloads\#22 fullcolors in transparent background.ep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646" y="-78846"/>
            <a:ext cx="1622943" cy="162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sz="half" idx="2"/>
          </p:nvPr>
        </p:nvSpPr>
        <p:spPr>
          <a:xfrm>
            <a:off x="541611" y="1369019"/>
            <a:ext cx="11020125" cy="455908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chemeClr val="tx1"/>
                </a:solidFill>
              </a:rPr>
              <a:t>Terminal command: $ </a:t>
            </a:r>
            <a:r>
              <a:rPr lang="en-US" sz="1800" dirty="0" err="1">
                <a:solidFill>
                  <a:schemeClr val="tx1"/>
                </a:solidFill>
              </a:rPr>
              <a:t>roslaunch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anpl_software_workshop</a:t>
            </a:r>
            <a:r>
              <a:rPr lang="en-US" sz="1800" dirty="0">
                <a:solidFill>
                  <a:schemeClr val="tx1"/>
                </a:solidFill>
              </a:rPr>
              <a:t> pioneer3at_world.launch</a:t>
            </a: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chemeClr val="tx1"/>
                </a:solidFill>
              </a:rPr>
              <a:t>This command will:</a:t>
            </a:r>
          </a:p>
          <a:p>
            <a:pPr lvl="1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Load Gazebo simulator with a chosen environment (world).</a:t>
            </a:r>
          </a:p>
          <a:p>
            <a:pPr lvl="1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Spawn (add) robots into the simulator and simulate their sensors.</a:t>
            </a:r>
          </a:p>
          <a:p>
            <a:pPr marL="914400" lvl="1" indent="-4572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1446625" y="6184669"/>
            <a:ext cx="473826" cy="414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21327EC-3259-4C8E-91EA-2304569D47C3}" type="slidenum">
              <a:rPr lang="en-US" smtClean="0">
                <a:solidFill>
                  <a:schemeClr val="tx1"/>
                </a:solidFill>
              </a:rPr>
              <a:t>32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9424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9688923" cy="64135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Load Simulated Environment</a:t>
            </a:r>
            <a:endParaRPr lang="en-US" sz="3600" b="1" dirty="0"/>
          </a:p>
        </p:txBody>
      </p:sp>
      <p:pic>
        <p:nvPicPr>
          <p:cNvPr id="7" name="Picture 6" descr="C:\Users\sasson\Downloads\#20 fullcolors in transparent backgrou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83" y="5995192"/>
            <a:ext cx="4369785" cy="60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sasson\Downloads\#22 fullcolors in transparent background.ep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646" y="-78846"/>
            <a:ext cx="1622943" cy="162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sz="half" idx="2"/>
          </p:nvPr>
        </p:nvSpPr>
        <p:spPr>
          <a:xfrm>
            <a:off x="541611" y="1369019"/>
            <a:ext cx="11020125" cy="455908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F8F57D-6581-43B9-A2BB-005FA22B16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63" y="1216218"/>
            <a:ext cx="6938171" cy="4858205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1AA5114D-75F8-4913-B008-B1307894EF57}"/>
              </a:ext>
            </a:extLst>
          </p:cNvPr>
          <p:cNvSpPr/>
          <p:nvPr/>
        </p:nvSpPr>
        <p:spPr>
          <a:xfrm>
            <a:off x="7543132" y="1301931"/>
            <a:ext cx="803564" cy="607834"/>
          </a:xfrm>
          <a:prstGeom prst="rightBrac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D2FAE700-9BE3-4749-A9A8-57CBD8E9BBC3}"/>
              </a:ext>
            </a:extLst>
          </p:cNvPr>
          <p:cNvSpPr/>
          <p:nvPr/>
        </p:nvSpPr>
        <p:spPr>
          <a:xfrm>
            <a:off x="7543132" y="2056085"/>
            <a:ext cx="803564" cy="657617"/>
          </a:xfrm>
          <a:prstGeom prst="rightBrac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2CC7EAC0-757F-4A32-969A-67047028E10E}"/>
              </a:ext>
            </a:extLst>
          </p:cNvPr>
          <p:cNvSpPr/>
          <p:nvPr/>
        </p:nvSpPr>
        <p:spPr>
          <a:xfrm>
            <a:off x="7555783" y="2820927"/>
            <a:ext cx="803564" cy="1323371"/>
          </a:xfrm>
          <a:prstGeom prst="rightBrac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CF6B0896-EEA1-4C5C-9EAA-D1B1B52AF44C}"/>
              </a:ext>
            </a:extLst>
          </p:cNvPr>
          <p:cNvSpPr/>
          <p:nvPr/>
        </p:nvSpPr>
        <p:spPr>
          <a:xfrm>
            <a:off x="7543132" y="4211386"/>
            <a:ext cx="803564" cy="1323371"/>
          </a:xfrm>
          <a:prstGeom prst="rightBrac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5436DC-23F8-46B5-889A-03283DDD60B4}"/>
              </a:ext>
            </a:extLst>
          </p:cNvPr>
          <p:cNvSpPr/>
          <p:nvPr/>
        </p:nvSpPr>
        <p:spPr>
          <a:xfrm>
            <a:off x="8551672" y="1433671"/>
            <a:ext cx="2487562" cy="394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Launch file arguments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D1D7EF-7997-46C0-8C98-DFFCBFA2E44A}"/>
              </a:ext>
            </a:extLst>
          </p:cNvPr>
          <p:cNvSpPr/>
          <p:nvPr/>
        </p:nvSpPr>
        <p:spPr>
          <a:xfrm>
            <a:off x="8551672" y="2187409"/>
            <a:ext cx="2487562" cy="394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gazebo world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4904B4-0D5A-439D-A43E-EFACBFDD4D9E}"/>
              </a:ext>
            </a:extLst>
          </p:cNvPr>
          <p:cNvSpPr/>
          <p:nvPr/>
        </p:nvSpPr>
        <p:spPr>
          <a:xfrm>
            <a:off x="8551672" y="2991962"/>
            <a:ext cx="2487562" cy="960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Spawn robot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29B0A6-3F13-4759-9BF7-1F2E4F322C63}"/>
              </a:ext>
            </a:extLst>
          </p:cNvPr>
          <p:cNvSpPr/>
          <p:nvPr/>
        </p:nvSpPr>
        <p:spPr>
          <a:xfrm>
            <a:off x="8556877" y="4362154"/>
            <a:ext cx="2487562" cy="960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Spawn robot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D4F469-2DA6-4FF0-A371-2D1803550B22}"/>
              </a:ext>
            </a:extLst>
          </p:cNvPr>
          <p:cNvSpPr/>
          <p:nvPr/>
        </p:nvSpPr>
        <p:spPr>
          <a:xfrm>
            <a:off x="1278194" y="4970371"/>
            <a:ext cx="6006085" cy="34888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4F037F-F1AC-4EBC-B6F2-E594B490B43E}"/>
              </a:ext>
            </a:extLst>
          </p:cNvPr>
          <p:cNvCxnSpPr/>
          <p:nvPr/>
        </p:nvCxnSpPr>
        <p:spPr>
          <a:xfrm>
            <a:off x="6096000" y="5319253"/>
            <a:ext cx="0" cy="675939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CD2870E-2DC9-4002-8FDE-1EC26B1E9686}"/>
              </a:ext>
            </a:extLst>
          </p:cNvPr>
          <p:cNvCxnSpPr/>
          <p:nvPr/>
        </p:nvCxnSpPr>
        <p:spPr>
          <a:xfrm>
            <a:off x="6096000" y="5995192"/>
            <a:ext cx="226334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2E3F94C-7D0A-4D62-AB76-7E2ED4D33B03}"/>
              </a:ext>
            </a:extLst>
          </p:cNvPr>
          <p:cNvSpPr/>
          <p:nvPr/>
        </p:nvSpPr>
        <p:spPr>
          <a:xfrm>
            <a:off x="8551672" y="5594120"/>
            <a:ext cx="2487562" cy="960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Robot 2 arguments</a:t>
            </a:r>
          </a:p>
          <a:p>
            <a:pPr algn="ctr"/>
            <a:r>
              <a:rPr lang="en-US" dirty="0"/>
              <a:t>Robot name &amp; robot initial pose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446625" y="6184669"/>
            <a:ext cx="473826" cy="414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B33D7094-BA51-41C3-945E-7F0CEFFE5CA0}" type="slidenum">
              <a:rPr lang="en-US" smtClean="0">
                <a:solidFill>
                  <a:schemeClr val="tx1"/>
                </a:solidFill>
              </a:rPr>
              <a:t>33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122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9688923" cy="64135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Keyboard Controller</a:t>
            </a:r>
            <a:endParaRPr lang="en-US" sz="3600" b="1" dirty="0"/>
          </a:p>
        </p:txBody>
      </p:sp>
      <p:pic>
        <p:nvPicPr>
          <p:cNvPr id="7" name="Picture 6" descr="C:\Users\sasson\Downloads\#20 fullcolors in transparent backgrou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83" y="5995192"/>
            <a:ext cx="4369785" cy="60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sasson\Downloads\#22 fullcolors in transparent background.ep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646" y="-78846"/>
            <a:ext cx="1622943" cy="162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sz="half" idx="2"/>
          </p:nvPr>
        </p:nvSpPr>
        <p:spPr>
          <a:xfrm>
            <a:off x="541611" y="1369019"/>
            <a:ext cx="11020125" cy="455908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In order to use the Keyboard controller: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Enable motors (press e)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Increase/decrease velocity with the keyboard arrows (the controller is moving the robot at constant velocity)</a:t>
            </a: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496" y="2469273"/>
            <a:ext cx="4415008" cy="35962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446625" y="6184669"/>
            <a:ext cx="473826" cy="414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0C080035-C8AE-4151-A505-28BF8EC02A7E}" type="slidenum">
              <a:rPr lang="en-US" smtClean="0">
                <a:solidFill>
                  <a:schemeClr val="tx1"/>
                </a:solidFill>
              </a:rPr>
              <a:t>34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1213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9688923" cy="64135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Run Centralized Nodes</a:t>
            </a:r>
            <a:endParaRPr lang="en-US" sz="3600" b="1" dirty="0"/>
          </a:p>
        </p:txBody>
      </p:sp>
      <p:pic>
        <p:nvPicPr>
          <p:cNvPr id="7" name="Picture 6" descr="C:\Users\sasson\Downloads\#20 fullcolors in transparent backgrou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83" y="5995192"/>
            <a:ext cx="4369785" cy="60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sasson\Downloads\#22 fullcolors in transparent background.ep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646" y="-78846"/>
            <a:ext cx="1622943" cy="162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sz="half" idx="2"/>
          </p:nvPr>
        </p:nvSpPr>
        <p:spPr>
          <a:xfrm>
            <a:off x="541611" y="1369019"/>
            <a:ext cx="11020125" cy="455908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chemeClr val="tx1"/>
                </a:solidFill>
              </a:rPr>
              <a:t>Terminal command: $ </a:t>
            </a:r>
            <a:r>
              <a:rPr lang="en-US" sz="1800" dirty="0" err="1">
                <a:solidFill>
                  <a:schemeClr val="tx1"/>
                </a:solidFill>
              </a:rPr>
              <a:t>roslaunch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mrbsp_scenarios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centralized_laser.launch</a:t>
            </a: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chemeClr val="tx1"/>
                </a:solidFill>
              </a:rPr>
              <a:t>This command will:</a:t>
            </a:r>
          </a:p>
          <a:p>
            <a:pPr lvl="1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Open all nodes in the centralized machine (config, da, belief, map, planner, actions generator).</a:t>
            </a:r>
          </a:p>
          <a:p>
            <a:pPr lvl="1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Create folder for the log files and code outputs.</a:t>
            </a:r>
          </a:p>
          <a:p>
            <a:pPr lvl="1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Open RVIZ interface to view live results and use the user interface planner.</a:t>
            </a:r>
          </a:p>
          <a:p>
            <a:pPr marL="914400" lvl="1" indent="-4572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1446625" y="6184669"/>
            <a:ext cx="473826" cy="414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9D6163D-C7BC-4D08-9E41-67C74A1D7F07}" type="slidenum">
              <a:rPr lang="en-US" smtClean="0">
                <a:solidFill>
                  <a:schemeClr val="tx1"/>
                </a:solidFill>
              </a:rPr>
              <a:t>35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8896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9688923" cy="64135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Run Centralized Nodes – Utility Nodes</a:t>
            </a:r>
            <a:endParaRPr lang="en-US" sz="3600" b="1" dirty="0"/>
          </a:p>
        </p:txBody>
      </p:sp>
      <p:pic>
        <p:nvPicPr>
          <p:cNvPr id="7" name="Picture 6" descr="C:\Users\sasson\Downloads\#20 fullcolors in transparent backgrou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83" y="5995192"/>
            <a:ext cx="4369785" cy="60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sasson\Downloads\#22 fullcolors in transparent background.ep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646" y="-78846"/>
            <a:ext cx="1622943" cy="162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sz="half" idx="2"/>
          </p:nvPr>
        </p:nvSpPr>
        <p:spPr>
          <a:xfrm>
            <a:off x="541611" y="1369019"/>
            <a:ext cx="11020125" cy="4559084"/>
          </a:xfrm>
        </p:spPr>
        <p:txBody>
          <a:bodyPr>
            <a:normAutofit/>
          </a:bodyPr>
          <a:lstStyle/>
          <a:p>
            <a:pPr marL="914400" lvl="1" indent="-4572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8DEFA5-00EA-4798-B410-46E614590E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11" y="1262601"/>
            <a:ext cx="8833873" cy="4762087"/>
          </a:xfrm>
          <a:prstGeom prst="rect">
            <a:avLst/>
          </a:prstGeom>
        </p:spPr>
      </p:pic>
      <p:sp>
        <p:nvSpPr>
          <p:cNvPr id="10" name="Right Brace 9">
            <a:extLst>
              <a:ext uri="{FF2B5EF4-FFF2-40B4-BE49-F238E27FC236}">
                <a16:creationId xmlns:a16="http://schemas.microsoft.com/office/drawing/2014/main" id="{80ED173D-FD4C-454E-BC8D-B348687C3A9D}"/>
              </a:ext>
            </a:extLst>
          </p:cNvPr>
          <p:cNvSpPr/>
          <p:nvPr/>
        </p:nvSpPr>
        <p:spPr>
          <a:xfrm>
            <a:off x="8739089" y="1600909"/>
            <a:ext cx="803564" cy="1146580"/>
          </a:xfrm>
          <a:prstGeom prst="rightBrac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D6F2C7-0F7B-463C-8A25-0B4CEC96CE13}"/>
              </a:ext>
            </a:extLst>
          </p:cNvPr>
          <p:cNvSpPr/>
          <p:nvPr/>
        </p:nvSpPr>
        <p:spPr>
          <a:xfrm>
            <a:off x="9404980" y="1982258"/>
            <a:ext cx="2487562" cy="394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Launch file arguments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71985ADD-CF72-4381-A1EA-E3B9FD13F587}"/>
              </a:ext>
            </a:extLst>
          </p:cNvPr>
          <p:cNvSpPr/>
          <p:nvPr/>
        </p:nvSpPr>
        <p:spPr>
          <a:xfrm>
            <a:off x="8737323" y="2879114"/>
            <a:ext cx="803564" cy="2223829"/>
          </a:xfrm>
          <a:prstGeom prst="rightBrac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97C549-B47B-44E4-B957-E7B83EE0C3E3}"/>
              </a:ext>
            </a:extLst>
          </p:cNvPr>
          <p:cNvSpPr/>
          <p:nvPr/>
        </p:nvSpPr>
        <p:spPr>
          <a:xfrm>
            <a:off x="9404980" y="3591225"/>
            <a:ext cx="2487562" cy="816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ROS parameters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5C4DA905-AA78-4664-A26C-66DE73391EE8}"/>
              </a:ext>
            </a:extLst>
          </p:cNvPr>
          <p:cNvSpPr/>
          <p:nvPr/>
        </p:nvSpPr>
        <p:spPr>
          <a:xfrm>
            <a:off x="8737323" y="5119792"/>
            <a:ext cx="803564" cy="978891"/>
          </a:xfrm>
          <a:prstGeom prst="rightBrac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08EF87-D8AC-497B-AE00-1B293A08BA64}"/>
              </a:ext>
            </a:extLst>
          </p:cNvPr>
          <p:cNvSpPr/>
          <p:nvPr/>
        </p:nvSpPr>
        <p:spPr>
          <a:xfrm>
            <a:off x="9402925" y="5218064"/>
            <a:ext cx="2487562" cy="816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config node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446625" y="6184669"/>
            <a:ext cx="473826" cy="414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1F2B48B0-7C38-42CC-B4A2-38BCE0584029}" type="slidenum">
              <a:rPr lang="en-US" smtClean="0">
                <a:solidFill>
                  <a:schemeClr val="tx1"/>
                </a:solidFill>
              </a:rPr>
              <a:t>36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5052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5B3622F-3E8D-4D43-B3E0-3AEEC1E6A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611" y="1369019"/>
            <a:ext cx="11020125" cy="455908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u="sng" dirty="0">
                <a:solidFill>
                  <a:schemeClr val="tx1"/>
                </a:solidFill>
              </a:rPr>
              <a:t>Launch file command:</a:t>
            </a: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u="sng" dirty="0">
                <a:solidFill>
                  <a:schemeClr val="tx1"/>
                </a:solidFill>
              </a:rPr>
              <a:t>Implementation: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This implementation uses planar ICP method to </a:t>
            </a:r>
            <a:r>
              <a:rPr lang="en-US" sz="1800" dirty="0" smtClean="0">
                <a:solidFill>
                  <a:schemeClr val="tx1"/>
                </a:solidFill>
              </a:rPr>
              <a:t>determine </a:t>
            </a:r>
            <a:r>
              <a:rPr lang="en-US" sz="1800" dirty="0">
                <a:solidFill>
                  <a:schemeClr val="tx1"/>
                </a:solidFill>
              </a:rPr>
              <a:t>data association between pose states. 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This algorithm uses laser scan measurements from the robot sensors. The algorithm generates prior and between factors for the belief.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u="sng" dirty="0">
                <a:solidFill>
                  <a:schemeClr val="tx1"/>
                </a:solidFill>
              </a:rPr>
              <a:t>Parameters file: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1800" dirty="0">
              <a:solidFill>
                <a:schemeClr val="tx1"/>
              </a:solidFill>
            </a:endParaRPr>
          </a:p>
          <a:p>
            <a:pPr marL="914400" lvl="1" indent="-4572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18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9688923" cy="64135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Run Centralized Nodes – DA Node</a:t>
            </a:r>
            <a:endParaRPr lang="en-US" sz="3600" b="1" dirty="0"/>
          </a:p>
        </p:txBody>
      </p:sp>
      <p:pic>
        <p:nvPicPr>
          <p:cNvPr id="7" name="Picture 6" descr="C:\Users\sasson\Downloads\#20 fullcolors in transparent backgrou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83" y="5995192"/>
            <a:ext cx="4369785" cy="60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sasson\Downloads\#22 fullcolors in transparent background.ep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646" y="-78846"/>
            <a:ext cx="1622943" cy="162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922525-97AD-4E61-96A7-E474843FA9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346"/>
          <a:stretch/>
        </p:blipFill>
        <p:spPr>
          <a:xfrm>
            <a:off x="630264" y="1890993"/>
            <a:ext cx="8966020" cy="641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714535-DFC8-4FA1-A1BA-0002A92952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264" y="4581296"/>
            <a:ext cx="4800600" cy="9810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446625" y="6184669"/>
            <a:ext cx="473826" cy="414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C2C7BE7-4452-4BB6-9A31-8D5B625BD55C}" type="slidenum">
              <a:rPr lang="en-US" smtClean="0">
                <a:solidFill>
                  <a:schemeClr val="tx1"/>
                </a:solidFill>
              </a:rPr>
              <a:t>37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4076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5B3622F-3E8D-4D43-B3E0-3AEEC1E6A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611" y="1369019"/>
            <a:ext cx="11020125" cy="455908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u="sng" dirty="0">
                <a:solidFill>
                  <a:schemeClr val="tx1"/>
                </a:solidFill>
              </a:rPr>
              <a:t>Launch file command:</a:t>
            </a: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u="sng" dirty="0">
                <a:solidFill>
                  <a:schemeClr val="tx1"/>
                </a:solidFill>
              </a:rPr>
              <a:t>Implementation: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This implementation uses ISAM 2 to calculate the belief. This node calculates the current belief (inference).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u="sng" dirty="0">
                <a:solidFill>
                  <a:schemeClr val="tx1"/>
                </a:solidFill>
              </a:rPr>
              <a:t>Parameters file: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1800" dirty="0">
              <a:solidFill>
                <a:schemeClr val="tx1"/>
              </a:solidFill>
            </a:endParaRPr>
          </a:p>
          <a:p>
            <a:pPr marL="914400" lvl="1" indent="-4572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18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9688923" cy="64135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Run Centralized Nodes – Belief Node</a:t>
            </a:r>
            <a:endParaRPr lang="en-US" sz="3600" b="1" dirty="0"/>
          </a:p>
        </p:txBody>
      </p:sp>
      <p:pic>
        <p:nvPicPr>
          <p:cNvPr id="7" name="Picture 6" descr="C:\Users\sasson\Downloads\#20 fullcolors in transparent backgrou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83" y="5995192"/>
            <a:ext cx="4369785" cy="60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sasson\Downloads\#22 fullcolors in transparent background.ep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646" y="-78846"/>
            <a:ext cx="1622943" cy="162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1D4DD3-631B-4592-B902-80A215A340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41" b="34596"/>
          <a:stretch/>
        </p:blipFill>
        <p:spPr>
          <a:xfrm>
            <a:off x="630264" y="1931188"/>
            <a:ext cx="8966020" cy="6912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9061D4-1550-4380-91EA-C680B36C4A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264" y="4349017"/>
            <a:ext cx="4143375" cy="60007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1446625" y="6184669"/>
            <a:ext cx="473826" cy="414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824F8F4B-0DC8-44F4-8033-E50645CEAA9C}" type="slidenum">
              <a:rPr lang="en-US" smtClean="0">
                <a:solidFill>
                  <a:schemeClr val="tx1"/>
                </a:solidFill>
              </a:rPr>
              <a:t>38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1864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5B3622F-3E8D-4D43-B3E0-3AEEC1E6A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611" y="1369019"/>
            <a:ext cx="11020125" cy="455908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u="sng" dirty="0">
                <a:solidFill>
                  <a:schemeClr val="tx1"/>
                </a:solidFill>
              </a:rPr>
              <a:t>Launch file command:</a:t>
            </a: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u="sng" dirty="0">
                <a:solidFill>
                  <a:schemeClr val="tx1"/>
                </a:solidFill>
              </a:rPr>
              <a:t>Implementation: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This implementation uses </a:t>
            </a:r>
            <a:r>
              <a:rPr lang="en-US" sz="1800" dirty="0" err="1">
                <a:solidFill>
                  <a:schemeClr val="tx1"/>
                </a:solidFill>
              </a:rPr>
              <a:t>Octomap</a:t>
            </a:r>
            <a:r>
              <a:rPr lang="en-US" sz="1800" dirty="0">
                <a:solidFill>
                  <a:schemeClr val="tx1"/>
                </a:solidFill>
              </a:rPr>
              <a:t> to generate map form the laser scans. 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u="sng" dirty="0">
                <a:solidFill>
                  <a:schemeClr val="tx1"/>
                </a:solidFill>
              </a:rPr>
              <a:t>Parameters file: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1800" dirty="0">
              <a:solidFill>
                <a:schemeClr val="tx1"/>
              </a:solidFill>
            </a:endParaRPr>
          </a:p>
          <a:p>
            <a:pPr marL="914400" lvl="1" indent="-4572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18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9688923" cy="64135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Run Centralized Nodes – Map Node</a:t>
            </a:r>
            <a:endParaRPr lang="en-US" sz="3600" b="1" dirty="0"/>
          </a:p>
        </p:txBody>
      </p:sp>
      <p:pic>
        <p:nvPicPr>
          <p:cNvPr id="7" name="Picture 6" descr="C:\Users\sasson\Downloads\#20 fullcolors in transparent backgrou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83" y="5995192"/>
            <a:ext cx="4369785" cy="60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sasson\Downloads\#22 fullcolors in transparent background.ep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646" y="-78846"/>
            <a:ext cx="1622943" cy="162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1739A4-A92A-4D26-8A42-D5BE2F6217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037"/>
          <a:stretch/>
        </p:blipFill>
        <p:spPr>
          <a:xfrm>
            <a:off x="630264" y="1926645"/>
            <a:ext cx="8966020" cy="6912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26CFA1-DF54-40BD-A279-F29330ABF7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264" y="4065806"/>
            <a:ext cx="2762250" cy="8001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446625" y="6184669"/>
            <a:ext cx="473826" cy="414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20BE1D6-7159-4AD5-A054-B950FD31173B}" type="slidenum">
              <a:rPr lang="en-US" smtClean="0">
                <a:solidFill>
                  <a:schemeClr val="tx1"/>
                </a:solidFill>
              </a:rPr>
              <a:t>39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029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9688923" cy="641350"/>
          </a:xfrm>
        </p:spPr>
        <p:txBody>
          <a:bodyPr>
            <a:normAutofit/>
          </a:bodyPr>
          <a:lstStyle/>
          <a:p>
            <a:r>
              <a:rPr lang="en-US" sz="3600" b="1" dirty="0"/>
              <a:t>MRBSP Demo </a:t>
            </a:r>
          </a:p>
        </p:txBody>
      </p:sp>
      <p:pic>
        <p:nvPicPr>
          <p:cNvPr id="7" name="Picture 6" descr="C:\Users\sasson\Downloads\#20 fullcolors in transparent backgrou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83" y="5995192"/>
            <a:ext cx="4369785" cy="60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sasson\Downloads\#22 fullcolors in transparent background.ep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646" y="-78846"/>
            <a:ext cx="1622943" cy="162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sz="half" idx="2"/>
          </p:nvPr>
        </p:nvSpPr>
        <p:spPr>
          <a:xfrm>
            <a:off x="541611" y="1369019"/>
            <a:ext cx="11020125" cy="455908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2 UGVs (Unmanned Ground Vehicle) in a simulated environment (Gazebo simulator).</a:t>
            </a: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UGVs are equipped with 2D range sensor (LIDAR) and odometry sensor. The code also </a:t>
            </a:r>
            <a:r>
              <a:rPr lang="en-US" sz="2000" dirty="0" smtClean="0"/>
              <a:t>supports </a:t>
            </a:r>
            <a:r>
              <a:rPr lang="en-US" sz="2000" dirty="0"/>
              <a:t>3D range sensors for the creation of the map.</a:t>
            </a: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Each robot </a:t>
            </a:r>
            <a:r>
              <a:rPr lang="en-US" sz="2000" dirty="0" smtClean="0"/>
              <a:t>listens </a:t>
            </a:r>
            <a:r>
              <a:rPr lang="en-US" sz="2000" dirty="0"/>
              <a:t>to </a:t>
            </a:r>
            <a:r>
              <a:rPr lang="en-US" sz="2000" dirty="0" smtClean="0"/>
              <a:t>its </a:t>
            </a:r>
            <a:r>
              <a:rPr lang="en-US" sz="2000" dirty="0"/>
              <a:t>own sensor and </a:t>
            </a:r>
            <a:r>
              <a:rPr lang="en-US" sz="2000" dirty="0" smtClean="0"/>
              <a:t>passes </a:t>
            </a:r>
            <a:r>
              <a:rPr lang="en-US" sz="2000" dirty="0"/>
              <a:t>on only keyframes. Each robot has a state machine and </a:t>
            </a:r>
            <a:r>
              <a:rPr lang="en-US" sz="2000" dirty="0" smtClean="0"/>
              <a:t>a controller</a:t>
            </a:r>
            <a:r>
              <a:rPr lang="en-US" sz="2000" dirty="0"/>
              <a:t>.</a:t>
            </a: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All other calculations (DA, belief, map, planning) are centralized.</a:t>
            </a: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/>
              <a:t>Candidate </a:t>
            </a:r>
            <a:r>
              <a:rPr lang="en-US" sz="2000" dirty="0"/>
              <a:t>actions are manually generated and the planner </a:t>
            </a:r>
            <a:r>
              <a:rPr lang="en-US" sz="2000" dirty="0" smtClean="0"/>
              <a:t>chooses </a:t>
            </a:r>
            <a:r>
              <a:rPr lang="en-US" sz="2000" dirty="0"/>
              <a:t>the best set of actions according to a cost function.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46625" y="6184669"/>
            <a:ext cx="473826" cy="414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74534D9-5524-4C56-AA4F-60C1C4633A59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7643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5B3622F-3E8D-4D43-B3E0-3AEEC1E6A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611" y="1369019"/>
            <a:ext cx="11020125" cy="455908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u="sng" dirty="0">
                <a:solidFill>
                  <a:schemeClr val="tx1"/>
                </a:solidFill>
              </a:rPr>
              <a:t>Launch file command:</a:t>
            </a: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u="sng" dirty="0">
                <a:solidFill>
                  <a:schemeClr val="tx1"/>
                </a:solidFill>
              </a:rPr>
              <a:t>Implementation: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/>
              <a:t>This implementation waits for all robots to request to plan. It receives candidate actions from the actions generator, simulates measurements (ML assumption, fixed noise model), evaluates objective function either in C++ or Matlab and returns  to the state machines the best actions for each robot</a:t>
            </a:r>
            <a:r>
              <a:rPr lang="en-US" sz="1800" dirty="0" smtClean="0"/>
              <a:t>.</a:t>
            </a:r>
            <a:endParaRPr lang="en-US" sz="1800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u="sng" dirty="0" smtClean="0">
                <a:solidFill>
                  <a:schemeClr val="tx1"/>
                </a:solidFill>
              </a:rPr>
              <a:t>Parameters:</a:t>
            </a:r>
            <a:endParaRPr lang="en-US" sz="1800" b="1" u="sng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1800" dirty="0">
              <a:solidFill>
                <a:schemeClr val="tx1"/>
              </a:solidFill>
            </a:endParaRPr>
          </a:p>
          <a:p>
            <a:pPr marL="914400" lvl="1" indent="-4572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18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9688923" cy="64135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Run Centralized Nodes – Planner Node</a:t>
            </a:r>
            <a:endParaRPr lang="en-US" sz="3600" b="1" dirty="0"/>
          </a:p>
        </p:txBody>
      </p:sp>
      <p:pic>
        <p:nvPicPr>
          <p:cNvPr id="7" name="Picture 6" descr="C:\Users\sasson\Downloads\#20 fullcolors in transparent backgrou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83" y="5995192"/>
            <a:ext cx="4369785" cy="60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sasson\Downloads\#22 fullcolors in transparent background.ep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646" y="-78846"/>
            <a:ext cx="1622943" cy="162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F056B2-AEAC-49C3-9139-A5BB4FCE3A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900"/>
          <a:stretch/>
        </p:blipFill>
        <p:spPr>
          <a:xfrm>
            <a:off x="630264" y="1912792"/>
            <a:ext cx="8730046" cy="5367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1446625" y="6184669"/>
            <a:ext cx="473826" cy="414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1C38420C-9C59-4897-8F04-26CF24B56508}" type="slidenum">
              <a:rPr lang="en-US" smtClean="0">
                <a:solidFill>
                  <a:schemeClr val="tx1"/>
                </a:solidFill>
              </a:rPr>
              <a:t>40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s://lh5.googleusercontent.com/heu9AQlm6aKUwP-8teMTlLMd6nGbpdL3jOrZofM75zJZYRU6tsZNmTfBml6edd9QwbtODZXuWfO8ySRAvxLF52MRUsVue-itBrzKOIIj2M9dDLpStbMv47MwDB8VA3oI_IqdoXaFp9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64" y="4720460"/>
            <a:ext cx="5353050" cy="49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37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5B3622F-3E8D-4D43-B3E0-3AEEC1E6A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611" y="1369019"/>
            <a:ext cx="11020125" cy="455908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u="sng" dirty="0">
                <a:solidFill>
                  <a:schemeClr val="tx1"/>
                </a:solidFill>
              </a:rPr>
              <a:t>Launch file command:</a:t>
            </a: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he-IL" sz="1800" b="1" u="sng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he-IL" sz="1800" b="1" u="sng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u="sng" dirty="0">
                <a:solidFill>
                  <a:schemeClr val="tx1"/>
                </a:solidFill>
              </a:rPr>
              <a:t>Implementation: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Current </a:t>
            </a:r>
            <a:r>
              <a:rPr lang="en-US" sz="1800" dirty="0">
                <a:solidFill>
                  <a:schemeClr val="tx1"/>
                </a:solidFill>
              </a:rPr>
              <a:t>implementation allows the user to manually generate candidate path using RVIZ interface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In the near future, this implementation will be </a:t>
            </a:r>
            <a:r>
              <a:rPr lang="en-US" sz="1800" b="1" dirty="0" smtClean="0">
                <a:solidFill>
                  <a:schemeClr val="tx1"/>
                </a:solidFill>
              </a:rPr>
              <a:t>extended</a:t>
            </a:r>
            <a:r>
              <a:rPr lang="en-US" sz="1800" dirty="0" smtClean="0">
                <a:solidFill>
                  <a:schemeClr val="tx1"/>
                </a:solidFill>
              </a:rPr>
              <a:t> (sampling based action generation, motion primitives)</a:t>
            </a: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1800" dirty="0">
              <a:solidFill>
                <a:schemeClr val="tx1"/>
              </a:solidFill>
            </a:endParaRPr>
          </a:p>
          <a:p>
            <a:pPr marL="914400" lvl="1" indent="-4572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18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9688923" cy="64135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Run Centralized Nodes – Action Generator Node</a:t>
            </a:r>
            <a:endParaRPr lang="en-US" sz="3600" b="1" dirty="0"/>
          </a:p>
        </p:txBody>
      </p:sp>
      <p:pic>
        <p:nvPicPr>
          <p:cNvPr id="7" name="Picture 6" descr="C:\Users\sasson\Downloads\#20 fullcolors in transparent backgrou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83" y="5995192"/>
            <a:ext cx="4369785" cy="60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sasson\Downloads\#22 fullcolors in transparent background.ep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646" y="-78846"/>
            <a:ext cx="1622943" cy="162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BBC36C-886B-47B2-A12E-E0AF3407CC7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98" b="42121"/>
          <a:stretch/>
        </p:blipFill>
        <p:spPr>
          <a:xfrm>
            <a:off x="630264" y="1903871"/>
            <a:ext cx="8730046" cy="6587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EEB71B-F7D4-48BC-9E04-0C4C5F28B3F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15"/>
          <a:stretch/>
        </p:blipFill>
        <p:spPr>
          <a:xfrm>
            <a:off x="630264" y="2562633"/>
            <a:ext cx="8730046" cy="88820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1446625" y="6184669"/>
            <a:ext cx="473826" cy="414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9FC38CC-6E86-4836-8A3F-014DA0F58644}" type="slidenum">
              <a:rPr lang="en-US" smtClean="0">
                <a:solidFill>
                  <a:schemeClr val="tx1"/>
                </a:solidFill>
              </a:rPr>
              <a:t>41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56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9688923" cy="64135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Run Centralized Nodes – RVIZ User Interface</a:t>
            </a:r>
            <a:endParaRPr lang="en-US" sz="3600" b="1" dirty="0"/>
          </a:p>
        </p:txBody>
      </p:sp>
      <p:pic>
        <p:nvPicPr>
          <p:cNvPr id="7" name="Picture 6" descr="C:\Users\sasson\Downloads\#20 fullcolors in transparent backgrou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83" y="5995192"/>
            <a:ext cx="4369785" cy="60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sasson\Downloads\#22 fullcolors in transparent background.ep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646" y="-78846"/>
            <a:ext cx="1622943" cy="162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sz="half" idx="2"/>
          </p:nvPr>
        </p:nvSpPr>
        <p:spPr>
          <a:xfrm>
            <a:off x="541611" y="1369019"/>
            <a:ext cx="11020125" cy="4559084"/>
          </a:xfrm>
        </p:spPr>
        <p:txBody>
          <a:bodyPr>
            <a:normAutofit/>
          </a:bodyPr>
          <a:lstStyle/>
          <a:p>
            <a:pPr marL="914400" lvl="1" indent="-4572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18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383038" y="1369019"/>
            <a:ext cx="9337270" cy="4655406"/>
            <a:chOff x="1366983" y="1272697"/>
            <a:chExt cx="9337270" cy="465540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6983" y="1398086"/>
              <a:ext cx="9337270" cy="4530017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361171" y="1411732"/>
              <a:ext cx="587047" cy="1843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517231" y="1272697"/>
              <a:ext cx="265084" cy="192643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720736" y="3040086"/>
              <a:ext cx="265084" cy="192643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1736791" y="3232729"/>
            <a:ext cx="265084" cy="19264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rgbClr val="00B050"/>
                </a:solidFill>
              </a:rPr>
              <a:t>*</a:t>
            </a:r>
            <a:endParaRPr lang="en-US" dirty="0">
              <a:solidFill>
                <a:srgbClr val="00B05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690611" y="4987054"/>
            <a:ext cx="3796496" cy="234786"/>
            <a:chOff x="1736791" y="5088659"/>
            <a:chExt cx="3796496" cy="234786"/>
          </a:xfrm>
        </p:grpSpPr>
        <p:sp>
          <p:nvSpPr>
            <p:cNvPr id="18" name="Rectangle 17"/>
            <p:cNvSpPr/>
            <p:nvPr/>
          </p:nvSpPr>
          <p:spPr>
            <a:xfrm>
              <a:off x="1736791" y="5130802"/>
              <a:ext cx="265084" cy="192643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>
                  <a:solidFill>
                    <a:srgbClr val="00B050"/>
                  </a:solidFill>
                </a:rPr>
                <a:t>*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001875" y="5088659"/>
              <a:ext cx="3531412" cy="234786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/>
                <a:t>Setting navigation goal will end the current candidate action setup</a:t>
              </a:r>
            </a:p>
          </p:txBody>
        </p:sp>
      </p:grpSp>
      <p:sp>
        <p:nvSpPr>
          <p:cNvPr id="21" name="Rectangle 20"/>
          <p:cNvSpPr/>
          <p:nvPr/>
        </p:nvSpPr>
        <p:spPr>
          <a:xfrm>
            <a:off x="11446625" y="6184669"/>
            <a:ext cx="473826" cy="414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2BE8D289-4506-497A-91E0-3D2857FA6AB2}" type="slidenum">
              <a:rPr lang="en-US" smtClean="0">
                <a:solidFill>
                  <a:schemeClr val="tx1"/>
                </a:solidFill>
              </a:rPr>
              <a:t>42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90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9688923" cy="64135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Run Robot “A” Nodes</a:t>
            </a:r>
            <a:endParaRPr lang="en-US" sz="3600" b="1" dirty="0"/>
          </a:p>
        </p:txBody>
      </p:sp>
      <p:pic>
        <p:nvPicPr>
          <p:cNvPr id="7" name="Picture 6" descr="C:\Users\sasson\Downloads\#20 fullcolors in transparent backgrou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83" y="5995192"/>
            <a:ext cx="4369785" cy="60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sasson\Downloads\#22 fullcolors in transparent background.ep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646" y="-78846"/>
            <a:ext cx="1622943" cy="162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sz="half" idx="2"/>
          </p:nvPr>
        </p:nvSpPr>
        <p:spPr>
          <a:xfrm>
            <a:off x="541611" y="1369019"/>
            <a:ext cx="11020125" cy="455908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chemeClr val="tx1"/>
                </a:solidFill>
              </a:rPr>
              <a:t>Terminal command: $ </a:t>
            </a:r>
            <a:r>
              <a:rPr lang="en-US" sz="1800" dirty="0" err="1">
                <a:solidFill>
                  <a:schemeClr val="tx1"/>
                </a:solidFill>
              </a:rPr>
              <a:t>roslaunch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mrbsp_scenarios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robot_setup_gazebo_A.launch</a:t>
            </a: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chemeClr val="tx1"/>
                </a:solidFill>
              </a:rPr>
              <a:t>This command will:</a:t>
            </a:r>
          </a:p>
          <a:p>
            <a:pPr lvl="1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Open all nodes on robot A (odometry, state machine, controller).</a:t>
            </a:r>
          </a:p>
          <a:p>
            <a:pPr lvl="1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Use the robot A sensor to provide inputs to the code.</a:t>
            </a:r>
          </a:p>
          <a:p>
            <a:pPr lvl="1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Move robot A according to the chosen trajectory.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1446625" y="6184669"/>
            <a:ext cx="473826" cy="414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7500B4BC-1DAC-47F7-B771-6019C37E74C0}" type="slidenum">
              <a:rPr lang="en-US" smtClean="0">
                <a:solidFill>
                  <a:schemeClr val="tx1"/>
                </a:solidFill>
              </a:rPr>
              <a:t>43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67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403FE7-98B0-44FE-92FE-507C59180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64" y="1301930"/>
            <a:ext cx="8753475" cy="4187051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9688923" cy="64135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Run Robot “A” Nodes – Utility Nodes</a:t>
            </a:r>
            <a:endParaRPr lang="en-US" sz="3600" b="1" dirty="0"/>
          </a:p>
        </p:txBody>
      </p:sp>
      <p:pic>
        <p:nvPicPr>
          <p:cNvPr id="7" name="Picture 6" descr="C:\Users\sasson\Downloads\#20 fullcolors in transparent backgroun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83" y="5995192"/>
            <a:ext cx="4369785" cy="60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sasson\Downloads\#22 fullcolors in transparent background.ep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646" y="-78846"/>
            <a:ext cx="1622943" cy="162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sz="half" idx="2"/>
          </p:nvPr>
        </p:nvSpPr>
        <p:spPr>
          <a:xfrm>
            <a:off x="541611" y="1369019"/>
            <a:ext cx="11020125" cy="4559084"/>
          </a:xfrm>
        </p:spPr>
        <p:txBody>
          <a:bodyPr>
            <a:normAutofit/>
          </a:bodyPr>
          <a:lstStyle/>
          <a:p>
            <a:pPr marL="914400" lvl="1" indent="-4572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1800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0ED173D-FD4C-454E-BC8D-B348687C3A9D}"/>
              </a:ext>
            </a:extLst>
          </p:cNvPr>
          <p:cNvSpPr/>
          <p:nvPr/>
        </p:nvSpPr>
        <p:spPr>
          <a:xfrm>
            <a:off x="8833042" y="1779033"/>
            <a:ext cx="803564" cy="1146580"/>
          </a:xfrm>
          <a:prstGeom prst="rightBrac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D6F2C7-0F7B-463C-8A25-0B4CEC96CE13}"/>
              </a:ext>
            </a:extLst>
          </p:cNvPr>
          <p:cNvSpPr/>
          <p:nvPr/>
        </p:nvSpPr>
        <p:spPr>
          <a:xfrm>
            <a:off x="9404980" y="2139575"/>
            <a:ext cx="2487562" cy="394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Launch file arguments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71985ADD-CF72-4381-A1EA-E3B9FD13F587}"/>
              </a:ext>
            </a:extLst>
          </p:cNvPr>
          <p:cNvSpPr/>
          <p:nvPr/>
        </p:nvSpPr>
        <p:spPr>
          <a:xfrm>
            <a:off x="8833042" y="3032031"/>
            <a:ext cx="803564" cy="848660"/>
          </a:xfrm>
          <a:prstGeom prst="rightBrac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97C549-B47B-44E4-B957-E7B83EE0C3E3}"/>
              </a:ext>
            </a:extLst>
          </p:cNvPr>
          <p:cNvSpPr/>
          <p:nvPr/>
        </p:nvSpPr>
        <p:spPr>
          <a:xfrm>
            <a:off x="9402925" y="3041817"/>
            <a:ext cx="2487562" cy="816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ROS parameters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5C4DA905-AA78-4664-A26C-66DE73391EE8}"/>
              </a:ext>
            </a:extLst>
          </p:cNvPr>
          <p:cNvSpPr/>
          <p:nvPr/>
        </p:nvSpPr>
        <p:spPr>
          <a:xfrm>
            <a:off x="8833042" y="4030159"/>
            <a:ext cx="803564" cy="1458822"/>
          </a:xfrm>
          <a:prstGeom prst="rightBrac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08EF87-D8AC-497B-AE00-1B293A08BA64}"/>
              </a:ext>
            </a:extLst>
          </p:cNvPr>
          <p:cNvSpPr/>
          <p:nvPr/>
        </p:nvSpPr>
        <p:spPr>
          <a:xfrm>
            <a:off x="9402925" y="4057858"/>
            <a:ext cx="2487562" cy="1410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transfer function between the robot model in gazebo and the code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446625" y="6184669"/>
            <a:ext cx="473826" cy="414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15E8382-E276-498D-AA99-A74044479A42}" type="slidenum">
              <a:rPr lang="en-US" smtClean="0">
                <a:solidFill>
                  <a:schemeClr val="tx1"/>
                </a:solidFill>
              </a:rPr>
              <a:t>44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81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5B3622F-3E8D-4D43-B3E0-3AEEC1E6A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611" y="1369019"/>
            <a:ext cx="11020125" cy="455908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u="sng" dirty="0">
                <a:solidFill>
                  <a:schemeClr val="tx1"/>
                </a:solidFill>
              </a:rPr>
              <a:t>Launch file command:</a:t>
            </a: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u="sng" dirty="0">
                <a:solidFill>
                  <a:schemeClr val="tx1"/>
                </a:solidFill>
              </a:rPr>
              <a:t>Implementation: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This implementation </a:t>
            </a:r>
            <a:r>
              <a:rPr lang="en-US" sz="1800" dirty="0" smtClean="0">
                <a:solidFill>
                  <a:schemeClr val="tx1"/>
                </a:solidFill>
              </a:rPr>
              <a:t>uses </a:t>
            </a:r>
            <a:r>
              <a:rPr lang="en-US" sz="1800" dirty="0">
                <a:solidFill>
                  <a:schemeClr val="tx1"/>
                </a:solidFill>
              </a:rPr>
              <a:t>odometry sensor to calculate relative motion and </a:t>
            </a:r>
            <a:r>
              <a:rPr lang="en-US" sz="1800" dirty="0" smtClean="0">
                <a:solidFill>
                  <a:schemeClr val="tx1"/>
                </a:solidFill>
              </a:rPr>
              <a:t>decides </a:t>
            </a:r>
            <a:r>
              <a:rPr lang="en-US" sz="1800" dirty="0">
                <a:solidFill>
                  <a:schemeClr val="tx1"/>
                </a:solidFill>
              </a:rPr>
              <a:t>when the robot </a:t>
            </a:r>
            <a:r>
              <a:rPr lang="en-US" sz="1800" dirty="0" smtClean="0">
                <a:solidFill>
                  <a:schemeClr val="tx1"/>
                </a:solidFill>
              </a:rPr>
              <a:t>reaches </a:t>
            </a:r>
            <a:r>
              <a:rPr lang="en-US" sz="1800" dirty="0">
                <a:solidFill>
                  <a:schemeClr val="tx1"/>
                </a:solidFill>
              </a:rPr>
              <a:t>a new keyframe. It </a:t>
            </a:r>
            <a:r>
              <a:rPr lang="en-US" sz="1800" dirty="0" smtClean="0">
                <a:solidFill>
                  <a:schemeClr val="tx1"/>
                </a:solidFill>
              </a:rPr>
              <a:t>passes </a:t>
            </a:r>
            <a:r>
              <a:rPr lang="en-US" sz="1800" dirty="0">
                <a:solidFill>
                  <a:schemeClr val="tx1"/>
                </a:solidFill>
              </a:rPr>
              <a:t>relative motion information with laser scans to the da node.</a:t>
            </a: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1800" dirty="0">
              <a:solidFill>
                <a:schemeClr val="tx1"/>
              </a:solidFill>
            </a:endParaRPr>
          </a:p>
          <a:p>
            <a:pPr marL="914400" lvl="1" indent="-4572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18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9688923" cy="64135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Run Robot “A” Nodes – Odometry Node</a:t>
            </a:r>
            <a:endParaRPr lang="en-US" sz="3600" b="1" dirty="0"/>
          </a:p>
        </p:txBody>
      </p:sp>
      <p:pic>
        <p:nvPicPr>
          <p:cNvPr id="7" name="Picture 6" descr="C:\Users\sasson\Downloads\#20 fullcolors in transparent backgrou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83" y="5995192"/>
            <a:ext cx="4369785" cy="60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sasson\Downloads\#22 fullcolors in transparent background.ep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646" y="-78846"/>
            <a:ext cx="1622943" cy="162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B9CCF8-D3F2-41DC-A8F0-251522283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4" y="1875118"/>
            <a:ext cx="8782050" cy="6572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1446625" y="6184669"/>
            <a:ext cx="473826" cy="414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D5ADA33-69A1-4586-A34B-4111049DF034}" type="slidenum">
              <a:rPr lang="en-US" smtClean="0">
                <a:solidFill>
                  <a:schemeClr val="tx1"/>
                </a:solidFill>
              </a:rPr>
              <a:t>45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36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5B3622F-3E8D-4D43-B3E0-3AEEC1E6A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611" y="1133045"/>
            <a:ext cx="11020125" cy="45590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u="sng" dirty="0">
                <a:solidFill>
                  <a:schemeClr val="tx1"/>
                </a:solidFill>
              </a:rPr>
              <a:t>Parameters file: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1800" dirty="0">
              <a:solidFill>
                <a:schemeClr val="tx1"/>
              </a:solidFill>
            </a:endParaRPr>
          </a:p>
          <a:p>
            <a:pPr marL="914400" lvl="1" indent="-4572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18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9688923" cy="64135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Run Robot “A” Nodes – Odometry Node</a:t>
            </a:r>
            <a:endParaRPr lang="en-US" sz="3600" b="1" dirty="0"/>
          </a:p>
        </p:txBody>
      </p:sp>
      <p:pic>
        <p:nvPicPr>
          <p:cNvPr id="7" name="Picture 6" descr="C:\Users\sasson\Downloads\#20 fullcolors in transparent backgrou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83" y="5995192"/>
            <a:ext cx="4369785" cy="60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sasson\Downloads\#22 fullcolors in transparent background.ep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646" y="-78846"/>
            <a:ext cx="1622943" cy="162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33E47F-6FCC-48C5-AD10-BF324DDE9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4" y="1573004"/>
            <a:ext cx="8491244" cy="442218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446625" y="6184669"/>
            <a:ext cx="473826" cy="414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0F0BD35-30F2-4B1C-A23B-150FC241FF16}" type="slidenum">
              <a:rPr lang="en-US" smtClean="0">
                <a:solidFill>
                  <a:schemeClr val="tx1"/>
                </a:solidFill>
              </a:rPr>
              <a:t>46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05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5B3622F-3E8D-4D43-B3E0-3AEEC1E6A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611" y="1369019"/>
            <a:ext cx="11020125" cy="455908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u="sng" dirty="0">
                <a:solidFill>
                  <a:schemeClr val="tx1"/>
                </a:solidFill>
              </a:rPr>
              <a:t>Launch file command:</a:t>
            </a: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u="sng" dirty="0">
                <a:solidFill>
                  <a:schemeClr val="tx1"/>
                </a:solidFill>
              </a:rPr>
              <a:t>Implementation: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This implementation use PI controller to move the robot to a </a:t>
            </a:r>
            <a:r>
              <a:rPr lang="en-US" sz="1800" dirty="0" smtClean="0">
                <a:solidFill>
                  <a:schemeClr val="tx1"/>
                </a:solidFill>
              </a:rPr>
              <a:t>desired </a:t>
            </a:r>
            <a:r>
              <a:rPr lang="en-US" sz="1800" dirty="0">
                <a:solidFill>
                  <a:schemeClr val="tx1"/>
                </a:solidFill>
              </a:rPr>
              <a:t>position.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u="sng" dirty="0">
                <a:solidFill>
                  <a:schemeClr val="tx1"/>
                </a:solidFill>
              </a:rPr>
              <a:t>Parameters file: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1800" dirty="0">
              <a:solidFill>
                <a:schemeClr val="tx1"/>
              </a:solidFill>
            </a:endParaRPr>
          </a:p>
          <a:p>
            <a:pPr marL="914400" lvl="1" indent="-4572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18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9688923" cy="64135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Run Robot “A” Nodes – Controller Node</a:t>
            </a:r>
            <a:endParaRPr lang="en-US" sz="3600" b="1" dirty="0"/>
          </a:p>
        </p:txBody>
      </p:sp>
      <p:pic>
        <p:nvPicPr>
          <p:cNvPr id="7" name="Picture 6" descr="C:\Users\sasson\Downloads\#20 fullcolors in transparent backgrou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83" y="5995192"/>
            <a:ext cx="4369785" cy="60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sasson\Downloads\#22 fullcolors in transparent background.ep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646" y="-78846"/>
            <a:ext cx="1622943" cy="162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E0253F-388B-43D0-90D8-54C61EE60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4" y="1965605"/>
            <a:ext cx="8105775" cy="11334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ED27C0-D8C7-4BFD-9EA2-E8C9BCCB0F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264" y="4014572"/>
            <a:ext cx="7422355" cy="209925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446625" y="6184669"/>
            <a:ext cx="473826" cy="414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DA8F1FE-86EF-45FC-ACFB-A67C969A6339}" type="slidenum">
              <a:rPr lang="en-US" smtClean="0">
                <a:solidFill>
                  <a:schemeClr val="tx1"/>
                </a:solidFill>
              </a:rPr>
              <a:t>47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01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5B3622F-3E8D-4D43-B3E0-3AEEC1E6A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611" y="1369019"/>
            <a:ext cx="11020125" cy="455908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u="sng" dirty="0">
                <a:solidFill>
                  <a:schemeClr val="tx1"/>
                </a:solidFill>
              </a:rPr>
              <a:t>Launch file command:</a:t>
            </a: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u="sng" dirty="0">
                <a:solidFill>
                  <a:schemeClr val="tx1"/>
                </a:solidFill>
              </a:rPr>
              <a:t>Implementation: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This implementation manages the active part of the code. According to a set of condition it decides when the robot plans, moves or finishes its run.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u="sng" dirty="0">
                <a:solidFill>
                  <a:schemeClr val="tx1"/>
                </a:solidFill>
              </a:rPr>
              <a:t>Parameters file: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1800" dirty="0">
              <a:solidFill>
                <a:schemeClr val="tx1"/>
              </a:solidFill>
            </a:endParaRPr>
          </a:p>
          <a:p>
            <a:pPr marL="914400" lvl="1" indent="-4572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18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9688923" cy="64135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Run Robot “A” Nodes – State Machine Node</a:t>
            </a:r>
            <a:endParaRPr lang="en-US" sz="3600" b="1" dirty="0"/>
          </a:p>
        </p:txBody>
      </p:sp>
      <p:pic>
        <p:nvPicPr>
          <p:cNvPr id="7" name="Picture 6" descr="C:\Users\sasson\Downloads\#20 fullcolors in transparent backgrou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83" y="5995192"/>
            <a:ext cx="4369785" cy="60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sasson\Downloads\#22 fullcolors in transparent background.ep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646" y="-78846"/>
            <a:ext cx="1622943" cy="162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B9B6FE-6083-4B57-83B1-8E30C7D59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4" y="1951318"/>
            <a:ext cx="8820150" cy="11620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556846-F2D4-4639-B752-C30496FDA0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264" y="4386108"/>
            <a:ext cx="3381375" cy="8191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446625" y="6184669"/>
            <a:ext cx="473826" cy="414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0FAB280-54D6-4D98-9BB2-8762E5E1AB21}" type="slidenum">
              <a:rPr lang="en-US" smtClean="0">
                <a:solidFill>
                  <a:schemeClr val="tx1"/>
                </a:solidFill>
              </a:rPr>
              <a:t>48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14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9688923" cy="64135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Run Robot “B” Nodes</a:t>
            </a:r>
            <a:endParaRPr lang="en-US" sz="3600" b="1" dirty="0"/>
          </a:p>
        </p:txBody>
      </p:sp>
      <p:pic>
        <p:nvPicPr>
          <p:cNvPr id="7" name="Picture 6" descr="C:\Users\sasson\Downloads\#20 fullcolors in transparent backgrou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83" y="5995192"/>
            <a:ext cx="4369785" cy="60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sasson\Downloads\#22 fullcolors in transparent background.ep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646" y="-78846"/>
            <a:ext cx="1622943" cy="162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sz="half" idx="2"/>
          </p:nvPr>
        </p:nvSpPr>
        <p:spPr>
          <a:xfrm>
            <a:off x="541611" y="1369019"/>
            <a:ext cx="11020125" cy="455908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chemeClr val="tx1"/>
                </a:solidFill>
              </a:rPr>
              <a:t>Terminal command: $ </a:t>
            </a:r>
            <a:r>
              <a:rPr lang="en-US" sz="1800" dirty="0" err="1">
                <a:solidFill>
                  <a:schemeClr val="tx1"/>
                </a:solidFill>
              </a:rPr>
              <a:t>roslaunch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mrbsp_scenarios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robot_setup_gazebo_B.launch</a:t>
            </a: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chemeClr val="tx1"/>
                </a:solidFill>
              </a:rPr>
              <a:t>This command will:</a:t>
            </a:r>
          </a:p>
          <a:p>
            <a:pPr lvl="1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Open all nodes on robot B (odometry, state machine, controller).</a:t>
            </a:r>
          </a:p>
          <a:p>
            <a:pPr lvl="1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Use the robot B sensor to provide inputs to the code.</a:t>
            </a:r>
          </a:p>
          <a:p>
            <a:pPr lvl="1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Move robot B according to the chosen trajectory.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1446625" y="6184669"/>
            <a:ext cx="473826" cy="414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9909C4A3-C724-4231-9604-7D79C58E1ECE}" type="slidenum">
              <a:rPr lang="en-US" smtClean="0">
                <a:solidFill>
                  <a:schemeClr val="tx1"/>
                </a:solidFill>
              </a:rPr>
              <a:t>49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01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9688923" cy="641350"/>
          </a:xfrm>
        </p:spPr>
        <p:txBody>
          <a:bodyPr>
            <a:normAutofit/>
          </a:bodyPr>
          <a:lstStyle/>
          <a:p>
            <a:r>
              <a:rPr lang="en-US" sz="3600" b="1" dirty="0"/>
              <a:t>Workshop Topics</a:t>
            </a:r>
          </a:p>
        </p:txBody>
      </p:sp>
      <p:pic>
        <p:nvPicPr>
          <p:cNvPr id="7" name="Picture 6" descr="C:\Users\sasson\Downloads\#20 fullcolors in transparent backgrou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83" y="5995192"/>
            <a:ext cx="4369785" cy="60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sasson\Downloads\#22 fullcolors in transparent background.ep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646" y="-78846"/>
            <a:ext cx="1622943" cy="162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sz="half" idx="2"/>
          </p:nvPr>
        </p:nvSpPr>
        <p:spPr>
          <a:xfrm>
            <a:off x="541611" y="1369019"/>
            <a:ext cx="11020125" cy="4559084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</a:rPr>
              <a:t>End to end full demo – MRBSP with 2 UGV in gazebo simulation. </a:t>
            </a:r>
            <a:r>
              <a:rPr lang="en-US" sz="2000" dirty="0">
                <a:solidFill>
                  <a:schemeClr val="accent6"/>
                </a:solidFill>
                <a:sym typeface="Wingdings"/>
              </a:rPr>
              <a:t></a:t>
            </a:r>
            <a:endParaRPr lang="en-US" sz="2000" b="1" dirty="0">
              <a:solidFill>
                <a:schemeClr val="tx1"/>
              </a:solidFill>
            </a:endParaRP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</a:rPr>
              <a:t>Installation – How to install ANPL software</a:t>
            </a: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ROS notations</a:t>
            </a:r>
            <a:endParaRPr lang="en-US" sz="2000" b="1" dirty="0">
              <a:solidFill>
                <a:schemeClr val="tx1"/>
              </a:solidFill>
            </a:endParaRP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High level code structure – passive and active</a:t>
            </a: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Launch files and software configuration</a:t>
            </a: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how to run the code</a:t>
            </a: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Code outputs</a:t>
            </a: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>
                <a:solidFill>
                  <a:schemeClr val="tx1"/>
                </a:solidFill>
              </a:rPr>
              <a:t>Matalb</a:t>
            </a:r>
            <a:r>
              <a:rPr lang="en-US" sz="2000" dirty="0">
                <a:solidFill>
                  <a:schemeClr val="tx1"/>
                </a:solidFill>
              </a:rPr>
              <a:t> analysis tools</a:t>
            </a: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Matlab interface with the code</a:t>
            </a: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Code handling policy</a:t>
            </a: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Hands on exercises</a:t>
            </a:r>
            <a:endParaRPr lang="en-US" sz="2000" dirty="0"/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1800" dirty="0"/>
          </a:p>
        </p:txBody>
      </p:sp>
      <p:sp>
        <p:nvSpPr>
          <p:cNvPr id="3" name="Rectangle 2"/>
          <p:cNvSpPr/>
          <p:nvPr/>
        </p:nvSpPr>
        <p:spPr>
          <a:xfrm>
            <a:off x="11446625" y="6184669"/>
            <a:ext cx="473826" cy="414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99BA5AF-A581-4A5E-A299-1A26958DB12A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2191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9688923" cy="641350"/>
          </a:xfrm>
        </p:spPr>
        <p:txBody>
          <a:bodyPr>
            <a:normAutofit/>
          </a:bodyPr>
          <a:lstStyle/>
          <a:p>
            <a:r>
              <a:rPr lang="en-US" sz="3600" b="1" dirty="0"/>
              <a:t>Workshop Topics</a:t>
            </a:r>
          </a:p>
        </p:txBody>
      </p:sp>
      <p:pic>
        <p:nvPicPr>
          <p:cNvPr id="7" name="Picture 6" descr="C:\Users\sasson\Downloads\#20 fullcolors in transparent backgrou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83" y="5995192"/>
            <a:ext cx="4369785" cy="60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sasson\Downloads\#22 fullcolors in transparent background.ep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646" y="-78846"/>
            <a:ext cx="1622943" cy="162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sz="half" idx="2"/>
          </p:nvPr>
        </p:nvSpPr>
        <p:spPr>
          <a:xfrm>
            <a:off x="541611" y="1369019"/>
            <a:ext cx="11020125" cy="4559084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</a:rPr>
              <a:t>End to end full demo – MRBSP with 2 UGV in gazebo simulation. </a:t>
            </a:r>
            <a:r>
              <a:rPr lang="en-US" sz="2000" dirty="0">
                <a:solidFill>
                  <a:schemeClr val="accent6"/>
                </a:solidFill>
                <a:sym typeface="Wingdings"/>
              </a:rPr>
              <a:t></a:t>
            </a:r>
            <a:endParaRPr lang="en-US" sz="2000" b="1" dirty="0">
              <a:solidFill>
                <a:schemeClr val="tx1"/>
              </a:solidFill>
            </a:endParaRP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</a:rPr>
              <a:t>Installation – How to install ANPL software </a:t>
            </a:r>
            <a:r>
              <a:rPr lang="en-US" sz="2000" dirty="0">
                <a:solidFill>
                  <a:schemeClr val="accent6"/>
                </a:solidFill>
                <a:sym typeface="Wingdings"/>
              </a:rPr>
              <a:t></a:t>
            </a: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</a:rPr>
              <a:t>ROS notations </a:t>
            </a:r>
            <a:r>
              <a:rPr lang="en-US" sz="2000" dirty="0">
                <a:solidFill>
                  <a:schemeClr val="accent6"/>
                </a:solidFill>
                <a:sym typeface="Wingdings"/>
              </a:rPr>
              <a:t></a:t>
            </a:r>
            <a:endParaRPr lang="en-US" sz="2000" b="1" dirty="0">
              <a:solidFill>
                <a:schemeClr val="tx1"/>
              </a:solidFill>
            </a:endParaRP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</a:rPr>
              <a:t>High level code structure – passive and active </a:t>
            </a:r>
            <a:r>
              <a:rPr lang="en-US" sz="2000" dirty="0">
                <a:solidFill>
                  <a:schemeClr val="accent6"/>
                </a:solidFill>
                <a:sym typeface="Wingdings"/>
              </a:rPr>
              <a:t></a:t>
            </a:r>
            <a:endParaRPr lang="en-US" sz="2000" b="1" dirty="0">
              <a:solidFill>
                <a:schemeClr val="tx1"/>
              </a:solidFill>
            </a:endParaRP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</a:rPr>
              <a:t>Launch files and software configuration </a:t>
            </a:r>
            <a:r>
              <a:rPr lang="en-US" sz="2000" dirty="0">
                <a:solidFill>
                  <a:schemeClr val="accent6"/>
                </a:solidFill>
                <a:sym typeface="Wingdings"/>
              </a:rPr>
              <a:t></a:t>
            </a:r>
            <a:endParaRPr lang="en-US" sz="2000" b="1" dirty="0">
              <a:solidFill>
                <a:schemeClr val="tx1"/>
              </a:solidFill>
            </a:endParaRP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</a:rPr>
              <a:t>how to run the code </a:t>
            </a:r>
            <a:r>
              <a:rPr lang="en-US" sz="2000" dirty="0">
                <a:solidFill>
                  <a:schemeClr val="accent6"/>
                </a:solidFill>
                <a:sym typeface="Wingdings"/>
              </a:rPr>
              <a:t></a:t>
            </a:r>
            <a:endParaRPr lang="en-US" sz="2000" b="1" dirty="0">
              <a:solidFill>
                <a:schemeClr val="tx1"/>
              </a:solidFill>
            </a:endParaRP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</a:rPr>
              <a:t>Code outputs</a:t>
            </a: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>
                <a:solidFill>
                  <a:schemeClr val="tx1"/>
                </a:solidFill>
              </a:rPr>
              <a:t>Matalb</a:t>
            </a:r>
            <a:r>
              <a:rPr lang="en-US" sz="2000" dirty="0">
                <a:solidFill>
                  <a:schemeClr val="tx1"/>
                </a:solidFill>
              </a:rPr>
              <a:t> analysis tools</a:t>
            </a: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Matlab interface with the code</a:t>
            </a: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Code handling policy</a:t>
            </a: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Hands on exercises</a:t>
            </a:r>
            <a:endParaRPr lang="en-US" sz="2000" dirty="0"/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1446625" y="6184669"/>
            <a:ext cx="473826" cy="414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7758ED6-F121-4A34-A7AF-B63677963B1E}" type="slidenum">
              <a:rPr lang="en-US" smtClean="0">
                <a:solidFill>
                  <a:schemeClr val="tx1"/>
                </a:solidFill>
              </a:rPr>
              <a:t>50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51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9688923" cy="64135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Code Output</a:t>
            </a:r>
            <a:endParaRPr lang="en-US" sz="3600" b="1" dirty="0"/>
          </a:p>
        </p:txBody>
      </p:sp>
      <p:pic>
        <p:nvPicPr>
          <p:cNvPr id="7" name="Picture 6" descr="C:\Users\sasson\Downloads\#20 fullcolors in transparent backgrou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83" y="5995192"/>
            <a:ext cx="4369785" cy="60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sasson\Downloads\#22 fullcolors in transparent background.ep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646" y="-78846"/>
            <a:ext cx="1622943" cy="162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sz="half" idx="2"/>
          </p:nvPr>
        </p:nvSpPr>
        <p:spPr>
          <a:xfrm>
            <a:off x="541611" y="1369019"/>
            <a:ext cx="11020125" cy="455908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1800" dirty="0"/>
          </a:p>
        </p:txBody>
      </p:sp>
      <p:grpSp>
        <p:nvGrpSpPr>
          <p:cNvPr id="69" name="Group 68"/>
          <p:cNvGrpSpPr/>
          <p:nvPr/>
        </p:nvGrpSpPr>
        <p:grpSpPr>
          <a:xfrm>
            <a:off x="1504029" y="1635507"/>
            <a:ext cx="9183943" cy="3586987"/>
            <a:chOff x="569657" y="1620013"/>
            <a:chExt cx="11140319" cy="3617975"/>
          </a:xfrm>
        </p:grpSpPr>
        <p:grpSp>
          <p:nvGrpSpPr>
            <p:cNvPr id="12" name="Group 11"/>
            <p:cNvGrpSpPr/>
            <p:nvPr/>
          </p:nvGrpSpPr>
          <p:grpSpPr>
            <a:xfrm>
              <a:off x="3987237" y="1620013"/>
              <a:ext cx="7722739" cy="3617975"/>
              <a:chOff x="1020180" y="1253519"/>
              <a:chExt cx="9426598" cy="5234429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03F0C04B-4354-46C2-9846-7BA920C157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0874" y="3217785"/>
                <a:ext cx="1110670" cy="1110670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BC4DF6F-98FE-4614-9041-45B3B2ED7FEE}"/>
                  </a:ext>
                </a:extLst>
              </p:cNvPr>
              <p:cNvSpPr/>
              <p:nvPr/>
            </p:nvSpPr>
            <p:spPr>
              <a:xfrm>
                <a:off x="1020180" y="4277022"/>
                <a:ext cx="1438099" cy="6784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Results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BF179A78-2656-4E13-B474-DB969A8D76EA}"/>
                  </a:ext>
                </a:extLst>
              </p:cNvPr>
              <p:cNvCxnSpPr>
                <a:cxnSpLocks/>
                <a:stCxn id="4" idx="3"/>
                <a:endCxn id="11" idx="1"/>
              </p:cNvCxnSpPr>
              <p:nvPr/>
            </p:nvCxnSpPr>
            <p:spPr>
              <a:xfrm>
                <a:off x="2291544" y="3773120"/>
                <a:ext cx="117924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863E208-6AF5-4C73-9CA7-3807F60C73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0790" y="3217785"/>
                <a:ext cx="1110670" cy="1110670"/>
              </a:xfrm>
              <a:prstGeom prst="rect">
                <a:avLst/>
              </a:prstGeom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99FE74A-BB3B-422C-97FE-97A7733A7CB5}"/>
                  </a:ext>
                </a:extLst>
              </p:cNvPr>
              <p:cNvSpPr/>
              <p:nvPr/>
            </p:nvSpPr>
            <p:spPr>
              <a:xfrm>
                <a:off x="3058723" y="4271919"/>
                <a:ext cx="1811944" cy="68352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Researcher name + date</a:t>
                </a:r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D2323D7-DF22-47A1-A805-7E22752A4E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18969" y="2505862"/>
                <a:ext cx="1110670" cy="1110670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E47DD14D-F154-42C5-A013-04CC09231D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18969" y="3941570"/>
                <a:ext cx="1110670" cy="1110670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DC91AC93-75C6-4C1F-BE72-74CAC8182D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18969" y="5377278"/>
                <a:ext cx="1110670" cy="1110670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3C834E8E-5B14-4DAB-A05C-44143A9F78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10651" y="1253519"/>
                <a:ext cx="927305" cy="927305"/>
              </a:xfrm>
              <a:prstGeom prst="rect">
                <a:avLst/>
              </a:prstGeom>
            </p:spPr>
          </p:pic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9036A83-FA65-494D-AEF3-8196A2B35807}"/>
                  </a:ext>
                </a:extLst>
              </p:cNvPr>
              <p:cNvSpPr/>
              <p:nvPr/>
            </p:nvSpPr>
            <p:spPr>
              <a:xfrm>
                <a:off x="8508886" y="1375406"/>
                <a:ext cx="1937891" cy="68352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/>
                  <a:t>Octomap</a:t>
                </a:r>
                <a:r>
                  <a:rPr lang="en-US" sz="1400" dirty="0"/>
                  <a:t> object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5788983A-F08E-44BA-8CB5-1011EA5B740B}"/>
                  </a:ext>
                </a:extLst>
              </p:cNvPr>
              <p:cNvCxnSpPr>
                <a:stCxn id="19" idx="3"/>
                <a:endCxn id="20" idx="1"/>
              </p:cNvCxnSpPr>
              <p:nvPr/>
            </p:nvCxnSpPr>
            <p:spPr>
              <a:xfrm>
                <a:off x="7237956" y="1717171"/>
                <a:ext cx="127093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3350346-0BE5-4B00-8594-BF2AE0186F57}"/>
                  </a:ext>
                </a:extLst>
              </p:cNvPr>
              <p:cNvSpPr/>
              <p:nvPr/>
            </p:nvSpPr>
            <p:spPr>
              <a:xfrm>
                <a:off x="8508886" y="2719433"/>
                <a:ext cx="1937892" cy="68352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Log files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1BA204A0-E6F8-443B-9D68-D0213769EA32}"/>
                  </a:ext>
                </a:extLst>
              </p:cNvPr>
              <p:cNvCxnSpPr>
                <a:stCxn id="15" idx="3"/>
                <a:endCxn id="23" idx="1"/>
              </p:cNvCxnSpPr>
              <p:nvPr/>
            </p:nvCxnSpPr>
            <p:spPr>
              <a:xfrm>
                <a:off x="7329639" y="3061198"/>
                <a:ext cx="117924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AE16B5E-6EF1-4F9D-A7DF-827C2B0267EF}"/>
                  </a:ext>
                </a:extLst>
              </p:cNvPr>
              <p:cNvSpPr/>
              <p:nvPr/>
            </p:nvSpPr>
            <p:spPr>
              <a:xfrm>
                <a:off x="8523829" y="4136313"/>
                <a:ext cx="1922948" cy="68352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Serialized files</a:t>
                </a: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4619AA73-FAD6-4A83-9CB5-1B781F5BFA7A}"/>
                  </a:ext>
                </a:extLst>
              </p:cNvPr>
              <p:cNvCxnSpPr>
                <a:stCxn id="16" idx="3"/>
                <a:endCxn id="26" idx="1"/>
              </p:cNvCxnSpPr>
              <p:nvPr/>
            </p:nvCxnSpPr>
            <p:spPr>
              <a:xfrm flipV="1">
                <a:off x="7329639" y="4478078"/>
                <a:ext cx="1194190" cy="188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7B6E6D3-9E23-4CFC-97C6-F4432DE356EB}"/>
                  </a:ext>
                </a:extLst>
              </p:cNvPr>
              <p:cNvSpPr/>
              <p:nvPr/>
            </p:nvSpPr>
            <p:spPr>
              <a:xfrm>
                <a:off x="8523829" y="5590849"/>
                <a:ext cx="1922948" cy="68352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Matlab results files</a:t>
                </a:r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1EE11F48-5123-4202-9D83-E9622EC0AF0C}"/>
                  </a:ext>
                </a:extLst>
              </p:cNvPr>
              <p:cNvCxnSpPr>
                <a:stCxn id="17" idx="3"/>
                <a:endCxn id="29" idx="1"/>
              </p:cNvCxnSpPr>
              <p:nvPr/>
            </p:nvCxnSpPr>
            <p:spPr>
              <a:xfrm>
                <a:off x="7329639" y="5932613"/>
                <a:ext cx="119419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C1E9B9FE-C99C-47CB-B41D-C80185BAC453}"/>
                  </a:ext>
                </a:extLst>
              </p:cNvPr>
              <p:cNvCxnSpPr>
                <a:stCxn id="11" idx="3"/>
                <a:endCxn id="19" idx="1"/>
              </p:cNvCxnSpPr>
              <p:nvPr/>
            </p:nvCxnSpPr>
            <p:spPr>
              <a:xfrm flipV="1">
                <a:off x="4581460" y="1717172"/>
                <a:ext cx="1729191" cy="205594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FDDF31D8-851D-4912-9EC1-96C08C261413}"/>
                  </a:ext>
                </a:extLst>
              </p:cNvPr>
              <p:cNvCxnSpPr>
                <a:stCxn id="11" idx="3"/>
                <a:endCxn id="15" idx="1"/>
              </p:cNvCxnSpPr>
              <p:nvPr/>
            </p:nvCxnSpPr>
            <p:spPr>
              <a:xfrm flipV="1">
                <a:off x="4581460" y="3061197"/>
                <a:ext cx="1637509" cy="71192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EDE543BE-2E46-463F-AE44-01EFBAE9EE7A}"/>
                  </a:ext>
                </a:extLst>
              </p:cNvPr>
              <p:cNvCxnSpPr>
                <a:stCxn id="11" idx="3"/>
                <a:endCxn id="16" idx="1"/>
              </p:cNvCxnSpPr>
              <p:nvPr/>
            </p:nvCxnSpPr>
            <p:spPr>
              <a:xfrm>
                <a:off x="4581460" y="3773120"/>
                <a:ext cx="1637509" cy="72378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F74E40F3-1FBE-4026-89F5-2BA85EDBC95E}"/>
                  </a:ext>
                </a:extLst>
              </p:cNvPr>
              <p:cNvCxnSpPr>
                <a:stCxn id="11" idx="3"/>
                <a:endCxn id="17" idx="1"/>
              </p:cNvCxnSpPr>
              <p:nvPr/>
            </p:nvCxnSpPr>
            <p:spPr>
              <a:xfrm>
                <a:off x="4581460" y="3773120"/>
                <a:ext cx="1637509" cy="215949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03F0C04B-4354-46C2-9846-7BA920C157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306" y="2977690"/>
              <a:ext cx="909916" cy="767682"/>
            </a:xfrm>
            <a:prstGeom prst="rect">
              <a:avLst/>
            </a:prstGeom>
          </p:spPr>
        </p:pic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BC4DF6F-98FE-4614-9041-45B3B2ED7FEE}"/>
                </a:ext>
              </a:extLst>
            </p:cNvPr>
            <p:cNvSpPr/>
            <p:nvPr/>
          </p:nvSpPr>
          <p:spPr>
            <a:xfrm>
              <a:off x="569657" y="3709822"/>
              <a:ext cx="1178162" cy="468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Mrbsp</a:t>
              </a:r>
              <a:r>
                <a:rPr lang="en-US" sz="1400" dirty="0"/>
                <a:t> scenarios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BF179A78-2656-4E13-B474-DB969A8D76EA}"/>
                </a:ext>
              </a:extLst>
            </p:cNvPr>
            <p:cNvCxnSpPr>
              <a:cxnSpLocks/>
              <a:stCxn id="62" idx="3"/>
              <a:endCxn id="65" idx="1"/>
            </p:cNvCxnSpPr>
            <p:nvPr/>
          </p:nvCxnSpPr>
          <p:spPr>
            <a:xfrm>
              <a:off x="1611222" y="3361531"/>
              <a:ext cx="81369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5863E208-6AF5-4C73-9CA7-3807F60C73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4914" y="2977690"/>
              <a:ext cx="909916" cy="767682"/>
            </a:xfrm>
            <a:prstGeom prst="rect">
              <a:avLst/>
            </a:prstGeom>
          </p:spPr>
        </p:pic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99FE74A-BB3B-422C-97FE-97A7733A7CB5}"/>
                </a:ext>
              </a:extLst>
            </p:cNvPr>
            <p:cNvSpPr/>
            <p:nvPr/>
          </p:nvSpPr>
          <p:spPr>
            <a:xfrm>
              <a:off x="2292530" y="3706295"/>
              <a:ext cx="1203030" cy="4724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Scenario name</a:t>
              </a:r>
            </a:p>
          </p:txBody>
        </p:sp>
        <p:cxnSp>
          <p:nvCxnSpPr>
            <p:cNvPr id="68" name="Straight Arrow Connector 67"/>
            <p:cNvCxnSpPr>
              <a:stCxn id="65" idx="3"/>
              <a:endCxn id="4" idx="1"/>
            </p:cNvCxnSpPr>
            <p:nvPr/>
          </p:nvCxnSpPr>
          <p:spPr>
            <a:xfrm>
              <a:off x="3334830" y="3361531"/>
              <a:ext cx="78405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/>
          <p:cNvSpPr/>
          <p:nvPr/>
        </p:nvSpPr>
        <p:spPr>
          <a:xfrm>
            <a:off x="11446625" y="6184669"/>
            <a:ext cx="473826" cy="414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739E36A4-4732-41D2-85E4-541D6C3FD47A}" type="slidenum">
              <a:rPr lang="en-US" smtClean="0">
                <a:solidFill>
                  <a:schemeClr val="tx1"/>
                </a:solidFill>
              </a:rPr>
              <a:t>51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25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9688923" cy="64135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Code Output – </a:t>
            </a:r>
            <a:r>
              <a:rPr lang="en-US" sz="3600" dirty="0" err="1">
                <a:solidFill>
                  <a:schemeClr val="tx1"/>
                </a:solidFill>
              </a:rPr>
              <a:t>Octomap</a:t>
            </a:r>
            <a:r>
              <a:rPr lang="en-US" sz="3600" dirty="0">
                <a:solidFill>
                  <a:schemeClr val="tx1"/>
                </a:solidFill>
              </a:rPr>
              <a:t> Object</a:t>
            </a:r>
            <a:endParaRPr lang="en-US" sz="3600" b="1" dirty="0"/>
          </a:p>
        </p:txBody>
      </p:sp>
      <p:pic>
        <p:nvPicPr>
          <p:cNvPr id="7" name="Picture 6" descr="C:\Users\sasson\Downloads\#20 fullcolors in transparent backgrou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83" y="5995192"/>
            <a:ext cx="4369785" cy="60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sasson\Downloads\#22 fullcolors in transparent background.ep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646" y="-78846"/>
            <a:ext cx="1622943" cy="162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sz="half" idx="2"/>
          </p:nvPr>
        </p:nvSpPr>
        <p:spPr>
          <a:xfrm>
            <a:off x="541611" y="1369019"/>
            <a:ext cx="11020125" cy="455908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chemeClr val="tx1"/>
                </a:solidFill>
              </a:rPr>
              <a:t>Use octovis to view final map.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chemeClr val="tx1"/>
                </a:solidFill>
              </a:rPr>
              <a:t>$ octovis </a:t>
            </a:r>
            <a:r>
              <a:rPr lang="en-US" sz="1800" dirty="0" err="1">
                <a:solidFill>
                  <a:schemeClr val="tx1"/>
                </a:solidFill>
              </a:rPr>
              <a:t>octomap.ot</a:t>
            </a:r>
            <a:endParaRPr lang="en-US" sz="1800" dirty="0">
              <a:solidFill>
                <a:schemeClr val="tx1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50"/>
          <a:stretch/>
        </p:blipFill>
        <p:spPr>
          <a:xfrm>
            <a:off x="4140201" y="2294468"/>
            <a:ext cx="3657599" cy="338377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446625" y="6184669"/>
            <a:ext cx="473826" cy="414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2308083D-E524-4103-8B33-450CDF7CDDED}" type="slidenum">
              <a:rPr lang="en-US" smtClean="0">
                <a:solidFill>
                  <a:schemeClr val="tx1"/>
                </a:solidFill>
              </a:rPr>
              <a:t>52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77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9688923" cy="64135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Code Outputs – Log files</a:t>
            </a:r>
            <a:endParaRPr lang="en-US" sz="3600" b="1" dirty="0"/>
          </a:p>
        </p:txBody>
      </p:sp>
      <p:pic>
        <p:nvPicPr>
          <p:cNvPr id="7" name="Picture 6" descr="C:\Users\sasson\Downloads\#20 fullcolors in transparent backgrou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83" y="5995192"/>
            <a:ext cx="4369785" cy="60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sasson\Downloads\#22 fullcolors in transparent background.ep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646" y="-78846"/>
            <a:ext cx="1622943" cy="162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sz="half" idx="2"/>
          </p:nvPr>
        </p:nvSpPr>
        <p:spPr>
          <a:xfrm>
            <a:off x="541611" y="1369019"/>
            <a:ext cx="11020125" cy="455908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chemeClr val="tx1"/>
                </a:solidFill>
              </a:rPr>
              <a:t>Each node generate a loge file.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chemeClr val="tx1"/>
                </a:solidFill>
              </a:rPr>
              <a:t>The logs files store information messages that the user defines. It has verbosity levels for filtering.</a:t>
            </a: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659" b="46524"/>
          <a:stretch/>
        </p:blipFill>
        <p:spPr>
          <a:xfrm>
            <a:off x="1838978" y="2341802"/>
            <a:ext cx="8514044" cy="339513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446625" y="6184669"/>
            <a:ext cx="473826" cy="414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F89D2572-3C5C-4181-A8A8-1A6181DBD8AE}" type="slidenum">
              <a:rPr lang="en-US" smtClean="0">
                <a:solidFill>
                  <a:schemeClr val="tx1"/>
                </a:solidFill>
              </a:rPr>
              <a:t>53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18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9688923" cy="641350"/>
          </a:xfrm>
        </p:spPr>
        <p:txBody>
          <a:bodyPr>
            <a:normAutofit/>
          </a:bodyPr>
          <a:lstStyle/>
          <a:p>
            <a:r>
              <a:rPr lang="en-US" sz="3600" b="1" dirty="0"/>
              <a:t>Workshop Topics</a:t>
            </a:r>
          </a:p>
        </p:txBody>
      </p:sp>
      <p:pic>
        <p:nvPicPr>
          <p:cNvPr id="7" name="Picture 6" descr="C:\Users\sasson\Downloads\#20 fullcolors in transparent backgrou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83" y="5995192"/>
            <a:ext cx="4369785" cy="60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sasson\Downloads\#22 fullcolors in transparent background.ep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646" y="-78846"/>
            <a:ext cx="1622943" cy="162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sz="half" idx="2"/>
          </p:nvPr>
        </p:nvSpPr>
        <p:spPr>
          <a:xfrm>
            <a:off x="541611" y="1369019"/>
            <a:ext cx="11020125" cy="4559084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</a:rPr>
              <a:t>End to end full demo – MRBSP with 2 UGV in gazebo simulation. </a:t>
            </a:r>
            <a:r>
              <a:rPr lang="en-US" sz="2000" dirty="0">
                <a:solidFill>
                  <a:schemeClr val="accent6"/>
                </a:solidFill>
                <a:sym typeface="Wingdings"/>
              </a:rPr>
              <a:t></a:t>
            </a:r>
            <a:endParaRPr lang="en-US" sz="2000" b="1" dirty="0">
              <a:solidFill>
                <a:schemeClr val="tx1"/>
              </a:solidFill>
            </a:endParaRP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</a:rPr>
              <a:t>Installation – How to install ANPL software </a:t>
            </a:r>
            <a:r>
              <a:rPr lang="en-US" sz="2000" dirty="0">
                <a:solidFill>
                  <a:schemeClr val="accent6"/>
                </a:solidFill>
                <a:sym typeface="Wingdings"/>
              </a:rPr>
              <a:t></a:t>
            </a: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</a:rPr>
              <a:t>ROS notations </a:t>
            </a:r>
            <a:r>
              <a:rPr lang="en-US" sz="2000" dirty="0">
                <a:solidFill>
                  <a:schemeClr val="accent6"/>
                </a:solidFill>
                <a:sym typeface="Wingdings"/>
              </a:rPr>
              <a:t></a:t>
            </a:r>
            <a:endParaRPr lang="en-US" sz="2000" b="1" dirty="0">
              <a:solidFill>
                <a:schemeClr val="tx1"/>
              </a:solidFill>
            </a:endParaRP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</a:rPr>
              <a:t>High level code structure – passive and active </a:t>
            </a:r>
            <a:r>
              <a:rPr lang="en-US" sz="2000" dirty="0">
                <a:solidFill>
                  <a:schemeClr val="accent6"/>
                </a:solidFill>
                <a:sym typeface="Wingdings"/>
              </a:rPr>
              <a:t></a:t>
            </a:r>
            <a:endParaRPr lang="en-US" sz="2000" b="1" dirty="0">
              <a:solidFill>
                <a:schemeClr val="tx1"/>
              </a:solidFill>
            </a:endParaRP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</a:rPr>
              <a:t>Launch files and software configuration </a:t>
            </a:r>
            <a:r>
              <a:rPr lang="en-US" sz="2000" dirty="0">
                <a:solidFill>
                  <a:schemeClr val="accent6"/>
                </a:solidFill>
                <a:sym typeface="Wingdings"/>
              </a:rPr>
              <a:t></a:t>
            </a:r>
            <a:endParaRPr lang="en-US" sz="2000" b="1" dirty="0">
              <a:solidFill>
                <a:schemeClr val="tx1"/>
              </a:solidFill>
            </a:endParaRP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</a:rPr>
              <a:t>how to run the code </a:t>
            </a:r>
            <a:r>
              <a:rPr lang="en-US" sz="2000" dirty="0">
                <a:solidFill>
                  <a:schemeClr val="accent6"/>
                </a:solidFill>
                <a:sym typeface="Wingdings"/>
              </a:rPr>
              <a:t></a:t>
            </a:r>
            <a:endParaRPr lang="en-US" sz="2000" b="1" dirty="0">
              <a:solidFill>
                <a:schemeClr val="tx1"/>
              </a:solidFill>
            </a:endParaRP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</a:rPr>
              <a:t>Code outputs </a:t>
            </a:r>
            <a:r>
              <a:rPr lang="en-US" sz="2000" dirty="0">
                <a:solidFill>
                  <a:schemeClr val="accent6"/>
                </a:solidFill>
                <a:sym typeface="Wingdings"/>
              </a:rPr>
              <a:t></a:t>
            </a:r>
            <a:endParaRPr lang="en-US" sz="2000" b="1" dirty="0">
              <a:solidFill>
                <a:schemeClr val="tx1"/>
              </a:solidFill>
            </a:endParaRP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 err="1">
                <a:solidFill>
                  <a:schemeClr val="tx1"/>
                </a:solidFill>
              </a:rPr>
              <a:t>Matalb</a:t>
            </a:r>
            <a:r>
              <a:rPr lang="en-US" sz="2000" b="1" dirty="0">
                <a:solidFill>
                  <a:schemeClr val="tx1"/>
                </a:solidFill>
              </a:rPr>
              <a:t> analysis tools</a:t>
            </a: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Matlab interface with the code</a:t>
            </a: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Code handling policy</a:t>
            </a: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Hands on exercises</a:t>
            </a:r>
            <a:endParaRPr lang="en-US" sz="2000" dirty="0"/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1446625" y="6184669"/>
            <a:ext cx="473826" cy="414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70B6A164-8451-458B-9266-DE5685DE34B3}" type="slidenum">
              <a:rPr lang="en-US" smtClean="0">
                <a:solidFill>
                  <a:schemeClr val="tx1"/>
                </a:solidFill>
              </a:rPr>
              <a:t>54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22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9688923" cy="64135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Matlab Analysis Tools</a:t>
            </a:r>
            <a:endParaRPr lang="en-US" sz="3600" b="1" dirty="0"/>
          </a:p>
        </p:txBody>
      </p:sp>
      <p:pic>
        <p:nvPicPr>
          <p:cNvPr id="7" name="Picture 6" descr="C:\Users\sasson\Downloads\#20 fullcolors in transparent backgrou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83" y="5995192"/>
            <a:ext cx="4369785" cy="60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sasson\Downloads\#22 fullcolors in transparent background.ep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646" y="-78846"/>
            <a:ext cx="1622943" cy="162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sz="half" idx="2"/>
          </p:nvPr>
        </p:nvSpPr>
        <p:spPr>
          <a:xfrm>
            <a:off x="541611" y="1369019"/>
            <a:ext cx="11020125" cy="455908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>
                <a:solidFill>
                  <a:schemeClr val="tx1"/>
                </a:solidFill>
              </a:rPr>
              <a:t>During its run the produce txt file that can be read in </a:t>
            </a:r>
            <a:r>
              <a:rPr lang="en-US" sz="1800" dirty="0" err="1" smtClean="0">
                <a:solidFill>
                  <a:schemeClr val="tx1"/>
                </a:solidFill>
              </a:rPr>
              <a:t>matlab</a:t>
            </a:r>
            <a:r>
              <a:rPr lang="en-US" sz="1800" dirty="0" smtClean="0">
                <a:solidFill>
                  <a:schemeClr val="tx1"/>
                </a:solidFill>
              </a:rPr>
              <a:t> scripts.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>
                <a:solidFill>
                  <a:schemeClr val="tx1"/>
                </a:solidFill>
              </a:rPr>
              <a:t>The </a:t>
            </a:r>
            <a:r>
              <a:rPr lang="en-US" sz="1800" dirty="0" err="1" smtClean="0">
                <a:solidFill>
                  <a:schemeClr val="tx1"/>
                </a:solidFill>
              </a:rPr>
              <a:t>matlab</a:t>
            </a:r>
            <a:r>
              <a:rPr lang="en-US" sz="1800" dirty="0" smtClean="0">
                <a:solidFill>
                  <a:schemeClr val="tx1"/>
                </a:solidFill>
              </a:rPr>
              <a:t> scripts are located at: …/</a:t>
            </a:r>
            <a:r>
              <a:rPr lang="en-US" sz="1800" dirty="0" err="1" smtClean="0">
                <a:solidFill>
                  <a:schemeClr val="tx1"/>
                </a:solidFill>
              </a:rPr>
              <a:t>mrbsp_ros</a:t>
            </a:r>
            <a:r>
              <a:rPr lang="en-US" sz="1800" dirty="0" smtClean="0">
                <a:solidFill>
                  <a:schemeClr val="tx1"/>
                </a:solidFill>
              </a:rPr>
              <a:t>/Matlab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>
                <a:solidFill>
                  <a:schemeClr val="tx1"/>
                </a:solidFill>
              </a:rPr>
              <a:t>The main analysis scripts is: “</a:t>
            </a:r>
            <a:r>
              <a:rPr lang="en-US" sz="1800" dirty="0" err="1" smtClean="0">
                <a:solidFill>
                  <a:schemeClr val="tx1"/>
                </a:solidFill>
              </a:rPr>
              <a:t>loadResults.m</a:t>
            </a:r>
            <a:r>
              <a:rPr lang="en-US" sz="1800" dirty="0" smtClean="0">
                <a:solidFill>
                  <a:schemeClr val="tx1"/>
                </a:solidFill>
              </a:rPr>
              <a:t>”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>
                <a:solidFill>
                  <a:schemeClr val="tx1"/>
                </a:solidFill>
              </a:rPr>
              <a:t>To view the results from a specific run change the scenario name and the results folder to your values.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>
                <a:solidFill>
                  <a:schemeClr val="tx1"/>
                </a:solidFill>
              </a:rPr>
              <a:t>Chose the file with the latest index in the </a:t>
            </a:r>
            <a:r>
              <a:rPr lang="en-US" sz="1800" dirty="0" err="1" smtClean="0">
                <a:solidFill>
                  <a:schemeClr val="tx1"/>
                </a:solidFill>
              </a:rPr>
              <a:t>matlab</a:t>
            </a:r>
            <a:r>
              <a:rPr lang="en-US" sz="1800" dirty="0" smtClean="0">
                <a:solidFill>
                  <a:schemeClr val="tx1"/>
                </a:solidFill>
              </a:rPr>
              <a:t> folder at the results folder (without the “_values” or “_factors” at the end of the file name).</a:t>
            </a:r>
            <a:endParaRPr lang="en-US" sz="1800" dirty="0">
              <a:solidFill>
                <a:schemeClr val="tx1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1446625" y="6184669"/>
            <a:ext cx="473826" cy="414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072A389C-E9B8-422D-BBF1-58985C518BDF}" type="slidenum">
              <a:rPr lang="en-US" smtClean="0">
                <a:solidFill>
                  <a:schemeClr val="tx1"/>
                </a:solidFill>
              </a:rPr>
              <a:t>55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4" y="3814816"/>
            <a:ext cx="76866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92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9688923" cy="64135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Matlab Analysis Tools</a:t>
            </a:r>
            <a:endParaRPr lang="en-US" sz="3600" b="1" dirty="0"/>
          </a:p>
        </p:txBody>
      </p:sp>
      <p:pic>
        <p:nvPicPr>
          <p:cNvPr id="7" name="Picture 6" descr="C:\Users\sasson\Downloads\#20 fullcolors in transparent backgrou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83" y="5995192"/>
            <a:ext cx="4369785" cy="60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sasson\Downloads\#22 fullcolors in transparent background.ep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646" y="-78846"/>
            <a:ext cx="1622943" cy="162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sz="half" idx="2"/>
          </p:nvPr>
        </p:nvSpPr>
        <p:spPr>
          <a:xfrm>
            <a:off x="541611" y="1369019"/>
            <a:ext cx="11020125" cy="455908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>
                <a:solidFill>
                  <a:schemeClr val="tx1"/>
                </a:solidFill>
              </a:rPr>
              <a:t>To plots </a:t>
            </a:r>
            <a:r>
              <a:rPr lang="en-US" sz="1800" smtClean="0">
                <a:solidFill>
                  <a:schemeClr val="tx1"/>
                </a:solidFill>
              </a:rPr>
              <a:t>are available:</a:t>
            </a:r>
            <a:endParaRPr lang="en-US" sz="1800" dirty="0">
              <a:solidFill>
                <a:schemeClr val="tx1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1446625" y="6184669"/>
            <a:ext cx="473826" cy="414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072A389C-E9B8-422D-BBF1-58985C518BDF}" type="slidenum">
              <a:rPr lang="en-US" smtClean="0">
                <a:solidFill>
                  <a:schemeClr val="tx1"/>
                </a:solidFill>
              </a:rPr>
              <a:t>56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383" y="2256105"/>
            <a:ext cx="4874353" cy="37390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74" y="2295441"/>
            <a:ext cx="4308058" cy="36326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60250" y="1926109"/>
            <a:ext cx="1571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Factor Graph</a:t>
            </a:r>
            <a:endParaRPr 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055860" y="1926109"/>
            <a:ext cx="2279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Pose with covariance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4923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9688923" cy="641350"/>
          </a:xfrm>
        </p:spPr>
        <p:txBody>
          <a:bodyPr>
            <a:normAutofit/>
          </a:bodyPr>
          <a:lstStyle/>
          <a:p>
            <a:r>
              <a:rPr lang="en-US" sz="3600" b="1" dirty="0"/>
              <a:t>Workshop Topics</a:t>
            </a:r>
          </a:p>
        </p:txBody>
      </p:sp>
      <p:pic>
        <p:nvPicPr>
          <p:cNvPr id="7" name="Picture 6" descr="C:\Users\sasson\Downloads\#20 fullcolors in transparent backgrou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83" y="5995192"/>
            <a:ext cx="4369785" cy="60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sasson\Downloads\#22 fullcolors in transparent background.ep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646" y="-78846"/>
            <a:ext cx="1622943" cy="162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sz="half" idx="2"/>
          </p:nvPr>
        </p:nvSpPr>
        <p:spPr>
          <a:xfrm>
            <a:off x="541611" y="1369019"/>
            <a:ext cx="11020125" cy="4559084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</a:rPr>
              <a:t>End to end full demo – MRBSP with 2 UGV in gazebo simulation. </a:t>
            </a:r>
            <a:r>
              <a:rPr lang="en-US" sz="2000" dirty="0">
                <a:solidFill>
                  <a:schemeClr val="accent6"/>
                </a:solidFill>
                <a:sym typeface="Wingdings"/>
              </a:rPr>
              <a:t></a:t>
            </a:r>
            <a:endParaRPr lang="en-US" sz="2000" b="1" dirty="0">
              <a:solidFill>
                <a:schemeClr val="tx1"/>
              </a:solidFill>
            </a:endParaRP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</a:rPr>
              <a:t>Installation – How to install ANPL software </a:t>
            </a:r>
            <a:r>
              <a:rPr lang="en-US" sz="2000" dirty="0">
                <a:solidFill>
                  <a:schemeClr val="accent6"/>
                </a:solidFill>
                <a:sym typeface="Wingdings"/>
              </a:rPr>
              <a:t></a:t>
            </a: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</a:rPr>
              <a:t>ROS notations </a:t>
            </a:r>
            <a:r>
              <a:rPr lang="en-US" sz="2000" dirty="0">
                <a:solidFill>
                  <a:schemeClr val="accent6"/>
                </a:solidFill>
                <a:sym typeface="Wingdings"/>
              </a:rPr>
              <a:t></a:t>
            </a:r>
            <a:endParaRPr lang="en-US" sz="2000" b="1" dirty="0">
              <a:solidFill>
                <a:schemeClr val="tx1"/>
              </a:solidFill>
            </a:endParaRP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</a:rPr>
              <a:t>High level code structure – passive and active </a:t>
            </a:r>
            <a:r>
              <a:rPr lang="en-US" sz="2000" dirty="0">
                <a:solidFill>
                  <a:schemeClr val="accent6"/>
                </a:solidFill>
                <a:sym typeface="Wingdings"/>
              </a:rPr>
              <a:t></a:t>
            </a:r>
            <a:endParaRPr lang="en-US" sz="2000" b="1" dirty="0">
              <a:solidFill>
                <a:schemeClr val="tx1"/>
              </a:solidFill>
            </a:endParaRP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</a:rPr>
              <a:t>Launch files and software configuration </a:t>
            </a:r>
            <a:r>
              <a:rPr lang="en-US" sz="2000" dirty="0">
                <a:solidFill>
                  <a:schemeClr val="accent6"/>
                </a:solidFill>
                <a:sym typeface="Wingdings"/>
              </a:rPr>
              <a:t></a:t>
            </a:r>
            <a:endParaRPr lang="en-US" sz="2000" b="1" dirty="0">
              <a:solidFill>
                <a:schemeClr val="tx1"/>
              </a:solidFill>
            </a:endParaRP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</a:rPr>
              <a:t>how to run the code </a:t>
            </a:r>
            <a:r>
              <a:rPr lang="en-US" sz="2000" dirty="0">
                <a:solidFill>
                  <a:schemeClr val="accent6"/>
                </a:solidFill>
                <a:sym typeface="Wingdings"/>
              </a:rPr>
              <a:t></a:t>
            </a:r>
            <a:endParaRPr lang="en-US" sz="2000" b="1" dirty="0">
              <a:solidFill>
                <a:schemeClr val="tx1"/>
              </a:solidFill>
            </a:endParaRP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</a:rPr>
              <a:t>Code outputs </a:t>
            </a:r>
            <a:r>
              <a:rPr lang="en-US" sz="2000" dirty="0">
                <a:solidFill>
                  <a:schemeClr val="accent6"/>
                </a:solidFill>
                <a:sym typeface="Wingdings"/>
              </a:rPr>
              <a:t></a:t>
            </a:r>
            <a:endParaRPr lang="en-US" sz="2000" b="1" dirty="0">
              <a:solidFill>
                <a:schemeClr val="tx1"/>
              </a:solidFill>
            </a:endParaRP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 err="1">
                <a:solidFill>
                  <a:schemeClr val="tx1"/>
                </a:solidFill>
              </a:rPr>
              <a:t>Matalb</a:t>
            </a:r>
            <a:r>
              <a:rPr lang="en-US" sz="2000" b="1" dirty="0">
                <a:solidFill>
                  <a:schemeClr val="tx1"/>
                </a:solidFill>
              </a:rPr>
              <a:t> analysis tools </a:t>
            </a:r>
            <a:r>
              <a:rPr lang="en-US" sz="2000" dirty="0">
                <a:solidFill>
                  <a:schemeClr val="accent6"/>
                </a:solidFill>
                <a:sym typeface="Wingdings"/>
              </a:rPr>
              <a:t></a:t>
            </a:r>
            <a:endParaRPr lang="en-US" sz="2000" b="1" dirty="0">
              <a:solidFill>
                <a:schemeClr val="tx1"/>
              </a:solidFill>
            </a:endParaRP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</a:rPr>
              <a:t>Matlab interface with the code</a:t>
            </a: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Code handling policy</a:t>
            </a: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Hands on exercises</a:t>
            </a:r>
            <a:endParaRPr lang="en-US" sz="2000" dirty="0"/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1446625" y="6184669"/>
            <a:ext cx="473826" cy="414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174EE27C-1AF4-48F8-9146-E096A83DC354}" type="slidenum">
              <a:rPr lang="en-US" smtClean="0">
                <a:solidFill>
                  <a:schemeClr val="tx1"/>
                </a:solidFill>
              </a:rPr>
              <a:t>57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90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 txBox="1">
            <a:spLocks noGrp="1"/>
          </p:cNvSpPr>
          <p:nvPr>
            <p:ph type="body" idx="1"/>
          </p:nvPr>
        </p:nvSpPr>
        <p:spPr>
          <a:xfrm>
            <a:off x="516710" y="443128"/>
            <a:ext cx="9688923" cy="641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Matlab Interface With the Code</a:t>
            </a:r>
          </a:p>
        </p:txBody>
      </p:sp>
      <p:pic>
        <p:nvPicPr>
          <p:cNvPr id="782" name="Shape 782" descr="C:\Users\sasson\Downloads\#20 fullcolors in transparent backgroun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783" y="5995192"/>
            <a:ext cx="4369785" cy="603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3" name="Shape 783" descr="C:\Users\sasson\Downloads\#22 fullcolors in transparent background.ep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97646" y="-78846"/>
            <a:ext cx="1622943" cy="1622943"/>
          </a:xfrm>
          <a:prstGeom prst="rect">
            <a:avLst/>
          </a:prstGeom>
          <a:noFill/>
          <a:ln>
            <a:noFill/>
          </a:ln>
        </p:spPr>
      </p:pic>
      <p:sp>
        <p:nvSpPr>
          <p:cNvPr id="784" name="Shape 784"/>
          <p:cNvSpPr txBox="1">
            <a:spLocks noGrp="1"/>
          </p:cNvSpPr>
          <p:nvPr>
            <p:ph type="body" idx="2"/>
          </p:nvPr>
        </p:nvSpPr>
        <p:spPr>
          <a:xfrm>
            <a:off x="541611" y="1369019"/>
            <a:ext cx="11020125" cy="45590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1" indent="-88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28600" marR="0" lvl="0" indent="-22860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28600" marR="0" lvl="0" indent="-22860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28600" marR="0" lvl="0" indent="-22860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28600" marR="0" lvl="0" indent="-22860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85" name="Shape 785"/>
          <p:cNvSpPr/>
          <p:nvPr/>
        </p:nvSpPr>
        <p:spPr>
          <a:xfrm>
            <a:off x="11446625" y="6184669"/>
            <a:ext cx="473826" cy="41440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58</a:t>
            </a:fld>
            <a:endParaRPr lang="en-US"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aphicFrame>
        <p:nvGraphicFramePr>
          <p:cNvPr id="786" name="Shape 786"/>
          <p:cNvGraphicFramePr/>
          <p:nvPr/>
        </p:nvGraphicFramePr>
        <p:xfrm>
          <a:off x="797475" y="1360200"/>
          <a:ext cx="10287000" cy="42671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4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C++ side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Matlab side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</a:rPr>
                        <a:t>std</a:t>
                      </a:r>
                      <a:r>
                        <a:rPr lang="en-US" sz="10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::</a:t>
                      </a:r>
                      <a:r>
                        <a:rPr lang="en-US" sz="1000" b="1">
                          <a:solidFill>
                            <a:srgbClr val="371F80"/>
                          </a:solidFill>
                          <a:highlight>
                            <a:srgbClr val="FFFFFF"/>
                          </a:highlight>
                        </a:rPr>
                        <a:t>stringstream </a:t>
                      </a:r>
                      <a:r>
                        <a:rPr lang="en-US" sz="10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to_send;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to_send </a:t>
                      </a:r>
                      <a:r>
                        <a:rPr lang="en-US" sz="1000" b="1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</a:rPr>
                        <a:t>&lt;&lt; std</a:t>
                      </a:r>
                      <a:r>
                        <a:rPr lang="en-US" sz="10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::to_string(graph.size()) </a:t>
                      </a:r>
                      <a:r>
                        <a:rPr lang="en-US" sz="1000" b="1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</a:rPr>
                        <a:t>&lt;&lt; </a:t>
                      </a:r>
                      <a:r>
                        <a:rPr lang="en-US" sz="1000" b="1">
                          <a:solidFill>
                            <a:srgbClr val="660E7A"/>
                          </a:solidFill>
                          <a:highlight>
                            <a:srgbClr val="FFFFFF"/>
                          </a:highlight>
                        </a:rPr>
                        <a:t>m_delimiter</a:t>
                      </a:r>
                      <a:r>
                        <a:rPr lang="en-US" sz="10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;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for </a:t>
                      </a:r>
                      <a:r>
                        <a:rPr lang="en-US" sz="10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en-US" sz="1000" b="1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int </a:t>
                      </a:r>
                      <a:r>
                        <a:rPr lang="en-US" sz="10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i = </a:t>
                      </a:r>
                      <a:r>
                        <a:rPr lang="en-US" sz="1000" b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0</a:t>
                      </a:r>
                      <a:r>
                        <a:rPr lang="en-US" sz="10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; i &lt; graph.size(); i++) {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</a:t>
                      </a:r>
                      <a:r>
                        <a:rPr lang="en-US" sz="1000" b="1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</a:rPr>
                        <a:t>gtsam</a:t>
                      </a:r>
                      <a:r>
                        <a:rPr lang="en-US" sz="10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::</a:t>
                      </a:r>
                      <a:r>
                        <a:rPr lang="en-US" sz="1000" b="1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</a:rPr>
                        <a:t>ISAM2 </a:t>
                      </a:r>
                      <a:r>
                        <a:rPr lang="en-US" sz="10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isam2(parameters);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isam2.update(graph.at(i), initialEstimate.at(i));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to_send </a:t>
                      </a:r>
                      <a:r>
                        <a:rPr lang="en-US" sz="1000" b="1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</a:rPr>
                        <a:t>&lt;&lt; </a:t>
                      </a:r>
                      <a:r>
                        <a:rPr lang="en-US" sz="1000" b="1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gtsam::serialize</a:t>
                      </a:r>
                      <a:r>
                        <a:rPr lang="en-US" sz="10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(isam2.getFactorsUnsafe()) </a:t>
                      </a:r>
                      <a:r>
                        <a:rPr lang="en-US" sz="1000" b="1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</a:rPr>
                        <a:t>&lt;&lt; </a:t>
                      </a:r>
                      <a:r>
                        <a:rPr lang="en-US" sz="1000" b="1">
                          <a:solidFill>
                            <a:srgbClr val="660E7A"/>
                          </a:solidFill>
                          <a:highlight>
                            <a:srgbClr val="FFFFFF"/>
                          </a:highlight>
                        </a:rPr>
                        <a:t>m_delimiter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>
                          <a:solidFill>
                            <a:srgbClr val="660E7A"/>
                          </a:solidFill>
                          <a:highlight>
                            <a:srgbClr val="FFFFFF"/>
                          </a:highlight>
                        </a:rPr>
                        <a:t>           </a:t>
                      </a:r>
                      <a:r>
                        <a:rPr lang="en-US" sz="1000" b="1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</a:rPr>
                        <a:t>&lt;&lt; </a:t>
                      </a:r>
                      <a:r>
                        <a:rPr lang="en-US" sz="1000" b="1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gtsam::serialize</a:t>
                      </a:r>
                      <a:r>
                        <a:rPr lang="en-US" sz="10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(isam2.calculateBestEstimate()) </a:t>
                      </a:r>
                      <a:r>
                        <a:rPr lang="en-US" sz="1000" b="1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</a:rPr>
                        <a:t>&lt;&lt; </a:t>
                      </a:r>
                      <a:r>
                        <a:rPr lang="en-US" sz="1000" b="1">
                          <a:solidFill>
                            <a:srgbClr val="660E7A"/>
                          </a:solidFill>
                          <a:highlight>
                            <a:srgbClr val="FFFFFF"/>
                          </a:highlight>
                        </a:rPr>
                        <a:t>m_delimiter</a:t>
                      </a:r>
                      <a:r>
                        <a:rPr lang="en-US" sz="10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;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}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</a:rPr>
                        <a:t>std_msgs</a:t>
                      </a:r>
                      <a:r>
                        <a:rPr lang="en-US" sz="10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::</a:t>
                      </a:r>
                      <a:r>
                        <a:rPr lang="en-US" sz="1000" b="1">
                          <a:solidFill>
                            <a:srgbClr val="371F80"/>
                          </a:solidFill>
                          <a:highlight>
                            <a:srgbClr val="FFFFFF"/>
                          </a:highlight>
                        </a:rPr>
                        <a:t>String </a:t>
                      </a:r>
                      <a:r>
                        <a:rPr lang="en-US" sz="10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msg;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msg.</a:t>
                      </a:r>
                      <a:r>
                        <a:rPr lang="en-US" sz="1000" b="1">
                          <a:solidFill>
                            <a:srgbClr val="660E7A"/>
                          </a:solidFill>
                          <a:highlight>
                            <a:srgbClr val="FFFFFF"/>
                          </a:highlight>
                        </a:rPr>
                        <a:t>data </a:t>
                      </a:r>
                      <a:r>
                        <a:rPr lang="en-US" sz="1000" b="1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</a:rPr>
                        <a:t>= </a:t>
                      </a:r>
                      <a:r>
                        <a:rPr lang="en-US" sz="10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to_send.str();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>
                          <a:solidFill>
                            <a:srgbClr val="660E7A"/>
                          </a:solidFill>
                          <a:highlight>
                            <a:srgbClr val="FFFFFF"/>
                          </a:highlight>
                        </a:rPr>
                        <a:t>m_matlab_pub</a:t>
                      </a:r>
                      <a:r>
                        <a:rPr lang="en-US" sz="10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.publish(msg);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b="1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</a:rPr>
                        <a:t>ros</a:t>
                      </a:r>
                      <a:r>
                        <a:rPr lang="en-US" sz="10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::</a:t>
                      </a:r>
                      <a:r>
                        <a:rPr lang="en-US" sz="1000" b="1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</a:rPr>
                        <a:t>Rate </a:t>
                      </a:r>
                      <a:r>
                        <a:rPr lang="en-US" sz="10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rate(</a:t>
                      </a:r>
                      <a:r>
                        <a:rPr lang="en-US" sz="1000" b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5.</a:t>
                      </a:r>
                      <a:r>
                        <a:rPr lang="en-US" sz="10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); </a:t>
                      </a:r>
                      <a:r>
                        <a:rPr lang="en-US" sz="1000" b="1" i="1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</a:rPr>
                        <a:t>//Hz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 i="1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</a:rPr>
                        <a:t>// busy wait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while </a:t>
                      </a:r>
                      <a:r>
                        <a:rPr lang="en-US" sz="10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(!</a:t>
                      </a:r>
                      <a:r>
                        <a:rPr lang="en-US" sz="1000" b="1">
                          <a:solidFill>
                            <a:srgbClr val="660E7A"/>
                          </a:solidFill>
                          <a:highlight>
                            <a:srgbClr val="FFFFFF"/>
                          </a:highlight>
                        </a:rPr>
                        <a:t>m_is_received</a:t>
                      </a:r>
                      <a:r>
                        <a:rPr lang="en-US" sz="10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) {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</a:t>
                      </a:r>
                      <a:r>
                        <a:rPr lang="en-US" sz="1000" b="1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</a:rPr>
                        <a:t>ros</a:t>
                      </a:r>
                      <a:r>
                        <a:rPr lang="en-US" sz="10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::spinOnce();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rate.sleep();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}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if</a:t>
                      </a:r>
                      <a:r>
                        <a:rPr lang="en-US" sz="10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en-US" sz="1000" b="1">
                          <a:solidFill>
                            <a:srgbClr val="660E7A"/>
                          </a:solidFill>
                          <a:highlight>
                            <a:srgbClr val="FFFFFF"/>
                          </a:highlight>
                        </a:rPr>
                        <a:t>m_is_correct</a:t>
                      </a:r>
                      <a:r>
                        <a:rPr lang="en-US" sz="10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) {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</a:t>
                      </a:r>
                      <a:r>
                        <a:rPr lang="en-US" sz="1000" b="1">
                          <a:solidFill>
                            <a:srgbClr val="1F542E"/>
                          </a:solidFill>
                          <a:highlight>
                            <a:srgbClr val="FFFFFF"/>
                          </a:highlight>
                        </a:rPr>
                        <a:t>ROS_INFO</a:t>
                      </a:r>
                      <a:r>
                        <a:rPr lang="en-US" sz="10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en-US" sz="1000" b="1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</a:rPr>
                        <a:t>"Matlab answered %d"</a:t>
                      </a:r>
                      <a:r>
                        <a:rPr lang="en-US" sz="10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, </a:t>
                      </a:r>
                      <a:r>
                        <a:rPr lang="en-US" sz="1000" b="1">
                          <a:solidFill>
                            <a:srgbClr val="660E7A"/>
                          </a:solidFill>
                          <a:highlight>
                            <a:srgbClr val="FFFFFF"/>
                          </a:highlight>
                        </a:rPr>
                        <a:t>m_matlab_answer</a:t>
                      </a:r>
                      <a:r>
                        <a:rPr lang="en-US" sz="10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);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</a:t>
                      </a:r>
                      <a:r>
                        <a:rPr lang="en-US" sz="1000" b="1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return </a:t>
                      </a:r>
                      <a:r>
                        <a:rPr lang="en-US" sz="1000" b="1">
                          <a:solidFill>
                            <a:srgbClr val="660E7A"/>
                          </a:solidFill>
                          <a:highlight>
                            <a:srgbClr val="FFFFFF"/>
                          </a:highlight>
                        </a:rPr>
                        <a:t>m_matlab_answer</a:t>
                      </a:r>
                      <a:r>
                        <a:rPr lang="en-US" sz="10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;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} </a:t>
                      </a:r>
                      <a:r>
                        <a:rPr lang="en-US" sz="1000" b="1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else return </a:t>
                      </a:r>
                      <a:r>
                        <a:rPr lang="en-US" sz="1000" b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0</a:t>
                      </a:r>
                      <a:r>
                        <a:rPr lang="en-US" sz="10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;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000" b="1"/>
                        <a:t>...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>
                          <a:solidFill>
                            <a:srgbClr val="0000FF"/>
                          </a:solidFill>
                        </a:rPr>
                        <a:t>while</a:t>
                      </a:r>
                      <a:r>
                        <a:rPr lang="en-US" sz="1000" b="1"/>
                        <a:t> true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/>
                        <a:t>     disp ('planner waiting');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/>
                        <a:t>     str  = receive(matlab_sub);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b="1"/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/>
                        <a:t>     string_array  = strsplit(str.Data, delimiter);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000" b="1"/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/>
                        <a:t>     size     	= str2num(string_array{1});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/>
                        <a:t>     disp (['planner received: ' string_array{1} ' candidate beliefs']);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000" b="1"/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/>
                        <a:t>     isam2_graph =</a:t>
                      </a:r>
                      <a:r>
                        <a:rPr lang="en-US" sz="1000" b="1">
                          <a:solidFill>
                            <a:srgbClr val="FF0000"/>
                          </a:solidFill>
                        </a:rPr>
                        <a:t>gtsam.NonlinearFactorGraph.string_deserialize</a:t>
                      </a:r>
                      <a:r>
                        <a:rPr lang="en-US" sz="1000" b="1"/>
                        <a:t>(string_array{2})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/>
                        <a:t>     isam2_values  = </a:t>
                      </a:r>
                      <a:r>
                        <a:rPr lang="en-US" sz="1000" b="1">
                          <a:solidFill>
                            <a:srgbClr val="FF0000"/>
                          </a:solidFill>
                        </a:rPr>
                        <a:t>gtsam.Values.string_deserialize</a:t>
                      </a:r>
                      <a:r>
                        <a:rPr lang="en-US" sz="1000" b="1"/>
                        <a:t>(string_array{3})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b="1"/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/>
                        <a:t>	</a:t>
                      </a:r>
                      <a:r>
                        <a:rPr lang="en-US" sz="1000" b="1">
                          <a:solidFill>
                            <a:srgbClr val="6AA84F"/>
                          </a:solidFill>
                        </a:rPr>
                        <a:t>% run your matlab code here...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000" b="1">
                          <a:solidFill>
                            <a:srgbClr val="6AA84F"/>
                          </a:solidFill>
                        </a:rPr>
                        <a:t>	% and send back the result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b="1">
                        <a:solidFill>
                          <a:srgbClr val="6AA84F"/>
                        </a:solidFill>
                      </a:endParaRP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/>
                        <a:t>	index_to_send = 0;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/>
                        <a:t>	msg = rosmessage(matlab_pub);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/>
                        <a:t>	msg.Data = index_to_send;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/>
                        <a:t>	matlab_pub.send(msg);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b="1"/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/>
                        <a:t>	disp (['Chosen Path: ' num2str(index_to_send)]);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000" b="1">
                          <a:solidFill>
                            <a:srgbClr val="0000FF"/>
                          </a:solidFill>
                        </a:rPr>
                        <a:t>end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87" name="Shape 787"/>
          <p:cNvCxnSpPr/>
          <p:nvPr/>
        </p:nvCxnSpPr>
        <p:spPr>
          <a:xfrm rot="10800000" flipH="1">
            <a:off x="2818075" y="2389250"/>
            <a:ext cx="3319500" cy="1067100"/>
          </a:xfrm>
          <a:prstGeom prst="curvedConnector3">
            <a:avLst>
              <a:gd name="adj1" fmla="val 77196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788" name="Shape 788"/>
          <p:cNvCxnSpPr/>
          <p:nvPr/>
        </p:nvCxnSpPr>
        <p:spPr>
          <a:xfrm rot="10800000">
            <a:off x="2599225" y="4076400"/>
            <a:ext cx="3802800" cy="7935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303585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9688923" cy="641350"/>
          </a:xfrm>
        </p:spPr>
        <p:txBody>
          <a:bodyPr>
            <a:normAutofit/>
          </a:bodyPr>
          <a:lstStyle/>
          <a:p>
            <a:r>
              <a:rPr lang="en-US" sz="3600" b="1" dirty="0"/>
              <a:t>Workshop Topics</a:t>
            </a:r>
          </a:p>
        </p:txBody>
      </p:sp>
      <p:pic>
        <p:nvPicPr>
          <p:cNvPr id="7" name="Picture 6" descr="C:\Users\sasson\Downloads\#20 fullcolors in transparent backgrou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83" y="5995192"/>
            <a:ext cx="4369785" cy="60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sasson\Downloads\#22 fullcolors in transparent background.ep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646" y="-78846"/>
            <a:ext cx="1622943" cy="162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sz="half" idx="2"/>
          </p:nvPr>
        </p:nvSpPr>
        <p:spPr>
          <a:xfrm>
            <a:off x="541611" y="1369019"/>
            <a:ext cx="11020125" cy="4559084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</a:rPr>
              <a:t>End to end full demo – MRBSP with 2 UGV in gazebo simulation. </a:t>
            </a:r>
            <a:r>
              <a:rPr lang="en-US" sz="2000" dirty="0">
                <a:solidFill>
                  <a:schemeClr val="accent6"/>
                </a:solidFill>
                <a:sym typeface="Wingdings"/>
              </a:rPr>
              <a:t></a:t>
            </a:r>
            <a:endParaRPr lang="en-US" sz="2000" b="1" dirty="0">
              <a:solidFill>
                <a:schemeClr val="tx1"/>
              </a:solidFill>
            </a:endParaRP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</a:rPr>
              <a:t>Installation – How to install ANPL software </a:t>
            </a:r>
            <a:r>
              <a:rPr lang="en-US" sz="2000" dirty="0">
                <a:solidFill>
                  <a:schemeClr val="accent6"/>
                </a:solidFill>
                <a:sym typeface="Wingdings"/>
              </a:rPr>
              <a:t></a:t>
            </a: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</a:rPr>
              <a:t>ROS notations </a:t>
            </a:r>
            <a:r>
              <a:rPr lang="en-US" sz="2000" dirty="0">
                <a:solidFill>
                  <a:schemeClr val="accent6"/>
                </a:solidFill>
                <a:sym typeface="Wingdings"/>
              </a:rPr>
              <a:t></a:t>
            </a:r>
            <a:endParaRPr lang="en-US" sz="2000" b="1" dirty="0">
              <a:solidFill>
                <a:schemeClr val="tx1"/>
              </a:solidFill>
            </a:endParaRP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</a:rPr>
              <a:t>High level code structure – passive and active </a:t>
            </a:r>
            <a:r>
              <a:rPr lang="en-US" sz="2000" dirty="0">
                <a:solidFill>
                  <a:schemeClr val="accent6"/>
                </a:solidFill>
                <a:sym typeface="Wingdings"/>
              </a:rPr>
              <a:t></a:t>
            </a:r>
            <a:endParaRPr lang="en-US" sz="2000" b="1" dirty="0">
              <a:solidFill>
                <a:schemeClr val="tx1"/>
              </a:solidFill>
            </a:endParaRP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</a:rPr>
              <a:t>Launch files and software configuration </a:t>
            </a:r>
            <a:r>
              <a:rPr lang="en-US" sz="2000" dirty="0">
                <a:solidFill>
                  <a:schemeClr val="accent6"/>
                </a:solidFill>
                <a:sym typeface="Wingdings"/>
              </a:rPr>
              <a:t></a:t>
            </a:r>
            <a:endParaRPr lang="en-US" sz="2000" b="1" dirty="0">
              <a:solidFill>
                <a:schemeClr val="tx1"/>
              </a:solidFill>
            </a:endParaRP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</a:rPr>
              <a:t>how to run the code </a:t>
            </a:r>
            <a:r>
              <a:rPr lang="en-US" sz="2000" dirty="0">
                <a:solidFill>
                  <a:schemeClr val="accent6"/>
                </a:solidFill>
                <a:sym typeface="Wingdings"/>
              </a:rPr>
              <a:t></a:t>
            </a:r>
            <a:endParaRPr lang="en-US" sz="2000" b="1" dirty="0">
              <a:solidFill>
                <a:schemeClr val="tx1"/>
              </a:solidFill>
            </a:endParaRP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</a:rPr>
              <a:t>Code outputs </a:t>
            </a:r>
            <a:r>
              <a:rPr lang="en-US" sz="2000" dirty="0">
                <a:solidFill>
                  <a:schemeClr val="accent6"/>
                </a:solidFill>
                <a:sym typeface="Wingdings"/>
              </a:rPr>
              <a:t></a:t>
            </a:r>
            <a:endParaRPr lang="en-US" sz="2000" b="1" dirty="0">
              <a:solidFill>
                <a:schemeClr val="tx1"/>
              </a:solidFill>
            </a:endParaRP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 err="1">
                <a:solidFill>
                  <a:schemeClr val="tx1"/>
                </a:solidFill>
              </a:rPr>
              <a:t>Matalb</a:t>
            </a:r>
            <a:r>
              <a:rPr lang="en-US" sz="2000" b="1" dirty="0">
                <a:solidFill>
                  <a:schemeClr val="tx1"/>
                </a:solidFill>
              </a:rPr>
              <a:t> analysis tools </a:t>
            </a:r>
            <a:r>
              <a:rPr lang="en-US" sz="2000" dirty="0">
                <a:solidFill>
                  <a:schemeClr val="accent6"/>
                </a:solidFill>
                <a:sym typeface="Wingdings"/>
              </a:rPr>
              <a:t></a:t>
            </a:r>
            <a:endParaRPr lang="en-US" sz="2000" b="1" dirty="0">
              <a:solidFill>
                <a:schemeClr val="tx1"/>
              </a:solidFill>
            </a:endParaRP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</a:rPr>
              <a:t>Matlab interface with the code </a:t>
            </a:r>
            <a:r>
              <a:rPr lang="en-US" sz="2000" dirty="0">
                <a:solidFill>
                  <a:schemeClr val="accent6"/>
                </a:solidFill>
                <a:sym typeface="Wingdings"/>
              </a:rPr>
              <a:t></a:t>
            </a:r>
            <a:endParaRPr lang="en-US" sz="2000" b="1" dirty="0">
              <a:solidFill>
                <a:schemeClr val="tx1"/>
              </a:solidFill>
            </a:endParaRP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</a:rPr>
              <a:t>Code handling policy</a:t>
            </a: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Hands on exercises</a:t>
            </a:r>
            <a:endParaRPr lang="en-US" sz="2000" dirty="0"/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1446625" y="6184669"/>
            <a:ext cx="473826" cy="414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8C5D3224-0B14-4947-A875-3C357FA86EE9}" type="slidenum">
              <a:rPr lang="en-US" smtClean="0">
                <a:solidFill>
                  <a:schemeClr val="tx1"/>
                </a:solidFill>
              </a:rPr>
              <a:t>59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82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9688923" cy="641350"/>
          </a:xfrm>
        </p:spPr>
        <p:txBody>
          <a:bodyPr>
            <a:normAutofit/>
          </a:bodyPr>
          <a:lstStyle/>
          <a:p>
            <a:r>
              <a:rPr lang="en-US" sz="3600" b="1" dirty="0"/>
              <a:t>Installation</a:t>
            </a:r>
          </a:p>
        </p:txBody>
      </p:sp>
      <p:pic>
        <p:nvPicPr>
          <p:cNvPr id="7" name="Picture 6" descr="C:\Users\sasson\Downloads\#20 fullcolors in transparent backgrou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83" y="5995192"/>
            <a:ext cx="4369785" cy="60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sasson\Downloads\#22 fullcolors in transparent background.ep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646" y="-78846"/>
            <a:ext cx="1622943" cy="162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sz="half" idx="2"/>
          </p:nvPr>
        </p:nvSpPr>
        <p:spPr>
          <a:xfrm>
            <a:off x="541611" y="1369019"/>
            <a:ext cx="11020125" cy="455908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This installation assumes Ubuntu 16.04 with </a:t>
            </a:r>
            <a:r>
              <a:rPr lang="en-US" sz="2000" dirty="0" err="1">
                <a:solidFill>
                  <a:schemeClr val="tx1"/>
                </a:solidFill>
              </a:rPr>
              <a:t>ros</a:t>
            </a:r>
            <a:r>
              <a:rPr lang="en-US" sz="2000" dirty="0">
                <a:solidFill>
                  <a:schemeClr val="tx1"/>
                </a:solidFill>
              </a:rPr>
              <a:t>-kinetic installed. It also assumes the ANPL environment is installed.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Create new catkin workspace (named </a:t>
            </a:r>
            <a:r>
              <a:rPr lang="en-US" sz="2000" dirty="0" err="1">
                <a:solidFill>
                  <a:schemeClr val="tx1"/>
                </a:solidFill>
              </a:rPr>
              <a:t>mrbsp_ws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400" dirty="0">
                <a:solidFill>
                  <a:schemeClr val="tx1"/>
                </a:solidFill>
              </a:rPr>
              <a:t>$ </a:t>
            </a:r>
            <a:r>
              <a:rPr lang="en-US" sz="1400" dirty="0" err="1">
                <a:solidFill>
                  <a:schemeClr val="tx1"/>
                </a:solidFill>
              </a:rPr>
              <a:t>mkdir</a:t>
            </a:r>
            <a:r>
              <a:rPr lang="en-US" sz="1400" dirty="0">
                <a:solidFill>
                  <a:schemeClr val="tx1"/>
                </a:solidFill>
              </a:rPr>
              <a:t> –p ~/ANPL/code/</a:t>
            </a:r>
            <a:r>
              <a:rPr lang="en-US" sz="1400" dirty="0" err="1">
                <a:solidFill>
                  <a:schemeClr val="tx1"/>
                </a:solidFill>
              </a:rPr>
              <a:t>mrbsp_ws</a:t>
            </a:r>
            <a:r>
              <a:rPr lang="en-US" sz="1400" dirty="0">
                <a:solidFill>
                  <a:schemeClr val="tx1"/>
                </a:solidFill>
              </a:rPr>
              <a:t>/</a:t>
            </a:r>
            <a:r>
              <a:rPr lang="en-US" sz="1400" dirty="0" err="1">
                <a:solidFill>
                  <a:schemeClr val="tx1"/>
                </a:solidFill>
              </a:rPr>
              <a:t>src</a:t>
            </a:r>
            <a:endParaRPr lang="en-US" sz="1400" dirty="0">
              <a:solidFill>
                <a:schemeClr val="tx1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400" dirty="0">
                <a:solidFill>
                  <a:schemeClr val="tx1"/>
                </a:solidFill>
              </a:rPr>
              <a:t>$ cd ~/ANPL/code/</a:t>
            </a:r>
            <a:r>
              <a:rPr lang="en-US" sz="1400" dirty="0" err="1">
                <a:solidFill>
                  <a:schemeClr val="tx1"/>
                </a:solidFill>
              </a:rPr>
              <a:t>mrbsp_ws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Initialize catkin workspace and build it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400" dirty="0">
                <a:solidFill>
                  <a:schemeClr val="tx1"/>
                </a:solidFill>
              </a:rPr>
              <a:t>$ catkin </a:t>
            </a:r>
            <a:r>
              <a:rPr lang="en-US" sz="1400" dirty="0" err="1">
                <a:solidFill>
                  <a:schemeClr val="tx1"/>
                </a:solidFill>
              </a:rPr>
              <a:t>init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400" dirty="0">
                <a:solidFill>
                  <a:schemeClr val="tx1"/>
                </a:solidFill>
              </a:rPr>
              <a:t>$ catkin build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Source the workspace (and save it in .</a:t>
            </a:r>
            <a:r>
              <a:rPr lang="en-US" sz="2000" dirty="0" err="1">
                <a:solidFill>
                  <a:schemeClr val="tx1"/>
                </a:solidFill>
              </a:rPr>
              <a:t>bashrc</a:t>
            </a:r>
            <a:r>
              <a:rPr lang="en-US" sz="2000" dirty="0">
                <a:solidFill>
                  <a:schemeClr val="tx1"/>
                </a:solidFill>
              </a:rPr>
              <a:t> file)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400" dirty="0">
                <a:solidFill>
                  <a:schemeClr val="tx1"/>
                </a:solidFill>
              </a:rPr>
              <a:t>$ echo “source </a:t>
            </a:r>
            <a:r>
              <a:rPr lang="en-US" sz="1400" dirty="0" smtClean="0">
                <a:solidFill>
                  <a:schemeClr val="tx1"/>
                </a:solidFill>
              </a:rPr>
              <a:t>$HOME/ANPL/code/</a:t>
            </a:r>
            <a:r>
              <a:rPr lang="en-US" sz="1400" dirty="0" err="1" smtClean="0">
                <a:solidFill>
                  <a:schemeClr val="tx1"/>
                </a:solidFill>
              </a:rPr>
              <a:t>mrbsp_ws</a:t>
            </a:r>
            <a:r>
              <a:rPr lang="en-US" sz="1400" dirty="0" smtClean="0">
                <a:solidFill>
                  <a:schemeClr val="tx1"/>
                </a:solidFill>
              </a:rPr>
              <a:t>/</a:t>
            </a:r>
            <a:r>
              <a:rPr lang="en-US" sz="1400" dirty="0" err="1" smtClean="0">
                <a:solidFill>
                  <a:schemeClr val="tx1"/>
                </a:solidFill>
              </a:rPr>
              <a:t>devel</a:t>
            </a:r>
            <a:r>
              <a:rPr lang="en-US" sz="1400" dirty="0" smtClean="0">
                <a:solidFill>
                  <a:schemeClr val="tx1"/>
                </a:solidFill>
              </a:rPr>
              <a:t>/</a:t>
            </a:r>
            <a:r>
              <a:rPr lang="en-US" sz="1400" dirty="0" err="1" smtClean="0">
                <a:solidFill>
                  <a:schemeClr val="tx1"/>
                </a:solidFill>
              </a:rPr>
              <a:t>setup.bash</a:t>
            </a:r>
            <a:r>
              <a:rPr lang="en-US" sz="1400" dirty="0">
                <a:solidFill>
                  <a:schemeClr val="tx1"/>
                </a:solidFill>
              </a:rPr>
              <a:t>” &gt;&gt; ~/.</a:t>
            </a:r>
            <a:r>
              <a:rPr lang="en-US" sz="1400" dirty="0" err="1">
                <a:solidFill>
                  <a:schemeClr val="tx1"/>
                </a:solidFill>
              </a:rPr>
              <a:t>bashrc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Clone </a:t>
            </a:r>
            <a:r>
              <a:rPr lang="en-US" sz="2000" dirty="0" err="1">
                <a:solidFill>
                  <a:schemeClr val="tx1"/>
                </a:solidFill>
              </a:rPr>
              <a:t>mrbsp_ros</a:t>
            </a:r>
            <a:r>
              <a:rPr lang="en-US" sz="2000" dirty="0">
                <a:solidFill>
                  <a:schemeClr val="tx1"/>
                </a:solidFill>
              </a:rPr>
              <a:t> package to </a:t>
            </a:r>
            <a:r>
              <a:rPr lang="en-US" sz="2000" dirty="0" err="1">
                <a:solidFill>
                  <a:schemeClr val="tx1"/>
                </a:solidFill>
              </a:rPr>
              <a:t>src</a:t>
            </a:r>
            <a:r>
              <a:rPr lang="en-US" sz="2000" dirty="0">
                <a:solidFill>
                  <a:schemeClr val="tx1"/>
                </a:solidFill>
              </a:rPr>
              <a:t> folder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400" dirty="0">
                <a:solidFill>
                  <a:schemeClr val="tx1"/>
                </a:solidFill>
              </a:rPr>
              <a:t>$ </a:t>
            </a:r>
            <a:r>
              <a:rPr lang="en-US" sz="1400" dirty="0" err="1">
                <a:solidFill>
                  <a:schemeClr val="tx1"/>
                </a:solidFill>
              </a:rPr>
              <a:t>git</a:t>
            </a:r>
            <a:r>
              <a:rPr lang="en-US" sz="1400" dirty="0">
                <a:solidFill>
                  <a:schemeClr val="tx1"/>
                </a:solidFill>
              </a:rPr>
              <a:t> clone </a:t>
            </a:r>
            <a:r>
              <a:rPr lang="en-US" sz="1400" dirty="0">
                <a:solidFill>
                  <a:schemeClr val="tx1"/>
                </a:solidFill>
                <a:hlinkClick r:id="rId4"/>
              </a:rPr>
              <a:t>https://bitbucket.org/ANPL/mrbsp_ros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src</a:t>
            </a:r>
            <a:r>
              <a:rPr lang="en-US" sz="1400" dirty="0">
                <a:solidFill>
                  <a:schemeClr val="tx1"/>
                </a:solidFill>
              </a:rPr>
              <a:t>/</a:t>
            </a:r>
            <a:r>
              <a:rPr lang="en-US" sz="1400" dirty="0" err="1">
                <a:solidFill>
                  <a:schemeClr val="tx1"/>
                </a:solidFill>
              </a:rPr>
              <a:t>mrbsp_ros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Clone </a:t>
            </a:r>
            <a:r>
              <a:rPr lang="en-US" sz="2000" dirty="0" err="1">
                <a:solidFill>
                  <a:schemeClr val="tx1"/>
                </a:solidFill>
              </a:rPr>
              <a:t>anpl</a:t>
            </a:r>
            <a:r>
              <a:rPr lang="en-US" sz="2000" dirty="0">
                <a:solidFill>
                  <a:schemeClr val="tx1"/>
                </a:solidFill>
              </a:rPr>
              <a:t> software workshop repository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400" dirty="0">
                <a:solidFill>
                  <a:schemeClr val="tx1"/>
                </a:solidFill>
              </a:rPr>
              <a:t>$ </a:t>
            </a:r>
            <a:r>
              <a:rPr lang="en-US" sz="1400" dirty="0" err="1">
                <a:solidFill>
                  <a:schemeClr val="tx1"/>
                </a:solidFill>
              </a:rPr>
              <a:t>git</a:t>
            </a:r>
            <a:r>
              <a:rPr lang="en-US" sz="1400" dirty="0">
                <a:solidFill>
                  <a:schemeClr val="tx1"/>
                </a:solidFill>
              </a:rPr>
              <a:t> clone </a:t>
            </a:r>
            <a:r>
              <a:rPr lang="en-US" sz="1400" dirty="0">
                <a:solidFill>
                  <a:schemeClr val="tx1"/>
                </a:solidFill>
                <a:hlinkClick r:id="rId5"/>
              </a:rPr>
              <a:t>https://bitbucket.org/ANPL/anpl_software_workshop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src</a:t>
            </a:r>
            <a:r>
              <a:rPr lang="en-US" sz="1400" dirty="0">
                <a:solidFill>
                  <a:schemeClr val="tx1"/>
                </a:solidFill>
              </a:rPr>
              <a:t>/</a:t>
            </a:r>
            <a:r>
              <a:rPr lang="en-US" sz="1400" dirty="0" err="1">
                <a:solidFill>
                  <a:schemeClr val="tx1"/>
                </a:solidFill>
                <a:hlinkClick r:id="rId5"/>
              </a:rPr>
              <a:t>anpl_software_workshop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Build workspace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400" dirty="0">
                <a:solidFill>
                  <a:schemeClr val="tx1"/>
                </a:solidFill>
              </a:rPr>
              <a:t>$ catkin build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1446625" y="6184669"/>
            <a:ext cx="473826" cy="414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279F7AD9-B412-49F4-889B-CDC47D26CF8A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0975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9688923" cy="64135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Code Handling Policy</a:t>
            </a:r>
            <a:endParaRPr lang="en-US" sz="3600" b="1" dirty="0"/>
          </a:p>
        </p:txBody>
      </p:sp>
      <p:pic>
        <p:nvPicPr>
          <p:cNvPr id="7" name="Picture 6" descr="C:\Users\sasson\Downloads\#20 fullcolors in transparent backgrou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83" y="5995192"/>
            <a:ext cx="4369785" cy="60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sasson\Downloads\#22 fullcolors in transparent background.ep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646" y="-78846"/>
            <a:ext cx="1622943" cy="162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sz="half" idx="2"/>
          </p:nvPr>
        </p:nvSpPr>
        <p:spPr>
          <a:xfrm>
            <a:off x="541611" y="1369019"/>
            <a:ext cx="11020125" cy="455908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The code is maintained as a </a:t>
            </a:r>
            <a:r>
              <a:rPr lang="en-US" sz="2000" dirty="0" err="1">
                <a:solidFill>
                  <a:schemeClr val="tx1"/>
                </a:solidFill>
              </a:rPr>
              <a:t>git</a:t>
            </a:r>
            <a:r>
              <a:rPr lang="en-US" sz="2000" dirty="0">
                <a:solidFill>
                  <a:schemeClr val="tx1"/>
                </a:solidFill>
              </a:rPr>
              <a:t> repository in </a:t>
            </a:r>
            <a:r>
              <a:rPr lang="en-US" sz="2000" dirty="0" err="1">
                <a:solidFill>
                  <a:schemeClr val="tx1"/>
                </a:solidFill>
              </a:rPr>
              <a:t>bitbucket</a:t>
            </a:r>
            <a:r>
              <a:rPr lang="en-US" sz="2000" dirty="0">
                <a:solidFill>
                  <a:schemeClr val="tx1"/>
                </a:solidFill>
              </a:rPr>
              <a:t> and is available to all ANPL members.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The main stable version is at </a:t>
            </a:r>
            <a:r>
              <a:rPr lang="en-US" sz="2000" b="1" dirty="0">
                <a:solidFill>
                  <a:schemeClr val="tx1"/>
                </a:solidFill>
              </a:rPr>
              <a:t>master</a:t>
            </a:r>
            <a:r>
              <a:rPr lang="en-US" sz="2000" dirty="0">
                <a:solidFill>
                  <a:schemeClr val="tx1"/>
                </a:solidFill>
              </a:rPr>
              <a:t> branch.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When starting </a:t>
            </a:r>
            <a:r>
              <a:rPr lang="en-US" sz="2000" dirty="0" smtClean="0">
                <a:solidFill>
                  <a:schemeClr val="tx1"/>
                </a:solidFill>
              </a:rPr>
              <a:t>a new </a:t>
            </a:r>
            <a:r>
              <a:rPr lang="en-US" sz="2000" dirty="0">
                <a:solidFill>
                  <a:schemeClr val="tx1"/>
                </a:solidFill>
              </a:rPr>
              <a:t>implementation for </a:t>
            </a:r>
            <a:r>
              <a:rPr lang="en-US" sz="2000" dirty="0" smtClean="0">
                <a:solidFill>
                  <a:schemeClr val="tx1"/>
                </a:solidFill>
              </a:rPr>
              <a:t>a specific </a:t>
            </a:r>
            <a:r>
              <a:rPr lang="en-US" sz="2000" dirty="0">
                <a:solidFill>
                  <a:schemeClr val="tx1"/>
                </a:solidFill>
              </a:rPr>
              <a:t>researcher, create a new branch from the master branch and start its name with the researcher name.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When the code is ready send a pull request to merge the new branch with </a:t>
            </a:r>
            <a:r>
              <a:rPr lang="en-US" sz="2000" dirty="0" err="1">
                <a:solidFill>
                  <a:schemeClr val="tx1"/>
                </a:solidFill>
              </a:rPr>
              <a:t>devel</a:t>
            </a:r>
            <a:r>
              <a:rPr lang="en-US" sz="2000" dirty="0">
                <a:solidFill>
                  <a:schemeClr val="tx1"/>
                </a:solidFill>
              </a:rPr>
              <a:t> branch.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If the integration with </a:t>
            </a:r>
            <a:r>
              <a:rPr lang="en-US" sz="2000" dirty="0" err="1">
                <a:solidFill>
                  <a:schemeClr val="tx1"/>
                </a:solidFill>
              </a:rPr>
              <a:t>devel</a:t>
            </a:r>
            <a:r>
              <a:rPr lang="en-US" sz="2000" dirty="0">
                <a:solidFill>
                  <a:schemeClr val="tx1"/>
                </a:solidFill>
              </a:rPr>
              <a:t> branch </a:t>
            </a:r>
            <a:r>
              <a:rPr lang="en-US" sz="2000" dirty="0" smtClean="0">
                <a:solidFill>
                  <a:schemeClr val="tx1"/>
                </a:solidFill>
              </a:rPr>
              <a:t>succeeds, </a:t>
            </a:r>
            <a:r>
              <a:rPr lang="en-US" sz="2000" dirty="0">
                <a:solidFill>
                  <a:schemeClr val="tx1"/>
                </a:solidFill>
              </a:rPr>
              <a:t>the code will be tested more carefully and after </a:t>
            </a:r>
            <a:r>
              <a:rPr lang="en-US" sz="2000" dirty="0" smtClean="0">
                <a:solidFill>
                  <a:schemeClr val="tx1"/>
                </a:solidFill>
              </a:rPr>
              <a:t>it </a:t>
            </a:r>
            <a:r>
              <a:rPr lang="en-US" sz="2000" dirty="0">
                <a:solidFill>
                  <a:schemeClr val="tx1"/>
                </a:solidFill>
              </a:rPr>
              <a:t>will pass all tests, </a:t>
            </a:r>
            <a:r>
              <a:rPr lang="en-US" sz="2000" dirty="0" err="1">
                <a:solidFill>
                  <a:schemeClr val="tx1"/>
                </a:solidFill>
              </a:rPr>
              <a:t>devel</a:t>
            </a:r>
            <a:r>
              <a:rPr lang="en-US" sz="2000" dirty="0">
                <a:solidFill>
                  <a:schemeClr val="tx1"/>
                </a:solidFill>
              </a:rPr>
              <a:t> branch will be merged with the master branch.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1446625" y="6184669"/>
            <a:ext cx="473826" cy="414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FC63815C-ECC4-4CDD-8AC6-83B2EDF3C6A2}" type="slidenum">
              <a:rPr lang="en-US">
                <a:solidFill>
                  <a:schemeClr val="tx1"/>
                </a:solidFill>
              </a:rPr>
              <a:t>60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06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9688923" cy="641350"/>
          </a:xfrm>
        </p:spPr>
        <p:txBody>
          <a:bodyPr>
            <a:normAutofit/>
          </a:bodyPr>
          <a:lstStyle/>
          <a:p>
            <a:r>
              <a:rPr lang="en-US" sz="3600" b="1" dirty="0"/>
              <a:t>Workshop Topics</a:t>
            </a:r>
          </a:p>
        </p:txBody>
      </p:sp>
      <p:pic>
        <p:nvPicPr>
          <p:cNvPr id="7" name="Picture 6" descr="C:\Users\sasson\Downloads\#20 fullcolors in transparent backgrou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83" y="5995192"/>
            <a:ext cx="4369785" cy="60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sasson\Downloads\#22 fullcolors in transparent background.ep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646" y="-78846"/>
            <a:ext cx="1622943" cy="162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sz="half" idx="2"/>
          </p:nvPr>
        </p:nvSpPr>
        <p:spPr>
          <a:xfrm>
            <a:off x="541611" y="1369019"/>
            <a:ext cx="11020125" cy="4559084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</a:rPr>
              <a:t>End to end full demo – MRBSP with 2 UGV in gazebo simulation. </a:t>
            </a:r>
            <a:r>
              <a:rPr lang="en-US" sz="2000" dirty="0">
                <a:solidFill>
                  <a:schemeClr val="accent6"/>
                </a:solidFill>
                <a:sym typeface="Wingdings"/>
              </a:rPr>
              <a:t></a:t>
            </a:r>
            <a:endParaRPr lang="en-US" sz="2000" b="1" dirty="0">
              <a:solidFill>
                <a:schemeClr val="tx1"/>
              </a:solidFill>
            </a:endParaRP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</a:rPr>
              <a:t>Installation – How to install ANPL software </a:t>
            </a:r>
            <a:r>
              <a:rPr lang="en-US" sz="2000" dirty="0">
                <a:solidFill>
                  <a:schemeClr val="accent6"/>
                </a:solidFill>
                <a:sym typeface="Wingdings"/>
              </a:rPr>
              <a:t></a:t>
            </a: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</a:rPr>
              <a:t>ROS notations </a:t>
            </a:r>
            <a:r>
              <a:rPr lang="en-US" sz="2000" dirty="0">
                <a:solidFill>
                  <a:schemeClr val="accent6"/>
                </a:solidFill>
                <a:sym typeface="Wingdings"/>
              </a:rPr>
              <a:t></a:t>
            </a:r>
            <a:endParaRPr lang="en-US" sz="2000" b="1" dirty="0">
              <a:solidFill>
                <a:schemeClr val="tx1"/>
              </a:solidFill>
            </a:endParaRP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</a:rPr>
              <a:t>High level code structure – passive and active </a:t>
            </a:r>
            <a:r>
              <a:rPr lang="en-US" sz="2000" dirty="0">
                <a:solidFill>
                  <a:schemeClr val="accent6"/>
                </a:solidFill>
                <a:sym typeface="Wingdings"/>
              </a:rPr>
              <a:t></a:t>
            </a:r>
            <a:endParaRPr lang="en-US" sz="2000" b="1" dirty="0">
              <a:solidFill>
                <a:schemeClr val="tx1"/>
              </a:solidFill>
            </a:endParaRP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</a:rPr>
              <a:t>Launch files and software configuration </a:t>
            </a:r>
            <a:r>
              <a:rPr lang="en-US" sz="2000" dirty="0">
                <a:solidFill>
                  <a:schemeClr val="accent6"/>
                </a:solidFill>
                <a:sym typeface="Wingdings"/>
              </a:rPr>
              <a:t></a:t>
            </a:r>
            <a:endParaRPr lang="en-US" sz="2000" b="1" dirty="0">
              <a:solidFill>
                <a:schemeClr val="tx1"/>
              </a:solidFill>
            </a:endParaRP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</a:rPr>
              <a:t>how to run the code </a:t>
            </a:r>
            <a:r>
              <a:rPr lang="en-US" sz="2000" dirty="0">
                <a:solidFill>
                  <a:schemeClr val="accent6"/>
                </a:solidFill>
                <a:sym typeface="Wingdings"/>
              </a:rPr>
              <a:t></a:t>
            </a:r>
            <a:endParaRPr lang="en-US" sz="2000" b="1" dirty="0">
              <a:solidFill>
                <a:schemeClr val="tx1"/>
              </a:solidFill>
            </a:endParaRP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</a:rPr>
              <a:t>Code outputs </a:t>
            </a:r>
            <a:r>
              <a:rPr lang="en-US" sz="2000" dirty="0">
                <a:solidFill>
                  <a:schemeClr val="accent6"/>
                </a:solidFill>
                <a:sym typeface="Wingdings"/>
              </a:rPr>
              <a:t></a:t>
            </a:r>
            <a:endParaRPr lang="en-US" sz="2000" b="1" dirty="0">
              <a:solidFill>
                <a:schemeClr val="tx1"/>
              </a:solidFill>
            </a:endParaRP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 err="1">
                <a:solidFill>
                  <a:schemeClr val="tx1"/>
                </a:solidFill>
              </a:rPr>
              <a:t>Matalb</a:t>
            </a:r>
            <a:r>
              <a:rPr lang="en-US" sz="2000" b="1" dirty="0">
                <a:solidFill>
                  <a:schemeClr val="tx1"/>
                </a:solidFill>
              </a:rPr>
              <a:t> analysis tools </a:t>
            </a:r>
            <a:r>
              <a:rPr lang="en-US" sz="2000" dirty="0">
                <a:solidFill>
                  <a:schemeClr val="accent6"/>
                </a:solidFill>
                <a:sym typeface="Wingdings"/>
              </a:rPr>
              <a:t></a:t>
            </a:r>
            <a:endParaRPr lang="en-US" sz="2000" b="1" dirty="0">
              <a:solidFill>
                <a:schemeClr val="tx1"/>
              </a:solidFill>
            </a:endParaRP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</a:rPr>
              <a:t>Matlab interface with the code </a:t>
            </a:r>
            <a:r>
              <a:rPr lang="en-US" sz="2000" dirty="0">
                <a:solidFill>
                  <a:schemeClr val="accent6"/>
                </a:solidFill>
                <a:sym typeface="Wingdings"/>
              </a:rPr>
              <a:t></a:t>
            </a:r>
            <a:endParaRPr lang="en-US" sz="2000" b="1" dirty="0">
              <a:solidFill>
                <a:schemeClr val="tx1"/>
              </a:solidFill>
            </a:endParaRP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</a:rPr>
              <a:t>Code handling policy </a:t>
            </a:r>
            <a:r>
              <a:rPr lang="en-US" sz="2000" dirty="0">
                <a:solidFill>
                  <a:schemeClr val="accent6"/>
                </a:solidFill>
                <a:sym typeface="Wingdings"/>
              </a:rPr>
              <a:t></a:t>
            </a:r>
            <a:endParaRPr lang="en-US" sz="2000" b="1" dirty="0">
              <a:solidFill>
                <a:schemeClr val="tx1"/>
              </a:solidFill>
            </a:endParaRP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</a:rPr>
              <a:t>Hands on exercises</a:t>
            </a:r>
            <a:endParaRPr lang="en-US" sz="2000" b="1" dirty="0"/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1446625" y="6184669"/>
            <a:ext cx="473826" cy="414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2D2DBF41-C5B4-4ADD-93FE-87DF07010EB4}" type="slidenum">
              <a:rPr lang="en-US" smtClean="0">
                <a:solidFill>
                  <a:schemeClr val="tx1"/>
                </a:solidFill>
              </a:rPr>
              <a:t>61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25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9688923" cy="64135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Hands On Exercises</a:t>
            </a:r>
            <a:endParaRPr lang="en-US" sz="3600" b="1" dirty="0"/>
          </a:p>
        </p:txBody>
      </p:sp>
      <p:pic>
        <p:nvPicPr>
          <p:cNvPr id="7" name="Picture 6" descr="C:\Users\sasson\Downloads\#20 fullcolors in transparent backgrou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83" y="5995192"/>
            <a:ext cx="4369785" cy="60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sasson\Downloads\#22 fullcolors in transparent background.ep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646" y="-78846"/>
            <a:ext cx="1622943" cy="162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sz="half" idx="2"/>
          </p:nvPr>
        </p:nvSpPr>
        <p:spPr>
          <a:xfrm>
            <a:off x="541611" y="1369019"/>
            <a:ext cx="11020125" cy="455908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b="1" dirty="0">
                <a:solidFill>
                  <a:schemeClr val="tx1"/>
                </a:solidFill>
              </a:rPr>
              <a:t>Exercise #1:</a:t>
            </a:r>
            <a:r>
              <a:rPr lang="en-US" sz="2000" dirty="0">
                <a:solidFill>
                  <a:schemeClr val="tx1"/>
                </a:solidFill>
              </a:rPr>
              <a:t> Load robot in gazebo, move it manually with the keyboard controller and view its sensors in RVIZ.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b="1" dirty="0">
                <a:solidFill>
                  <a:schemeClr val="tx1"/>
                </a:solidFill>
              </a:rPr>
              <a:t>Exercise #2: </a:t>
            </a:r>
            <a:r>
              <a:rPr lang="en-US" sz="2000" dirty="0">
                <a:solidFill>
                  <a:schemeClr val="tx1"/>
                </a:solidFill>
              </a:rPr>
              <a:t>Create a passive slam scenario for one robot. Move the robot with the keyboard controller and examine the results in </a:t>
            </a:r>
            <a:r>
              <a:rPr lang="en-US" sz="2000" dirty="0" err="1">
                <a:solidFill>
                  <a:schemeClr val="tx1"/>
                </a:solidFill>
              </a:rPr>
              <a:t>matlab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endParaRPr lang="he-IL" sz="20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b="1" dirty="0">
                <a:solidFill>
                  <a:schemeClr val="tx1"/>
                </a:solidFill>
              </a:rPr>
              <a:t>Exercise #3: </a:t>
            </a:r>
            <a:r>
              <a:rPr lang="en-US" sz="2000" dirty="0">
                <a:solidFill>
                  <a:schemeClr val="tx1"/>
                </a:solidFill>
              </a:rPr>
              <a:t>Create an active scenario with two robots. Use the interactive action generator and </a:t>
            </a:r>
            <a:r>
              <a:rPr lang="en-US" sz="2000" dirty="0" smtClean="0">
                <a:solidFill>
                  <a:schemeClr val="tx1"/>
                </a:solidFill>
              </a:rPr>
              <a:t>choose </a:t>
            </a:r>
            <a:r>
              <a:rPr lang="en-US" sz="2000" dirty="0">
                <a:solidFill>
                  <a:schemeClr val="tx1"/>
                </a:solidFill>
              </a:rPr>
              <a:t>manually the best trajectory in </a:t>
            </a:r>
            <a:r>
              <a:rPr lang="en-US" sz="2000" dirty="0" err="1">
                <a:solidFill>
                  <a:schemeClr val="tx1"/>
                </a:solidFill>
              </a:rPr>
              <a:t>matlab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b="1" dirty="0">
                <a:solidFill>
                  <a:schemeClr val="tx1"/>
                </a:solidFill>
              </a:rPr>
              <a:t>Exercise #4: </a:t>
            </a:r>
            <a:r>
              <a:rPr lang="en-US" sz="2000" dirty="0">
                <a:solidFill>
                  <a:schemeClr val="tx1"/>
                </a:solidFill>
              </a:rPr>
              <a:t>Create full active scenario. Use the interactive action generator and </a:t>
            </a:r>
            <a:r>
              <a:rPr lang="en-US" sz="2000" dirty="0" smtClean="0">
                <a:solidFill>
                  <a:schemeClr val="tx1"/>
                </a:solidFill>
              </a:rPr>
              <a:t>choose </a:t>
            </a:r>
            <a:r>
              <a:rPr lang="en-US" sz="2000" dirty="0">
                <a:solidFill>
                  <a:schemeClr val="tx1"/>
                </a:solidFill>
              </a:rPr>
              <a:t>the best path according to cost </a:t>
            </a:r>
            <a:r>
              <a:rPr lang="en-US" sz="2000" dirty="0" smtClean="0">
                <a:solidFill>
                  <a:schemeClr val="tx1"/>
                </a:solidFill>
              </a:rPr>
              <a:t>function in C++.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46625" y="6184669"/>
            <a:ext cx="473826" cy="414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1AF5A1B-0C5E-4C7D-9B5E-9D243051A5C6}" type="slidenum">
              <a:rPr lang="en-US" smtClean="0">
                <a:solidFill>
                  <a:schemeClr val="tx1"/>
                </a:solidFill>
              </a:rPr>
              <a:t>62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80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9688923" cy="64135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Exercise #1 – Gazebo Simulation</a:t>
            </a:r>
            <a:endParaRPr lang="en-US" sz="3600" b="1" dirty="0"/>
          </a:p>
        </p:txBody>
      </p:sp>
      <p:pic>
        <p:nvPicPr>
          <p:cNvPr id="7" name="Picture 6" descr="C:\Users\sasson\Downloads\#20 fullcolors in transparent backgrou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83" y="5995192"/>
            <a:ext cx="4369785" cy="60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sasson\Downloads\#22 fullcolors in transparent background.ep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646" y="-78846"/>
            <a:ext cx="1622943" cy="162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sz="half" idx="2"/>
          </p:nvPr>
        </p:nvSpPr>
        <p:spPr>
          <a:xfrm>
            <a:off x="541611" y="1369019"/>
            <a:ext cx="11020125" cy="455908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Open a new terminal.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Go to </a:t>
            </a:r>
            <a:r>
              <a:rPr lang="en-US" sz="1400" dirty="0" err="1">
                <a:solidFill>
                  <a:schemeClr val="tx1"/>
                </a:solidFill>
              </a:rPr>
              <a:t>mrbsp_scenarios</a:t>
            </a:r>
            <a:r>
              <a:rPr lang="en-US" sz="1400" dirty="0">
                <a:solidFill>
                  <a:schemeClr val="tx1"/>
                </a:solidFill>
              </a:rPr>
              <a:t> package and create a new scenario (name it “workshop”):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$ </a:t>
            </a:r>
            <a:r>
              <a:rPr lang="en-US" dirty="0" err="1">
                <a:solidFill>
                  <a:schemeClr val="tx1"/>
                </a:solidFill>
              </a:rPr>
              <a:t>roscd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mrbsp_scenarios</a:t>
            </a:r>
            <a:r>
              <a:rPr lang="en-US" dirty="0">
                <a:solidFill>
                  <a:schemeClr val="tx1"/>
                </a:solidFill>
              </a:rPr>
              <a:t>/scenarios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$ </a:t>
            </a:r>
            <a:r>
              <a:rPr lang="en-US" dirty="0" err="1">
                <a:solidFill>
                  <a:schemeClr val="tx1"/>
                </a:solidFill>
              </a:rPr>
              <a:t>mkdir</a:t>
            </a:r>
            <a:r>
              <a:rPr lang="en-US" dirty="0">
                <a:solidFill>
                  <a:schemeClr val="tx1"/>
                </a:solidFill>
              </a:rPr>
              <a:t> workshop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Copy exercise1_gazebo.launch file from the workshop repository to the new scenario folder: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$ </a:t>
            </a:r>
            <a:r>
              <a:rPr lang="en-US" dirty="0" err="1">
                <a:solidFill>
                  <a:schemeClr val="tx1"/>
                </a:solidFill>
              </a:rPr>
              <a:t>roscd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anpl_software_workshop</a:t>
            </a:r>
            <a:r>
              <a:rPr lang="en-US" dirty="0">
                <a:solidFill>
                  <a:schemeClr val="tx1"/>
                </a:solidFill>
              </a:rPr>
              <a:t>/launch/exercise1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$ </a:t>
            </a:r>
            <a:r>
              <a:rPr lang="en-US" dirty="0" err="1">
                <a:solidFill>
                  <a:schemeClr val="tx1"/>
                </a:solidFill>
              </a:rPr>
              <a:t>cp</a:t>
            </a:r>
            <a:r>
              <a:rPr lang="en-US" dirty="0">
                <a:solidFill>
                  <a:schemeClr val="tx1"/>
                </a:solidFill>
              </a:rPr>
              <a:t> exercise1_gazebo.launch ~/ANPL/code/</a:t>
            </a:r>
            <a:r>
              <a:rPr lang="en-US" dirty="0" err="1">
                <a:solidFill>
                  <a:schemeClr val="tx1"/>
                </a:solidFill>
              </a:rPr>
              <a:t>mrbsp_ws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src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mrbsp_ros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mrbsp_scenarios</a:t>
            </a:r>
            <a:r>
              <a:rPr lang="en-US" dirty="0">
                <a:solidFill>
                  <a:schemeClr val="tx1"/>
                </a:solidFill>
              </a:rPr>
              <a:t>/scenarios/workshop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Edit the launch file and change the robot initial pose to (x=20.0, y=0.0, z=0.0, Yaw=1.57, Roll=0.0, Pitch=0.0):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$ </a:t>
            </a:r>
            <a:r>
              <a:rPr lang="en-US" dirty="0" err="1">
                <a:solidFill>
                  <a:schemeClr val="tx1"/>
                </a:solidFill>
              </a:rPr>
              <a:t>roscd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mrbsp_scenarios</a:t>
            </a:r>
            <a:r>
              <a:rPr lang="en-US" dirty="0" smtClean="0">
                <a:solidFill>
                  <a:schemeClr val="tx1"/>
                </a:solidFill>
              </a:rPr>
              <a:t>/scenarios/workshop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$ </a:t>
            </a:r>
            <a:r>
              <a:rPr lang="en-US" dirty="0" err="1">
                <a:solidFill>
                  <a:schemeClr val="tx1"/>
                </a:solidFill>
              </a:rPr>
              <a:t>gedit</a:t>
            </a:r>
            <a:r>
              <a:rPr lang="en-US" dirty="0">
                <a:solidFill>
                  <a:schemeClr val="tx1"/>
                </a:solidFill>
              </a:rPr>
              <a:t> exercise1_gazebo.launch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Edit </a:t>
            </a:r>
            <a:r>
              <a:rPr lang="en-US" dirty="0" err="1">
                <a:solidFill>
                  <a:schemeClr val="tx1"/>
                </a:solidFill>
              </a:rPr>
              <a:t>init_pose</a:t>
            </a:r>
            <a:r>
              <a:rPr lang="en-US" dirty="0">
                <a:solidFill>
                  <a:schemeClr val="tx1"/>
                </a:solidFill>
              </a:rPr>
              <a:t> arguments to the requested values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Use the launch file to open gazebo simulator: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$ </a:t>
            </a:r>
            <a:r>
              <a:rPr lang="en-US" dirty="0" err="1">
                <a:solidFill>
                  <a:schemeClr val="tx1"/>
                </a:solidFill>
              </a:rPr>
              <a:t>roslaunch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mrbsp_scenarios</a:t>
            </a:r>
            <a:r>
              <a:rPr lang="en-US" dirty="0">
                <a:solidFill>
                  <a:schemeClr val="tx1"/>
                </a:solidFill>
              </a:rPr>
              <a:t> exercise1_gazebo.launch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46625" y="6184669"/>
            <a:ext cx="473826" cy="414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1AF5A1B-0C5E-4C7D-9B5E-9D243051A5C6}" type="slidenum">
              <a:rPr lang="en-US" smtClean="0">
                <a:solidFill>
                  <a:schemeClr val="tx1"/>
                </a:solidFill>
              </a:rPr>
              <a:t>63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72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9688923" cy="64135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Exercise #1 – Gazebo Simulation</a:t>
            </a:r>
            <a:endParaRPr lang="en-US" sz="3600" b="1" dirty="0"/>
          </a:p>
        </p:txBody>
      </p:sp>
      <p:pic>
        <p:nvPicPr>
          <p:cNvPr id="7" name="Picture 6" descr="C:\Users\sasson\Downloads\#20 fullcolors in transparent backgrou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83" y="5995192"/>
            <a:ext cx="4369785" cy="60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sasson\Downloads\#22 fullcolors in transparent background.ep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646" y="-78846"/>
            <a:ext cx="1622943" cy="162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sz="half" idx="2"/>
          </p:nvPr>
        </p:nvSpPr>
        <p:spPr>
          <a:xfrm>
            <a:off x="541611" y="1369019"/>
            <a:ext cx="11020125" cy="455908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6"/>
            </a:pPr>
            <a:r>
              <a:rPr lang="en-US" sz="1400" dirty="0">
                <a:solidFill>
                  <a:schemeClr val="tx1"/>
                </a:solidFill>
              </a:rPr>
              <a:t>Open a new terminal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6"/>
            </a:pPr>
            <a:r>
              <a:rPr lang="en-US" sz="1400" dirty="0">
                <a:solidFill>
                  <a:schemeClr val="tx1"/>
                </a:solidFill>
              </a:rPr>
              <a:t>Open RVIZ to visualize the robot laser scans: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$ </a:t>
            </a:r>
            <a:r>
              <a:rPr lang="en-US" dirty="0" err="1">
                <a:solidFill>
                  <a:schemeClr val="tx1"/>
                </a:solidFill>
              </a:rPr>
              <a:t>roslaunch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anpl_software_workshop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exercise1_rviz.launch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8"/>
            </a:pPr>
            <a:r>
              <a:rPr lang="en-US" sz="1400" dirty="0">
                <a:solidFill>
                  <a:schemeClr val="tx1"/>
                </a:solidFill>
              </a:rPr>
              <a:t>Use the keyboard controller (opened in a new terminal) to move the robot around and examine the laser scans in RVIZ: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Press ‘e’ to enable the motors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Move to robot with the keyboard arrows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The red line of the robot origin is directing to the robot forward direction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9"/>
            </a:pPr>
            <a:r>
              <a:rPr lang="en-US" sz="1400" dirty="0">
                <a:solidFill>
                  <a:schemeClr val="tx1"/>
                </a:solidFill>
              </a:rPr>
              <a:t>Close gazebo, </a:t>
            </a:r>
            <a:r>
              <a:rPr lang="en-US" sz="1400" dirty="0" err="1">
                <a:solidFill>
                  <a:schemeClr val="tx1"/>
                </a:solidFill>
              </a:rPr>
              <a:t>rviz</a:t>
            </a:r>
            <a:r>
              <a:rPr lang="en-US" sz="1400" dirty="0">
                <a:solidFill>
                  <a:schemeClr val="tx1"/>
                </a:solidFill>
              </a:rPr>
              <a:t> and the opened terminals (use ctrl C for the terminals)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46625" y="6184669"/>
            <a:ext cx="473826" cy="414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1AF5A1B-0C5E-4C7D-9B5E-9D243051A5C6}" type="slidenum">
              <a:rPr lang="en-US" smtClean="0">
                <a:solidFill>
                  <a:schemeClr val="tx1"/>
                </a:solidFill>
              </a:rPr>
              <a:t>64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16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9688923" cy="64135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Exercise #2 – Passive SLAM</a:t>
            </a:r>
            <a:endParaRPr lang="en-US" sz="3600" b="1" dirty="0"/>
          </a:p>
        </p:txBody>
      </p:sp>
      <p:pic>
        <p:nvPicPr>
          <p:cNvPr id="7" name="Picture 6" descr="C:\Users\sasson\Downloads\#20 fullcolors in transparent backgrou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83" y="5995192"/>
            <a:ext cx="4369785" cy="60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sasson\Downloads\#22 fullcolors in transparent background.ep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646" y="-78846"/>
            <a:ext cx="1622943" cy="162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sz="half" idx="2"/>
          </p:nvPr>
        </p:nvSpPr>
        <p:spPr>
          <a:xfrm>
            <a:off x="541611" y="1369019"/>
            <a:ext cx="11020125" cy="455908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Open a new terminal.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Copy exercise2 files to the workshop scenario: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$ </a:t>
            </a:r>
            <a:r>
              <a:rPr lang="en-US" dirty="0" err="1">
                <a:solidFill>
                  <a:schemeClr val="tx1"/>
                </a:solidFill>
              </a:rPr>
              <a:t>roscd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anpl_software_workshop</a:t>
            </a:r>
            <a:r>
              <a:rPr lang="en-US" dirty="0">
                <a:solidFill>
                  <a:schemeClr val="tx1"/>
                </a:solidFill>
              </a:rPr>
              <a:t>/launch/exercise2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$ </a:t>
            </a:r>
            <a:r>
              <a:rPr lang="en-US" dirty="0" err="1">
                <a:solidFill>
                  <a:schemeClr val="tx1"/>
                </a:solidFill>
              </a:rPr>
              <a:t>cp</a:t>
            </a:r>
            <a:r>
              <a:rPr lang="en-US" dirty="0">
                <a:solidFill>
                  <a:schemeClr val="tx1"/>
                </a:solidFill>
              </a:rPr>
              <a:t> exercise2_centralized.launch </a:t>
            </a:r>
            <a:r>
              <a:rPr lang="en-US" dirty="0" smtClean="0">
                <a:solidFill>
                  <a:schemeClr val="tx1"/>
                </a:solidFill>
              </a:rPr>
              <a:t>exercise2_robot_A.launch </a:t>
            </a:r>
            <a:r>
              <a:rPr lang="en-US" dirty="0">
                <a:solidFill>
                  <a:schemeClr val="tx1"/>
                </a:solidFill>
              </a:rPr>
              <a:t>~/ANPL/code/</a:t>
            </a:r>
            <a:r>
              <a:rPr lang="en-US" dirty="0" err="1">
                <a:solidFill>
                  <a:schemeClr val="tx1"/>
                </a:solidFill>
              </a:rPr>
              <a:t>mrbsp_ws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src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mrbsp_ros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mrbsp_scenarios</a:t>
            </a:r>
            <a:r>
              <a:rPr lang="en-US" dirty="0">
                <a:solidFill>
                  <a:schemeClr val="tx1"/>
                </a:solidFill>
              </a:rPr>
              <a:t>/scenarios/workshop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Copy </a:t>
            </a:r>
            <a:r>
              <a:rPr lang="en-US" sz="1400" dirty="0" err="1">
                <a:solidFill>
                  <a:schemeClr val="tx1"/>
                </a:solidFill>
              </a:rPr>
              <a:t>config</a:t>
            </a:r>
            <a:r>
              <a:rPr lang="en-US" sz="1400" dirty="0">
                <a:solidFill>
                  <a:schemeClr val="tx1"/>
                </a:solidFill>
              </a:rPr>
              <a:t> file folder to the workshop scenario folder: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$ </a:t>
            </a:r>
            <a:r>
              <a:rPr lang="en-US" dirty="0" err="1">
                <a:solidFill>
                  <a:schemeClr val="tx1"/>
                </a:solidFill>
              </a:rPr>
              <a:t>roscd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anpl_software_workshop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$ </a:t>
            </a:r>
            <a:r>
              <a:rPr lang="en-US" dirty="0" err="1">
                <a:solidFill>
                  <a:schemeClr val="tx1"/>
                </a:solidFill>
              </a:rPr>
              <a:t>cp</a:t>
            </a:r>
            <a:r>
              <a:rPr lang="en-US" dirty="0">
                <a:solidFill>
                  <a:schemeClr val="tx1"/>
                </a:solidFill>
              </a:rPr>
              <a:t> -R </a:t>
            </a:r>
            <a:r>
              <a:rPr lang="en-US" dirty="0" err="1">
                <a:solidFill>
                  <a:schemeClr val="tx1"/>
                </a:solidFill>
              </a:rPr>
              <a:t>config_files</a:t>
            </a:r>
            <a:r>
              <a:rPr lang="en-US" dirty="0">
                <a:solidFill>
                  <a:schemeClr val="tx1"/>
                </a:solidFill>
              </a:rPr>
              <a:t> ~/ANPL/code/</a:t>
            </a:r>
            <a:r>
              <a:rPr lang="en-US" dirty="0" err="1">
                <a:solidFill>
                  <a:schemeClr val="tx1"/>
                </a:solidFill>
              </a:rPr>
              <a:t>mrbsp_ws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src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mrbsp_ros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mrbsp_scenarios</a:t>
            </a:r>
            <a:r>
              <a:rPr lang="en-US" dirty="0">
                <a:solidFill>
                  <a:schemeClr val="tx1"/>
                </a:solidFill>
              </a:rPr>
              <a:t>/scenarios/workshop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Change researcher name and scenario name in exercise2_centralized.launch: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$ </a:t>
            </a:r>
            <a:r>
              <a:rPr lang="en-US" dirty="0" err="1">
                <a:solidFill>
                  <a:schemeClr val="tx1"/>
                </a:solidFill>
              </a:rPr>
              <a:t>roscd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mrbsp_scenarios</a:t>
            </a:r>
            <a:r>
              <a:rPr lang="en-US" dirty="0">
                <a:solidFill>
                  <a:schemeClr val="tx1"/>
                </a:solidFill>
              </a:rPr>
              <a:t>/scenarios/workshop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$ </a:t>
            </a:r>
            <a:r>
              <a:rPr lang="en-US" dirty="0" err="1">
                <a:solidFill>
                  <a:schemeClr val="tx1"/>
                </a:solidFill>
              </a:rPr>
              <a:t>gedit</a:t>
            </a:r>
            <a:r>
              <a:rPr lang="en-US" dirty="0">
                <a:solidFill>
                  <a:schemeClr val="tx1"/>
                </a:solidFill>
              </a:rPr>
              <a:t> exercise2_centralized.launch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Change </a:t>
            </a:r>
            <a:r>
              <a:rPr lang="en-US" dirty="0" err="1">
                <a:solidFill>
                  <a:schemeClr val="tx1"/>
                </a:solidFill>
              </a:rPr>
              <a:t>researcher_name</a:t>
            </a:r>
            <a:r>
              <a:rPr lang="en-US" dirty="0">
                <a:solidFill>
                  <a:schemeClr val="tx1"/>
                </a:solidFill>
              </a:rPr>
              <a:t> argument to your name &amp; </a:t>
            </a:r>
            <a:r>
              <a:rPr lang="en-US" dirty="0" err="1">
                <a:solidFill>
                  <a:schemeClr val="tx1"/>
                </a:solidFill>
              </a:rPr>
              <a:t>current_scenario</a:t>
            </a:r>
            <a:r>
              <a:rPr lang="en-US" dirty="0">
                <a:solidFill>
                  <a:schemeClr val="tx1"/>
                </a:solidFill>
              </a:rPr>
              <a:t> argument to “workshop”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46625" y="6184669"/>
            <a:ext cx="473826" cy="414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1AF5A1B-0C5E-4C7D-9B5E-9D243051A5C6}" type="slidenum">
              <a:rPr lang="en-US" smtClean="0">
                <a:solidFill>
                  <a:schemeClr val="tx1"/>
                </a:solidFill>
              </a:rPr>
              <a:t>65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3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9688923" cy="64135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Exercise #2 – Passive SLAM</a:t>
            </a:r>
            <a:endParaRPr lang="en-US" sz="3600" b="1" dirty="0"/>
          </a:p>
        </p:txBody>
      </p:sp>
      <p:pic>
        <p:nvPicPr>
          <p:cNvPr id="7" name="Picture 6" descr="C:\Users\sasson\Downloads\#20 fullcolors in transparent backgrou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83" y="5995192"/>
            <a:ext cx="4369785" cy="60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sasson\Downloads\#22 fullcolors in transparent background.ep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646" y="-78846"/>
            <a:ext cx="1622943" cy="162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sz="half" idx="2"/>
          </p:nvPr>
        </p:nvSpPr>
        <p:spPr>
          <a:xfrm>
            <a:off x="541611" y="1369019"/>
            <a:ext cx="11020125" cy="455908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5"/>
            </a:pPr>
            <a:r>
              <a:rPr lang="en-US" sz="1400" dirty="0">
                <a:solidFill>
                  <a:schemeClr val="tx1"/>
                </a:solidFill>
              </a:rPr>
              <a:t>Change scenario name in exercise2_robot_A.launch: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$ </a:t>
            </a:r>
            <a:r>
              <a:rPr lang="en-US" dirty="0" err="1">
                <a:solidFill>
                  <a:schemeClr val="tx1"/>
                </a:solidFill>
              </a:rPr>
              <a:t>roscd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mrbsp_scenarios</a:t>
            </a:r>
            <a:r>
              <a:rPr lang="en-US" dirty="0">
                <a:solidFill>
                  <a:schemeClr val="tx1"/>
                </a:solidFill>
              </a:rPr>
              <a:t>/scenarios/workshop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$ </a:t>
            </a:r>
            <a:r>
              <a:rPr lang="en-US" dirty="0" err="1">
                <a:solidFill>
                  <a:schemeClr val="tx1"/>
                </a:solidFill>
              </a:rPr>
              <a:t>gedit</a:t>
            </a:r>
            <a:r>
              <a:rPr lang="en-US" dirty="0">
                <a:solidFill>
                  <a:schemeClr val="tx1"/>
                </a:solidFill>
              </a:rPr>
              <a:t> exercise2_robot_A.launch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Change </a:t>
            </a:r>
            <a:r>
              <a:rPr lang="en-US" dirty="0" err="1">
                <a:solidFill>
                  <a:schemeClr val="tx1"/>
                </a:solidFill>
              </a:rPr>
              <a:t>current_scenario</a:t>
            </a:r>
            <a:r>
              <a:rPr lang="en-US" dirty="0">
                <a:solidFill>
                  <a:schemeClr val="tx1"/>
                </a:solidFill>
              </a:rPr>
              <a:t> argument to “workshop”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6"/>
            </a:pPr>
            <a:r>
              <a:rPr lang="en-US" sz="1400" dirty="0">
                <a:solidFill>
                  <a:schemeClr val="tx1"/>
                </a:solidFill>
              </a:rPr>
              <a:t>Edit </a:t>
            </a:r>
            <a:r>
              <a:rPr lang="en-US" sz="1400" dirty="0" err="1">
                <a:solidFill>
                  <a:schemeClr val="tx1"/>
                </a:solidFill>
              </a:rPr>
              <a:t>init_pose</a:t>
            </a:r>
            <a:r>
              <a:rPr lang="en-US" sz="1400" dirty="0">
                <a:solidFill>
                  <a:schemeClr val="tx1"/>
                </a:solidFill>
              </a:rPr>
              <a:t> parameters for robot A according to the initial pose you set in exercise1_gazebo.launch file: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$ </a:t>
            </a:r>
            <a:r>
              <a:rPr lang="en-US" dirty="0" err="1">
                <a:solidFill>
                  <a:schemeClr val="tx1"/>
                </a:solidFill>
              </a:rPr>
              <a:t>roscd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mrbsp_scenarios</a:t>
            </a:r>
            <a:r>
              <a:rPr lang="en-US" dirty="0">
                <a:solidFill>
                  <a:schemeClr val="tx1"/>
                </a:solidFill>
              </a:rPr>
              <a:t>/scenarios/workshop/</a:t>
            </a:r>
            <a:r>
              <a:rPr lang="en-US" dirty="0" err="1">
                <a:solidFill>
                  <a:schemeClr val="tx1"/>
                </a:solidFill>
              </a:rPr>
              <a:t>config_files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$ </a:t>
            </a:r>
            <a:r>
              <a:rPr lang="en-US" dirty="0" err="1">
                <a:solidFill>
                  <a:schemeClr val="tx1"/>
                </a:solidFill>
              </a:rPr>
              <a:t>gedit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gazebo_robot_A.yaml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Edit </a:t>
            </a:r>
            <a:r>
              <a:rPr lang="en-US" dirty="0" err="1">
                <a:solidFill>
                  <a:schemeClr val="tx1"/>
                </a:solidFill>
              </a:rPr>
              <a:t>init_pose</a:t>
            </a:r>
            <a:r>
              <a:rPr lang="en-US" dirty="0">
                <a:solidFill>
                  <a:schemeClr val="tx1"/>
                </a:solidFill>
              </a:rPr>
              <a:t> values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6"/>
            </a:pPr>
            <a:r>
              <a:rPr lang="en-US" sz="1400" dirty="0">
                <a:solidFill>
                  <a:schemeClr val="tx1"/>
                </a:solidFill>
              </a:rPr>
              <a:t>Launch gazebo simulator with the file you created in exercise 1: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$ </a:t>
            </a:r>
            <a:r>
              <a:rPr lang="en-US" dirty="0" err="1">
                <a:solidFill>
                  <a:schemeClr val="tx1"/>
                </a:solidFill>
              </a:rPr>
              <a:t>roslaunch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mrbsp_scenarios</a:t>
            </a:r>
            <a:r>
              <a:rPr lang="en-US" dirty="0">
                <a:solidFill>
                  <a:schemeClr val="tx1"/>
                </a:solidFill>
              </a:rPr>
              <a:t> exercise1_gazebo.launch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6"/>
            </a:pPr>
            <a:r>
              <a:rPr lang="en-US" sz="1400" dirty="0">
                <a:solidFill>
                  <a:schemeClr val="tx1"/>
                </a:solidFill>
              </a:rPr>
              <a:t>Launch robot A and centralized machine nodes: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In new terminal: $ </a:t>
            </a:r>
            <a:r>
              <a:rPr lang="en-US" dirty="0" err="1">
                <a:solidFill>
                  <a:schemeClr val="tx1"/>
                </a:solidFill>
              </a:rPr>
              <a:t>roslaunch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mrbsp_scenarios</a:t>
            </a:r>
            <a:r>
              <a:rPr lang="en-US" dirty="0">
                <a:solidFill>
                  <a:schemeClr val="tx1"/>
                </a:solidFill>
              </a:rPr>
              <a:t> exercise2_centralized.launch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In new terminal: $ </a:t>
            </a:r>
            <a:r>
              <a:rPr lang="en-US" dirty="0" err="1">
                <a:solidFill>
                  <a:schemeClr val="tx1"/>
                </a:solidFill>
              </a:rPr>
              <a:t>roslaunch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mrbsp_scenarios</a:t>
            </a:r>
            <a:r>
              <a:rPr lang="en-US" dirty="0">
                <a:solidFill>
                  <a:schemeClr val="tx1"/>
                </a:solidFill>
              </a:rPr>
              <a:t> exercise2_robot_A.launch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6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46625" y="6184669"/>
            <a:ext cx="473826" cy="414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1AF5A1B-0C5E-4C7D-9B5E-9D243051A5C6}" type="slidenum">
              <a:rPr lang="en-US" smtClean="0">
                <a:solidFill>
                  <a:schemeClr val="tx1"/>
                </a:solidFill>
              </a:rPr>
              <a:t>66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09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9688923" cy="64135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Exercise #2 – Passive SLAM</a:t>
            </a:r>
            <a:endParaRPr lang="en-US" sz="3600" b="1" dirty="0"/>
          </a:p>
        </p:txBody>
      </p:sp>
      <p:pic>
        <p:nvPicPr>
          <p:cNvPr id="7" name="Picture 6" descr="C:\Users\sasson\Downloads\#20 fullcolors in transparent backgrou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83" y="5995192"/>
            <a:ext cx="4369785" cy="60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sasson\Downloads\#22 fullcolors in transparent background.ep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646" y="-78846"/>
            <a:ext cx="1622943" cy="162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sz="half" idx="2"/>
          </p:nvPr>
        </p:nvSpPr>
        <p:spPr>
          <a:xfrm>
            <a:off x="541611" y="1369019"/>
            <a:ext cx="11020125" cy="455908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9"/>
            </a:pPr>
            <a:r>
              <a:rPr lang="en-US" sz="1400" dirty="0">
                <a:solidFill>
                  <a:schemeClr val="tx1"/>
                </a:solidFill>
              </a:rPr>
              <a:t>Open RVIZ to visualize the estimated trajectory of the robot and the map: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$ </a:t>
            </a:r>
            <a:r>
              <a:rPr lang="en-US" dirty="0" err="1">
                <a:solidFill>
                  <a:schemeClr val="tx1"/>
                </a:solidFill>
              </a:rPr>
              <a:t>roslaunch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anpl_software_workshop</a:t>
            </a:r>
            <a:r>
              <a:rPr lang="en-US" dirty="0">
                <a:solidFill>
                  <a:schemeClr val="tx1"/>
                </a:solidFill>
              </a:rPr>
              <a:t> exercise2_rviz.launch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10"/>
            </a:pPr>
            <a:r>
              <a:rPr lang="en-US" sz="1400" dirty="0">
                <a:solidFill>
                  <a:schemeClr val="tx1"/>
                </a:solidFill>
              </a:rPr>
              <a:t>Move the robot with the robot controller. Get outside of the big room and enter it form a different entrance in order to detect a loop closure.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10"/>
            </a:pPr>
            <a:r>
              <a:rPr lang="en-US" sz="1400" dirty="0">
                <a:solidFill>
                  <a:schemeClr val="tx1"/>
                </a:solidFill>
              </a:rPr>
              <a:t>Close gazebo, RVIZ, and the opened terminal.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10"/>
            </a:pPr>
            <a:r>
              <a:rPr lang="en-US" sz="1400" dirty="0">
                <a:solidFill>
                  <a:schemeClr val="tx1"/>
                </a:solidFill>
              </a:rPr>
              <a:t>Go to results folder and examine the code outputs.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Go to the current run folder (researcher name + date + time) and type $ </a:t>
            </a:r>
            <a:r>
              <a:rPr lang="en-US" dirty="0" err="1">
                <a:solidFill>
                  <a:schemeClr val="tx1"/>
                </a:solidFill>
              </a:rPr>
              <a:t>octovis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octomap.ot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Go to log and </a:t>
            </a:r>
            <a:r>
              <a:rPr lang="en-US" dirty="0" err="1">
                <a:solidFill>
                  <a:schemeClr val="tx1"/>
                </a:solidFill>
              </a:rPr>
              <a:t>matlab</a:t>
            </a:r>
            <a:r>
              <a:rPr lang="en-US" dirty="0">
                <a:solidFill>
                  <a:schemeClr val="tx1"/>
                </a:solidFill>
              </a:rPr>
              <a:t> folder and examine the results.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10"/>
            </a:pPr>
            <a:r>
              <a:rPr lang="en-US" sz="1400" dirty="0">
                <a:solidFill>
                  <a:schemeClr val="tx1"/>
                </a:solidFill>
              </a:rPr>
              <a:t>Open </a:t>
            </a:r>
            <a:r>
              <a:rPr lang="en-US" sz="1400" dirty="0" err="1">
                <a:solidFill>
                  <a:schemeClr val="tx1"/>
                </a:solidFill>
              </a:rPr>
              <a:t>matlab</a:t>
            </a:r>
            <a:r>
              <a:rPr lang="en-US" sz="1400" dirty="0">
                <a:solidFill>
                  <a:schemeClr val="tx1"/>
                </a:solidFill>
              </a:rPr>
              <a:t> and go to ~ANPL/code/</a:t>
            </a:r>
            <a:r>
              <a:rPr lang="en-US" sz="1400" dirty="0" err="1">
                <a:solidFill>
                  <a:schemeClr val="tx1"/>
                </a:solidFill>
              </a:rPr>
              <a:t>mrbsp_ws</a:t>
            </a:r>
            <a:r>
              <a:rPr lang="en-US" sz="1400" dirty="0">
                <a:solidFill>
                  <a:schemeClr val="tx1"/>
                </a:solidFill>
              </a:rPr>
              <a:t>/</a:t>
            </a:r>
            <a:r>
              <a:rPr lang="en-US" sz="1400" dirty="0" err="1">
                <a:solidFill>
                  <a:schemeClr val="tx1"/>
                </a:solidFill>
              </a:rPr>
              <a:t>srs</a:t>
            </a:r>
            <a:r>
              <a:rPr lang="en-US" sz="1400" dirty="0">
                <a:solidFill>
                  <a:schemeClr val="tx1"/>
                </a:solidFill>
              </a:rPr>
              <a:t>/</a:t>
            </a:r>
            <a:r>
              <a:rPr lang="en-US" sz="1400" dirty="0" err="1">
                <a:solidFill>
                  <a:schemeClr val="tx1"/>
                </a:solidFill>
              </a:rPr>
              <a:t>mrbsp_ros_matalb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10"/>
            </a:pPr>
            <a:r>
              <a:rPr lang="en-US" sz="1400" dirty="0">
                <a:solidFill>
                  <a:schemeClr val="tx1"/>
                </a:solidFill>
              </a:rPr>
              <a:t>Open </a:t>
            </a:r>
            <a:r>
              <a:rPr lang="en-US" sz="1400" dirty="0" err="1">
                <a:solidFill>
                  <a:schemeClr val="tx1"/>
                </a:solidFill>
              </a:rPr>
              <a:t>loadResutls.m</a:t>
            </a:r>
            <a:r>
              <a:rPr lang="en-US" sz="1400" dirty="0">
                <a:solidFill>
                  <a:schemeClr val="tx1"/>
                </a:solidFill>
              </a:rPr>
              <a:t> scripts.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10"/>
            </a:pPr>
            <a:r>
              <a:rPr lang="en-US" sz="1400" dirty="0">
                <a:solidFill>
                  <a:schemeClr val="tx1"/>
                </a:solidFill>
              </a:rPr>
              <a:t>Change scenario to “workshop”, results folder to the current run and filename to the file with the highest index (without the “_values” at the end).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10"/>
            </a:pPr>
            <a:r>
              <a:rPr lang="en-US" sz="1400" dirty="0">
                <a:solidFill>
                  <a:schemeClr val="tx1"/>
                </a:solidFill>
              </a:rPr>
              <a:t>Run the script.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10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46625" y="6184669"/>
            <a:ext cx="473826" cy="414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1AF5A1B-0C5E-4C7D-9B5E-9D243051A5C6}" type="slidenum">
              <a:rPr lang="en-US" smtClean="0">
                <a:solidFill>
                  <a:schemeClr val="tx1"/>
                </a:solidFill>
              </a:rPr>
              <a:t>67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1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9688923" cy="64135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Exercise #3 – Active SLAM with </a:t>
            </a:r>
            <a:r>
              <a:rPr lang="en-US" sz="3600" dirty="0" err="1">
                <a:solidFill>
                  <a:schemeClr val="tx1"/>
                </a:solidFill>
              </a:rPr>
              <a:t>Matlab</a:t>
            </a:r>
            <a:r>
              <a:rPr lang="en-US" sz="3600" dirty="0">
                <a:solidFill>
                  <a:schemeClr val="tx1"/>
                </a:solidFill>
              </a:rPr>
              <a:t> Planner</a:t>
            </a:r>
            <a:endParaRPr lang="en-US" sz="3600" b="1" dirty="0"/>
          </a:p>
        </p:txBody>
      </p:sp>
      <p:pic>
        <p:nvPicPr>
          <p:cNvPr id="7" name="Picture 6" descr="C:\Users\sasson\Downloads\#20 fullcolors in transparent backgrou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83" y="5995192"/>
            <a:ext cx="4369785" cy="60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sasson\Downloads\#22 fullcolors in transparent background.ep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646" y="-78846"/>
            <a:ext cx="1622943" cy="162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sz="half" idx="2"/>
          </p:nvPr>
        </p:nvSpPr>
        <p:spPr>
          <a:xfrm>
            <a:off x="541611" y="1369019"/>
            <a:ext cx="11020125" cy="4559084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Open a new terminal.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dirty="0" smtClean="0">
                <a:solidFill>
                  <a:schemeClr val="tx1"/>
                </a:solidFill>
              </a:rPr>
              <a:t>Add one more robot to gazebo by editing exercise1_gazebo.launch from exercise 1:</a:t>
            </a:r>
            <a:endParaRPr lang="en-US" sz="140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$ </a:t>
            </a:r>
            <a:r>
              <a:rPr lang="en-US" dirty="0" err="1">
                <a:solidFill>
                  <a:schemeClr val="tx1"/>
                </a:solidFill>
              </a:rPr>
              <a:t>roscd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mrbsp_scenarios</a:t>
            </a:r>
            <a:r>
              <a:rPr lang="en-US" dirty="0" smtClean="0">
                <a:solidFill>
                  <a:schemeClr val="tx1"/>
                </a:solidFill>
              </a:rPr>
              <a:t>/scenarios/workshop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$ </a:t>
            </a:r>
            <a:r>
              <a:rPr lang="en-US" dirty="0" err="1" smtClean="0">
                <a:solidFill>
                  <a:schemeClr val="tx1"/>
                </a:solidFill>
              </a:rPr>
              <a:t>gedit</a:t>
            </a:r>
            <a:r>
              <a:rPr lang="en-US" dirty="0" smtClean="0">
                <a:solidFill>
                  <a:schemeClr val="tx1"/>
                </a:solidFill>
              </a:rPr>
              <a:t> exercise1_gazebo.launch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Copy line 3 and paste it at line 4. Change </a:t>
            </a:r>
            <a:r>
              <a:rPr lang="en-US" dirty="0" err="1" smtClean="0">
                <a:solidFill>
                  <a:schemeClr val="tx1"/>
                </a:solidFill>
              </a:rPr>
              <a:t>arg</a:t>
            </a:r>
            <a:r>
              <a:rPr lang="en-US" dirty="0" smtClean="0">
                <a:solidFill>
                  <a:schemeClr val="tx1"/>
                </a:solidFill>
              </a:rPr>
              <a:t> name to robot2_name and the defaults value to pioneer2.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Copy lines 11-17 (starts with &lt;group and ends with &lt;/</a:t>
            </a:r>
            <a:r>
              <a:rPr lang="en-US" dirty="0" err="1" smtClean="0">
                <a:solidFill>
                  <a:schemeClr val="tx1"/>
                </a:solidFill>
              </a:rPr>
              <a:t>groupe</a:t>
            </a:r>
            <a:r>
              <a:rPr lang="en-US" dirty="0" smtClean="0">
                <a:solidFill>
                  <a:schemeClr val="tx1"/>
                </a:solidFill>
              </a:rPr>
              <a:t>&gt;) and paste them at line 18 (above the &lt;/launch&gt; tag).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On the lines you just copy, change </a:t>
            </a:r>
            <a:r>
              <a:rPr lang="en-US" dirty="0" err="1" smtClean="0">
                <a:solidFill>
                  <a:schemeClr val="tx1"/>
                </a:solidFill>
              </a:rPr>
              <a:t>arg</a:t>
            </a:r>
            <a:r>
              <a:rPr lang="en-US" dirty="0" smtClean="0">
                <a:solidFill>
                  <a:schemeClr val="tx1"/>
                </a:solidFill>
              </a:rPr>
              <a:t> robot1_name to robot2_name.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For robot 2, set </a:t>
            </a:r>
            <a:r>
              <a:rPr lang="en-US" dirty="0" err="1" smtClean="0">
                <a:solidFill>
                  <a:schemeClr val="tx1"/>
                </a:solidFill>
              </a:rPr>
              <a:t>init_pose</a:t>
            </a:r>
            <a:r>
              <a:rPr lang="en-US" dirty="0" smtClean="0">
                <a:solidFill>
                  <a:schemeClr val="tx1"/>
                </a:solidFill>
              </a:rPr>
              <a:t> argument to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x=26.9, </a:t>
            </a:r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dirty="0" smtClean="0">
                <a:solidFill>
                  <a:schemeClr val="tx1"/>
                </a:solidFill>
              </a:rPr>
              <a:t>=-6.07, </a:t>
            </a:r>
            <a:r>
              <a:rPr lang="en-US" dirty="0">
                <a:solidFill>
                  <a:schemeClr val="tx1"/>
                </a:solidFill>
              </a:rPr>
              <a:t>z=0.0, Yaw=1.57, Roll=0.0, Pitch=0.0)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Launch </a:t>
            </a:r>
            <a:r>
              <a:rPr lang="en-US" sz="1400" dirty="0" smtClean="0">
                <a:solidFill>
                  <a:schemeClr val="tx1"/>
                </a:solidFill>
              </a:rPr>
              <a:t>exercise1_gazebo.launch and check that 2 robot are now existed.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dirty="0" smtClean="0">
                <a:solidFill>
                  <a:schemeClr val="tx1"/>
                </a:solidFill>
              </a:rPr>
              <a:t>Update </a:t>
            </a:r>
            <a:r>
              <a:rPr lang="en-US" sz="1400" dirty="0" err="1" smtClean="0">
                <a:solidFill>
                  <a:schemeClr val="tx1"/>
                </a:solidFill>
              </a:rPr>
              <a:t>gazebo_robot_B.yaml</a:t>
            </a:r>
            <a:r>
              <a:rPr lang="en-US" sz="1400" dirty="0" smtClean="0">
                <a:solidFill>
                  <a:schemeClr val="tx1"/>
                </a:solidFill>
              </a:rPr>
              <a:t> file with the initial pose of robot B.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dirty="0" smtClean="0">
                <a:solidFill>
                  <a:schemeClr val="tx1"/>
                </a:solidFill>
              </a:rPr>
              <a:t>Copy exercise3 files from the workshop repository: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$ </a:t>
            </a:r>
            <a:r>
              <a:rPr lang="en-US" dirty="0" err="1">
                <a:solidFill>
                  <a:schemeClr val="tx1"/>
                </a:solidFill>
              </a:rPr>
              <a:t>roscd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anpl_software_workshop</a:t>
            </a:r>
            <a:r>
              <a:rPr lang="en-US" dirty="0" smtClean="0">
                <a:solidFill>
                  <a:schemeClr val="tx1"/>
                </a:solidFill>
              </a:rPr>
              <a:t>/launch/exercise3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$ </a:t>
            </a:r>
            <a:r>
              <a:rPr lang="en-US" dirty="0" err="1">
                <a:solidFill>
                  <a:schemeClr val="tx1"/>
                </a:solidFill>
              </a:rPr>
              <a:t>cp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mtClean="0">
                <a:solidFill>
                  <a:schemeClr val="tx1"/>
                </a:solidFill>
              </a:rPr>
              <a:t>exercise3_centralized.launch </a:t>
            </a:r>
            <a:r>
              <a:rPr lang="en-US" smtClean="0">
                <a:solidFill>
                  <a:schemeClr val="tx1"/>
                </a:solidFill>
              </a:rPr>
              <a:t>exercise3_robot_A.launch exercise3_robot_B.launch </a:t>
            </a:r>
            <a:r>
              <a:rPr lang="en-US" dirty="0">
                <a:solidFill>
                  <a:schemeClr val="tx1"/>
                </a:solidFill>
              </a:rPr>
              <a:t>~/ANPL/code/</a:t>
            </a:r>
            <a:r>
              <a:rPr lang="en-US" dirty="0" err="1">
                <a:solidFill>
                  <a:schemeClr val="tx1"/>
                </a:solidFill>
              </a:rPr>
              <a:t>mrbsp_ws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src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mrbsp_ros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mrbsp_scenarios</a:t>
            </a:r>
            <a:r>
              <a:rPr lang="en-US" dirty="0">
                <a:solidFill>
                  <a:schemeClr val="tx1"/>
                </a:solidFill>
              </a:rPr>
              <a:t>/scenarios/workshop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At all files, change </a:t>
            </a:r>
            <a:r>
              <a:rPr lang="en-US" dirty="0" err="1">
                <a:solidFill>
                  <a:schemeClr val="tx1"/>
                </a:solidFill>
              </a:rPr>
              <a:t>researcher_name</a:t>
            </a:r>
            <a:r>
              <a:rPr lang="en-US" dirty="0">
                <a:solidFill>
                  <a:schemeClr val="tx1"/>
                </a:solidFill>
              </a:rPr>
              <a:t> argument to your name &amp; </a:t>
            </a:r>
            <a:r>
              <a:rPr lang="en-US" dirty="0" err="1">
                <a:solidFill>
                  <a:schemeClr val="tx1"/>
                </a:solidFill>
              </a:rPr>
              <a:t>current_scenario</a:t>
            </a:r>
            <a:r>
              <a:rPr lang="en-US" dirty="0">
                <a:solidFill>
                  <a:schemeClr val="tx1"/>
                </a:solidFill>
              </a:rPr>
              <a:t> argument to “workshop</a:t>
            </a:r>
            <a:r>
              <a:rPr lang="en-US" dirty="0" smtClean="0">
                <a:solidFill>
                  <a:schemeClr val="tx1"/>
                </a:solidFill>
              </a:rPr>
              <a:t>”.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46625" y="6184669"/>
            <a:ext cx="473826" cy="414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1AF5A1B-0C5E-4C7D-9B5E-9D243051A5C6}" type="slidenum">
              <a:rPr lang="en-US" smtClean="0">
                <a:solidFill>
                  <a:schemeClr val="tx1"/>
                </a:solidFill>
              </a:rPr>
              <a:t>68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42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9688923" cy="64135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Exercise #3 – Active SLAM with </a:t>
            </a:r>
            <a:r>
              <a:rPr lang="en-US" sz="3600" dirty="0" err="1">
                <a:solidFill>
                  <a:schemeClr val="tx1"/>
                </a:solidFill>
              </a:rPr>
              <a:t>Matlab</a:t>
            </a:r>
            <a:r>
              <a:rPr lang="en-US" sz="3600" dirty="0">
                <a:solidFill>
                  <a:schemeClr val="tx1"/>
                </a:solidFill>
              </a:rPr>
              <a:t> Planner</a:t>
            </a:r>
            <a:endParaRPr lang="en-US" sz="3600" b="1" dirty="0"/>
          </a:p>
        </p:txBody>
      </p:sp>
      <p:pic>
        <p:nvPicPr>
          <p:cNvPr id="7" name="Picture 6" descr="C:\Users\sasson\Downloads\#20 fullcolors in transparent backgrou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83" y="5995192"/>
            <a:ext cx="4369785" cy="60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sasson\Downloads\#22 fullcolors in transparent background.ep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646" y="-78846"/>
            <a:ext cx="1622943" cy="162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sz="half" idx="2"/>
          </p:nvPr>
        </p:nvSpPr>
        <p:spPr>
          <a:xfrm>
            <a:off x="541611" y="1369019"/>
            <a:ext cx="11020125" cy="455908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6"/>
            </a:pPr>
            <a:r>
              <a:rPr lang="en-US" sz="1400" dirty="0">
                <a:solidFill>
                  <a:schemeClr val="tx1"/>
                </a:solidFill>
              </a:rPr>
              <a:t>Open a new </a:t>
            </a:r>
            <a:r>
              <a:rPr lang="en-US" sz="1400" dirty="0" smtClean="0">
                <a:solidFill>
                  <a:schemeClr val="tx1"/>
                </a:solidFill>
              </a:rPr>
              <a:t>terminal and launch exercise3_centralized.launch: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&amp; </a:t>
            </a:r>
            <a:r>
              <a:rPr lang="en-US" dirty="0" err="1" smtClean="0">
                <a:solidFill>
                  <a:schemeClr val="tx1"/>
                </a:solidFill>
              </a:rPr>
              <a:t>roslaunch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mrbsp_scenarios</a:t>
            </a:r>
            <a:r>
              <a:rPr lang="en-US" dirty="0" smtClean="0">
                <a:solidFill>
                  <a:schemeClr val="tx1"/>
                </a:solidFill>
              </a:rPr>
              <a:t> exercise3_centralized.launch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6"/>
            </a:pPr>
            <a:r>
              <a:rPr lang="en-US" sz="1400" dirty="0" smtClean="0">
                <a:solidFill>
                  <a:schemeClr val="tx1"/>
                </a:solidFill>
              </a:rPr>
              <a:t>Open a new terminal and launch exercise3_robot_A.launch:</a:t>
            </a:r>
            <a:endParaRPr lang="en-US" sz="140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$ </a:t>
            </a:r>
            <a:r>
              <a:rPr lang="en-US" dirty="0" err="1">
                <a:solidFill>
                  <a:schemeClr val="tx1"/>
                </a:solidFill>
              </a:rPr>
              <a:t>roslaunch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mrbsp_scenarios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exercise3_robot_A.launch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6"/>
            </a:pPr>
            <a:r>
              <a:rPr lang="en-US" sz="1400" dirty="0">
                <a:solidFill>
                  <a:schemeClr val="tx1"/>
                </a:solidFill>
              </a:rPr>
              <a:t>Open a new terminal and launch </a:t>
            </a:r>
            <a:r>
              <a:rPr lang="en-US" sz="1400" dirty="0" smtClean="0">
                <a:solidFill>
                  <a:schemeClr val="tx1"/>
                </a:solidFill>
              </a:rPr>
              <a:t>exercise3_robot_B.launch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$ </a:t>
            </a:r>
            <a:r>
              <a:rPr lang="en-US" dirty="0" err="1">
                <a:solidFill>
                  <a:schemeClr val="tx1"/>
                </a:solidFill>
              </a:rPr>
              <a:t>roslaunch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mrbsp_scenarios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exercise3_robot_B.launch 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6"/>
            </a:pPr>
            <a:r>
              <a:rPr lang="en-US" sz="1400" dirty="0" smtClean="0">
                <a:solidFill>
                  <a:schemeClr val="tx1"/>
                </a:solidFill>
              </a:rPr>
              <a:t>Open planner node in Matlab.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In a new terminal: $ Matlab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Go to ANPL/code/</a:t>
            </a:r>
            <a:r>
              <a:rPr lang="en-US" dirty="0" err="1" smtClean="0">
                <a:solidFill>
                  <a:schemeClr val="tx1"/>
                </a:solidFill>
              </a:rPr>
              <a:t>mrbsp_ws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err="1" smtClean="0">
                <a:solidFill>
                  <a:schemeClr val="tx1"/>
                </a:solidFill>
              </a:rPr>
              <a:t>src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err="1" smtClean="0">
                <a:solidFill>
                  <a:schemeClr val="tx1"/>
                </a:solidFill>
              </a:rPr>
              <a:t>mrbsp_ros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err="1" smtClean="0">
                <a:solidFill>
                  <a:schemeClr val="tx1"/>
                </a:solidFill>
              </a:rPr>
              <a:t>planner_node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err="1" smtClean="0">
                <a:solidFill>
                  <a:schemeClr val="tx1"/>
                </a:solidFill>
              </a:rPr>
              <a:t>matlab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Open </a:t>
            </a:r>
            <a:r>
              <a:rPr lang="en-US" dirty="0" err="1" smtClean="0">
                <a:solidFill>
                  <a:schemeClr val="tx1"/>
                </a:solidFill>
              </a:rPr>
              <a:t>planner_a.m</a:t>
            </a:r>
            <a:r>
              <a:rPr lang="en-US" dirty="0" smtClean="0">
                <a:solidFill>
                  <a:schemeClr val="tx1"/>
                </a:solidFill>
              </a:rPr>
              <a:t> script and place a breakpoint at line 29 (“</a:t>
            </a:r>
            <a:r>
              <a:rPr lang="en-US" dirty="0" err="1" smtClean="0">
                <a:solidFill>
                  <a:schemeClr val="tx1"/>
                </a:solidFill>
              </a:rPr>
              <a:t>index_to_send</a:t>
            </a:r>
            <a:r>
              <a:rPr lang="en-US" dirty="0" smtClean="0">
                <a:solidFill>
                  <a:schemeClr val="tx1"/>
                </a:solidFill>
              </a:rPr>
              <a:t> ….”)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Run the script.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6"/>
            </a:pPr>
            <a:r>
              <a:rPr lang="en-US" sz="1400" dirty="0" smtClean="0">
                <a:solidFill>
                  <a:schemeClr val="tx1"/>
                </a:solidFill>
              </a:rPr>
              <a:t>On RVIZ, use the interactive action generator and create a candidate actions for each robot.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6"/>
            </a:pPr>
            <a:r>
              <a:rPr lang="en-US" sz="1400" dirty="0" smtClean="0">
                <a:solidFill>
                  <a:schemeClr val="tx1"/>
                </a:solidFill>
              </a:rPr>
              <a:t>On </a:t>
            </a:r>
            <a:r>
              <a:rPr lang="en-US" sz="1400" dirty="0" err="1" smtClean="0">
                <a:solidFill>
                  <a:schemeClr val="tx1"/>
                </a:solidFill>
              </a:rPr>
              <a:t>matlab</a:t>
            </a:r>
            <a:r>
              <a:rPr lang="en-US" sz="1400" dirty="0" smtClean="0">
                <a:solidFill>
                  <a:schemeClr val="tx1"/>
                </a:solidFill>
              </a:rPr>
              <a:t>, examine the belief you receive from the </a:t>
            </a:r>
            <a:r>
              <a:rPr lang="en-US" sz="1400" dirty="0" err="1" smtClean="0">
                <a:solidFill>
                  <a:schemeClr val="tx1"/>
                </a:solidFill>
              </a:rPr>
              <a:t>cpp</a:t>
            </a:r>
            <a:r>
              <a:rPr lang="en-US" sz="1400" dirty="0" smtClean="0">
                <a:solidFill>
                  <a:schemeClr val="tx1"/>
                </a:solidFill>
              </a:rPr>
              <a:t> code.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46625" y="6184669"/>
            <a:ext cx="473826" cy="414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1AF5A1B-0C5E-4C7D-9B5E-9D243051A5C6}" type="slidenum">
              <a:rPr lang="en-US" smtClean="0">
                <a:solidFill>
                  <a:schemeClr val="tx1"/>
                </a:solidFill>
              </a:rPr>
              <a:t>69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70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9688923" cy="641350"/>
          </a:xfrm>
        </p:spPr>
        <p:txBody>
          <a:bodyPr>
            <a:normAutofit/>
          </a:bodyPr>
          <a:lstStyle/>
          <a:p>
            <a:r>
              <a:rPr lang="en-US" sz="3600" b="1" dirty="0"/>
              <a:t>Code Updating</a:t>
            </a:r>
          </a:p>
        </p:txBody>
      </p:sp>
      <p:pic>
        <p:nvPicPr>
          <p:cNvPr id="7" name="Picture 6" descr="C:\Users\sasson\Downloads\#20 fullcolors in transparent backgrou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83" y="5995192"/>
            <a:ext cx="4369785" cy="60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sasson\Downloads\#22 fullcolors in transparent background.ep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646" y="-78846"/>
            <a:ext cx="1622943" cy="162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sz="half" idx="2"/>
          </p:nvPr>
        </p:nvSpPr>
        <p:spPr>
          <a:xfrm>
            <a:off x="541611" y="1369019"/>
            <a:ext cx="11020125" cy="455908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</a:rPr>
              <a:t>If the code is already installed on the computer, make sure you have the latest version.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000" dirty="0">
                <a:solidFill>
                  <a:schemeClr val="tx1"/>
                </a:solidFill>
              </a:rPr>
              <a:t>$ cd ~/ANPL/code/</a:t>
            </a:r>
            <a:r>
              <a:rPr lang="en-US" sz="1000" dirty="0" err="1">
                <a:solidFill>
                  <a:schemeClr val="tx1"/>
                </a:solidFill>
              </a:rPr>
              <a:t>mrbsp</a:t>
            </a:r>
            <a:r>
              <a:rPr lang="en-US" sz="1000" dirty="0">
                <a:solidFill>
                  <a:schemeClr val="tx1"/>
                </a:solidFill>
              </a:rPr>
              <a:t>/</a:t>
            </a:r>
            <a:r>
              <a:rPr lang="en-US" sz="1000" dirty="0" err="1">
                <a:solidFill>
                  <a:schemeClr val="tx1"/>
                </a:solidFill>
              </a:rPr>
              <a:t>src</a:t>
            </a:r>
            <a:r>
              <a:rPr lang="en-US" sz="1000" dirty="0">
                <a:solidFill>
                  <a:schemeClr val="tx1"/>
                </a:solidFill>
              </a:rPr>
              <a:t>/</a:t>
            </a:r>
            <a:r>
              <a:rPr lang="en-US" sz="1000" dirty="0" err="1">
                <a:solidFill>
                  <a:schemeClr val="tx1"/>
                </a:solidFill>
              </a:rPr>
              <a:t>mrbsp_ros</a:t>
            </a:r>
            <a:endParaRPr lang="en-US" sz="1000" dirty="0">
              <a:solidFill>
                <a:schemeClr val="tx1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000" dirty="0">
                <a:solidFill>
                  <a:schemeClr val="tx1"/>
                </a:solidFill>
              </a:rPr>
              <a:t>$ </a:t>
            </a:r>
            <a:r>
              <a:rPr lang="en-US" sz="1000" dirty="0" err="1">
                <a:solidFill>
                  <a:schemeClr val="tx1"/>
                </a:solidFill>
              </a:rPr>
              <a:t>git</a:t>
            </a:r>
            <a:r>
              <a:rPr lang="en-US" sz="1000" dirty="0">
                <a:solidFill>
                  <a:schemeClr val="tx1"/>
                </a:solidFill>
              </a:rPr>
              <a:t> pull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</a:rPr>
              <a:t>Re-compile the code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000" dirty="0">
                <a:solidFill>
                  <a:schemeClr val="tx1"/>
                </a:solidFill>
              </a:rPr>
              <a:t>$ cd ../..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000" dirty="0">
                <a:solidFill>
                  <a:schemeClr val="tx1"/>
                </a:solidFill>
              </a:rPr>
              <a:t>$ catkin build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1446625" y="6184669"/>
            <a:ext cx="473826" cy="414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05026EF-EBF0-493A-B0EB-76FA1D742054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15670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9688923" cy="641350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Exercise #4 </a:t>
            </a:r>
            <a:r>
              <a:rPr lang="en-US" sz="3600" dirty="0">
                <a:solidFill>
                  <a:schemeClr val="tx1"/>
                </a:solidFill>
              </a:rPr>
              <a:t>– Active SLAM </a:t>
            </a:r>
            <a:r>
              <a:rPr lang="en-US" sz="3600">
                <a:solidFill>
                  <a:schemeClr val="tx1"/>
                </a:solidFill>
              </a:rPr>
              <a:t>with C++ </a:t>
            </a:r>
            <a:r>
              <a:rPr lang="en-US" sz="3600" dirty="0">
                <a:solidFill>
                  <a:schemeClr val="tx1"/>
                </a:solidFill>
              </a:rPr>
              <a:t>Planner</a:t>
            </a:r>
            <a:endParaRPr lang="en-US" sz="3600" b="1" dirty="0"/>
          </a:p>
        </p:txBody>
      </p:sp>
      <p:pic>
        <p:nvPicPr>
          <p:cNvPr id="7" name="Picture 6" descr="C:\Users\sasson\Downloads\#20 fullcolors in transparent backgrou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83" y="5995192"/>
            <a:ext cx="4369785" cy="60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sasson\Downloads\#22 fullcolors in transparent background.ep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646" y="-78846"/>
            <a:ext cx="1622943" cy="162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sz="half" idx="2"/>
          </p:nvPr>
        </p:nvSpPr>
        <p:spPr>
          <a:xfrm>
            <a:off x="541611" y="1369019"/>
            <a:ext cx="11020125" cy="455908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dirty="0" smtClean="0">
                <a:solidFill>
                  <a:schemeClr val="tx1"/>
                </a:solidFill>
              </a:rPr>
              <a:t>Change the planner to be fully C++ implemented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$ </a:t>
            </a:r>
            <a:r>
              <a:rPr lang="en-US" dirty="0" err="1">
                <a:solidFill>
                  <a:schemeClr val="tx1"/>
                </a:solidFill>
              </a:rPr>
              <a:t>roscd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mrbsp_scenarios</a:t>
            </a:r>
            <a:r>
              <a:rPr lang="en-US" dirty="0">
                <a:solidFill>
                  <a:schemeClr val="tx1"/>
                </a:solidFill>
              </a:rPr>
              <a:t>/scenarios/workshop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$ </a:t>
            </a:r>
            <a:r>
              <a:rPr lang="en-US" dirty="0" err="1" smtClean="0">
                <a:solidFill>
                  <a:schemeClr val="tx1"/>
                </a:solidFill>
              </a:rPr>
              <a:t>gedit</a:t>
            </a:r>
            <a:r>
              <a:rPr lang="en-US" dirty="0" smtClean="0">
                <a:solidFill>
                  <a:schemeClr val="tx1"/>
                </a:solidFill>
              </a:rPr>
              <a:t> exercise3_centralized.launch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At line 41 change </a:t>
            </a:r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name “</a:t>
            </a:r>
            <a:r>
              <a:rPr lang="en-US" dirty="0" err="1" smtClean="0">
                <a:solidFill>
                  <a:schemeClr val="tx1"/>
                </a:solidFill>
              </a:rPr>
              <a:t>planner_type</a:t>
            </a:r>
            <a:r>
              <a:rPr lang="en-US" dirty="0" smtClean="0">
                <a:solidFill>
                  <a:schemeClr val="tx1"/>
                </a:solidFill>
              </a:rPr>
              <a:t>” to </a:t>
            </a:r>
            <a:r>
              <a:rPr lang="en-US" dirty="0" err="1" smtClean="0">
                <a:solidFill>
                  <a:schemeClr val="tx1"/>
                </a:solidFill>
              </a:rPr>
              <a:t>cpp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dirty="0" smtClean="0">
                <a:solidFill>
                  <a:schemeClr val="tx1"/>
                </a:solidFill>
              </a:rPr>
              <a:t>Launch the scenarios:</a:t>
            </a:r>
            <a:endParaRPr lang="en-US" sz="140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In a new terminal $ </a:t>
            </a:r>
            <a:r>
              <a:rPr lang="en-US" dirty="0" err="1" smtClean="0">
                <a:solidFill>
                  <a:schemeClr val="tx1"/>
                </a:solidFill>
              </a:rPr>
              <a:t>roslaunch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mrbsp_scenarios</a:t>
            </a:r>
            <a:r>
              <a:rPr lang="en-US" dirty="0" smtClean="0">
                <a:solidFill>
                  <a:schemeClr val="tx1"/>
                </a:solidFill>
              </a:rPr>
              <a:t> exercise1_gazebo.launch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In a new terminal $ </a:t>
            </a:r>
            <a:r>
              <a:rPr lang="en-US" dirty="0" err="1">
                <a:solidFill>
                  <a:schemeClr val="tx1"/>
                </a:solidFill>
              </a:rPr>
              <a:t>roslaunch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mrbsp_scenarios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exercise3_centralized.launch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In a new terminal $ </a:t>
            </a:r>
            <a:r>
              <a:rPr lang="en-US" dirty="0" err="1">
                <a:solidFill>
                  <a:schemeClr val="tx1"/>
                </a:solidFill>
              </a:rPr>
              <a:t>roslaunch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mrbsp_scenarios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exercise3_robot_A.launch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In a new terminal $ </a:t>
            </a:r>
            <a:r>
              <a:rPr lang="en-US" dirty="0" err="1">
                <a:solidFill>
                  <a:schemeClr val="tx1"/>
                </a:solidFill>
              </a:rPr>
              <a:t>roslaunch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mrbsp_scenarios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exercise3_robot_B.launch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dirty="0" smtClean="0">
                <a:solidFill>
                  <a:schemeClr val="tx1"/>
                </a:solidFill>
              </a:rPr>
              <a:t>Use the interactive action generator and create a candidate actions for each robot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dirty="0" smtClean="0">
                <a:solidFill>
                  <a:schemeClr val="tx1"/>
                </a:solidFill>
              </a:rPr>
              <a:t>In RVIZ, before double clicking on the screen to finish the actions generation, on the left panel, uncheck “Loaded Map” and “</a:t>
            </a:r>
            <a:r>
              <a:rPr lang="en-US" sz="1400" dirty="0" err="1" smtClean="0">
                <a:solidFill>
                  <a:schemeClr val="tx1"/>
                </a:solidFill>
              </a:rPr>
              <a:t>PoseWithCovariance</a:t>
            </a:r>
            <a:r>
              <a:rPr lang="en-US" sz="1400" dirty="0" smtClean="0">
                <a:solidFill>
                  <a:schemeClr val="tx1"/>
                </a:solidFill>
              </a:rPr>
              <a:t>” boxes and check all the unchecked boxes.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dirty="0" smtClean="0">
                <a:solidFill>
                  <a:schemeClr val="tx1"/>
                </a:solidFill>
              </a:rPr>
              <a:t>Double click on the screen an watch the robots accomplish the chosen actions.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46625" y="6184669"/>
            <a:ext cx="473826" cy="414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1AF5A1B-0C5E-4C7D-9B5E-9D243051A5C6}" type="slidenum">
              <a:rPr lang="en-US" smtClean="0">
                <a:solidFill>
                  <a:schemeClr val="tx1"/>
                </a:solidFill>
              </a:rPr>
              <a:t>70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89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9688923" cy="641350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Exercise #4 </a:t>
            </a:r>
            <a:r>
              <a:rPr lang="en-US" sz="3600" dirty="0">
                <a:solidFill>
                  <a:schemeClr val="tx1"/>
                </a:solidFill>
              </a:rPr>
              <a:t>– Active SLAM </a:t>
            </a:r>
            <a:r>
              <a:rPr lang="en-US" sz="3600">
                <a:solidFill>
                  <a:schemeClr val="tx1"/>
                </a:solidFill>
              </a:rPr>
              <a:t>with C++ </a:t>
            </a:r>
            <a:r>
              <a:rPr lang="en-US" sz="3600" dirty="0">
                <a:solidFill>
                  <a:schemeClr val="tx1"/>
                </a:solidFill>
              </a:rPr>
              <a:t>Planner</a:t>
            </a:r>
            <a:endParaRPr lang="en-US" sz="3600" b="1" dirty="0"/>
          </a:p>
        </p:txBody>
      </p:sp>
      <p:pic>
        <p:nvPicPr>
          <p:cNvPr id="7" name="Picture 6" descr="C:\Users\sasson\Downloads\#20 fullcolors in transparent backgrou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83" y="5995192"/>
            <a:ext cx="4369785" cy="60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sasson\Downloads\#22 fullcolors in transparent background.ep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646" y="-78846"/>
            <a:ext cx="1622943" cy="162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sz="half" idx="2"/>
          </p:nvPr>
        </p:nvSpPr>
        <p:spPr>
          <a:xfrm>
            <a:off x="541611" y="1369019"/>
            <a:ext cx="11020125" cy="455908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6"/>
            </a:pPr>
            <a:r>
              <a:rPr lang="en-US" sz="1400" dirty="0">
                <a:solidFill>
                  <a:schemeClr val="tx1"/>
                </a:solidFill>
              </a:rPr>
              <a:t>Explore the results </a:t>
            </a:r>
            <a:r>
              <a:rPr lang="en-US" sz="1400" dirty="0" smtClean="0">
                <a:solidFill>
                  <a:schemeClr val="tx1"/>
                </a:solidFill>
              </a:rPr>
              <a:t>of the code in the results folder.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6"/>
            </a:pPr>
            <a:r>
              <a:rPr lang="en-US" sz="1400" dirty="0" smtClean="0">
                <a:solidFill>
                  <a:schemeClr val="tx1"/>
                </a:solidFill>
              </a:rPr>
              <a:t>Use the Matlab analysis tools to explore the results in Matlab.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46625" y="6184669"/>
            <a:ext cx="473826" cy="414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1AF5A1B-0C5E-4C7D-9B5E-9D243051A5C6}" type="slidenum">
              <a:rPr lang="en-US" smtClean="0">
                <a:solidFill>
                  <a:schemeClr val="tx1"/>
                </a:solidFill>
              </a:rPr>
              <a:t>71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5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:\Users\sasson\Downloads\#20 fullcolors in transparent backgrou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83" y="5995192"/>
            <a:ext cx="4369785" cy="60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sasson\Downloads\#22 fullcolors in transparent background.ep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646" y="-78846"/>
            <a:ext cx="1622943" cy="162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sz="half" idx="2"/>
          </p:nvPr>
        </p:nvSpPr>
        <p:spPr>
          <a:xfrm>
            <a:off x="541611" y="2879070"/>
            <a:ext cx="11020125" cy="1099861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6000" dirty="0" smtClean="0">
                <a:solidFill>
                  <a:schemeClr val="tx1"/>
                </a:solidFill>
              </a:rPr>
              <a:t>The End!!!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46625" y="6184669"/>
            <a:ext cx="473826" cy="414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1AF5A1B-0C5E-4C7D-9B5E-9D243051A5C6}" type="slidenum">
              <a:rPr lang="en-US" smtClean="0">
                <a:solidFill>
                  <a:schemeClr val="tx1"/>
                </a:solidFill>
              </a:rPr>
              <a:t>72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79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9688923" cy="641350"/>
          </a:xfrm>
        </p:spPr>
        <p:txBody>
          <a:bodyPr>
            <a:normAutofit/>
          </a:bodyPr>
          <a:lstStyle/>
          <a:p>
            <a:r>
              <a:rPr lang="en-US" sz="3600" b="1" dirty="0"/>
              <a:t>Workshop Topics</a:t>
            </a:r>
          </a:p>
        </p:txBody>
      </p:sp>
      <p:pic>
        <p:nvPicPr>
          <p:cNvPr id="7" name="Picture 6" descr="C:\Users\sasson\Downloads\#20 fullcolors in transparent backgrou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83" y="5995192"/>
            <a:ext cx="4369785" cy="60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sasson\Downloads\#22 fullcolors in transparent background.ep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646" y="-78846"/>
            <a:ext cx="1622943" cy="162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sz="half" idx="2"/>
          </p:nvPr>
        </p:nvSpPr>
        <p:spPr>
          <a:xfrm>
            <a:off x="541611" y="1369019"/>
            <a:ext cx="11020125" cy="4559084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</a:rPr>
              <a:t>End to end full demo – MRBSP with 2 UGV in gazebo simulation. </a:t>
            </a:r>
            <a:r>
              <a:rPr lang="en-US" sz="2000" dirty="0">
                <a:solidFill>
                  <a:schemeClr val="accent6"/>
                </a:solidFill>
                <a:sym typeface="Wingdings"/>
              </a:rPr>
              <a:t></a:t>
            </a:r>
            <a:endParaRPr lang="en-US" sz="2000" b="1" dirty="0">
              <a:solidFill>
                <a:schemeClr val="tx1"/>
              </a:solidFill>
            </a:endParaRP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</a:rPr>
              <a:t>Installation – How to install ANPL software </a:t>
            </a:r>
            <a:r>
              <a:rPr lang="en-US" sz="2000" dirty="0">
                <a:solidFill>
                  <a:schemeClr val="accent6"/>
                </a:solidFill>
                <a:sym typeface="Wingdings"/>
              </a:rPr>
              <a:t></a:t>
            </a: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</a:rPr>
              <a:t>ROS notations</a:t>
            </a: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High level code structure – passive and active</a:t>
            </a: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Launch files and software configuration</a:t>
            </a: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how to run the code</a:t>
            </a: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Code outputs</a:t>
            </a: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>
                <a:solidFill>
                  <a:schemeClr val="tx1"/>
                </a:solidFill>
              </a:rPr>
              <a:t>Matalb</a:t>
            </a:r>
            <a:r>
              <a:rPr lang="en-US" sz="2000" dirty="0">
                <a:solidFill>
                  <a:schemeClr val="tx1"/>
                </a:solidFill>
              </a:rPr>
              <a:t> analysis tools</a:t>
            </a: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Matlab interface with the code</a:t>
            </a: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Code handling policy</a:t>
            </a: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Hands on exercises</a:t>
            </a:r>
            <a:endParaRPr lang="en-US" sz="2000" dirty="0"/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1446625" y="6184669"/>
            <a:ext cx="473826" cy="414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F7D7B73E-9D9D-4071-AF94-FAB04D08BFCB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354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9688923" cy="641350"/>
          </a:xfrm>
        </p:spPr>
        <p:txBody>
          <a:bodyPr>
            <a:normAutofit/>
          </a:bodyPr>
          <a:lstStyle/>
          <a:p>
            <a:r>
              <a:rPr lang="en-US" sz="3600" b="1" dirty="0"/>
              <a:t>ROS Notations</a:t>
            </a:r>
          </a:p>
        </p:txBody>
      </p:sp>
      <p:pic>
        <p:nvPicPr>
          <p:cNvPr id="7" name="Picture 6" descr="C:\Users\sasson\Downloads\#20 fullcolors in transparent backgrou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83" y="5995192"/>
            <a:ext cx="4369785" cy="60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sasson\Downloads\#22 fullcolors in transparent background.ep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646" y="-78846"/>
            <a:ext cx="1622943" cy="162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sz="half" idx="2"/>
          </p:nvPr>
        </p:nvSpPr>
        <p:spPr>
          <a:xfrm>
            <a:off x="541611" y="1369019"/>
            <a:ext cx="11020125" cy="455908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The ANPL software is using ROS. Some key concepts:</a:t>
            </a:r>
            <a:endParaRPr lang="en-US" sz="18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dirty="0">
                <a:solidFill>
                  <a:schemeClr val="tx1"/>
                </a:solidFill>
              </a:rPr>
              <a:t>ROSNODE</a:t>
            </a:r>
            <a:r>
              <a:rPr lang="en-US" sz="1800" dirty="0">
                <a:solidFill>
                  <a:schemeClr val="tx1"/>
                </a:solidFill>
              </a:rPr>
              <a:t> – A node </a:t>
            </a:r>
            <a:r>
              <a:rPr lang="en-US" sz="1800" dirty="0" smtClean="0">
                <a:solidFill>
                  <a:schemeClr val="tx1"/>
                </a:solidFill>
              </a:rPr>
              <a:t>is a </a:t>
            </a:r>
            <a:r>
              <a:rPr lang="en-US" sz="1800" dirty="0">
                <a:solidFill>
                  <a:schemeClr val="tx1"/>
                </a:solidFill>
              </a:rPr>
              <a:t>process that performs computation. Nodes are combined together into a graph and communicate with one another using streaming topics, RPC services, and the parameter server. (</a:t>
            </a:r>
            <a:r>
              <a:rPr lang="en-US" sz="1800" dirty="0">
                <a:solidFill>
                  <a:schemeClr val="tx1"/>
                </a:solidFill>
                <a:hlinkClick r:id="rId4"/>
              </a:rPr>
              <a:t>link</a:t>
            </a:r>
            <a:r>
              <a:rPr lang="en-US" sz="1800" dirty="0">
                <a:solidFill>
                  <a:schemeClr val="tx1"/>
                </a:solidFill>
              </a:rPr>
              <a:t>) </a:t>
            </a: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dirty="0">
                <a:solidFill>
                  <a:schemeClr val="tx1"/>
                </a:solidFill>
              </a:rPr>
              <a:t>ROS master </a:t>
            </a:r>
            <a:r>
              <a:rPr lang="en-US" sz="1800" dirty="0">
                <a:solidFill>
                  <a:schemeClr val="tx1"/>
                </a:solidFill>
              </a:rPr>
              <a:t>– Provide naming and registration service to the rest of the nodes in the ROS system. (</a:t>
            </a:r>
            <a:r>
              <a:rPr lang="en-US" sz="1800" dirty="0">
                <a:solidFill>
                  <a:schemeClr val="tx1"/>
                </a:solidFill>
                <a:hlinkClick r:id="rId5"/>
              </a:rPr>
              <a:t>link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dirty="0">
                <a:solidFill>
                  <a:schemeClr val="tx1"/>
                </a:solidFill>
              </a:rPr>
              <a:t>ROS parameter server </a:t>
            </a:r>
            <a:r>
              <a:rPr lang="en-US" sz="1800" dirty="0">
                <a:solidFill>
                  <a:schemeClr val="tx1"/>
                </a:solidFill>
              </a:rPr>
              <a:t>– A shared, multi-variate dictionary that is accessible via network APIs. (</a:t>
            </a:r>
            <a:r>
              <a:rPr lang="en-US" sz="1800" dirty="0">
                <a:solidFill>
                  <a:schemeClr val="tx1"/>
                </a:solidFill>
                <a:hlinkClick r:id="rId6" invalidUrl="http://wiki.ros.org/Parameter Server"/>
              </a:rPr>
              <a:t>link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dirty="0">
                <a:solidFill>
                  <a:schemeClr val="tx1"/>
                </a:solidFill>
              </a:rPr>
              <a:t>ROSCORE</a:t>
            </a:r>
            <a:r>
              <a:rPr lang="en-US" sz="1800" dirty="0">
                <a:solidFill>
                  <a:schemeClr val="tx1"/>
                </a:solidFill>
              </a:rPr>
              <a:t> – A collection of ROS nodes and programs that are pre-required of a ROS based system. ROSCORE enables communication between ROS nodes, and it start up ROS master and ROS parameter server. (</a:t>
            </a:r>
            <a:r>
              <a:rPr lang="en-US" sz="1800" dirty="0">
                <a:solidFill>
                  <a:schemeClr val="tx1"/>
                </a:solidFill>
                <a:hlinkClick r:id="rId7"/>
              </a:rPr>
              <a:t>link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  <a:endParaRPr lang="en-US" sz="14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1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1446625" y="6184669"/>
            <a:ext cx="473826" cy="414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1041CC58-3E49-474E-8574-E1A823F48837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869831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54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10001108.potx" id="{5D416C3A-095D-4A96-8A91-7D2C72C2AD14}" vid="{D2A5232E-050B-4CE1-9FD8-5AD02F3B95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5102</TotalTime>
  <Words>4497</Words>
  <Application>Microsoft Office PowerPoint</Application>
  <PresentationFormat>Widescreen</PresentationFormat>
  <Paragraphs>878</Paragraphs>
  <Slides>72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9" baseType="lpstr">
      <vt:lpstr>Arial</vt:lpstr>
      <vt:lpstr>Calibri</vt:lpstr>
      <vt:lpstr>Quattrocento Sans</vt:lpstr>
      <vt:lpstr>Segoe UI</vt:lpstr>
      <vt:lpstr>Segoe UI Light</vt:lpstr>
      <vt:lpstr>Wingdings</vt:lpstr>
      <vt:lpstr>WelcomeDoc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 Infrastructure Design</dc:title>
  <dc:creator>אסף פניגר</dc:creator>
  <cp:lastModifiedBy>sasson</cp:lastModifiedBy>
  <cp:revision>246</cp:revision>
  <dcterms:created xsi:type="dcterms:W3CDTF">2017-01-13T08:07:03Z</dcterms:created>
  <dcterms:modified xsi:type="dcterms:W3CDTF">2017-11-30T08:11:06Z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TM10001108</vt:lpwstr>
  </property>
</Properties>
</file>