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4" r:id="rId12"/>
    <p:sldId id="25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8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88" autoAdjust="0"/>
    <p:restoredTop sz="94617" autoAdjust="0"/>
  </p:normalViewPr>
  <p:slideViewPr>
    <p:cSldViewPr>
      <p:cViewPr varScale="1">
        <p:scale>
          <a:sx n="105" d="100"/>
          <a:sy n="105" d="100"/>
        </p:scale>
        <p:origin x="-13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65C3-022C-4430-8E6C-E205F8FC5AE9}" type="datetimeFigureOut">
              <a:rPr lang="ru-RU" smtClean="0"/>
              <a:pPr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F077-37D5-4188-B677-6479D7CDED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65C3-022C-4430-8E6C-E205F8FC5AE9}" type="datetimeFigureOut">
              <a:rPr lang="ru-RU" smtClean="0"/>
              <a:pPr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F077-37D5-4188-B677-6479D7CDED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65C3-022C-4430-8E6C-E205F8FC5AE9}" type="datetimeFigureOut">
              <a:rPr lang="ru-RU" smtClean="0"/>
              <a:pPr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F077-37D5-4188-B677-6479D7CDED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65C3-022C-4430-8E6C-E205F8FC5AE9}" type="datetimeFigureOut">
              <a:rPr lang="ru-RU" smtClean="0"/>
              <a:pPr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F077-37D5-4188-B677-6479D7CDED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65C3-022C-4430-8E6C-E205F8FC5AE9}" type="datetimeFigureOut">
              <a:rPr lang="ru-RU" smtClean="0"/>
              <a:pPr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F077-37D5-4188-B677-6479D7CDED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65C3-022C-4430-8E6C-E205F8FC5AE9}" type="datetimeFigureOut">
              <a:rPr lang="ru-RU" smtClean="0"/>
              <a:pPr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F077-37D5-4188-B677-6479D7CDED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65C3-022C-4430-8E6C-E205F8FC5AE9}" type="datetimeFigureOut">
              <a:rPr lang="ru-RU" smtClean="0"/>
              <a:pPr/>
              <a:t>20.10.2022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F077-37D5-4188-B677-6479D7CDED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65C3-022C-4430-8E6C-E205F8FC5AE9}" type="datetimeFigureOut">
              <a:rPr lang="ru-RU" smtClean="0"/>
              <a:pPr/>
              <a:t>20.10.2022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F077-37D5-4188-B677-6479D7CDED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65C3-022C-4430-8E6C-E205F8FC5AE9}" type="datetimeFigureOut">
              <a:rPr lang="ru-RU" smtClean="0"/>
              <a:pPr/>
              <a:t>20.10.2022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F077-37D5-4188-B677-6479D7CDED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65C3-022C-4430-8E6C-E205F8FC5AE9}" type="datetimeFigureOut">
              <a:rPr lang="ru-RU" smtClean="0"/>
              <a:pPr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F077-37D5-4188-B677-6479D7CDED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65C3-022C-4430-8E6C-E205F8FC5AE9}" type="datetimeFigureOut">
              <a:rPr lang="ru-RU" smtClean="0"/>
              <a:pPr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F077-37D5-4188-B677-6479D7CDED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165C3-022C-4430-8E6C-E205F8FC5AE9}" type="datetimeFigureOut">
              <a:rPr lang="ru-RU" smtClean="0"/>
              <a:pPr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FF077-37D5-4188-B677-6479D7CDEDD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npod.tk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2130425"/>
            <a:ext cx="8143932" cy="1470025"/>
          </a:xfrm>
        </p:spPr>
        <p:txBody>
          <a:bodyPr>
            <a:noAutofit/>
          </a:bodyPr>
          <a:lstStyle/>
          <a:p>
            <a:r>
              <a:rPr lang="en-US" sz="2800" dirty="0" smtClean="0"/>
              <a:t>Project theme</a:t>
            </a:r>
            <a:r>
              <a:rPr lang="ru-RU" sz="2800" dirty="0" smtClean="0"/>
              <a:t>:</a:t>
            </a:r>
            <a:br>
              <a:rPr lang="ru-RU" sz="2800" dirty="0" smtClean="0"/>
            </a:br>
            <a:r>
              <a:rPr lang="en-US" sz="2800" b="1" dirty="0" smtClean="0"/>
              <a:t>Deploy/install/update web-application 'CUP' on AWS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14810" y="614364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2022 г.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71504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Launch &amp; Testing</a:t>
            </a:r>
            <a:br>
              <a:rPr lang="en-US" sz="2400" b="1" dirty="0" smtClean="0"/>
            </a:br>
            <a:r>
              <a:rPr lang="en-US" sz="2000" u="sng" dirty="0" smtClean="0"/>
              <a:t>check for https</a:t>
            </a:r>
            <a:r>
              <a:rPr lang="ru-RU" sz="2000" u="sng" dirty="0" smtClean="0"/>
              <a:t>-</a:t>
            </a:r>
            <a:r>
              <a:rPr lang="en-US" sz="2000" u="sng" dirty="0" smtClean="0"/>
              <a:t>certificates and</a:t>
            </a:r>
            <a:r>
              <a:rPr lang="ru-RU" sz="2000" u="sng" dirty="0" smtClean="0"/>
              <a:t> </a:t>
            </a:r>
            <a:r>
              <a:rPr lang="en-US" sz="2000" u="sng" dirty="0" smtClean="0"/>
              <a:t>domain name</a:t>
            </a:r>
            <a:endParaRPr lang="ru-RU" sz="2400" u="sng" dirty="0"/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>
            <a:off x="1785918" y="6929462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282" y="773652"/>
            <a:ext cx="85725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We see https:// in the address bar</a:t>
            </a:r>
            <a:r>
              <a:rPr lang="ru-RU" dirty="0" smtClean="0"/>
              <a:t>, </a:t>
            </a:r>
            <a:r>
              <a:rPr lang="en-US" dirty="0" smtClean="0"/>
              <a:t>which means the</a:t>
            </a:r>
            <a:r>
              <a:rPr lang="ru-RU" dirty="0" smtClean="0"/>
              <a:t> </a:t>
            </a:r>
            <a:r>
              <a:rPr lang="en-US" dirty="0" smtClean="0"/>
              <a:t>Let’s Encrypt certificates have been successfully installed, and</a:t>
            </a:r>
            <a:r>
              <a:rPr lang="ru-RU" dirty="0" smtClean="0"/>
              <a:t> </a:t>
            </a:r>
            <a:r>
              <a:rPr lang="en-US" dirty="0" err="1" smtClean="0"/>
              <a:t>Nginx</a:t>
            </a:r>
            <a:r>
              <a:rPr lang="en-US" dirty="0" smtClean="0"/>
              <a:t> on</a:t>
            </a:r>
            <a:r>
              <a:rPr lang="ru-RU" dirty="0" smtClean="0"/>
              <a:t> </a:t>
            </a:r>
            <a:r>
              <a:rPr lang="ru-RU" b="1" dirty="0" smtClean="0"/>
              <a:t>«</a:t>
            </a:r>
            <a:r>
              <a:rPr lang="en-US" b="1" dirty="0" smtClean="0"/>
              <a:t>aws-4</a:t>
            </a:r>
            <a:r>
              <a:rPr lang="ru-RU" b="1" dirty="0" smtClean="0"/>
              <a:t>» </a:t>
            </a:r>
            <a:r>
              <a:rPr lang="en-US" dirty="0" smtClean="0"/>
              <a:t>uses them</a:t>
            </a:r>
            <a:r>
              <a:rPr lang="ru-RU" dirty="0" smtClean="0"/>
              <a:t>.</a:t>
            </a:r>
          </a:p>
          <a:p>
            <a:pPr algn="just"/>
            <a:r>
              <a:rPr lang="en-US" dirty="0" smtClean="0"/>
              <a:t>Also, the site is accessed by the </a:t>
            </a:r>
            <a:r>
              <a:rPr lang="en-US" b="1" i="1" dirty="0" smtClean="0"/>
              <a:t>anpod.tk</a:t>
            </a:r>
            <a:r>
              <a:rPr lang="en-US" dirty="0" smtClean="0"/>
              <a:t> domain name</a:t>
            </a:r>
            <a:r>
              <a:rPr lang="ru-RU" dirty="0" smtClean="0"/>
              <a:t>, </a:t>
            </a:r>
            <a:r>
              <a:rPr lang="en-US" dirty="0" smtClean="0"/>
              <a:t>which means </a:t>
            </a:r>
            <a:r>
              <a:rPr lang="en-US" i="1" dirty="0" smtClean="0"/>
              <a:t>Route53</a:t>
            </a:r>
            <a:r>
              <a:rPr lang="en-US" dirty="0" smtClean="0"/>
              <a:t> is configured correctly</a:t>
            </a:r>
            <a:r>
              <a:rPr lang="ru-RU" dirty="0" smtClean="0"/>
              <a:t>.</a:t>
            </a:r>
            <a:endParaRPr lang="en-US" b="1" i="1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ru-RU" dirty="0" smtClean="0"/>
          </a:p>
          <a:p>
            <a:pPr algn="just"/>
            <a:r>
              <a:rPr lang="en-US" dirty="0" smtClean="0"/>
              <a:t>Let’s check </a:t>
            </a:r>
            <a:r>
              <a:rPr lang="en-US" b="1" i="1" dirty="0" err="1" smtClean="0"/>
              <a:t>LoadBalancer</a:t>
            </a:r>
            <a:r>
              <a:rPr lang="en-US" dirty="0" smtClean="0"/>
              <a:t> log files on</a:t>
            </a:r>
            <a:r>
              <a:rPr lang="ru-RU" dirty="0" smtClean="0"/>
              <a:t> </a:t>
            </a:r>
            <a:r>
              <a:rPr lang="ru-RU" b="1" dirty="0" smtClean="0"/>
              <a:t>«</a:t>
            </a:r>
            <a:r>
              <a:rPr lang="en-US" b="1" dirty="0" smtClean="0"/>
              <a:t>aws-4</a:t>
            </a:r>
            <a:r>
              <a:rPr lang="ru-RU" b="1" dirty="0" smtClean="0"/>
              <a:t>»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the </a:t>
            </a:r>
            <a:r>
              <a:rPr lang="en-US" dirty="0" err="1" smtClean="0"/>
              <a:t>Nginx</a:t>
            </a:r>
            <a:r>
              <a:rPr lang="en-US" dirty="0" smtClean="0"/>
              <a:t> logs we see requests to the addresses</a:t>
            </a:r>
            <a:r>
              <a:rPr lang="ru-RU" dirty="0" smtClean="0"/>
              <a:t> </a:t>
            </a:r>
            <a:r>
              <a:rPr lang="ru-RU" b="1" dirty="0" smtClean="0"/>
              <a:t>172</a:t>
            </a:r>
            <a:r>
              <a:rPr lang="en-US" b="1" dirty="0" smtClean="0"/>
              <a:t>.31.23.11</a:t>
            </a:r>
            <a:r>
              <a:rPr lang="en-US" dirty="0" smtClean="0"/>
              <a:t> and</a:t>
            </a:r>
            <a:r>
              <a:rPr lang="ru-RU" dirty="0" smtClean="0"/>
              <a:t> </a:t>
            </a:r>
            <a:r>
              <a:rPr lang="en-US" b="1" dirty="0" smtClean="0"/>
              <a:t>172.31.23.12</a:t>
            </a:r>
            <a:r>
              <a:rPr lang="ru-RU" dirty="0" smtClean="0"/>
              <a:t>.</a:t>
            </a:r>
          </a:p>
          <a:p>
            <a:pPr algn="just"/>
            <a:r>
              <a:rPr lang="en-US" dirty="0" smtClean="0"/>
              <a:t>This is pair of </a:t>
            </a:r>
            <a:r>
              <a:rPr lang="en-US" i="1" dirty="0" err="1" smtClean="0"/>
              <a:t>Nginx</a:t>
            </a:r>
            <a:r>
              <a:rPr lang="en-US" i="1" dirty="0" smtClean="0"/>
              <a:t>-proxy</a:t>
            </a:r>
            <a:r>
              <a:rPr lang="en-US" dirty="0" smtClean="0"/>
              <a:t> web-servers</a:t>
            </a:r>
            <a:r>
              <a:rPr lang="ru-RU" dirty="0" smtClean="0"/>
              <a:t>: </a:t>
            </a:r>
            <a:r>
              <a:rPr lang="ru-RU" b="1" dirty="0" smtClean="0"/>
              <a:t>«</a:t>
            </a:r>
            <a:r>
              <a:rPr lang="en-US" b="1" dirty="0" smtClean="0"/>
              <a:t>aws-2</a:t>
            </a:r>
            <a:r>
              <a:rPr lang="ru-RU" b="1" dirty="0" smtClean="0"/>
              <a:t>»</a:t>
            </a:r>
            <a:r>
              <a:rPr lang="en-US" dirty="0" smtClean="0"/>
              <a:t> and </a:t>
            </a:r>
            <a:r>
              <a:rPr lang="ru-RU" b="1" dirty="0" smtClean="0"/>
              <a:t>«</a:t>
            </a:r>
            <a:r>
              <a:rPr lang="en-US" b="1" dirty="0" smtClean="0"/>
              <a:t>aws-3</a:t>
            </a:r>
            <a:r>
              <a:rPr lang="ru-RU" b="1" dirty="0" smtClean="0"/>
              <a:t>»</a:t>
            </a:r>
            <a:r>
              <a:rPr lang="en-US" dirty="0" smtClean="0"/>
              <a:t>.</a:t>
            </a:r>
          </a:p>
        </p:txBody>
      </p:sp>
      <p:grpSp>
        <p:nvGrpSpPr>
          <p:cNvPr id="14" name="Группа 13"/>
          <p:cNvGrpSpPr/>
          <p:nvPr/>
        </p:nvGrpSpPr>
        <p:grpSpPr>
          <a:xfrm>
            <a:off x="142844" y="3671903"/>
            <a:ext cx="8877300" cy="1971675"/>
            <a:chOff x="142844" y="1142984"/>
            <a:chExt cx="8877300" cy="19716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44" y="1142984"/>
              <a:ext cx="8877300" cy="197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Прямоугольник 8"/>
            <p:cNvSpPr/>
            <p:nvPr/>
          </p:nvSpPr>
          <p:spPr>
            <a:xfrm>
              <a:off x="178070" y="1170143"/>
              <a:ext cx="1071570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Client IP</a:t>
              </a:r>
              <a:endParaRPr lang="ru-RU" sz="1600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60950" y="2143116"/>
              <a:ext cx="1125888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Client IP</a:t>
              </a:r>
              <a:endParaRPr lang="ru-RU" sz="160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79056" y="2643182"/>
              <a:ext cx="1071570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Client IP</a:t>
              </a:r>
              <a:endParaRPr lang="ru-RU" sz="1600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59964" y="1670209"/>
              <a:ext cx="1125888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Client IP</a:t>
              </a:r>
              <a:endParaRPr lang="ru-RU" sz="1600" dirty="0"/>
            </a:p>
          </p:txBody>
        </p:sp>
      </p:grp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/>
          <a:srcRect b="92958"/>
          <a:stretch>
            <a:fillRect/>
          </a:stretch>
        </p:blipFill>
        <p:spPr bwMode="auto">
          <a:xfrm>
            <a:off x="1471633" y="2071678"/>
            <a:ext cx="6029325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Заголовок 1"/>
          <p:cNvSpPr txBox="1">
            <a:spLocks/>
          </p:cNvSpPr>
          <p:nvPr/>
        </p:nvSpPr>
        <p:spPr>
          <a:xfrm>
            <a:off x="428596" y="2928934"/>
            <a:ext cx="8229600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000" u="sng" dirty="0" smtClean="0"/>
              <a:t>checking the operation of </a:t>
            </a:r>
            <a:r>
              <a:rPr lang="en-US" sz="2000" u="sng" dirty="0" err="1" smtClean="0"/>
              <a:t>Nginx-LoadBalancer</a:t>
            </a:r>
            <a:endParaRPr kumimoji="0" lang="ru-RU" sz="2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282" y="5927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285752"/>
          </a:xfrm>
        </p:spPr>
        <p:txBody>
          <a:bodyPr>
            <a:noAutofit/>
          </a:bodyPr>
          <a:lstStyle/>
          <a:p>
            <a:r>
              <a:rPr lang="en-US" sz="2400" b="1" dirty="0" err="1" smtClean="0"/>
              <a:t>GitHub</a:t>
            </a:r>
            <a:r>
              <a:rPr lang="en-US" sz="2400" b="1" dirty="0" smtClean="0"/>
              <a:t> Action testing</a:t>
            </a:r>
            <a:endParaRPr lang="ru-RU" sz="2400" u="sng" dirty="0"/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>
            <a:off x="1785918" y="6929462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282" y="571480"/>
            <a:ext cx="857256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/>
              <a:t>Final test</a:t>
            </a:r>
            <a:r>
              <a:rPr lang="ru-RU" dirty="0" smtClean="0"/>
              <a:t>: </a:t>
            </a:r>
            <a:r>
              <a:rPr lang="en-US" dirty="0" smtClean="0"/>
              <a:t>code auto-update via</a:t>
            </a:r>
            <a:r>
              <a:rPr lang="ru-RU" dirty="0" smtClean="0"/>
              <a:t> </a:t>
            </a:r>
            <a:r>
              <a:rPr lang="en-US" b="1" i="1" dirty="0" err="1" smtClean="0"/>
              <a:t>GitHub</a:t>
            </a:r>
            <a:r>
              <a:rPr lang="en-US" b="1" i="1" dirty="0" smtClean="0"/>
              <a:t> Action</a:t>
            </a:r>
            <a:r>
              <a:rPr lang="en-US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go to</a:t>
            </a:r>
            <a:r>
              <a:rPr lang="ru-RU" dirty="0" smtClean="0"/>
              <a:t> </a:t>
            </a:r>
            <a:r>
              <a:rPr lang="en-US" dirty="0" smtClean="0">
                <a:hlinkClick r:id="rId2"/>
              </a:rPr>
              <a:t>https://anpod.tk</a:t>
            </a:r>
            <a:r>
              <a:rPr lang="en-US" dirty="0" smtClean="0"/>
              <a:t>, execute the request</a:t>
            </a:r>
            <a:r>
              <a:rPr lang="ru-RU" dirty="0" smtClean="0"/>
              <a:t>, </a:t>
            </a:r>
            <a:r>
              <a:rPr lang="en-US" dirty="0" smtClean="0"/>
              <a:t>see the result on the web-page;</a:t>
            </a:r>
            <a:endParaRPr lang="ru-RU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make minor changes to the code and make</a:t>
            </a:r>
            <a:r>
              <a:rPr lang="ru-RU" dirty="0" smtClean="0"/>
              <a:t> </a:t>
            </a:r>
            <a:r>
              <a:rPr lang="en-US" b="1" i="1" dirty="0" smtClean="0"/>
              <a:t>push</a:t>
            </a:r>
            <a:r>
              <a:rPr lang="en-US" dirty="0" smtClean="0"/>
              <a:t> on </a:t>
            </a:r>
            <a:r>
              <a:rPr lang="en-US" i="1" dirty="0" err="1" smtClean="0"/>
              <a:t>GitHub</a:t>
            </a:r>
            <a:r>
              <a:rPr lang="en-US" dirty="0" smtClean="0"/>
              <a:t>;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watch </a:t>
            </a:r>
            <a:r>
              <a:rPr lang="en-US" b="1" i="1" dirty="0" err="1" smtClean="0"/>
              <a:t>GitHub</a:t>
            </a:r>
            <a:r>
              <a:rPr lang="en-US" b="1" i="1" dirty="0" smtClean="0"/>
              <a:t> Action</a:t>
            </a:r>
            <a:r>
              <a:rPr lang="ru-RU" b="1" i="1" dirty="0" smtClean="0"/>
              <a:t>-</a:t>
            </a:r>
            <a:r>
              <a:rPr lang="en-US" b="1" i="1" dirty="0" smtClean="0"/>
              <a:t>script</a:t>
            </a:r>
            <a:r>
              <a:rPr lang="en-US" dirty="0" smtClean="0"/>
              <a:t> execute</a:t>
            </a:r>
            <a:r>
              <a:rPr lang="ru-RU" dirty="0" smtClean="0"/>
              <a:t>;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go to</a:t>
            </a:r>
            <a:r>
              <a:rPr lang="ru-RU" dirty="0" smtClean="0"/>
              <a:t> </a:t>
            </a:r>
            <a:r>
              <a:rPr lang="en-US" dirty="0" smtClean="0">
                <a:hlinkClick r:id="rId2"/>
              </a:rPr>
              <a:t>https://anpod.tk</a:t>
            </a:r>
            <a:r>
              <a:rPr lang="en-US" dirty="0" smtClean="0"/>
              <a:t> again, see the result on the web-page</a:t>
            </a:r>
            <a:r>
              <a:rPr lang="ru-RU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r="34936"/>
          <a:stretch>
            <a:fillRect/>
          </a:stretch>
        </p:blipFill>
        <p:spPr bwMode="auto">
          <a:xfrm>
            <a:off x="6446929" y="3700497"/>
            <a:ext cx="2482789" cy="29432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 r="56161"/>
          <a:stretch>
            <a:fillRect/>
          </a:stretch>
        </p:blipFill>
        <p:spPr bwMode="auto">
          <a:xfrm>
            <a:off x="455755" y="2121123"/>
            <a:ext cx="1643074" cy="2522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2857496"/>
            <a:ext cx="3522867" cy="278605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12" name="Стрелка углом вверх 11"/>
          <p:cNvSpPr/>
          <p:nvPr/>
        </p:nvSpPr>
        <p:spPr>
          <a:xfrm rot="10800000" flipH="1">
            <a:off x="2214546" y="2285991"/>
            <a:ext cx="928694" cy="500066"/>
          </a:xfrm>
          <a:prstGeom prst="bentUpArrow">
            <a:avLst>
              <a:gd name="adj1" fmla="val 25000"/>
              <a:gd name="adj2" fmla="val 25000"/>
              <a:gd name="adj3" fmla="val 4310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углом вверх 12"/>
          <p:cNvSpPr/>
          <p:nvPr/>
        </p:nvSpPr>
        <p:spPr>
          <a:xfrm rot="10800000" flipH="1">
            <a:off x="6143636" y="3143248"/>
            <a:ext cx="928694" cy="500066"/>
          </a:xfrm>
          <a:prstGeom prst="bentUpArrow">
            <a:avLst>
              <a:gd name="adj1" fmla="val 25000"/>
              <a:gd name="adj2" fmla="val 25000"/>
              <a:gd name="adj3" fmla="val 4310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4282" y="5927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71504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Full project scheme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000" dirty="0" smtClean="0"/>
              <a:t>('</a:t>
            </a:r>
            <a:r>
              <a:rPr lang="en-US" sz="2000" dirty="0" smtClean="0"/>
              <a:t>AWS Security Group', 'AWS Role', 'AWS S3', '</a:t>
            </a:r>
            <a:r>
              <a:rPr lang="en-US" sz="2000" dirty="0" err="1" smtClean="0"/>
              <a:t>Docker</a:t>
            </a:r>
            <a:r>
              <a:rPr lang="en-US" sz="2000" dirty="0" smtClean="0"/>
              <a:t>', 'Route53', '</a:t>
            </a:r>
            <a:r>
              <a:rPr lang="en-US" sz="2000" dirty="0" err="1" smtClean="0"/>
              <a:t>GitHub</a:t>
            </a:r>
            <a:r>
              <a:rPr lang="en-US" sz="2000" dirty="0" smtClean="0"/>
              <a:t>')</a:t>
            </a:r>
            <a:endParaRPr lang="ru-RU" sz="2400" dirty="0"/>
          </a:p>
        </p:txBody>
      </p:sp>
      <p:sp>
        <p:nvSpPr>
          <p:cNvPr id="4" name="Облако 3"/>
          <p:cNvSpPr/>
          <p:nvPr/>
        </p:nvSpPr>
        <p:spPr>
          <a:xfrm>
            <a:off x="3249904" y="1357298"/>
            <a:ext cx="2643206" cy="71438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Internet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86116" y="2713826"/>
            <a:ext cx="2571768" cy="10715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</a:rPr>
              <a:t>Nginx-LoadBalancer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aws-4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Private IP: </a:t>
            </a:r>
            <a:r>
              <a:rPr lang="ru-RU" sz="1400" dirty="0" smtClean="0">
                <a:solidFill>
                  <a:schemeClr val="tx1"/>
                </a:solidFill>
              </a:rPr>
              <a:t>172.31.23.1</a:t>
            </a:r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14348" y="3785396"/>
            <a:ext cx="2357454" cy="8580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Nginx</a:t>
            </a:r>
            <a:r>
              <a:rPr lang="en-US" b="1" dirty="0" smtClean="0">
                <a:solidFill>
                  <a:schemeClr val="tx1"/>
                </a:solidFill>
              </a:rPr>
              <a:t>-Proxy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aws-2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Private IP: </a:t>
            </a:r>
            <a:r>
              <a:rPr lang="ru-RU" sz="1400" dirty="0" smtClean="0">
                <a:solidFill>
                  <a:schemeClr val="tx1"/>
                </a:solidFill>
              </a:rPr>
              <a:t>172.31.23.1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cxnSp>
        <p:nvCxnSpPr>
          <p:cNvPr id="10" name="Shape 9"/>
          <p:cNvCxnSpPr>
            <a:endCxn id="7" idx="0"/>
          </p:cNvCxnSpPr>
          <p:nvPr/>
        </p:nvCxnSpPr>
        <p:spPr>
          <a:xfrm rot="10800000" flipV="1">
            <a:off x="1893076" y="3586162"/>
            <a:ext cx="1393337" cy="199234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endCxn id="47" idx="0"/>
          </p:cNvCxnSpPr>
          <p:nvPr/>
        </p:nvCxnSpPr>
        <p:spPr>
          <a:xfrm>
            <a:off x="5866646" y="3577109"/>
            <a:ext cx="1312841" cy="208287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7" idx="3"/>
          </p:cNvCxnSpPr>
          <p:nvPr/>
        </p:nvCxnSpPr>
        <p:spPr>
          <a:xfrm>
            <a:off x="3071802" y="4214421"/>
            <a:ext cx="1291968" cy="648280"/>
          </a:xfrm>
          <a:prstGeom prst="bentConnector3">
            <a:avLst>
              <a:gd name="adj1" fmla="val 100454"/>
            </a:avLst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endCxn id="47" idx="1"/>
          </p:cNvCxnSpPr>
          <p:nvPr/>
        </p:nvCxnSpPr>
        <p:spPr>
          <a:xfrm flipV="1">
            <a:off x="4734962" y="4214421"/>
            <a:ext cx="1337236" cy="648282"/>
          </a:xfrm>
          <a:prstGeom prst="bentConnector3">
            <a:avLst>
              <a:gd name="adj1" fmla="val -100"/>
            </a:avLst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/>
          <p:nvPr/>
        </p:nvCxnSpPr>
        <p:spPr>
          <a:xfrm>
            <a:off x="1785918" y="6929462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0"/>
            <a:endCxn id="4" idx="1"/>
          </p:cNvCxnSpPr>
          <p:nvPr/>
        </p:nvCxnSpPr>
        <p:spPr>
          <a:xfrm rot="16200000" flipV="1">
            <a:off x="4250300" y="2392125"/>
            <a:ext cx="642909" cy="49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642910" y="2356636"/>
            <a:ext cx="8072494" cy="385844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8072462" y="235743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6786578" y="1000108"/>
            <a:ext cx="1857388" cy="10001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Control PC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Ansible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Awscli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Git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/>
          <p:cNvCxnSpPr>
            <a:stCxn id="28" idx="2"/>
          </p:cNvCxnSpPr>
          <p:nvPr/>
        </p:nvCxnSpPr>
        <p:spPr>
          <a:xfrm rot="5400000">
            <a:off x="7536677" y="2178835"/>
            <a:ext cx="357190" cy="158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3071802" y="4857760"/>
            <a:ext cx="3000396" cy="9286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Pyapp</a:t>
            </a:r>
            <a:r>
              <a:rPr lang="en-US" dirty="0" smtClean="0">
                <a:solidFill>
                  <a:schemeClr val="tx1"/>
                </a:solidFill>
              </a:rPr>
              <a:t>   +          </a:t>
            </a:r>
            <a:r>
              <a:rPr lang="en-US" b="1" dirty="0" err="1" smtClean="0">
                <a:solidFill>
                  <a:schemeClr val="tx1"/>
                </a:solidFill>
              </a:rPr>
              <a:t>MySQL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aws-1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Private IP: </a:t>
            </a:r>
            <a:r>
              <a:rPr lang="ru-RU" sz="1400" dirty="0" smtClean="0">
                <a:solidFill>
                  <a:schemeClr val="tx1"/>
                </a:solidFill>
              </a:rPr>
              <a:t>172.31.23.10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21" name="Picture 2" descr="https://d1.awsstatic.com/acs/characters/Logos/Docker-Logo_Horizontel_279x131.b8a5c41e56b77706656d61080f6a0217a3ba356d.png"/>
          <p:cNvPicPr>
            <a:picLocks noChangeAspect="1" noChangeArrowheads="1"/>
          </p:cNvPicPr>
          <p:nvPr/>
        </p:nvPicPr>
        <p:blipFill>
          <a:blip r:embed="rId2"/>
          <a:srcRect l="25236" t="1038" r="27390"/>
          <a:stretch>
            <a:fillRect/>
          </a:stretch>
        </p:blipFill>
        <p:spPr bwMode="auto">
          <a:xfrm>
            <a:off x="4536774" y="4884919"/>
            <a:ext cx="364167" cy="357190"/>
          </a:xfrm>
          <a:prstGeom prst="rect">
            <a:avLst/>
          </a:prstGeom>
          <a:noFill/>
        </p:spPr>
      </p:pic>
      <p:pic>
        <p:nvPicPr>
          <p:cNvPr id="1026" name="Picture 2" descr="https://d1.awsstatic.com/acs/characters/Logos/Docker-Logo_Horizontel_279x131.b8a5c41e56b77706656d61080f6a0217a3ba356d.png"/>
          <p:cNvPicPr>
            <a:picLocks noChangeAspect="1" noChangeArrowheads="1"/>
          </p:cNvPicPr>
          <p:nvPr/>
        </p:nvPicPr>
        <p:blipFill>
          <a:blip r:embed="rId2"/>
          <a:srcRect l="25236" t="1038" r="27390"/>
          <a:stretch>
            <a:fillRect/>
          </a:stretch>
        </p:blipFill>
        <p:spPr bwMode="auto">
          <a:xfrm>
            <a:off x="3152293" y="4884919"/>
            <a:ext cx="364167" cy="357190"/>
          </a:xfrm>
          <a:prstGeom prst="rect">
            <a:avLst/>
          </a:prstGeom>
          <a:noFill/>
        </p:spPr>
      </p:pic>
      <p:sp>
        <p:nvSpPr>
          <p:cNvPr id="47" name="Скругленный прямоугольник 46"/>
          <p:cNvSpPr/>
          <p:nvPr/>
        </p:nvSpPr>
        <p:spPr>
          <a:xfrm>
            <a:off x="6072198" y="3785396"/>
            <a:ext cx="2214578" cy="8580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Nginx</a:t>
            </a:r>
            <a:r>
              <a:rPr lang="en-US" b="1" dirty="0" smtClean="0">
                <a:solidFill>
                  <a:schemeClr val="tx1"/>
                </a:solidFill>
              </a:rPr>
              <a:t>-Proxy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aws-3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Private IP: </a:t>
            </a:r>
            <a:r>
              <a:rPr lang="ru-RU" sz="1400" dirty="0" smtClean="0">
                <a:solidFill>
                  <a:schemeClr val="tx1"/>
                </a:solidFill>
              </a:rPr>
              <a:t>172.31.23.1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71802" y="3947172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8000/</a:t>
            </a:r>
            <a:r>
              <a:rPr lang="en-US" sz="1400" dirty="0" err="1" smtClean="0"/>
              <a:t>tcp</a:t>
            </a:r>
            <a:endParaRPr lang="ru-RU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14942" y="3947172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8000/</a:t>
            </a:r>
            <a:r>
              <a:rPr lang="en-US" sz="1400" dirty="0" err="1" smtClean="0"/>
              <a:t>tcp</a:t>
            </a:r>
            <a:endParaRPr lang="ru-RU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1857356" y="3322565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80/</a:t>
            </a:r>
            <a:r>
              <a:rPr lang="en-US" sz="1400" dirty="0" err="1" smtClean="0"/>
              <a:t>tcp</a:t>
            </a:r>
            <a:endParaRPr lang="ru-RU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572264" y="3326484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80/</a:t>
            </a:r>
            <a:r>
              <a:rPr lang="en-US" sz="1400" dirty="0" err="1" smtClean="0"/>
              <a:t>tcp</a:t>
            </a:r>
            <a:endParaRPr lang="ru-RU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0" y="2406049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443/</a:t>
            </a:r>
            <a:r>
              <a:rPr lang="en-US" sz="1400" dirty="0" err="1" smtClean="0"/>
              <a:t>tcp</a:t>
            </a:r>
            <a:endParaRPr lang="ru-RU" sz="1400" dirty="0"/>
          </a:p>
        </p:txBody>
      </p:sp>
      <p:sp>
        <p:nvSpPr>
          <p:cNvPr id="71" name="Скругленный прямоугольник 70"/>
          <p:cNvSpPr/>
          <p:nvPr/>
        </p:nvSpPr>
        <p:spPr>
          <a:xfrm>
            <a:off x="500034" y="1142984"/>
            <a:ext cx="1857388" cy="4286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GitHub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000100" y="1714488"/>
            <a:ext cx="1857388" cy="4286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</a:rPr>
              <a:t>DockerHub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6643702" y="4857760"/>
            <a:ext cx="2000264" cy="12144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S3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IAM Role: s3-read-only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Nginx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configs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Pyapp</a:t>
            </a:r>
            <a:r>
              <a:rPr lang="en-US" sz="1400" dirty="0" smtClean="0">
                <a:solidFill>
                  <a:schemeClr val="tx1"/>
                </a:solidFill>
              </a:rPr>
              <a:t> files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Certbot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certs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714348" y="2500306"/>
            <a:ext cx="2000264" cy="6429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Route53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Hosted zone: anpod.tk</a:t>
            </a:r>
          </a:p>
        </p:txBody>
      </p:sp>
      <p:cxnSp>
        <p:nvCxnSpPr>
          <p:cNvPr id="98" name="Соединительная линия уступом 11"/>
          <p:cNvCxnSpPr/>
          <p:nvPr/>
        </p:nvCxnSpPr>
        <p:spPr>
          <a:xfrm>
            <a:off x="5857884" y="3071810"/>
            <a:ext cx="2571768" cy="1785950"/>
          </a:xfrm>
          <a:prstGeom prst="bentConnector3">
            <a:avLst>
              <a:gd name="adj1" fmla="val 100341"/>
            </a:avLst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ная линия уступом 11"/>
          <p:cNvCxnSpPr>
            <a:stCxn id="71" idx="0"/>
            <a:endCxn id="28" idx="0"/>
          </p:cNvCxnSpPr>
          <p:nvPr/>
        </p:nvCxnSpPr>
        <p:spPr>
          <a:xfrm rot="5400000" flipH="1" flipV="1">
            <a:off x="4500562" y="-2071726"/>
            <a:ext cx="142876" cy="6286544"/>
          </a:xfrm>
          <a:prstGeom prst="bentConnector3">
            <a:avLst>
              <a:gd name="adj1" fmla="val 164950"/>
            </a:avLst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"/>
          <p:cNvCxnSpPr/>
          <p:nvPr/>
        </p:nvCxnSpPr>
        <p:spPr>
          <a:xfrm flipV="1">
            <a:off x="2643174" y="1214422"/>
            <a:ext cx="4143404" cy="500066"/>
          </a:xfrm>
          <a:prstGeom prst="bentConnector3">
            <a:avLst>
              <a:gd name="adj1" fmla="val -37"/>
            </a:avLst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1"/>
          <p:cNvCxnSpPr>
            <a:endCxn id="72" idx="1"/>
          </p:cNvCxnSpPr>
          <p:nvPr/>
        </p:nvCxnSpPr>
        <p:spPr>
          <a:xfrm rot="16200000" flipV="1">
            <a:off x="428596" y="2500306"/>
            <a:ext cx="3214710" cy="2071702"/>
          </a:xfrm>
          <a:prstGeom prst="bentConnector4">
            <a:avLst>
              <a:gd name="adj1" fmla="val 199"/>
              <a:gd name="adj2" fmla="val 124581"/>
            </a:avLst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ная линия уступом 11"/>
          <p:cNvCxnSpPr>
            <a:endCxn id="71" idx="1"/>
          </p:cNvCxnSpPr>
          <p:nvPr/>
        </p:nvCxnSpPr>
        <p:spPr>
          <a:xfrm rot="16200000" flipV="1">
            <a:off x="-321502" y="2178835"/>
            <a:ext cx="4214841" cy="2571768"/>
          </a:xfrm>
          <a:prstGeom prst="bentConnector4">
            <a:avLst>
              <a:gd name="adj1" fmla="val -228"/>
              <a:gd name="adj2" fmla="val 108889"/>
            </a:avLst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1"/>
          <p:cNvCxnSpPr>
            <a:stCxn id="28" idx="3"/>
            <a:endCxn id="73" idx="3"/>
          </p:cNvCxnSpPr>
          <p:nvPr/>
        </p:nvCxnSpPr>
        <p:spPr>
          <a:xfrm>
            <a:off x="8643966" y="1500174"/>
            <a:ext cx="1588" cy="3964809"/>
          </a:xfrm>
          <a:prstGeom prst="bentConnector3">
            <a:avLst>
              <a:gd name="adj1" fmla="val 14395466"/>
            </a:avLst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11"/>
          <p:cNvCxnSpPr>
            <a:stCxn id="7" idx="2"/>
          </p:cNvCxnSpPr>
          <p:nvPr/>
        </p:nvCxnSpPr>
        <p:spPr>
          <a:xfrm rot="16200000" flipH="1">
            <a:off x="3625446" y="2911074"/>
            <a:ext cx="1285884" cy="4750627"/>
          </a:xfrm>
          <a:prstGeom prst="bentConnector2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/>
          <p:cNvCxnSpPr/>
          <p:nvPr/>
        </p:nvCxnSpPr>
        <p:spPr>
          <a:xfrm>
            <a:off x="6072198" y="5356238"/>
            <a:ext cx="571504" cy="1588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GitHub не станет блокировать разработчиков из России | App2top"/>
          <p:cNvPicPr>
            <a:picLocks noChangeAspect="1" noChangeArrowheads="1"/>
          </p:cNvPicPr>
          <p:nvPr/>
        </p:nvPicPr>
        <p:blipFill>
          <a:blip r:embed="rId3"/>
          <a:srcRect l="22637" r="21947"/>
          <a:stretch>
            <a:fillRect/>
          </a:stretch>
        </p:blipFill>
        <p:spPr bwMode="auto">
          <a:xfrm>
            <a:off x="733967" y="1214422"/>
            <a:ext cx="319099" cy="300034"/>
          </a:xfrm>
          <a:prstGeom prst="rect">
            <a:avLst/>
          </a:prstGeom>
          <a:noFill/>
        </p:spPr>
      </p:pic>
      <p:pic>
        <p:nvPicPr>
          <p:cNvPr id="1032" name="Picture 8" descr="Nginx Logo png images | PNGEgg"/>
          <p:cNvPicPr>
            <a:picLocks noChangeAspect="1" noChangeArrowheads="1"/>
          </p:cNvPicPr>
          <p:nvPr/>
        </p:nvPicPr>
        <p:blipFill>
          <a:blip r:embed="rId4" cstate="print"/>
          <a:srcRect l="10834" t="21531" r="61666" b="21052"/>
          <a:stretch>
            <a:fillRect/>
          </a:stretch>
        </p:blipFill>
        <p:spPr bwMode="auto">
          <a:xfrm>
            <a:off x="3357554" y="2857496"/>
            <a:ext cx="294682" cy="285752"/>
          </a:xfrm>
          <a:prstGeom prst="rect">
            <a:avLst/>
          </a:prstGeom>
          <a:noFill/>
        </p:spPr>
      </p:pic>
      <p:pic>
        <p:nvPicPr>
          <p:cNvPr id="159" name="Picture 8" descr="Nginx Logo png images | PNGEgg"/>
          <p:cNvPicPr>
            <a:picLocks noChangeAspect="1" noChangeArrowheads="1"/>
          </p:cNvPicPr>
          <p:nvPr/>
        </p:nvPicPr>
        <p:blipFill>
          <a:blip r:embed="rId4" cstate="print"/>
          <a:srcRect l="10834" t="21531" r="61666" b="21052"/>
          <a:stretch>
            <a:fillRect/>
          </a:stretch>
        </p:blipFill>
        <p:spPr bwMode="auto">
          <a:xfrm>
            <a:off x="1000100" y="3823134"/>
            <a:ext cx="294682" cy="285752"/>
          </a:xfrm>
          <a:prstGeom prst="rect">
            <a:avLst/>
          </a:prstGeom>
          <a:noFill/>
        </p:spPr>
      </p:pic>
      <p:pic>
        <p:nvPicPr>
          <p:cNvPr id="160" name="Picture 8" descr="Nginx Logo png images | PNGEgg"/>
          <p:cNvPicPr>
            <a:picLocks noChangeAspect="1" noChangeArrowheads="1"/>
          </p:cNvPicPr>
          <p:nvPr/>
        </p:nvPicPr>
        <p:blipFill>
          <a:blip r:embed="rId4" cstate="print"/>
          <a:srcRect l="10834" t="21531" r="61666" b="21052"/>
          <a:stretch>
            <a:fillRect/>
          </a:stretch>
        </p:blipFill>
        <p:spPr bwMode="auto">
          <a:xfrm>
            <a:off x="6277276" y="3823134"/>
            <a:ext cx="294682" cy="285752"/>
          </a:xfrm>
          <a:prstGeom prst="rect">
            <a:avLst/>
          </a:prstGeom>
          <a:noFill/>
        </p:spPr>
      </p:pic>
      <p:pic>
        <p:nvPicPr>
          <p:cNvPr id="1034" name="Picture 10" descr="image upload s3 via PHP CURL | WeAnswer"/>
          <p:cNvPicPr>
            <a:picLocks noChangeAspect="1" noChangeArrowheads="1"/>
          </p:cNvPicPr>
          <p:nvPr/>
        </p:nvPicPr>
        <p:blipFill>
          <a:blip r:embed="rId5"/>
          <a:srcRect l="32029" t="8380" r="34163" b="25279"/>
          <a:stretch>
            <a:fillRect/>
          </a:stretch>
        </p:blipFill>
        <p:spPr bwMode="auto">
          <a:xfrm>
            <a:off x="7272356" y="4901490"/>
            <a:ext cx="228602" cy="285752"/>
          </a:xfrm>
          <a:prstGeom prst="rect">
            <a:avLst/>
          </a:prstGeom>
          <a:noFill/>
        </p:spPr>
      </p:pic>
      <p:pic>
        <p:nvPicPr>
          <p:cNvPr id="1036" name="Picture 12" descr="What is Amazon Route 53 service? - Quora"/>
          <p:cNvPicPr>
            <a:picLocks noChangeAspect="1" noChangeArrowheads="1"/>
          </p:cNvPicPr>
          <p:nvPr/>
        </p:nvPicPr>
        <p:blipFill>
          <a:blip r:embed="rId6" cstate="print"/>
          <a:srcRect l="20508" r="26757" b="35185"/>
          <a:stretch>
            <a:fillRect/>
          </a:stretch>
        </p:blipFill>
        <p:spPr bwMode="auto">
          <a:xfrm>
            <a:off x="928662" y="2553272"/>
            <a:ext cx="367395" cy="285752"/>
          </a:xfrm>
          <a:prstGeom prst="rect">
            <a:avLst/>
          </a:prstGeom>
          <a:noFill/>
        </p:spPr>
      </p:pic>
      <p:grpSp>
        <p:nvGrpSpPr>
          <p:cNvPr id="162" name="Группа 161"/>
          <p:cNvGrpSpPr/>
          <p:nvPr/>
        </p:nvGrpSpPr>
        <p:grpSpPr>
          <a:xfrm>
            <a:off x="571472" y="6366711"/>
            <a:ext cx="8429684" cy="276999"/>
            <a:chOff x="571472" y="6366711"/>
            <a:chExt cx="8429684" cy="276999"/>
          </a:xfrm>
        </p:grpSpPr>
        <p:sp>
          <p:nvSpPr>
            <p:cNvPr id="108" name="TextBox 107"/>
            <p:cNvSpPr txBox="1"/>
            <p:nvPr/>
          </p:nvSpPr>
          <p:spPr>
            <a:xfrm>
              <a:off x="857224" y="6366711"/>
              <a:ext cx="8143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Node’s </a:t>
              </a:r>
              <a:r>
                <a:rPr lang="en-US" sz="1200" dirty="0" err="1" smtClean="0"/>
                <a:t>netlink</a:t>
              </a:r>
              <a:r>
                <a:rPr lang="en-US" sz="1200" dirty="0" smtClean="0"/>
                <a:t>		S3 data		</a:t>
              </a:r>
              <a:r>
                <a:rPr lang="en-US" sz="1200" dirty="0" err="1"/>
                <a:t>D</a:t>
              </a:r>
              <a:r>
                <a:rPr lang="en-US" sz="1200" dirty="0" err="1" smtClean="0"/>
                <a:t>ockerHub</a:t>
              </a:r>
              <a:r>
                <a:rPr lang="en-US" sz="1200" dirty="0" smtClean="0"/>
                <a:t> data	</a:t>
              </a:r>
              <a:r>
                <a:rPr lang="en-US" sz="1200" dirty="0" err="1" smtClean="0"/>
                <a:t>GitHub</a:t>
              </a:r>
              <a:r>
                <a:rPr lang="en-US" sz="1200" dirty="0" smtClean="0"/>
                <a:t> Action		Route53</a:t>
              </a:r>
              <a:endParaRPr lang="ru-RU" sz="1200" dirty="0"/>
            </a:p>
          </p:txBody>
        </p:sp>
        <p:cxnSp>
          <p:nvCxnSpPr>
            <p:cNvPr id="143" name="Прямая соединительная линия 142"/>
            <p:cNvCxnSpPr/>
            <p:nvPr/>
          </p:nvCxnSpPr>
          <p:spPr>
            <a:xfrm>
              <a:off x="571472" y="6509587"/>
              <a:ext cx="285752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2428860" y="6509587"/>
              <a:ext cx="285752" cy="1588"/>
            </a:xfrm>
            <a:prstGeom prst="line">
              <a:avLst/>
            </a:prstGeom>
            <a:ln w="158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/>
            <p:nvPr/>
          </p:nvCxnSpPr>
          <p:spPr>
            <a:xfrm>
              <a:off x="4214810" y="6509587"/>
              <a:ext cx="285752" cy="1588"/>
            </a:xfrm>
            <a:prstGeom prst="line">
              <a:avLst/>
            </a:prstGeom>
            <a:ln w="158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Прямая соединительная линия 145"/>
            <p:cNvCxnSpPr/>
            <p:nvPr/>
          </p:nvCxnSpPr>
          <p:spPr>
            <a:xfrm>
              <a:off x="6072198" y="6509587"/>
              <a:ext cx="285752" cy="1588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/>
            <p:cNvCxnSpPr/>
            <p:nvPr/>
          </p:nvCxnSpPr>
          <p:spPr>
            <a:xfrm>
              <a:off x="7895092" y="6500834"/>
              <a:ext cx="285752" cy="1588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Прямая соединительная линия 165"/>
          <p:cNvCxnSpPr/>
          <p:nvPr/>
        </p:nvCxnSpPr>
        <p:spPr>
          <a:xfrm>
            <a:off x="2714612" y="2956642"/>
            <a:ext cx="571504" cy="158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2" descr="https://d1.awsstatic.com/acs/characters/Logos/Docker-Logo_Horizontel_279x131.b8a5c41e56b77706656d61080f6a0217a3ba356d.png"/>
          <p:cNvPicPr>
            <a:picLocks noChangeAspect="1" noChangeArrowheads="1"/>
          </p:cNvPicPr>
          <p:nvPr/>
        </p:nvPicPr>
        <p:blipFill>
          <a:blip r:embed="rId2"/>
          <a:srcRect l="25236" t="1038" r="27390"/>
          <a:stretch>
            <a:fillRect/>
          </a:stretch>
        </p:blipFill>
        <p:spPr bwMode="auto">
          <a:xfrm>
            <a:off x="1062485" y="1740661"/>
            <a:ext cx="364167" cy="357190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214282" y="5927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/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29684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Basic project scheme</a:t>
            </a:r>
            <a:endParaRPr lang="ru-RU" sz="2400" b="1" dirty="0"/>
          </a:p>
        </p:txBody>
      </p:sp>
      <p:sp>
        <p:nvSpPr>
          <p:cNvPr id="4" name="Облако 3"/>
          <p:cNvSpPr/>
          <p:nvPr/>
        </p:nvSpPr>
        <p:spPr>
          <a:xfrm>
            <a:off x="3249904" y="928670"/>
            <a:ext cx="2643206" cy="71438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428992" y="2214554"/>
            <a:ext cx="2286016" cy="714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Nginx-LoadBalancer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aws-4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28992" y="4714884"/>
            <a:ext cx="2286016" cy="714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Pyapp</a:t>
            </a:r>
            <a:r>
              <a:rPr lang="en-US" dirty="0" smtClean="0">
                <a:solidFill>
                  <a:schemeClr val="tx1"/>
                </a:solidFill>
              </a:rPr>
              <a:t> +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ws-1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00100" y="3429000"/>
            <a:ext cx="2286016" cy="714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Nginx</a:t>
            </a:r>
            <a:r>
              <a:rPr lang="en-US" dirty="0" smtClean="0">
                <a:solidFill>
                  <a:schemeClr val="tx1"/>
                </a:solidFill>
              </a:rPr>
              <a:t>-Proxy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aws-2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857884" y="3429000"/>
            <a:ext cx="2286016" cy="714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Nginx</a:t>
            </a:r>
            <a:r>
              <a:rPr lang="en-US" dirty="0" smtClean="0">
                <a:solidFill>
                  <a:schemeClr val="tx1"/>
                </a:solidFill>
              </a:rPr>
              <a:t>-Proxy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aws-3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Shape 9"/>
          <p:cNvCxnSpPr>
            <a:stCxn id="5" idx="1"/>
            <a:endCxn id="7" idx="0"/>
          </p:cNvCxnSpPr>
          <p:nvPr/>
        </p:nvCxnSpPr>
        <p:spPr>
          <a:xfrm rot="10800000" flipV="1">
            <a:off x="2143108" y="2571744"/>
            <a:ext cx="1285884" cy="857256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5" idx="3"/>
            <a:endCxn id="8" idx="0"/>
          </p:cNvCxnSpPr>
          <p:nvPr/>
        </p:nvCxnSpPr>
        <p:spPr>
          <a:xfrm>
            <a:off x="5715008" y="2571744"/>
            <a:ext cx="1285884" cy="857256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7" idx="2"/>
            <a:endCxn id="6" idx="1"/>
          </p:cNvCxnSpPr>
          <p:nvPr/>
        </p:nvCxnSpPr>
        <p:spPr>
          <a:xfrm rot="16200000" flipH="1">
            <a:off x="2321703" y="3964785"/>
            <a:ext cx="928694" cy="1285884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6" idx="3"/>
            <a:endCxn id="8" idx="2"/>
          </p:cNvCxnSpPr>
          <p:nvPr/>
        </p:nvCxnSpPr>
        <p:spPr>
          <a:xfrm flipV="1">
            <a:off x="5715008" y="4143380"/>
            <a:ext cx="1285884" cy="928694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/>
          <p:nvPr/>
        </p:nvCxnSpPr>
        <p:spPr>
          <a:xfrm>
            <a:off x="1785918" y="6929462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0"/>
            <a:endCxn id="4" idx="1"/>
          </p:cNvCxnSpPr>
          <p:nvPr/>
        </p:nvCxnSpPr>
        <p:spPr>
          <a:xfrm rot="16200000" flipV="1">
            <a:off x="4285622" y="1928175"/>
            <a:ext cx="572265" cy="4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21932" y="1857364"/>
            <a:ext cx="8501122" cy="392909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8215338" y="185736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6786578" y="1071546"/>
            <a:ext cx="1857388" cy="428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PC</a:t>
            </a:r>
          </a:p>
        </p:txBody>
      </p:sp>
      <p:cxnSp>
        <p:nvCxnSpPr>
          <p:cNvPr id="34" name="Прямая соединительная линия 33"/>
          <p:cNvCxnSpPr>
            <a:stCxn id="28" idx="2"/>
          </p:cNvCxnSpPr>
          <p:nvPr/>
        </p:nvCxnSpPr>
        <p:spPr>
          <a:xfrm rot="5400000">
            <a:off x="7536677" y="1678769"/>
            <a:ext cx="357190" cy="158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282" y="5927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71504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Preparing the Environment</a:t>
            </a:r>
            <a:br>
              <a:rPr lang="en-US" sz="2400" b="1" dirty="0" smtClean="0"/>
            </a:br>
            <a:r>
              <a:rPr lang="en-US" sz="2000" u="sng" dirty="0" smtClean="0"/>
              <a:t>'AWS Role'</a:t>
            </a:r>
            <a:endParaRPr lang="ru-RU" sz="2400" u="sng" dirty="0"/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>
            <a:off x="1785918" y="6929462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282" y="857232"/>
            <a:ext cx="478634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/>
              <a:t>Create</a:t>
            </a:r>
            <a:r>
              <a:rPr lang="ru-RU" dirty="0" smtClean="0"/>
              <a:t> </a:t>
            </a:r>
            <a:r>
              <a:rPr lang="en-US" i="1" dirty="0" smtClean="0"/>
              <a:t>IAM/Role</a:t>
            </a:r>
            <a:r>
              <a:rPr lang="en-US" dirty="0" smtClean="0"/>
              <a:t> </a:t>
            </a:r>
            <a:r>
              <a:rPr lang="en-US" b="1" i="1" dirty="0" smtClean="0"/>
              <a:t>s3-read-only</a:t>
            </a:r>
            <a:r>
              <a:rPr lang="ru-RU" dirty="0" smtClean="0"/>
              <a:t> </a:t>
            </a:r>
            <a:r>
              <a:rPr lang="en-US" dirty="0" smtClean="0"/>
              <a:t>so that created</a:t>
            </a:r>
            <a:r>
              <a:rPr lang="ru-RU" dirty="0" smtClean="0"/>
              <a:t> </a:t>
            </a:r>
            <a:r>
              <a:rPr lang="en-US" dirty="0" smtClean="0"/>
              <a:t>EC2 can copy data from there</a:t>
            </a:r>
            <a:r>
              <a:rPr lang="ru-RU" dirty="0" smtClean="0"/>
              <a:t>: </a:t>
            </a:r>
            <a:r>
              <a:rPr lang="en-US" dirty="0" smtClean="0"/>
              <a:t>configuration files</a:t>
            </a:r>
            <a:r>
              <a:rPr lang="ru-RU" dirty="0" smtClean="0"/>
              <a:t>, </a:t>
            </a:r>
            <a:r>
              <a:rPr lang="en-US" dirty="0" smtClean="0"/>
              <a:t>project base files</a:t>
            </a:r>
            <a:r>
              <a:rPr lang="ru-RU" dirty="0" smtClean="0"/>
              <a:t>, </a:t>
            </a:r>
            <a:r>
              <a:rPr lang="en-US" dirty="0" smtClean="0"/>
              <a:t>certificates</a:t>
            </a:r>
            <a:r>
              <a:rPr lang="ru-RU" dirty="0" smtClean="0"/>
              <a:t>.</a:t>
            </a:r>
          </a:p>
          <a:p>
            <a:pPr algn="just"/>
            <a:r>
              <a:rPr lang="en-US" i="1" dirty="0" smtClean="0"/>
              <a:t>IAM/Role</a:t>
            </a:r>
            <a:r>
              <a:rPr lang="en-US" dirty="0" smtClean="0"/>
              <a:t> can be created either manually or with</a:t>
            </a:r>
            <a:r>
              <a:rPr lang="ru-RU" dirty="0" smtClean="0"/>
              <a:t> </a:t>
            </a:r>
            <a:r>
              <a:rPr lang="en-US" dirty="0" err="1" smtClean="0"/>
              <a:t>Ansible</a:t>
            </a:r>
            <a:r>
              <a:rPr lang="en-US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50" t="49010" r="56250" b="41336"/>
          <a:stretch>
            <a:fillRect/>
          </a:stretch>
        </p:blipFill>
        <p:spPr bwMode="auto">
          <a:xfrm>
            <a:off x="901185" y="2714620"/>
            <a:ext cx="338506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9790" y="946776"/>
            <a:ext cx="375942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428596" y="3786190"/>
            <a:ext cx="8229600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'AWS S3'</a:t>
            </a:r>
            <a:endParaRPr kumimoji="0" lang="ru-RU" sz="2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2" y="4143380"/>
            <a:ext cx="5786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Create</a:t>
            </a:r>
            <a:r>
              <a:rPr lang="ru-RU" dirty="0" smtClean="0"/>
              <a:t> </a:t>
            </a:r>
            <a:r>
              <a:rPr lang="en-US" i="1" dirty="0" smtClean="0"/>
              <a:t>S3</a:t>
            </a:r>
            <a:r>
              <a:rPr lang="en-US" dirty="0" smtClean="0"/>
              <a:t> </a:t>
            </a:r>
            <a:r>
              <a:rPr lang="en-US" b="1" i="1" dirty="0" smtClean="0"/>
              <a:t>s3://anpod07-share</a:t>
            </a:r>
            <a:r>
              <a:rPr lang="ru-RU" dirty="0" smtClean="0"/>
              <a:t> </a:t>
            </a:r>
            <a:r>
              <a:rPr lang="en-US" dirty="0" smtClean="0"/>
              <a:t>for store the data needed to create</a:t>
            </a:r>
            <a:r>
              <a:rPr lang="ru-RU" dirty="0" smtClean="0"/>
              <a:t> </a:t>
            </a:r>
            <a:r>
              <a:rPr lang="en-US" dirty="0" smtClean="0"/>
              <a:t>EC2.</a:t>
            </a:r>
            <a:r>
              <a:rPr lang="ru-RU" dirty="0" smtClean="0"/>
              <a:t> </a:t>
            </a:r>
            <a:r>
              <a:rPr lang="en-US" i="1" dirty="0" smtClean="0"/>
              <a:t>S3</a:t>
            </a:r>
            <a:r>
              <a:rPr lang="ru-RU" dirty="0" smtClean="0"/>
              <a:t> </a:t>
            </a:r>
            <a:r>
              <a:rPr lang="en-US" dirty="0" smtClean="0"/>
              <a:t>can be created either manually or with</a:t>
            </a:r>
            <a:r>
              <a:rPr lang="ru-RU" dirty="0" smtClean="0"/>
              <a:t> </a:t>
            </a:r>
            <a:r>
              <a:rPr lang="en-US" i="1" dirty="0" err="1" smtClean="0"/>
              <a:t>AWScli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$ </a:t>
            </a:r>
            <a:r>
              <a:rPr lang="en-US" dirty="0" err="1" smtClean="0"/>
              <a:t>aws</a:t>
            </a:r>
            <a:r>
              <a:rPr lang="en-US" dirty="0" smtClean="0"/>
              <a:t> s3 </a:t>
            </a:r>
            <a:r>
              <a:rPr lang="en-US" dirty="0" err="1" smtClean="0"/>
              <a:t>mb</a:t>
            </a:r>
            <a:r>
              <a:rPr lang="en-US" dirty="0" smtClean="0"/>
              <a:t> s3://anpod07-share --region=eu-central-1</a:t>
            </a:r>
          </a:p>
          <a:p>
            <a:pPr algn="just"/>
            <a:r>
              <a:rPr lang="en-US" dirty="0" smtClean="0"/>
              <a:t>$ </a:t>
            </a:r>
            <a:r>
              <a:rPr lang="en-US" dirty="0" err="1" smtClean="0"/>
              <a:t>aws</a:t>
            </a:r>
            <a:r>
              <a:rPr lang="en-US" dirty="0" smtClean="0"/>
              <a:t> s3 sync ./ s3://anpod07-share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4214818"/>
            <a:ext cx="2786082" cy="237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14282" y="5927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71504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Preparing the Environment </a:t>
            </a:r>
            <a:br>
              <a:rPr lang="en-US" sz="2400" b="1" dirty="0" smtClean="0"/>
            </a:br>
            <a:r>
              <a:rPr lang="en-US" sz="2000" u="sng" dirty="0" smtClean="0"/>
              <a:t>'AWS Security Group'</a:t>
            </a:r>
            <a:endParaRPr lang="ru-RU" sz="2400" u="sng" dirty="0"/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>
            <a:off x="1785918" y="6929462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282" y="785794"/>
            <a:ext cx="857256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/>
              <a:t>Create </a:t>
            </a:r>
            <a:r>
              <a:rPr lang="en-US" i="1" dirty="0" smtClean="0"/>
              <a:t>EC2/Security Group</a:t>
            </a:r>
            <a:r>
              <a:rPr lang="en-US" dirty="0" smtClean="0"/>
              <a:t> </a:t>
            </a:r>
            <a:r>
              <a:rPr lang="en-US" b="1" i="1" dirty="0" err="1" smtClean="0"/>
              <a:t>SG_linux_SSH_HTTP</a:t>
            </a:r>
            <a:r>
              <a:rPr lang="ru-RU" dirty="0" smtClean="0"/>
              <a:t> </a:t>
            </a:r>
            <a:r>
              <a:rPr lang="en-US" dirty="0" smtClean="0"/>
              <a:t>to restrict access to created EC2</a:t>
            </a:r>
            <a:r>
              <a:rPr lang="ru-RU" dirty="0" smtClean="0"/>
              <a:t>.</a:t>
            </a:r>
          </a:p>
          <a:p>
            <a:pPr algn="just"/>
            <a:r>
              <a:rPr lang="en-US" i="1" dirty="0" smtClean="0"/>
              <a:t>EC2/Security Group</a:t>
            </a:r>
            <a:r>
              <a:rPr lang="ru-RU" i="1" dirty="0" smtClean="0"/>
              <a:t> </a:t>
            </a:r>
            <a:r>
              <a:rPr lang="en-US" dirty="0" smtClean="0"/>
              <a:t>can be created either manually or with</a:t>
            </a:r>
            <a:r>
              <a:rPr lang="ru-RU" dirty="0" smtClean="0"/>
              <a:t> </a:t>
            </a:r>
            <a:r>
              <a:rPr lang="en-US" dirty="0" err="1" smtClean="0"/>
              <a:t>Ansible</a:t>
            </a:r>
            <a:r>
              <a:rPr lang="en-US" dirty="0" smtClean="0"/>
              <a:t>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28596" y="3604487"/>
            <a:ext cx="8229600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000" u="sng" dirty="0" smtClean="0">
                <a:latin typeface="+mj-lt"/>
                <a:ea typeface="+mj-ea"/>
                <a:cs typeface="+mj-cs"/>
              </a:rPr>
              <a:t>'</a:t>
            </a:r>
            <a:r>
              <a:rPr lang="en-US" sz="2000" u="sng" dirty="0" err="1" smtClean="0">
                <a:latin typeface="+mj-lt"/>
                <a:ea typeface="+mj-ea"/>
                <a:cs typeface="+mj-cs"/>
              </a:rPr>
              <a:t>Docker</a:t>
            </a:r>
            <a:r>
              <a:rPr lang="en-US" sz="2000" u="sng" dirty="0" smtClean="0">
                <a:latin typeface="+mj-lt"/>
                <a:ea typeface="+mj-ea"/>
                <a:cs typeface="+mj-cs"/>
              </a:rPr>
              <a:t>'</a:t>
            </a:r>
            <a:endParaRPr kumimoji="0" lang="ru-RU" sz="2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2" y="3890239"/>
            <a:ext cx="871543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Create </a:t>
            </a:r>
            <a:r>
              <a:rPr lang="en-US" b="1" i="1" dirty="0" err="1" smtClean="0"/>
              <a:t>Dockerfiles</a:t>
            </a:r>
            <a:r>
              <a:rPr lang="en-US" dirty="0" smtClean="0"/>
              <a:t> for base DB </a:t>
            </a:r>
            <a:r>
              <a:rPr lang="en-US" dirty="0" err="1" smtClean="0"/>
              <a:t>MySQL</a:t>
            </a:r>
            <a:r>
              <a:rPr lang="en-US" dirty="0" smtClean="0"/>
              <a:t> and Python-application.</a:t>
            </a:r>
            <a:endParaRPr lang="ru-RU" dirty="0" smtClean="0"/>
          </a:p>
          <a:p>
            <a:pPr algn="just">
              <a:spcAft>
                <a:spcPts val="1200"/>
              </a:spcAft>
            </a:pPr>
            <a:r>
              <a:rPr lang="en-US" dirty="0" smtClean="0"/>
              <a:t>After building 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-images</a:t>
            </a:r>
            <a:r>
              <a:rPr lang="ru-RU" dirty="0" smtClean="0"/>
              <a:t> </a:t>
            </a:r>
            <a:r>
              <a:rPr lang="en-US" dirty="0" smtClean="0"/>
              <a:t>tag them</a:t>
            </a:r>
            <a:r>
              <a:rPr lang="ru-RU" dirty="0" smtClean="0"/>
              <a:t> </a:t>
            </a:r>
            <a:r>
              <a:rPr lang="en-US" dirty="0" smtClean="0"/>
              <a:t>and send to </a:t>
            </a:r>
            <a:r>
              <a:rPr lang="en-US" i="1" dirty="0" err="1" smtClean="0"/>
              <a:t>DockerHub</a:t>
            </a:r>
            <a:r>
              <a:rPr lang="en-US" dirty="0" smtClean="0"/>
              <a:t>.</a:t>
            </a:r>
          </a:p>
          <a:p>
            <a:pPr algn="just"/>
            <a:r>
              <a:rPr lang="en-US" b="1" i="1" dirty="0" err="1" smtClean="0"/>
              <a:t>Docker</a:t>
            </a:r>
            <a:r>
              <a:rPr lang="en-US" b="1" i="1" dirty="0" smtClean="0"/>
              <a:t>-images </a:t>
            </a:r>
            <a:r>
              <a:rPr lang="en-US" dirty="0" smtClean="0"/>
              <a:t>provide a more comfortable application deployment</a:t>
            </a:r>
            <a:r>
              <a:rPr lang="ru-RU" dirty="0" smtClean="0"/>
              <a:t>:</a:t>
            </a:r>
          </a:p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Fast deployment for already made images</a:t>
            </a:r>
            <a:r>
              <a:rPr lang="ru-RU" dirty="0" smtClean="0"/>
              <a:t>;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do not require installation of additional software</a:t>
            </a:r>
            <a:r>
              <a:rPr lang="ru-RU" dirty="0" smtClean="0"/>
              <a:t> </a:t>
            </a:r>
            <a:r>
              <a:rPr lang="en-US" dirty="0" smtClean="0"/>
              <a:t>except for </a:t>
            </a:r>
            <a:r>
              <a:rPr lang="en-US" i="1" dirty="0" smtClean="0"/>
              <a:t>docker.io</a:t>
            </a:r>
            <a:r>
              <a:rPr lang="en-US" dirty="0" smtClean="0"/>
              <a:t>;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economically consume server resources</a:t>
            </a:r>
            <a:r>
              <a:rPr lang="ru-RU" dirty="0" smtClean="0"/>
              <a:t>;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do not depend on the version and type of Operation System</a:t>
            </a:r>
            <a:r>
              <a:rPr lang="ru-RU" dirty="0" smtClean="0"/>
              <a:t>;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allow you to use </a:t>
            </a:r>
            <a:r>
              <a:rPr lang="en-US" i="1" dirty="0" smtClean="0"/>
              <a:t>VOLUMES</a:t>
            </a:r>
            <a:r>
              <a:rPr lang="en-US" dirty="0" smtClean="0"/>
              <a:t> to easily and quickly change the project code</a:t>
            </a:r>
            <a:r>
              <a:rPr lang="ru-RU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62720"/>
            <a:ext cx="7858180" cy="146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4282" y="5927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282" y="2928934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It is more correct </a:t>
            </a:r>
            <a:r>
              <a:rPr lang="en-US" dirty="0" smtClean="0"/>
              <a:t>to create different </a:t>
            </a:r>
            <a:r>
              <a:rPr lang="en-US" i="1" dirty="0" smtClean="0"/>
              <a:t>Security Groups</a:t>
            </a:r>
            <a:r>
              <a:rPr lang="en-US" dirty="0" smtClean="0"/>
              <a:t> for each EC2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71504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Preparing the Environment </a:t>
            </a:r>
            <a:br>
              <a:rPr lang="en-US" sz="2400" b="1" dirty="0" smtClean="0"/>
            </a:br>
            <a:r>
              <a:rPr lang="en-US" sz="2000" u="sng" dirty="0" smtClean="0"/>
              <a:t>domain name</a:t>
            </a:r>
            <a:r>
              <a:rPr lang="ru-RU" sz="2000" u="sng" dirty="0" smtClean="0"/>
              <a:t> </a:t>
            </a:r>
            <a:r>
              <a:rPr lang="en-US" sz="2000" i="1" u="sng" dirty="0" smtClean="0"/>
              <a:t>anpod.tk</a:t>
            </a:r>
            <a:endParaRPr lang="ru-RU" sz="2400" i="1" u="sng" dirty="0"/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>
            <a:off x="1785918" y="6929462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282" y="857232"/>
            <a:ext cx="857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To reduce the length of the domain name and the possibility of using</a:t>
            </a:r>
            <a:r>
              <a:rPr lang="ru-RU" dirty="0" smtClean="0"/>
              <a:t> </a:t>
            </a:r>
            <a:r>
              <a:rPr lang="en-US" b="1" i="1" dirty="0" smtClean="0"/>
              <a:t>https</a:t>
            </a:r>
            <a:r>
              <a:rPr lang="en-US" i="1" dirty="0" smtClean="0"/>
              <a:t>,</a:t>
            </a:r>
            <a:r>
              <a:rPr lang="en-US" dirty="0" smtClean="0"/>
              <a:t> the domain name</a:t>
            </a:r>
            <a:r>
              <a:rPr lang="ru-RU" dirty="0" smtClean="0"/>
              <a:t> </a:t>
            </a:r>
            <a:r>
              <a:rPr lang="en-US" b="1" i="1" dirty="0" smtClean="0"/>
              <a:t>anpod.tk</a:t>
            </a:r>
            <a:r>
              <a:rPr lang="en-US" dirty="0" smtClean="0"/>
              <a:t> is used.</a:t>
            </a:r>
          </a:p>
          <a:p>
            <a:pPr algn="just"/>
            <a:r>
              <a:rPr lang="en-US" dirty="0" smtClean="0"/>
              <a:t>It will be used as a single entry point to access my web-application.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28596" y="2000240"/>
            <a:ext cx="8229600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000" u="sng" dirty="0" smtClean="0">
                <a:latin typeface="+mj-lt"/>
                <a:ea typeface="+mj-ea"/>
                <a:cs typeface="+mj-cs"/>
              </a:rPr>
              <a:t>'Route53'</a:t>
            </a:r>
            <a:endParaRPr kumimoji="0" lang="ru-RU" sz="2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2" y="2354887"/>
            <a:ext cx="857256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After automatically generating EC2 </a:t>
            </a:r>
            <a:r>
              <a:rPr lang="ru-RU" i="1" dirty="0" smtClean="0"/>
              <a:t>«</a:t>
            </a:r>
            <a:r>
              <a:rPr lang="en-US" dirty="0" smtClean="0"/>
              <a:t>aws-4</a:t>
            </a:r>
            <a:r>
              <a:rPr lang="ru-RU" i="1" dirty="0" smtClean="0"/>
              <a:t>»</a:t>
            </a:r>
            <a:r>
              <a:rPr lang="en-US" dirty="0" smtClean="0"/>
              <a:t> you need to:</a:t>
            </a:r>
            <a:endParaRPr lang="en-US" sz="800" dirty="0" smtClean="0"/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create</a:t>
            </a:r>
            <a:r>
              <a:rPr lang="ru-RU" dirty="0" smtClean="0"/>
              <a:t> </a:t>
            </a:r>
            <a:r>
              <a:rPr lang="en-US" i="1" dirty="0" smtClean="0"/>
              <a:t>Hosted zone </a:t>
            </a:r>
            <a:r>
              <a:rPr lang="en-US" b="1" i="1" dirty="0" smtClean="0"/>
              <a:t>anpod.tk</a:t>
            </a:r>
            <a:r>
              <a:rPr lang="ru-RU" dirty="0" smtClean="0"/>
              <a:t>;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Create two </a:t>
            </a:r>
            <a:r>
              <a:rPr lang="en-US" i="1" dirty="0" smtClean="0"/>
              <a:t>A-record-s</a:t>
            </a:r>
            <a:r>
              <a:rPr lang="en-US" dirty="0" smtClean="0"/>
              <a:t> for </a:t>
            </a:r>
            <a:r>
              <a:rPr lang="en-US" b="1" i="1" dirty="0" smtClean="0"/>
              <a:t>anpod.tk</a:t>
            </a:r>
            <a:r>
              <a:rPr lang="en-US" dirty="0" smtClean="0"/>
              <a:t> and </a:t>
            </a:r>
            <a:r>
              <a:rPr lang="en-US" b="1" i="1" dirty="0" smtClean="0"/>
              <a:t>www.anpod.tk</a:t>
            </a:r>
            <a:r>
              <a:rPr lang="ru-RU" dirty="0" smtClean="0"/>
              <a:t>;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</a:t>
            </a:r>
            <a:r>
              <a:rPr lang="ru-RU" dirty="0" smtClean="0"/>
              <a:t> </a:t>
            </a:r>
            <a:r>
              <a:rPr lang="en-US" i="1" dirty="0" smtClean="0"/>
              <a:t>A-record</a:t>
            </a:r>
            <a:r>
              <a:rPr lang="ru-RU" dirty="0" smtClean="0"/>
              <a:t> </a:t>
            </a:r>
            <a:r>
              <a:rPr lang="en-US" b="1" i="1" dirty="0" smtClean="0"/>
              <a:t>anpod.tk</a:t>
            </a:r>
            <a:r>
              <a:rPr lang="ru-RU" dirty="0" smtClean="0"/>
              <a:t> </a:t>
            </a:r>
            <a:r>
              <a:rPr lang="en-US" dirty="0" smtClean="0"/>
              <a:t>register </a:t>
            </a:r>
            <a:r>
              <a:rPr lang="en-US" i="1" dirty="0" smtClean="0"/>
              <a:t>Public IP</a:t>
            </a:r>
            <a:r>
              <a:rPr lang="en-US" dirty="0" smtClean="0"/>
              <a:t> from the server</a:t>
            </a:r>
            <a:r>
              <a:rPr lang="ru-RU" dirty="0" smtClean="0"/>
              <a:t> </a:t>
            </a:r>
            <a:r>
              <a:rPr lang="ru-RU" i="1" dirty="0" smtClean="0"/>
              <a:t>«</a:t>
            </a:r>
            <a:r>
              <a:rPr lang="en-US" dirty="0" smtClean="0"/>
              <a:t>aws-4</a:t>
            </a:r>
            <a:r>
              <a:rPr lang="ru-RU" i="1" dirty="0" smtClean="0"/>
              <a:t>»</a:t>
            </a:r>
            <a:r>
              <a:rPr lang="en-US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A-record</a:t>
            </a:r>
            <a:r>
              <a:rPr lang="ru-RU" dirty="0" smtClean="0"/>
              <a:t> </a:t>
            </a:r>
            <a:r>
              <a:rPr lang="en-US" b="1" i="1" dirty="0" smtClean="0"/>
              <a:t>www.anpod.tk</a:t>
            </a:r>
            <a:r>
              <a:rPr lang="ru-RU" dirty="0" smtClean="0"/>
              <a:t> </a:t>
            </a:r>
            <a:r>
              <a:rPr lang="en-US" dirty="0" smtClean="0"/>
              <a:t>use as an alias to</a:t>
            </a:r>
            <a:r>
              <a:rPr lang="ru-RU" dirty="0" smtClean="0"/>
              <a:t> </a:t>
            </a:r>
            <a:r>
              <a:rPr lang="en-US" b="1" i="1" dirty="0" smtClean="0"/>
              <a:t>anpod.tk.</a:t>
            </a:r>
            <a:endParaRPr lang="ru-RU" b="1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000504"/>
            <a:ext cx="81153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14282" y="5997379"/>
            <a:ext cx="857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It is more correct to use</a:t>
            </a:r>
            <a:r>
              <a:rPr lang="ru-RU" dirty="0" smtClean="0"/>
              <a:t> </a:t>
            </a:r>
            <a:r>
              <a:rPr lang="en-US" i="1" dirty="0" smtClean="0"/>
              <a:t>Elastic IP</a:t>
            </a:r>
            <a:r>
              <a:rPr lang="en-US" dirty="0" smtClean="0"/>
              <a:t> for</a:t>
            </a:r>
            <a:r>
              <a:rPr lang="ru-RU" dirty="0" smtClean="0"/>
              <a:t> </a:t>
            </a:r>
            <a:r>
              <a:rPr lang="en-US" dirty="0" smtClean="0"/>
              <a:t>EC2 </a:t>
            </a:r>
            <a:r>
              <a:rPr lang="ru-RU" i="1" dirty="0" smtClean="0"/>
              <a:t>«</a:t>
            </a:r>
            <a:r>
              <a:rPr lang="en-US" dirty="0" smtClean="0"/>
              <a:t>aws-4</a:t>
            </a:r>
            <a:r>
              <a:rPr lang="ru-RU" i="1" dirty="0" smtClean="0"/>
              <a:t>»</a:t>
            </a:r>
            <a:r>
              <a:rPr lang="ru-RU" dirty="0" smtClean="0"/>
              <a:t>, </a:t>
            </a:r>
            <a:r>
              <a:rPr lang="en-US" dirty="0" smtClean="0"/>
              <a:t>however it is not shown here for cost reasons</a:t>
            </a:r>
            <a:r>
              <a:rPr lang="ru-RU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5927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357190"/>
          </a:xfrm>
        </p:spPr>
        <p:txBody>
          <a:bodyPr>
            <a:noAutofit/>
          </a:bodyPr>
          <a:lstStyle/>
          <a:p>
            <a:r>
              <a:rPr lang="en-US" sz="2400" b="1" dirty="0" err="1" smtClean="0"/>
              <a:t>Git</a:t>
            </a:r>
            <a:endParaRPr lang="ru-RU" sz="2400" u="sng" dirty="0"/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>
            <a:off x="1785918" y="6929462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282" y="661988"/>
            <a:ext cx="8572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create a new repository for the</a:t>
            </a:r>
            <a:r>
              <a:rPr lang="ru-RU" dirty="0" smtClean="0"/>
              <a:t> </a:t>
            </a:r>
            <a:r>
              <a:rPr lang="en-US" b="1" i="1" dirty="0" err="1" smtClean="0"/>
              <a:t>epam_proj</a:t>
            </a:r>
            <a:r>
              <a:rPr lang="en-US" dirty="0" smtClean="0"/>
              <a:t> project</a:t>
            </a:r>
            <a:r>
              <a:rPr lang="ru-RU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create a local repository</a:t>
            </a:r>
            <a:r>
              <a:rPr lang="ru-RU" dirty="0" smtClean="0"/>
              <a:t> </a:t>
            </a:r>
            <a:r>
              <a:rPr lang="en-US" dirty="0" smtClean="0"/>
              <a:t>on</a:t>
            </a:r>
            <a:r>
              <a:rPr lang="ru-RU" dirty="0" smtClean="0"/>
              <a:t> </a:t>
            </a:r>
            <a:r>
              <a:rPr lang="en-US" i="1" dirty="0" smtClean="0"/>
              <a:t>Control PC;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set up access between repositories using SSH keys</a:t>
            </a:r>
            <a:r>
              <a:rPr lang="ru-RU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copy the Python files of the web application in a local repository</a:t>
            </a:r>
            <a:r>
              <a:rPr lang="ru-RU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commit &amp; push</a:t>
            </a:r>
            <a:r>
              <a:rPr lang="en-US" dirty="0" smtClean="0"/>
              <a:t> to</a:t>
            </a:r>
            <a:r>
              <a:rPr lang="ru-RU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create </a:t>
            </a:r>
            <a:r>
              <a:rPr lang="en-US" i="1" dirty="0" err="1" smtClean="0"/>
              <a:t>GitHub</a:t>
            </a:r>
            <a:r>
              <a:rPr lang="en-US" i="1" dirty="0" smtClean="0"/>
              <a:t> Action</a:t>
            </a:r>
            <a:r>
              <a:rPr lang="ru-RU" i="1" dirty="0" smtClean="0"/>
              <a:t> </a:t>
            </a:r>
            <a:r>
              <a:rPr lang="en-US" i="1" dirty="0" smtClean="0"/>
              <a:t>script </a:t>
            </a:r>
            <a:r>
              <a:rPr lang="ru-RU" b="1" i="1" dirty="0" smtClean="0"/>
              <a:t>«</a:t>
            </a:r>
            <a:r>
              <a:rPr lang="en-US" b="1" i="1" dirty="0" smtClean="0"/>
              <a:t>main.yml</a:t>
            </a:r>
            <a:r>
              <a:rPr lang="ru-RU" b="1" i="1" dirty="0" smtClean="0"/>
              <a:t>»</a:t>
            </a:r>
            <a:r>
              <a:rPr lang="en-US" b="1" i="1" dirty="0" smtClean="0"/>
              <a:t>.</a:t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endParaRPr lang="ru-RU" b="1" i="1" dirty="0" smtClean="0"/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commit &amp; push</a:t>
            </a:r>
            <a:r>
              <a:rPr lang="en-US" dirty="0" smtClean="0"/>
              <a:t> to</a:t>
            </a:r>
            <a:r>
              <a:rPr lang="ru-RU" dirty="0" smtClean="0"/>
              <a:t> </a:t>
            </a:r>
            <a:r>
              <a:rPr lang="en-US" dirty="0" err="1" smtClean="0"/>
              <a:t>GitHub</a:t>
            </a:r>
            <a:r>
              <a:rPr lang="ru-RU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9641" y="3662384"/>
            <a:ext cx="1454061" cy="212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7741" y="4162450"/>
            <a:ext cx="17145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Стрелка вправо 11"/>
          <p:cNvSpPr/>
          <p:nvPr/>
        </p:nvSpPr>
        <p:spPr>
          <a:xfrm>
            <a:off x="3689443" y="4448202"/>
            <a:ext cx="1214446" cy="5715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720" y="2305062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script will be executed on the action '</a:t>
            </a:r>
            <a:r>
              <a:rPr lang="en-US" i="1" dirty="0" smtClean="0"/>
              <a:t>on push</a:t>
            </a:r>
            <a:r>
              <a:rPr lang="en-US" dirty="0" smtClean="0"/>
              <a:t>' to the </a:t>
            </a:r>
            <a:r>
              <a:rPr lang="en-US" i="1" dirty="0" smtClean="0"/>
              <a:t>main</a:t>
            </a:r>
            <a:r>
              <a:rPr lang="en-US" dirty="0" smtClean="0"/>
              <a:t> branch</a:t>
            </a:r>
            <a:r>
              <a:rPr lang="ru-RU" dirty="0" smtClean="0"/>
              <a:t>.</a:t>
            </a:r>
          </a:p>
          <a:p>
            <a:pPr algn="just"/>
            <a:r>
              <a:rPr lang="en-US" dirty="0" smtClean="0"/>
              <a:t>It will send our modified code to the </a:t>
            </a:r>
            <a:r>
              <a:rPr lang="ru-RU" dirty="0" smtClean="0"/>
              <a:t>V</a:t>
            </a:r>
            <a:r>
              <a:rPr lang="en-US" dirty="0" smtClean="0"/>
              <a:t>OLUME</a:t>
            </a:r>
            <a:r>
              <a:rPr lang="ru-RU" dirty="0" smtClean="0"/>
              <a:t> </a:t>
            </a:r>
            <a:r>
              <a:rPr lang="en-US" dirty="0" smtClean="0"/>
              <a:t>of the remote EC2 </a:t>
            </a:r>
            <a:r>
              <a:rPr lang="ru-RU" b="1" dirty="0" smtClean="0"/>
              <a:t>«</a:t>
            </a:r>
            <a:r>
              <a:rPr lang="ru-RU" b="1" i="1" dirty="0" err="1" smtClean="0"/>
              <a:t>aws-pyapp</a:t>
            </a:r>
            <a:r>
              <a:rPr lang="ru-RU" b="1" i="1" dirty="0" smtClean="0"/>
              <a:t>»</a:t>
            </a:r>
            <a:r>
              <a:rPr lang="ru-RU" dirty="0" smtClean="0"/>
              <a:t> </a:t>
            </a:r>
            <a:r>
              <a:rPr lang="en-US" dirty="0" smtClean="0"/>
              <a:t>container and</a:t>
            </a:r>
            <a:r>
              <a:rPr lang="ru-RU" dirty="0" smtClean="0"/>
              <a:t> </a:t>
            </a:r>
            <a:r>
              <a:rPr lang="en-US" dirty="0" smtClean="0"/>
              <a:t>restart this container</a:t>
            </a:r>
            <a:r>
              <a:rPr lang="ru-RU" dirty="0" smtClean="0"/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282" y="5927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71504"/>
          </a:xfrm>
        </p:spPr>
        <p:txBody>
          <a:bodyPr>
            <a:noAutofit/>
          </a:bodyPr>
          <a:lstStyle/>
          <a:p>
            <a:r>
              <a:rPr lang="en-US" sz="2400" b="1" dirty="0" err="1" smtClean="0"/>
              <a:t>Ansible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000" u="sng" dirty="0" smtClean="0"/>
              <a:t>installation</a:t>
            </a:r>
            <a:endParaRPr lang="ru-RU" sz="2400" u="sng" dirty="0"/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>
            <a:off x="1785918" y="6929462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282" y="857232"/>
            <a:ext cx="857256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Install the required packages for </a:t>
            </a:r>
            <a:r>
              <a:rPr lang="en-US" dirty="0" err="1" smtClean="0"/>
              <a:t>Ansible</a:t>
            </a:r>
            <a:r>
              <a:rPr lang="en-US" dirty="0" smtClean="0"/>
              <a:t> on </a:t>
            </a:r>
            <a:r>
              <a:rPr lang="en-US" i="1" dirty="0" smtClean="0"/>
              <a:t>Control PS</a:t>
            </a:r>
            <a:r>
              <a:rPr lang="en-US" dirty="0" smtClean="0"/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i="1" dirty="0" smtClean="0"/>
              <a:t>$ </a:t>
            </a:r>
            <a:r>
              <a:rPr lang="en-US" i="1" dirty="0" err="1" smtClean="0"/>
              <a:t>ansible</a:t>
            </a:r>
            <a:r>
              <a:rPr lang="en-US" i="1" dirty="0" smtClean="0"/>
              <a:t>-galaxy collection install community.aws</a:t>
            </a:r>
          </a:p>
          <a:p>
            <a:pPr algn="just"/>
            <a:r>
              <a:rPr lang="en-US" dirty="0" smtClean="0"/>
              <a:t>Checking for the presence of modules needed for </a:t>
            </a:r>
            <a:r>
              <a:rPr lang="en-US" dirty="0" err="1" smtClean="0"/>
              <a:t>Ansible</a:t>
            </a:r>
            <a:r>
              <a:rPr lang="ru-RU" dirty="0" smtClean="0"/>
              <a:t>:</a:t>
            </a:r>
          </a:p>
          <a:p>
            <a:pPr algn="just"/>
            <a:r>
              <a:rPr lang="ru-RU" dirty="0" smtClean="0"/>
              <a:t>  </a:t>
            </a:r>
            <a:r>
              <a:rPr lang="en-US" i="1" dirty="0" smtClean="0"/>
              <a:t>$ pip list | </a:t>
            </a:r>
            <a:r>
              <a:rPr lang="en-US" i="1" dirty="0" err="1" smtClean="0"/>
              <a:t>grep</a:t>
            </a:r>
            <a:r>
              <a:rPr lang="en-US" i="1" dirty="0" smtClean="0"/>
              <a:t> "</a:t>
            </a:r>
            <a:r>
              <a:rPr lang="en-US" i="1" dirty="0" err="1" smtClean="0"/>
              <a:t>boto</a:t>
            </a:r>
            <a:r>
              <a:rPr lang="en-US" i="1" dirty="0" smtClean="0"/>
              <a:t>\|</a:t>
            </a:r>
            <a:r>
              <a:rPr lang="en-US" i="1" dirty="0" err="1" smtClean="0"/>
              <a:t>aws</a:t>
            </a:r>
            <a:r>
              <a:rPr lang="en-US" i="1" dirty="0" smtClean="0"/>
              <a:t>"</a:t>
            </a:r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	</a:t>
            </a:r>
            <a:endParaRPr lang="en-US" dirty="0" smtClean="0"/>
          </a:p>
          <a:p>
            <a:pPr algn="just"/>
            <a:r>
              <a:rPr lang="en-US" dirty="0" smtClean="0"/>
              <a:t>Update modules as needed</a:t>
            </a:r>
            <a:r>
              <a:rPr lang="ru-RU" dirty="0" smtClean="0"/>
              <a:t>:</a:t>
            </a:r>
          </a:p>
          <a:p>
            <a:pPr algn="just"/>
            <a:r>
              <a:rPr lang="ru-RU" dirty="0" smtClean="0"/>
              <a:t>  </a:t>
            </a:r>
            <a:r>
              <a:rPr lang="en-US" i="1" dirty="0" smtClean="0"/>
              <a:t>$ pip3 install –upgrade &lt;module&gt;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14544"/>
            <a:ext cx="320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428596" y="3348051"/>
            <a:ext cx="8229600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000" u="sng" dirty="0" smtClean="0">
                <a:latin typeface="+mj-lt"/>
                <a:ea typeface="+mj-ea"/>
                <a:cs typeface="+mj-cs"/>
              </a:rPr>
              <a:t>Bootstrapping-scripts</a:t>
            </a:r>
            <a:endParaRPr kumimoji="0" lang="ru-RU" sz="2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282" y="3702698"/>
            <a:ext cx="857256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Create </a:t>
            </a:r>
            <a:r>
              <a:rPr lang="en-US" i="1" dirty="0" smtClean="0"/>
              <a:t>bootstrapping-scripts</a:t>
            </a:r>
            <a:r>
              <a:rPr lang="en-US" dirty="0" smtClean="0"/>
              <a:t> on</a:t>
            </a:r>
            <a:r>
              <a:rPr lang="ru-RU" dirty="0" smtClean="0"/>
              <a:t> </a:t>
            </a:r>
            <a:r>
              <a:rPr lang="en-US" dirty="0" smtClean="0"/>
              <a:t>Bash for each EC2.</a:t>
            </a:r>
          </a:p>
          <a:p>
            <a:pPr algn="just">
              <a:spcBef>
                <a:spcPts val="600"/>
              </a:spcBef>
            </a:pPr>
            <a:r>
              <a:rPr lang="en-US" dirty="0" smtClean="0"/>
              <a:t>As an example, here is a script for </a:t>
            </a:r>
            <a:r>
              <a:rPr lang="ru-RU" b="1" dirty="0" smtClean="0"/>
              <a:t>«</a:t>
            </a:r>
            <a:r>
              <a:rPr lang="en-US" b="1" dirty="0" smtClean="0"/>
              <a:t>aws-1</a:t>
            </a:r>
            <a:r>
              <a:rPr lang="ru-RU" b="1" dirty="0" smtClean="0"/>
              <a:t>»</a:t>
            </a:r>
            <a:r>
              <a:rPr lang="ru-RU" dirty="0" smtClean="0"/>
              <a:t>:</a:t>
            </a: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39" y="4491059"/>
            <a:ext cx="79533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14282" y="5927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71504"/>
          </a:xfrm>
        </p:spPr>
        <p:txBody>
          <a:bodyPr>
            <a:noAutofit/>
          </a:bodyPr>
          <a:lstStyle/>
          <a:p>
            <a:r>
              <a:rPr lang="en-US" sz="2400" b="1" dirty="0" err="1" smtClean="0"/>
              <a:t>Ansible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000" u="sng" dirty="0" smtClean="0"/>
              <a:t>playbooks</a:t>
            </a:r>
            <a:endParaRPr lang="ru-RU" sz="2400" u="sng" dirty="0"/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>
            <a:off x="1785918" y="6929462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282" y="714356"/>
            <a:ext cx="857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Let’s write </a:t>
            </a:r>
            <a:r>
              <a:rPr lang="en-US" i="1" dirty="0" err="1" smtClean="0"/>
              <a:t>Ansible</a:t>
            </a:r>
            <a:r>
              <a:rPr lang="en-US" i="1" dirty="0" smtClean="0"/>
              <a:t>-playbooks that will create</a:t>
            </a:r>
            <a:r>
              <a:rPr lang="ru-RU" dirty="0" smtClean="0"/>
              <a:t> </a:t>
            </a:r>
            <a:r>
              <a:rPr lang="en-US" i="1" dirty="0" err="1" smtClean="0"/>
              <a:t>Instatces</a:t>
            </a:r>
            <a:r>
              <a:rPr lang="en-US" dirty="0" smtClean="0"/>
              <a:t> for each</a:t>
            </a:r>
            <a:r>
              <a:rPr lang="ru-RU" dirty="0" smtClean="0"/>
              <a:t> </a:t>
            </a:r>
            <a:r>
              <a:rPr lang="en-US" dirty="0" smtClean="0"/>
              <a:t>EC2.</a:t>
            </a:r>
          </a:p>
          <a:p>
            <a:pPr algn="just"/>
            <a:r>
              <a:rPr lang="en-US" dirty="0" smtClean="0"/>
              <a:t>An example is a template with variables</a:t>
            </a:r>
            <a:r>
              <a:rPr lang="ru-RU" dirty="0" smtClean="0"/>
              <a:t>:</a:t>
            </a:r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343042"/>
            <a:ext cx="47244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14282" y="5854503"/>
            <a:ext cx="857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Playbooks</a:t>
            </a:r>
            <a:r>
              <a:rPr lang="ru-RU" dirty="0" smtClean="0"/>
              <a:t> </a:t>
            </a:r>
            <a:r>
              <a:rPr lang="ru-RU" b="1" dirty="0" smtClean="0"/>
              <a:t>«</a:t>
            </a:r>
            <a:r>
              <a:rPr lang="en-US" b="1" dirty="0" smtClean="0"/>
              <a:t>aws-2</a:t>
            </a:r>
            <a:r>
              <a:rPr lang="ru-RU" b="1" dirty="0" smtClean="0"/>
              <a:t>»</a:t>
            </a:r>
            <a:r>
              <a:rPr lang="en-US" dirty="0" smtClean="0"/>
              <a:t> and</a:t>
            </a:r>
            <a:r>
              <a:rPr lang="ru-RU" dirty="0" smtClean="0"/>
              <a:t> </a:t>
            </a:r>
            <a:r>
              <a:rPr lang="ru-RU" b="1" dirty="0" smtClean="0"/>
              <a:t>«</a:t>
            </a:r>
            <a:r>
              <a:rPr lang="en-US" b="1" dirty="0" smtClean="0"/>
              <a:t>aws-3</a:t>
            </a:r>
            <a:r>
              <a:rPr lang="ru-RU" b="1" dirty="0" smtClean="0"/>
              <a:t>»</a:t>
            </a:r>
            <a:r>
              <a:rPr lang="en-US" dirty="0" smtClean="0"/>
              <a:t> can remove the</a:t>
            </a:r>
            <a:r>
              <a:rPr lang="ru-RU" dirty="0" smtClean="0"/>
              <a:t> </a:t>
            </a:r>
            <a:r>
              <a:rPr lang="en-US" dirty="0" smtClean="0"/>
              <a:t>Public IP assignment:</a:t>
            </a:r>
            <a:endParaRPr lang="ru-RU" dirty="0" smtClean="0"/>
          </a:p>
          <a:p>
            <a:pPr algn="just"/>
            <a:r>
              <a:rPr lang="ru-RU" dirty="0" smtClean="0"/>
              <a:t>  </a:t>
            </a:r>
            <a:r>
              <a:rPr lang="en-US" i="1" dirty="0" smtClean="0"/>
              <a:t>'</a:t>
            </a:r>
            <a:r>
              <a:rPr lang="en-US" i="1" dirty="0" err="1" smtClean="0"/>
              <a:t>assign_public_ip</a:t>
            </a:r>
            <a:r>
              <a:rPr lang="en-US" i="1" dirty="0" smtClean="0"/>
              <a:t>: false'</a:t>
            </a:r>
          </a:p>
          <a:p>
            <a:pPr algn="just"/>
            <a:r>
              <a:rPr lang="en-US" dirty="0" smtClean="0"/>
              <a:t>however, for the purpose of debugging and demonstrating the project, access is left</a:t>
            </a:r>
            <a:r>
              <a:rPr lang="ru-RU" dirty="0" smtClean="0"/>
              <a:t>.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4282" y="5927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71504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Launch &amp; Testing</a:t>
            </a:r>
            <a:br>
              <a:rPr lang="en-US" sz="2400" b="1" dirty="0" smtClean="0"/>
            </a:br>
            <a:r>
              <a:rPr lang="en-US" sz="2000" u="sng" dirty="0" smtClean="0"/>
              <a:t>running </a:t>
            </a:r>
            <a:r>
              <a:rPr lang="en-US" sz="2000" u="sng" dirty="0" err="1" smtClean="0"/>
              <a:t>Ansible</a:t>
            </a:r>
            <a:r>
              <a:rPr lang="en-US" sz="2000" u="sng" dirty="0" smtClean="0"/>
              <a:t>-playbooks, checking</a:t>
            </a:r>
            <a:r>
              <a:rPr lang="ru-RU" sz="2000" u="sng" dirty="0" smtClean="0"/>
              <a:t> </a:t>
            </a:r>
            <a:r>
              <a:rPr lang="en-US" sz="2000" u="sng" dirty="0" smtClean="0"/>
              <a:t>EC2</a:t>
            </a:r>
            <a:endParaRPr lang="ru-RU" sz="2400" u="sng" dirty="0"/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>
            <a:off x="1785918" y="6929462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282" y="714356"/>
            <a:ext cx="8572560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Running </a:t>
            </a:r>
            <a:r>
              <a:rPr lang="en-US" i="1" dirty="0" smtClean="0"/>
              <a:t>playbooks</a:t>
            </a:r>
            <a:r>
              <a:rPr lang="ru-RU" dirty="0" smtClean="0"/>
              <a:t> </a:t>
            </a:r>
            <a:r>
              <a:rPr lang="en-US" dirty="0" smtClean="0"/>
              <a:t>whit commands</a:t>
            </a:r>
            <a:r>
              <a:rPr lang="ru-RU" dirty="0" smtClean="0"/>
              <a:t>:</a:t>
            </a:r>
          </a:p>
          <a:p>
            <a:pPr algn="just"/>
            <a:r>
              <a:rPr lang="en-US" dirty="0" smtClean="0"/>
              <a:t>  $ </a:t>
            </a:r>
            <a:r>
              <a:rPr lang="en-US" dirty="0" err="1" smtClean="0"/>
              <a:t>ansible</a:t>
            </a:r>
            <a:r>
              <a:rPr lang="en-US" dirty="0" smtClean="0"/>
              <a:t>-playbook aws-1.yaml --vault-password-file pass.txt</a:t>
            </a:r>
          </a:p>
          <a:p>
            <a:pPr algn="just"/>
            <a:r>
              <a:rPr lang="en-US" dirty="0" smtClean="0"/>
              <a:t>Wait a some time while EC2 builds and installs the necessary packages using</a:t>
            </a:r>
            <a:r>
              <a:rPr lang="ru-RU" dirty="0" smtClean="0"/>
              <a:t> </a:t>
            </a:r>
            <a:r>
              <a:rPr lang="en-US" i="1" dirty="0" smtClean="0"/>
              <a:t>bootstrapping-scripts.</a:t>
            </a:r>
            <a:endParaRPr lang="ru-RU" i="1" dirty="0" smtClean="0"/>
          </a:p>
          <a:p>
            <a:pPr algn="just">
              <a:spcBef>
                <a:spcPts val="600"/>
              </a:spcBef>
            </a:pPr>
            <a:endParaRPr lang="en-US" dirty="0" smtClean="0"/>
          </a:p>
          <a:p>
            <a:pPr algn="just">
              <a:spcBef>
                <a:spcPts val="600"/>
              </a:spcBef>
            </a:pPr>
            <a:endParaRPr lang="en-US" dirty="0" smtClean="0"/>
          </a:p>
          <a:p>
            <a:pPr algn="just">
              <a:spcBef>
                <a:spcPts val="2400"/>
              </a:spcBef>
            </a:pPr>
            <a:r>
              <a:rPr lang="en-US" dirty="0" smtClean="0"/>
              <a:t>Check if everything is installed and working, for example on</a:t>
            </a:r>
            <a:r>
              <a:rPr lang="ru-RU" dirty="0" smtClean="0"/>
              <a:t> </a:t>
            </a:r>
            <a:r>
              <a:rPr lang="ru-RU" b="1" dirty="0" smtClean="0"/>
              <a:t>«</a:t>
            </a:r>
            <a:r>
              <a:rPr lang="en-US" b="1" dirty="0" smtClean="0"/>
              <a:t>aws-1</a:t>
            </a:r>
            <a:r>
              <a:rPr lang="ru-RU" b="1" dirty="0" smtClean="0"/>
              <a:t>»</a:t>
            </a:r>
            <a:r>
              <a:rPr lang="en-US" dirty="0" smtClean="0"/>
              <a:t>:</a:t>
            </a:r>
          </a:p>
          <a:p>
            <a:pPr algn="just">
              <a:spcBef>
                <a:spcPts val="600"/>
              </a:spcBef>
            </a:pPr>
            <a:endParaRPr lang="en-US" b="1" dirty="0" smtClean="0"/>
          </a:p>
          <a:p>
            <a:pPr algn="just">
              <a:spcBef>
                <a:spcPts val="600"/>
              </a:spcBef>
            </a:pPr>
            <a:endParaRPr lang="en-US" b="1" dirty="0" smtClean="0"/>
          </a:p>
          <a:p>
            <a:pPr algn="just">
              <a:spcBef>
                <a:spcPts val="600"/>
              </a:spcBef>
            </a:pPr>
            <a:endParaRPr lang="en-US" b="1" dirty="0" smtClean="0"/>
          </a:p>
          <a:p>
            <a:pPr algn="just">
              <a:spcBef>
                <a:spcPts val="600"/>
              </a:spcBef>
            </a:pPr>
            <a:endParaRPr lang="en-US" b="1" dirty="0" smtClean="0"/>
          </a:p>
          <a:p>
            <a:pPr algn="just">
              <a:spcBef>
                <a:spcPts val="600"/>
              </a:spcBef>
            </a:pPr>
            <a:endParaRPr lang="en-US" b="1" dirty="0" smtClean="0"/>
          </a:p>
          <a:p>
            <a:pPr algn="just">
              <a:spcBef>
                <a:spcPts val="600"/>
              </a:spcBef>
            </a:pPr>
            <a:endParaRPr lang="en-US" b="1" dirty="0" smtClean="0"/>
          </a:p>
          <a:p>
            <a:pPr algn="just">
              <a:spcBef>
                <a:spcPts val="600"/>
              </a:spcBef>
            </a:pPr>
            <a:endParaRPr lang="en-US" b="1" dirty="0" smtClean="0"/>
          </a:p>
          <a:p>
            <a:pPr algn="just">
              <a:spcBef>
                <a:spcPts val="600"/>
              </a:spcBef>
            </a:pPr>
            <a:endParaRPr lang="en-US" b="1" dirty="0" smtClean="0"/>
          </a:p>
          <a:p>
            <a:pPr algn="just">
              <a:spcBef>
                <a:spcPts val="1800"/>
              </a:spcBef>
            </a:pPr>
            <a:r>
              <a:rPr lang="en-US" dirty="0" smtClean="0"/>
              <a:t>The file </a:t>
            </a:r>
            <a:r>
              <a:rPr lang="ru-RU" dirty="0" smtClean="0"/>
              <a:t>«</a:t>
            </a: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/log/cloud-init-output.log</a:t>
            </a:r>
            <a:r>
              <a:rPr lang="ru-RU" dirty="0" smtClean="0"/>
              <a:t>»</a:t>
            </a:r>
            <a:r>
              <a:rPr lang="en-US" dirty="0" smtClean="0"/>
              <a:t> contains information about the progress of the</a:t>
            </a:r>
            <a:br>
              <a:rPr lang="en-US" dirty="0" smtClean="0"/>
            </a:br>
            <a:r>
              <a:rPr lang="en-US" i="1" dirty="0" smtClean="0"/>
              <a:t>bootstrapping-script</a:t>
            </a:r>
            <a:r>
              <a:rPr lang="en-US" dirty="0" smtClean="0"/>
              <a:t>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3214686"/>
            <a:ext cx="900118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 t="30179"/>
          <a:stretch>
            <a:fillRect/>
          </a:stretch>
        </p:blipFill>
        <p:spPr bwMode="auto">
          <a:xfrm>
            <a:off x="163170" y="1856596"/>
            <a:ext cx="8786874" cy="99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14282" y="5927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837</Words>
  <Application>Microsoft Office PowerPoint</Application>
  <PresentationFormat>Экран (4:3)</PresentationFormat>
  <Paragraphs>164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Project theme: Deploy/install/update web-application 'CUP' on AWS</vt:lpstr>
      <vt:lpstr>Basic project scheme</vt:lpstr>
      <vt:lpstr>Preparing the Environment 'AWS Role'</vt:lpstr>
      <vt:lpstr>Preparing the Environment  'AWS Security Group'</vt:lpstr>
      <vt:lpstr>Preparing the Environment  domain name anpod.tk</vt:lpstr>
      <vt:lpstr>Git</vt:lpstr>
      <vt:lpstr>Ansible installation</vt:lpstr>
      <vt:lpstr>Ansible playbooks</vt:lpstr>
      <vt:lpstr>Launch &amp; Testing running Ansible-playbooks, checking EC2</vt:lpstr>
      <vt:lpstr>Launch &amp; Testing check for https-certificates and domain name</vt:lpstr>
      <vt:lpstr>GitHub Action testing</vt:lpstr>
      <vt:lpstr>Full project scheme ('AWS Security Group', 'AWS Role', 'AWS S3', 'Docker', 'Route53', 'GitHub')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проекта:  Deploy/istall/update web-aplication 'CUP' on AWS</dc:title>
  <dc:creator>admin</dc:creator>
  <cp:lastModifiedBy>admin</cp:lastModifiedBy>
  <cp:revision>140</cp:revision>
  <dcterms:created xsi:type="dcterms:W3CDTF">2022-10-16T08:45:10Z</dcterms:created>
  <dcterms:modified xsi:type="dcterms:W3CDTF">2022-10-20T12:38:51Z</dcterms:modified>
</cp:coreProperties>
</file>