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87220ffe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87220ffe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87220ffe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87220ffe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220ffe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87220ffe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87220ffe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87220ffe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87220ffe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87220ffe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87220ffe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87220ffe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87220ffe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87220ffe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87220ffe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87220ffe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87220ffe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87220ffe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87220ffe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87220ffe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87220ffe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87220ffe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ProgTeam: Week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H-Index [RMPC 2018]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this case we want the maximum element: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/ </a:t>
            </a:r>
            <a:r>
              <a:rPr lang="en" sz="13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is_valid_h_index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r>
              <a:rPr lang="en" sz="13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H-Index [RMPC 2018]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Other strategies exist to keep track of binary searching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Here’s a strategy I used for a while</a:t>
            </a:r>
            <a:endParaRPr sz="14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1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1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1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/ </a:t>
            </a:r>
            <a:r>
              <a:rPr lang="en" sz="11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is_valid_h_index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r>
              <a:rPr lang="en" sz="11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1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// not mid - 1</a:t>
            </a:r>
            <a:endParaRPr sz="11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 //For minimum just do the reverse</a:t>
            </a:r>
            <a:endParaRPr sz="11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is_valid_h_index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1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" sz="11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Search: Closing Notes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808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a lot of problems, answering the question 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“Can we accomplish the task with K elements?”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</a:t>
            </a:r>
            <a:r>
              <a:rPr lang="en" sz="1500"/>
              <a:t>s easier than trying to </a:t>
            </a:r>
            <a:r>
              <a:rPr lang="en" sz="1500"/>
              <a:t>answer “What is the minimum value of K?” directly.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Binary search is most often used to turn a very difficult problem into a greedy one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87900" y="1307850"/>
            <a:ext cx="740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Requires “monotonic” function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Once state changes, it should </a:t>
            </a:r>
            <a:r>
              <a:rPr i="1" lang="en" sz="1700"/>
              <a:t>never </a:t>
            </a:r>
            <a:r>
              <a:rPr lang="en" sz="1700"/>
              <a:t>back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Some examples: least/most number of elements, shortest distance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we’re looking for the latest ‘1’, we can eliminate half of all options with one query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1 1 1 1 1 1 1 1 1 1 0 0 0 0 0 0 </a:t>
            </a:r>
            <a:r>
              <a:rPr lang="en" sz="1700">
                <a:solidFill>
                  <a:srgbClr val="FFFF00"/>
                </a:solidFill>
              </a:rPr>
              <a:t>0</a:t>
            </a:r>
            <a:r>
              <a:rPr lang="en" sz="1700"/>
              <a:t> 0 0 0 0 0 0 0 0 0 0 0 0 0 0 0 0</a:t>
            </a:r>
            <a:br>
              <a:rPr lang="en" sz="1700"/>
            </a:br>
            <a:r>
              <a:rPr lang="en" sz="1700"/>
              <a:t>1 1 1 1 1 1 1 </a:t>
            </a:r>
            <a:r>
              <a:rPr lang="en" sz="1700">
                <a:solidFill>
                  <a:srgbClr val="FFFF00"/>
                </a:solidFill>
              </a:rPr>
              <a:t>1</a:t>
            </a:r>
            <a:r>
              <a:rPr lang="en" sz="1700"/>
              <a:t> 1 1 0 0 0 0 0 0 </a:t>
            </a:r>
            <a:r>
              <a:rPr lang="en" sz="1700">
                <a:solidFill>
                  <a:srgbClr val="FF0000"/>
                </a:solidFill>
              </a:rPr>
              <a:t>0 0 0 0 0 0 0 0 0 0 0 0 0 0 0 0 0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1 1 1 1 1 1 1</a:t>
            </a:r>
            <a:r>
              <a:rPr lang="en" sz="1700"/>
              <a:t> 1 1 1 0 0 </a:t>
            </a:r>
            <a:r>
              <a:rPr lang="en" sz="1700">
                <a:solidFill>
                  <a:srgbClr val="FFFF00"/>
                </a:solidFill>
              </a:rPr>
              <a:t>0</a:t>
            </a:r>
            <a:r>
              <a:rPr lang="en" sz="1700"/>
              <a:t> 0 0 0 </a:t>
            </a:r>
            <a:r>
              <a:rPr lang="en" sz="1700">
                <a:solidFill>
                  <a:srgbClr val="FF0000"/>
                </a:solidFill>
              </a:rPr>
              <a:t>0 0 0 0 0 0 0 0 0 0 0 0 0 0 0 0 0</a:t>
            </a:r>
            <a:br>
              <a:rPr lang="en" sz="1700"/>
            </a:br>
            <a:r>
              <a:rPr lang="en" sz="1700">
                <a:solidFill>
                  <a:srgbClr val="FF0000"/>
                </a:solidFill>
              </a:rPr>
              <a:t>1 1 1 1 1 1 1 </a:t>
            </a:r>
            <a:r>
              <a:rPr lang="en" sz="1700"/>
              <a:t>1 1 </a:t>
            </a:r>
            <a:r>
              <a:rPr lang="en" sz="1700">
                <a:solidFill>
                  <a:srgbClr val="FFFF00"/>
                </a:solidFill>
              </a:rPr>
              <a:t>1</a:t>
            </a:r>
            <a:r>
              <a:rPr lang="en" sz="1700"/>
              <a:t> 0 0 </a:t>
            </a:r>
            <a:r>
              <a:rPr lang="en" sz="1700">
                <a:solidFill>
                  <a:srgbClr val="FF0000"/>
                </a:solidFill>
              </a:rPr>
              <a:t>0 0 0 0 0 0 0 0 0 0 0 0 0 0 0 0 0 0 0 0 0</a:t>
            </a:r>
            <a:br>
              <a:rPr lang="en" sz="1700"/>
            </a:br>
            <a:r>
              <a:rPr lang="en" sz="1700">
                <a:solidFill>
                  <a:schemeClr val="accent6"/>
                </a:solidFill>
              </a:rPr>
              <a:t>1 1 1 1 1 1 1 1 1 </a:t>
            </a:r>
            <a:r>
              <a:rPr lang="en" sz="1700"/>
              <a:t>1 </a:t>
            </a:r>
            <a:r>
              <a:rPr lang="en" sz="1700">
                <a:solidFill>
                  <a:srgbClr val="FFFF00"/>
                </a:solidFill>
              </a:rPr>
              <a:t>0 </a:t>
            </a:r>
            <a:r>
              <a:rPr lang="en" sz="1700"/>
              <a:t>0</a:t>
            </a:r>
            <a:r>
              <a:rPr lang="en" sz="1700">
                <a:solidFill>
                  <a:schemeClr val="accent6"/>
                </a:solidFill>
              </a:rPr>
              <a:t> 0 0 0 0 0 0 0 0 0 0 0 0 0 0 0 0 0 0 0 0 0   </a:t>
            </a:r>
            <a:r>
              <a:rPr lang="en" sz="1700"/>
              <a:t>Total = Log(N) </a:t>
            </a:r>
            <a:br>
              <a:rPr lang="en" sz="1700"/>
            </a:br>
            <a:r>
              <a:rPr lang="en" sz="1700">
                <a:solidFill>
                  <a:srgbClr val="FF0000"/>
                </a:solidFill>
              </a:rPr>
              <a:t>1 1 1 1 1 1 1 1 1 </a:t>
            </a:r>
            <a:r>
              <a:rPr lang="en" sz="1700">
                <a:solidFill>
                  <a:srgbClr val="FFFF00"/>
                </a:solidFill>
              </a:rPr>
              <a:t>1</a:t>
            </a:r>
            <a:r>
              <a:rPr lang="en" sz="1700"/>
              <a:t> </a:t>
            </a:r>
            <a:r>
              <a:rPr lang="en" sz="1700">
                <a:solidFill>
                  <a:srgbClr val="FF0000"/>
                </a:solidFill>
              </a:rPr>
              <a:t>0 0 0 0 0 0 0 0 0 0 0 0 0 0 0 0 0 0 0 0 0 0 0        </a:t>
            </a:r>
            <a:r>
              <a:rPr lang="en" sz="1700"/>
              <a:t>queries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142" name="Google Shape;142;p14"/>
          <p:cNvCxnSpPr/>
          <p:nvPr/>
        </p:nvCxnSpPr>
        <p:spPr>
          <a:xfrm>
            <a:off x="1446600" y="3264925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Careful Ascent [NWERC 2016] (Simplified)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https://open.kattis.com/problems/carefulascent</a:t>
            </a:r>
            <a:endParaRPr sz="7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 is trying to get back to the mothership ‘FireFly’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 vertical velocity is fixed and </a:t>
            </a:r>
            <a:r>
              <a:rPr lang="en"/>
              <a:t>unchangeable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 ship can pick one fixed </a:t>
            </a:r>
            <a:r>
              <a:rPr lang="en"/>
              <a:t>‘x’ velocity </a:t>
            </a:r>
            <a:r>
              <a:rPr lang="en"/>
              <a:t>and will travel at this speed continuously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his ship enters a shield, it will be slowed by a constant factor of 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should Mal’s initial horizontal velocity be?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350" y="2772637"/>
            <a:ext cx="4342126" cy="21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Careful Ascent [NWERC 2016] (Simplified)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Notice: for a larger initial ‘x’ </a:t>
            </a:r>
            <a:r>
              <a:rPr lang="en"/>
              <a:t>velocity, Mal’s final ‘x’ coordinates will be larger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means we can binary search!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Mal’s final ‘x’ coordinate is greater than the Firefly’s, we know his velocity was too large</a:t>
            </a:r>
            <a:endParaRPr sz="13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350" y="2772637"/>
            <a:ext cx="4342126" cy="21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Careful Ascent [NWERC 2016] (Simplified)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816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Binary search with doubles: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Fine version, but could cause issues in some cases:</a:t>
            </a:r>
            <a:endParaRPr sz="13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4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hile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4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4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4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1e-7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" sz="14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Precision issues for very large numbers!</a:t>
            </a:r>
            <a:endParaRPr sz="17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/ </a:t>
            </a:r>
            <a:r>
              <a:rPr lang="en" sz="14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get_final_position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&lt;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r>
              <a:rPr lang="en" sz="14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Careful Ascent [NWERC 2016] (Simplified)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27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Binary search with doubles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More </a:t>
            </a:r>
            <a:r>
              <a:rPr lang="en" sz="1500"/>
              <a:t>resilient</a:t>
            </a:r>
            <a:r>
              <a:rPr lang="en" sz="1500"/>
              <a:t> version:</a:t>
            </a:r>
            <a:endParaRPr sz="15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4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/ </a:t>
            </a:r>
            <a:r>
              <a:rPr lang="en" sz="14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get_final_position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&lt;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r>
              <a:rPr lang="en" sz="14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H-Index [RMPC 2018]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https://open.kattis.com/problems/hindex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have a list of papers, each </a:t>
            </a:r>
            <a:r>
              <a:rPr lang="en" sz="1600"/>
              <a:t>with</a:t>
            </a:r>
            <a:r>
              <a:rPr lang="en" sz="1600"/>
              <a:t> A</a:t>
            </a:r>
            <a:r>
              <a:rPr baseline="-25000" lang="en" sz="1600"/>
              <a:t>i</a:t>
            </a:r>
            <a:r>
              <a:rPr lang="en" sz="1600"/>
              <a:t> citations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H-index of an author is the largest K such that an author has at least K papers with K citations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is your H-index?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H-Index [RMPC 2018]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22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we binary search?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there are at least 6 papers with 6 citations….</a:t>
            </a:r>
            <a:br>
              <a:rPr lang="en" sz="1500"/>
            </a:br>
            <a:r>
              <a:rPr lang="en" sz="1500"/>
              <a:t>	Clearly there are also at least 5 papers with 5 citations</a:t>
            </a:r>
            <a:br>
              <a:rPr lang="en" sz="1500"/>
            </a:b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 we can!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N is a  valid candidate for the H-Index implies all of (1…N - 1) are too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1     1     1     1     1     0     0     0     0    0    0 </a:t>
            </a:r>
            <a:r>
              <a:rPr lang="en" sz="1500"/>
              <a:t>....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83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H-Index [RMPC 2018]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57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Binary Search with Integers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Two forms: be careful with which one you need!</a:t>
            </a:r>
            <a:endParaRPr sz="1500"/>
          </a:p>
        </p:txBody>
      </p:sp>
      <p:sp>
        <p:nvSpPr>
          <p:cNvPr id="187" name="Google Shape;187;p21"/>
          <p:cNvSpPr txBox="1"/>
          <p:nvPr/>
        </p:nvSpPr>
        <p:spPr>
          <a:xfrm>
            <a:off x="0" y="2400975"/>
            <a:ext cx="3726900" cy="29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/ </a:t>
            </a:r>
            <a:r>
              <a:rPr lang="en" sz="13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3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alidate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r>
              <a:rPr lang="en" sz="13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 + 1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309700" y="2611925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5384525" y="2288475"/>
            <a:ext cx="41490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/ </a:t>
            </a:r>
            <a:r>
              <a:rPr lang="en" sz="13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r>
              <a:rPr lang="en" sz="13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913300" y="3434325"/>
            <a:ext cx="431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---------</a:t>
            </a: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Find the minimum valid element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Find the maximum valid element </a:t>
            </a: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---------</a:t>
            </a: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