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b15f8f31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b15f8f31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b15f8f31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b15f8f31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15f8f31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15f8f31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15f8f31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15f8f31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15f8f3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b15f8f3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15f8f31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b15f8f31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15f8f31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15f8f31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b15f8f31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b15f8f31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15f8f31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b15f8f31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b15f8f31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b15f8f31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b15f8f31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b15f8f31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ProgTeam Week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2: Draughts [CERC 2013]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113075" y="1051526"/>
            <a:ext cx="7038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What is the maximum number of captures in a checkers/draughts game?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Backtracking </a:t>
            </a:r>
            <a:r>
              <a:rPr lang="en" sz="1500">
                <a:solidFill>
                  <a:srgbClr val="B7B7B7"/>
                </a:solidFill>
              </a:rPr>
              <a:t>= 3</a:t>
            </a:r>
            <a:r>
              <a:rPr baseline="30000" lang="en" sz="1500">
                <a:solidFill>
                  <a:srgbClr val="B7B7B7"/>
                </a:solidFill>
              </a:rPr>
              <a:t>16</a:t>
            </a:r>
            <a:r>
              <a:rPr lang="en" sz="1500">
                <a:solidFill>
                  <a:srgbClr val="B7B7B7"/>
                </a:solidFill>
              </a:rPr>
              <a:t> moves 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Backtracking: recursively explore every possible path: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3" name="Google Shape;203;p22"/>
          <p:cNvSpPr txBox="1"/>
          <p:nvPr/>
        </p:nvSpPr>
        <p:spPr>
          <a:xfrm>
            <a:off x="1297500" y="2014150"/>
            <a:ext cx="7590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nt dx[] = {-1, -1, 1, 1}, dy[] = {-1, 1, -1, 1};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//useful to keep moves in array 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//so we don’t have to write out each one individually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search(int x, int y){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ans = 0;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for(int i = 0; i &lt; 4; i++){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int adj_square_x = x + dx[i],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adj_square_y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y + dy[i];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int new_x = x + 2 * dx[i], new_y = y + 2 * dy[i];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if(in_bounds(new_x,new_y) &amp;&amp;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/*adj.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 opponent*/ 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/*dest. is empty*/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/*empty adjacent square*/</a:t>
            </a: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ans = max(ans, 1 + search(new_x, new_y)); 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/*fill adjacent square back in*/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ans;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230400"/>
            <a:ext cx="7038900" cy="55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types of problems </a:t>
            </a:r>
            <a:r>
              <a:rPr i="1" lang="en" sz="1500"/>
              <a:t>strongly suggest </a:t>
            </a:r>
            <a:r>
              <a:rPr lang="en" sz="1500"/>
              <a:t>a brute force approach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Sudoku/filling-a-puzzle problems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NP-Complete Problems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Subset sum, Hamiltonian paths, Travelling Salesman, Minimum Graph coloring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 </a:t>
            </a:r>
            <a:r>
              <a:rPr lang="en" sz="1500"/>
              <a:t>&lt;= 20 will usually have a brute force approach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Pruning a brute force problem can be extremely helpful-or not matter much at all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Depends on how good your heuristic 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</a:t>
            </a:r>
            <a:r>
              <a:rPr lang="en" sz="1500"/>
              <a:t>rute-force can be helpful on non-brute-force problems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Usually easier to prove correct than alternate approaches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It’s a good idea to know brute-force implementations in competition settings or interviews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21861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</a:rPr>
              <a:t>A - Odd Gnome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B - Alphabet Animals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C - Virus</a:t>
            </a:r>
            <a:endParaRPr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D - Font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E - Tight-fit Sudoku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F000F"/>
                </a:solidFill>
              </a:rPr>
              <a:t>F - Infiltration</a:t>
            </a:r>
            <a:endParaRPr sz="1600">
              <a:solidFill>
                <a:srgbClr val="DF00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DF000F"/>
                </a:solidFill>
              </a:rPr>
              <a:t>G - Antiques</a:t>
            </a:r>
            <a:endParaRPr sz="1600">
              <a:solidFill>
                <a:srgbClr val="DF000F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169425" y="1659750"/>
            <a:ext cx="25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5273175" y="1590600"/>
            <a:ext cx="23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Easier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Medium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Challenging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Hard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“Art of Problem Solving”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 solutions to problems as fast as possible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Solutions must be efficient!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Competitive Programming?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knowledge about algorithms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Practice for interviews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Thrill of competitions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fun! </a:t>
            </a:r>
            <a:r>
              <a:rPr lang="en">
                <a:solidFill>
                  <a:srgbClr val="FF0000"/>
                </a:solidFill>
              </a:rPr>
              <a:t>&lt;- my favorite reason :)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Brute Force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468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Some problems are small enough that you can search the entire output space</a:t>
            </a:r>
            <a:endParaRPr sz="1462"/>
          </a:p>
          <a:p>
            <a:pPr indent="-321468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Brute force: </a:t>
            </a:r>
            <a:endParaRPr sz="1500"/>
          </a:p>
          <a:p>
            <a:pPr indent="-321468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○"/>
            </a:pPr>
            <a:r>
              <a:rPr lang="en" sz="1462"/>
              <a:t>Go through each possible answer and select the optimal one</a:t>
            </a:r>
            <a:endParaRPr sz="1462"/>
          </a:p>
          <a:p>
            <a:pPr indent="-321468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Important:  Have an estimate of the total runtime!</a:t>
            </a:r>
            <a:endParaRPr sz="1462"/>
          </a:p>
          <a:p>
            <a:pPr indent="-321468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○"/>
            </a:pPr>
            <a:r>
              <a:rPr lang="en" sz="1462"/>
              <a:t>10</a:t>
            </a:r>
            <a:r>
              <a:rPr baseline="30000" lang="en" sz="1462"/>
              <a:t>7</a:t>
            </a:r>
            <a:r>
              <a:rPr lang="en" sz="1462"/>
              <a:t> ops. </a:t>
            </a:r>
            <a:r>
              <a:rPr lang="en" sz="1462"/>
              <a:t>p</a:t>
            </a:r>
            <a:r>
              <a:rPr lang="en" sz="1462"/>
              <a:t>er second is “safe”</a:t>
            </a:r>
            <a:endParaRPr sz="1462"/>
          </a:p>
          <a:p>
            <a:pPr indent="-321468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○"/>
            </a:pPr>
            <a:r>
              <a:rPr lang="en" sz="1462"/>
              <a:t>10</a:t>
            </a:r>
            <a:r>
              <a:rPr baseline="30000" lang="en" sz="1462"/>
              <a:t>8</a:t>
            </a:r>
            <a:r>
              <a:rPr lang="en" sz="1462"/>
              <a:t>  ops. </a:t>
            </a:r>
            <a:r>
              <a:rPr lang="en" sz="1462"/>
              <a:t>p</a:t>
            </a:r>
            <a:r>
              <a:rPr lang="en" sz="1462"/>
              <a:t>er second is pushing the limit</a:t>
            </a:r>
            <a:endParaRPr sz="1462"/>
          </a:p>
          <a:p>
            <a:pPr indent="-321468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○"/>
            </a:pPr>
            <a:r>
              <a:rPr lang="en" sz="1462"/>
              <a:t>+10</a:t>
            </a:r>
            <a:r>
              <a:rPr baseline="30000" lang="en" sz="1462"/>
              <a:t>9</a:t>
            </a:r>
            <a:r>
              <a:rPr lang="en" sz="1462"/>
              <a:t> </a:t>
            </a:r>
            <a:r>
              <a:rPr lang="en" sz="1462"/>
              <a:t>ops. per second = Find another idea</a:t>
            </a:r>
            <a:endParaRPr sz="1462"/>
          </a:p>
          <a:p>
            <a:pPr indent="0" lvl="0" marL="91440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62"/>
          </a:p>
        </p:txBody>
      </p:sp>
      <p:sp>
        <p:nvSpPr>
          <p:cNvPr id="154" name="Google Shape;154;p16"/>
          <p:cNvSpPr txBox="1"/>
          <p:nvPr/>
        </p:nvSpPr>
        <p:spPr>
          <a:xfrm>
            <a:off x="510075" y="1454850"/>
            <a:ext cx="1227600" cy="13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1 2 3 4 5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2 1 3 4 5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2 3 1 4 5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3 2 1 4 5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1 3 2 4 5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3 1 2 4 5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3 2 4 1 5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2 3 4 1 5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2 4 3 1 5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4 2 3 1 5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3 4 2 1 5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4 3 2 1 5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1 3 4 2 5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3 1 4 2 5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3 4 1 2 5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4 3 1 2 5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1 4 3 2 5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4 1 3 2 5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1 2 4 3 5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2 1 4 3 5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2 4 1 3 5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4 2 1 3 5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1 4 2 3 5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4 1 2 3 5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4 2 3 5 1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2 4 3 5 1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2 3 4 5 1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3 2 4 5 1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4 3 2 5 1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3 4 2 5 1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3 2 5 4 1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2 3 5 4 1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3 5 2 4 1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5 3 2 4 1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4 3 5 2 1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3 4 5 2 1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3 5 4 2 1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5 3 4 2 1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4 5 3 2 1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5 4 3 2 1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4 2 5 3 1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2 4 5 3 1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2 5 4 3 1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5 2 4 3 1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4 5 2 3 1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5 4 2 3 1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1 4 3 5 2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4 1 3 5 2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4 3 1 5 2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3 4 1 5 2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1 3 4 5 2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3 1 4 5 2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3 4 5 1 2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4 3 5 1 2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4 5 3 1 2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5 4 3 1 2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3 5 4 1 2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5 3 4 1 2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1 3 5 4 2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3 1 5 4 2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3 5 1 4 2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5 3 1 4 2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1 5 3 4 2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5 1 3 4 2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1 4 5 3 2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4 1 5 3 2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4 5 1 3 2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5 4 1 3 2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1 5 4 3 2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5 1 4 3 2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1 2 4 5 3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2 1 4 5 3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2 4 1 5 3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4 2 1 5 3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1 4 2 5 3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4 1 2 5 3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4 2 5 1 3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2 4 5 1 3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2 5 4 1 3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5 2 4 1 3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4 5 2 1 3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5 4 2 1 3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1 4 5 2 3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4 1 5 2 3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4 5 1 2 3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5 4 1 2 3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1 5 4 2 3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5 1 4 2 3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1 2 5 4 3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2 1 5 4 3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2 5 1 4 3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5 2 1 4 3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1 5 2 4 3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5 1 2 4 3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1 2 3 5 4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2 1 3 5 4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2 3 1 5 4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3 2 1 5 4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1 3 2 5 4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3 1 2 5 4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3 2 5 1 4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2 3 5 1 4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2 5 3 1 4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5 2 3 1 4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3 5 2 1 4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5 3 2 1 4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1 3 5 2 4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3 1 5 2 4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3 5 1 2 4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5 3 1 2 4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1 5 3 2 4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5 1 3 2 4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1 2 5 3 4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2 1 5 3 4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2 5 1 3 4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5 2 1 3 4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1 5 2 3 4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5 1 2 3 4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1: Party Lamps [IOI 98]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are given K (1 &lt;= K &lt;= 100) lamps which initially are either on or off.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3 buttons: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Button 1 toggles lamps 2,4,6,8,....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Button 2 toggles lamps 1,3,5,7,....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Button 3 toggles lamps 1,4,7,10,....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hit every button up to N (1 &lt;= N &lt;= 10000) times: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you turn all lamps off? </a:t>
            </a:r>
            <a:endParaRPr sz="1500"/>
          </a:p>
        </p:txBody>
      </p:sp>
      <p:sp>
        <p:nvSpPr>
          <p:cNvPr id="161" name="Google Shape;161;p17"/>
          <p:cNvSpPr txBox="1"/>
          <p:nvPr/>
        </p:nvSpPr>
        <p:spPr>
          <a:xfrm>
            <a:off x="181550" y="4650775"/>
            <a:ext cx="3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1: Party Lamps [IOI 98]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893275"/>
            <a:ext cx="7038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You are given K (1 &lt;= K &lt;= 100) lamps which initially are either on or off.  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There are 3 buttons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You can hit every button up to N (1 &lt;= N &lt;= 10000) times: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Can you turn all lamps off? </a:t>
            </a:r>
            <a:endParaRPr sz="15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Bad idea: try every possible combination of hitting each button N times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= 100 · 3</a:t>
            </a:r>
            <a:r>
              <a:rPr baseline="30000" lang="en" sz="1500"/>
              <a:t>10000</a:t>
            </a:r>
            <a:r>
              <a:rPr lang="en" sz="1500"/>
              <a:t> operations = much, much too slow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Observation: hitting a button twice is the same as hitting it not at all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 all combinations of hitting each lamp either zero or one times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= 100 · 2</a:t>
            </a:r>
            <a:r>
              <a:rPr baseline="30000" lang="en" sz="1500"/>
              <a:t>3</a:t>
            </a:r>
            <a:r>
              <a:rPr lang="en" sz="1500"/>
              <a:t> operations = very, very safe</a:t>
            </a:r>
            <a:endParaRPr sz="1500"/>
          </a:p>
        </p:txBody>
      </p:sp>
      <p:sp>
        <p:nvSpPr>
          <p:cNvPr id="168" name="Google Shape;168;p18"/>
          <p:cNvSpPr txBox="1"/>
          <p:nvPr/>
        </p:nvSpPr>
        <p:spPr>
          <a:xfrm>
            <a:off x="181550" y="4650775"/>
            <a:ext cx="3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1: Party Lamps [IOI 98]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893275"/>
            <a:ext cx="70389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You are given K (1 &lt;= K &lt;= 100) lamps which initially are either on or off.  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There are 3 buttons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You can hit every button up to N (1 &lt;= N &lt;= 10000) times: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Can you turn all lamps off?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Char char="●"/>
            </a:pPr>
            <a:r>
              <a:rPr lang="en" sz="1500">
                <a:solidFill>
                  <a:srgbClr val="CCCCCC"/>
                </a:solidFill>
              </a:rPr>
              <a:t>Try all combinations of hitting each lamp either zero or one times</a:t>
            </a:r>
            <a:endParaRPr sz="1500">
              <a:solidFill>
                <a:srgbClr val="CCCCC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Char char="○"/>
            </a:pPr>
            <a:r>
              <a:rPr lang="en" sz="1500">
                <a:solidFill>
                  <a:srgbClr val="CCCCCC"/>
                </a:solidFill>
              </a:rPr>
              <a:t>= 100 · 2</a:t>
            </a:r>
            <a:r>
              <a:rPr baseline="30000" lang="en" sz="1500">
                <a:solidFill>
                  <a:srgbClr val="CCCCCC"/>
                </a:solidFill>
              </a:rPr>
              <a:t>3</a:t>
            </a:r>
            <a:r>
              <a:rPr lang="en" sz="1500">
                <a:solidFill>
                  <a:srgbClr val="CCCCCC"/>
                </a:solidFill>
              </a:rPr>
              <a:t> operations = very, very safe</a:t>
            </a:r>
            <a:endParaRPr sz="1500">
              <a:solidFill>
                <a:srgbClr val="CCCCC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calculate using binary numbers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81550" y="4650775"/>
            <a:ext cx="376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469575" y="2878625"/>
            <a:ext cx="6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195725" y="3535625"/>
            <a:ext cx="49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469575" y="2723025"/>
            <a:ext cx="5921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for(int i = 0; i &lt; (1 &lt;&lt; 3); i++){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//reset to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original state here</a:t>
            </a:r>
            <a:endParaRPr sz="13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for(int j = 0; j &lt; 3; j++){</a:t>
            </a:r>
            <a:b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if((i &gt;&gt; j) &amp; 1){ 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 Java users: ((1 &gt;&gt; j) &amp; 1) != 0</a:t>
            </a:r>
            <a:endParaRPr sz="1300">
              <a:solidFill>
                <a:srgbClr val="00FF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//toggle button ‘j’ here</a:t>
            </a:r>
            <a:endParaRPr sz="1300">
              <a:solidFill>
                <a:srgbClr val="00FF00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//test if all lamps are off here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483400" y="2878625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2: Draughts [CERC 2013]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340725" y="1406013"/>
            <a:ext cx="70389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are given a 10x10 checkerboard with White and Black pieces. We will play as white.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piece can “capture” another piece by jumping over it, if the next square is empty, immediately removing the piece from the board.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chain together jumps if every jump is valid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maximum number of captures?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97" y="3300875"/>
            <a:ext cx="2988801" cy="137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0"/>
          <p:cNvCxnSpPr/>
          <p:nvPr/>
        </p:nvCxnSpPr>
        <p:spPr>
          <a:xfrm flipH="1" rot="10800000">
            <a:off x="3682575" y="3820775"/>
            <a:ext cx="267900" cy="250800"/>
          </a:xfrm>
          <a:prstGeom prst="straightConnector1">
            <a:avLst/>
          </a:prstGeom>
          <a:noFill/>
          <a:ln cap="flat" cmpd="sng" w="9525">
            <a:solidFill>
              <a:srgbClr val="DF000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3734450" y="3544200"/>
            <a:ext cx="233400" cy="242100"/>
          </a:xfrm>
          <a:prstGeom prst="straightConnector1">
            <a:avLst/>
          </a:prstGeom>
          <a:noFill/>
          <a:ln cap="flat" cmpd="sng" w="9525">
            <a:solidFill>
              <a:srgbClr val="DF000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2: Draughts [CERC 2013]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349375" y="904613"/>
            <a:ext cx="7038900" cy="24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We are given a 10x10 checkerboard with White and Black pieces. We will play as white.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We can chain together jumps if every jump is valid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●"/>
            </a:pPr>
            <a:r>
              <a:rPr lang="en" sz="1500">
                <a:solidFill>
                  <a:srgbClr val="B7B7B7"/>
                </a:solidFill>
              </a:rPr>
              <a:t>What is the maximum number of captures?</a:t>
            </a:r>
            <a:endParaRPr sz="15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“Backtracking and hope it’s fast enough...or prove it”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500" y="2803063"/>
            <a:ext cx="1645906" cy="161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1392600" y="3023725"/>
            <a:ext cx="4914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move will move us by 2 pieces: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only capture 16 possible pieces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move has 3 possible moves after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(We can’t go backwards)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3</a:t>
            </a:r>
            <a:r>
              <a:rPr baseline="30000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moves ~= 4 · 10</a:t>
            </a:r>
            <a:r>
              <a:rPr baseline="30000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operations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Since this is a strict upper bound, should be safe with good enough implementation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