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2" r:id="rId5"/>
    <p:sldId id="266" r:id="rId6"/>
    <p:sldId id="265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7CE02-7AF2-44B9-A2F2-1EDCDBD1957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5D009B2-F3AB-4F43-8CA1-43271FE81940}">
      <dgm:prSet phldrT="[Text]"/>
      <dgm:spPr/>
      <dgm:t>
        <a:bodyPr/>
        <a:lstStyle/>
        <a:p>
          <a:r>
            <a:rPr lang="en-IN" dirty="0"/>
            <a:t>Cluster 1</a:t>
          </a:r>
        </a:p>
      </dgm:t>
    </dgm:pt>
    <dgm:pt modelId="{B0111C77-E658-493D-B936-ABC992B3470F}" type="parTrans" cxnId="{875E74EC-808A-4AD8-A99F-04D7DAD4E9EF}">
      <dgm:prSet/>
      <dgm:spPr/>
      <dgm:t>
        <a:bodyPr/>
        <a:lstStyle/>
        <a:p>
          <a:endParaRPr lang="en-IN"/>
        </a:p>
      </dgm:t>
    </dgm:pt>
    <dgm:pt modelId="{7491863F-309A-48CF-BBFF-3A23CED9063F}" type="sibTrans" cxnId="{875E74EC-808A-4AD8-A99F-04D7DAD4E9EF}">
      <dgm:prSet/>
      <dgm:spPr/>
      <dgm:t>
        <a:bodyPr/>
        <a:lstStyle/>
        <a:p>
          <a:endParaRPr lang="en-IN"/>
        </a:p>
      </dgm:t>
    </dgm:pt>
    <dgm:pt modelId="{A5413CAE-2107-450A-AB44-D75B92CF49E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These Power plants utilize mostly Natural Gas and Petroleum </a:t>
          </a:r>
          <a:endParaRPr lang="en-IN" sz="2000" dirty="0"/>
        </a:p>
      </dgm:t>
    </dgm:pt>
    <dgm:pt modelId="{1E4DC1FF-8A31-4C1D-8D70-38C7DC3A341F}" type="parTrans" cxnId="{40BFDDC4-B380-4C37-8FEC-929D3F4BA3B0}">
      <dgm:prSet/>
      <dgm:spPr/>
      <dgm:t>
        <a:bodyPr/>
        <a:lstStyle/>
        <a:p>
          <a:endParaRPr lang="en-IN"/>
        </a:p>
      </dgm:t>
    </dgm:pt>
    <dgm:pt modelId="{B16B5DC0-EA1B-4EED-BD01-6EDB0CE2FE1E}" type="sibTrans" cxnId="{40BFDDC4-B380-4C37-8FEC-929D3F4BA3B0}">
      <dgm:prSet/>
      <dgm:spPr/>
      <dgm:t>
        <a:bodyPr/>
        <a:lstStyle/>
        <a:p>
          <a:endParaRPr lang="en-IN"/>
        </a:p>
      </dgm:t>
    </dgm:pt>
    <dgm:pt modelId="{79C44429-6701-4D24-8560-38E48A9AE94E}">
      <dgm:prSet phldrT="[Text]"/>
      <dgm:spPr/>
      <dgm:t>
        <a:bodyPr/>
        <a:lstStyle/>
        <a:p>
          <a:r>
            <a:rPr lang="en-IN" dirty="0"/>
            <a:t>Cluster 2</a:t>
          </a:r>
        </a:p>
      </dgm:t>
    </dgm:pt>
    <dgm:pt modelId="{39340678-4B72-42A5-8B5A-28583D65FA11}" type="parTrans" cxnId="{C36D8C07-F446-496E-BB5E-E47F8D5E5A95}">
      <dgm:prSet/>
      <dgm:spPr/>
      <dgm:t>
        <a:bodyPr/>
        <a:lstStyle/>
        <a:p>
          <a:endParaRPr lang="en-IN"/>
        </a:p>
      </dgm:t>
    </dgm:pt>
    <dgm:pt modelId="{7A72914A-20F4-42E4-A740-E4D7405C1D94}" type="sibTrans" cxnId="{C36D8C07-F446-496E-BB5E-E47F8D5E5A95}">
      <dgm:prSet/>
      <dgm:spPr/>
      <dgm:t>
        <a:bodyPr/>
        <a:lstStyle/>
        <a:p>
          <a:endParaRPr lang="en-IN"/>
        </a:p>
      </dgm:t>
    </dgm:pt>
    <dgm:pt modelId="{08B88AEA-7934-47A8-939D-E3366B747142}">
      <dgm:prSet phldrT="[Text]" custT="1"/>
      <dgm:spPr/>
      <dgm:t>
        <a:bodyPr/>
        <a:lstStyle/>
        <a:p>
          <a:r>
            <a:rPr lang="en-US" sz="2000" dirty="0"/>
            <a:t>Power plants produce higher CO2 contents as they use BIT, LIG, SUB and PC </a:t>
          </a:r>
          <a:endParaRPr lang="en-IN" sz="2000" dirty="0"/>
        </a:p>
      </dgm:t>
    </dgm:pt>
    <dgm:pt modelId="{BBA548FA-B6D1-4E8F-AB78-66719B8206AE}" type="parTrans" cxnId="{7C30F35B-7476-44E6-94B9-CD7D87F0CF8C}">
      <dgm:prSet/>
      <dgm:spPr/>
      <dgm:t>
        <a:bodyPr/>
        <a:lstStyle/>
        <a:p>
          <a:endParaRPr lang="en-IN"/>
        </a:p>
      </dgm:t>
    </dgm:pt>
    <dgm:pt modelId="{7578C2AB-213B-49E3-B4F0-36A78A763DD6}" type="sibTrans" cxnId="{7C30F35B-7476-44E6-94B9-CD7D87F0CF8C}">
      <dgm:prSet/>
      <dgm:spPr/>
      <dgm:t>
        <a:bodyPr/>
        <a:lstStyle/>
        <a:p>
          <a:endParaRPr lang="en-IN"/>
        </a:p>
      </dgm:t>
    </dgm:pt>
    <dgm:pt modelId="{345DE39D-C1AC-489A-A44A-08DB18279ADD}">
      <dgm:prSet phldrT="[Text]"/>
      <dgm:spPr/>
      <dgm:t>
        <a:bodyPr/>
        <a:lstStyle/>
        <a:p>
          <a:r>
            <a:rPr lang="en-IN" dirty="0"/>
            <a:t>Cluster 3</a:t>
          </a:r>
        </a:p>
      </dgm:t>
    </dgm:pt>
    <dgm:pt modelId="{E9BC902E-66E6-4A3C-9F2C-B94E9A10B0F6}" type="parTrans" cxnId="{8BEB6AC3-0A1C-4C09-BFBC-EBBA6EBA83C3}">
      <dgm:prSet/>
      <dgm:spPr/>
      <dgm:t>
        <a:bodyPr/>
        <a:lstStyle/>
        <a:p>
          <a:endParaRPr lang="en-IN"/>
        </a:p>
      </dgm:t>
    </dgm:pt>
    <dgm:pt modelId="{18C774B8-2874-40D3-906A-71DF8624B1E6}" type="sibTrans" cxnId="{8BEB6AC3-0A1C-4C09-BFBC-EBBA6EBA83C3}">
      <dgm:prSet/>
      <dgm:spPr/>
      <dgm:t>
        <a:bodyPr/>
        <a:lstStyle/>
        <a:p>
          <a:endParaRPr lang="en-IN"/>
        </a:p>
      </dgm:t>
    </dgm:pt>
    <dgm:pt modelId="{2C3E306C-03B9-4115-B664-AA61405E285A}">
      <dgm:prSet phldrT="[Text]" custT="1"/>
      <dgm:spPr/>
      <dgm:t>
        <a:bodyPr/>
        <a:lstStyle/>
        <a:p>
          <a:r>
            <a:rPr lang="en-US" sz="2000" dirty="0"/>
            <a:t>These Power plants have high number of fuel received units</a:t>
          </a:r>
          <a:endParaRPr lang="en-IN" sz="2000" dirty="0"/>
        </a:p>
      </dgm:t>
    </dgm:pt>
    <dgm:pt modelId="{6D19C71A-1923-4828-B795-ED6AC1057F4B}" type="parTrans" cxnId="{78DCB596-C09E-4DC8-94DC-7019111D592F}">
      <dgm:prSet/>
      <dgm:spPr/>
      <dgm:t>
        <a:bodyPr/>
        <a:lstStyle/>
        <a:p>
          <a:endParaRPr lang="en-IN"/>
        </a:p>
      </dgm:t>
    </dgm:pt>
    <dgm:pt modelId="{E4B140B4-FB89-4903-8EB0-D9C83DA01AA8}" type="sibTrans" cxnId="{78DCB596-C09E-4DC8-94DC-7019111D592F}">
      <dgm:prSet/>
      <dgm:spPr/>
      <dgm:t>
        <a:bodyPr/>
        <a:lstStyle/>
        <a:p>
          <a:endParaRPr lang="en-IN"/>
        </a:p>
      </dgm:t>
    </dgm:pt>
    <dgm:pt modelId="{6CB4A80E-B937-4CCF-9643-EEFDFD534DF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/>
            <a:t>High fuel cost and many spot purchases</a:t>
          </a:r>
        </a:p>
      </dgm:t>
    </dgm:pt>
    <dgm:pt modelId="{9E23C190-195A-4D87-9F5D-2B4B4B61CA84}" type="parTrans" cxnId="{5EB1C3AA-E008-4D58-B1AE-54FF13535AF8}">
      <dgm:prSet/>
      <dgm:spPr/>
      <dgm:t>
        <a:bodyPr/>
        <a:lstStyle/>
        <a:p>
          <a:endParaRPr lang="en-IN"/>
        </a:p>
      </dgm:t>
    </dgm:pt>
    <dgm:pt modelId="{6063FE1B-F340-4F07-8AF1-6765927DACF2}" type="sibTrans" cxnId="{5EB1C3AA-E008-4D58-B1AE-54FF13535AF8}">
      <dgm:prSet/>
      <dgm:spPr/>
      <dgm:t>
        <a:bodyPr/>
        <a:lstStyle/>
        <a:p>
          <a:endParaRPr lang="en-IN"/>
        </a:p>
      </dgm:t>
    </dgm:pt>
    <dgm:pt modelId="{9F5A9789-DFE9-467F-8FCC-95902980E015}">
      <dgm:prSet custT="1"/>
      <dgm:spPr/>
      <dgm:t>
        <a:bodyPr/>
        <a:lstStyle/>
        <a:p>
          <a:r>
            <a:rPr lang="en-US" sz="2000" dirty="0"/>
            <a:t>Suppliers to these plants provide better quality coal which have less emissions</a:t>
          </a:r>
          <a:endParaRPr lang="en-IN" sz="2000" dirty="0"/>
        </a:p>
      </dgm:t>
    </dgm:pt>
    <dgm:pt modelId="{71A578DF-1334-4A46-AA65-58D470AE7580}" type="parTrans" cxnId="{A139F6EB-8CDB-42D0-B49D-CA39A89B0F6C}">
      <dgm:prSet/>
      <dgm:spPr/>
      <dgm:t>
        <a:bodyPr/>
        <a:lstStyle/>
        <a:p>
          <a:endParaRPr lang="en-IN"/>
        </a:p>
      </dgm:t>
    </dgm:pt>
    <dgm:pt modelId="{DBC8889F-564F-41C4-A439-766DE1C5DBD5}" type="sibTrans" cxnId="{A139F6EB-8CDB-42D0-B49D-CA39A89B0F6C}">
      <dgm:prSet/>
      <dgm:spPr/>
      <dgm:t>
        <a:bodyPr/>
        <a:lstStyle/>
        <a:p>
          <a:endParaRPr lang="en-IN"/>
        </a:p>
      </dgm:t>
    </dgm:pt>
    <dgm:pt modelId="{824EEACB-ADB4-4733-AE30-6F220580BEE0}">
      <dgm:prSet custT="1"/>
      <dgm:spPr/>
      <dgm:t>
        <a:bodyPr/>
        <a:lstStyle/>
        <a:p>
          <a:r>
            <a:rPr lang="en-US" sz="2000" dirty="0"/>
            <a:t>Low fuel cost and many contracts and spot purchases</a:t>
          </a:r>
          <a:endParaRPr lang="en-IN" sz="2000" dirty="0"/>
        </a:p>
      </dgm:t>
    </dgm:pt>
    <dgm:pt modelId="{5932652B-B2B9-45CB-B89F-24FFC0150738}" type="parTrans" cxnId="{0D19CB35-DE6E-4CF6-B59F-CA554A6A1F38}">
      <dgm:prSet/>
      <dgm:spPr/>
      <dgm:t>
        <a:bodyPr/>
        <a:lstStyle/>
        <a:p>
          <a:endParaRPr lang="en-IN"/>
        </a:p>
      </dgm:t>
    </dgm:pt>
    <dgm:pt modelId="{02ABF623-DECF-417E-A671-C6078856830A}" type="sibTrans" cxnId="{0D19CB35-DE6E-4CF6-B59F-CA554A6A1F38}">
      <dgm:prSet/>
      <dgm:spPr/>
      <dgm:t>
        <a:bodyPr/>
        <a:lstStyle/>
        <a:p>
          <a:endParaRPr lang="en-IN"/>
        </a:p>
      </dgm:t>
    </dgm:pt>
    <dgm:pt modelId="{C2B50857-113E-4A52-B9A5-0FB8461A701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Less polluting Power Plants due to zero Ash, Sulphur and Mercury content</a:t>
          </a:r>
          <a:endParaRPr lang="en-IN" sz="2000" dirty="0"/>
        </a:p>
      </dgm:t>
    </dgm:pt>
    <dgm:pt modelId="{8C80044F-859F-4241-8EC6-A010B3F368BF}" type="parTrans" cxnId="{5EF9EDB0-9EC5-4B86-8BC3-120632036CE0}">
      <dgm:prSet/>
      <dgm:spPr/>
      <dgm:t>
        <a:bodyPr/>
        <a:lstStyle/>
        <a:p>
          <a:endParaRPr lang="en-IN"/>
        </a:p>
      </dgm:t>
    </dgm:pt>
    <dgm:pt modelId="{9CEFBA5E-96B5-44B8-A4CB-780325820A92}" type="sibTrans" cxnId="{5EF9EDB0-9EC5-4B86-8BC3-120632036CE0}">
      <dgm:prSet/>
      <dgm:spPr/>
      <dgm:t>
        <a:bodyPr/>
        <a:lstStyle/>
        <a:p>
          <a:endParaRPr lang="en-IN"/>
        </a:p>
      </dgm:t>
    </dgm:pt>
    <dgm:pt modelId="{E7C859C6-0987-4EB5-8F08-99CA9DEB3D3A}">
      <dgm:prSet phldrT="[Text]" custT="1"/>
      <dgm:spPr/>
      <dgm:t>
        <a:bodyPr/>
        <a:lstStyle/>
        <a:p>
          <a:r>
            <a:rPr lang="en-IN" sz="2000" dirty="0"/>
            <a:t>Suppliers to these plants provide cheaper Natural Gas than Cluster 1 suppliers</a:t>
          </a:r>
        </a:p>
      </dgm:t>
    </dgm:pt>
    <dgm:pt modelId="{B3C4548E-EDF8-44C4-A680-F1483A242657}" type="parTrans" cxnId="{EE8F9CCB-4D71-491F-8EE8-767EECE604A0}">
      <dgm:prSet/>
      <dgm:spPr/>
      <dgm:t>
        <a:bodyPr/>
        <a:lstStyle/>
        <a:p>
          <a:endParaRPr lang="en-IN"/>
        </a:p>
      </dgm:t>
    </dgm:pt>
    <dgm:pt modelId="{B27AFD5D-5C09-4EA4-8E70-489942806FCB}" type="sibTrans" cxnId="{EE8F9CCB-4D71-491F-8EE8-767EECE604A0}">
      <dgm:prSet/>
      <dgm:spPr/>
      <dgm:t>
        <a:bodyPr/>
        <a:lstStyle/>
        <a:p>
          <a:endParaRPr lang="en-IN"/>
        </a:p>
      </dgm:t>
    </dgm:pt>
    <dgm:pt modelId="{8B15A92B-2BBC-4E97-929F-A2121885A7CE}">
      <dgm:prSet phldrT="[Text]" custT="1"/>
      <dgm:spPr/>
      <dgm:t>
        <a:bodyPr/>
        <a:lstStyle/>
        <a:p>
          <a:r>
            <a:rPr lang="en-IN" sz="2000" dirty="0"/>
            <a:t>Majority of the plants use Pipe Line as primary transportation</a:t>
          </a:r>
        </a:p>
      </dgm:t>
    </dgm:pt>
    <dgm:pt modelId="{2435D5DF-A64F-49CD-A66E-4E26FEC7610D}" type="parTrans" cxnId="{019796C9-5746-435A-8C70-704C28BEB40C}">
      <dgm:prSet/>
      <dgm:spPr/>
      <dgm:t>
        <a:bodyPr/>
        <a:lstStyle/>
        <a:p>
          <a:endParaRPr lang="en-IN"/>
        </a:p>
      </dgm:t>
    </dgm:pt>
    <dgm:pt modelId="{C938688A-98E5-42F2-8C8A-C82DCED732D9}" type="sibTrans" cxnId="{019796C9-5746-435A-8C70-704C28BEB40C}">
      <dgm:prSet/>
      <dgm:spPr/>
      <dgm:t>
        <a:bodyPr/>
        <a:lstStyle/>
        <a:p>
          <a:endParaRPr lang="en-IN"/>
        </a:p>
      </dgm:t>
    </dgm:pt>
    <dgm:pt modelId="{F3903FF6-AB5E-4755-98B3-5AAC9BE1031A}" type="pres">
      <dgm:prSet presAssocID="{2087CE02-7AF2-44B9-A2F2-1EDCDBD19577}" presName="linearFlow" presStyleCnt="0">
        <dgm:presLayoutVars>
          <dgm:dir/>
          <dgm:animLvl val="lvl"/>
          <dgm:resizeHandles val="exact"/>
        </dgm:presLayoutVars>
      </dgm:prSet>
      <dgm:spPr/>
    </dgm:pt>
    <dgm:pt modelId="{5B823137-3BB3-4BDE-A837-BE331869F4B5}" type="pres">
      <dgm:prSet presAssocID="{65D009B2-F3AB-4F43-8CA1-43271FE81940}" presName="composite" presStyleCnt="0"/>
      <dgm:spPr/>
    </dgm:pt>
    <dgm:pt modelId="{61E16B63-D1B8-4A1F-ACA6-2329A48518C4}" type="pres">
      <dgm:prSet presAssocID="{65D009B2-F3AB-4F43-8CA1-43271FE8194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6B81BAB-CBAE-431B-AFE6-8653DA50E185}" type="pres">
      <dgm:prSet presAssocID="{65D009B2-F3AB-4F43-8CA1-43271FE81940}" presName="descendantText" presStyleLbl="alignAcc1" presStyleIdx="0" presStyleCnt="3" custLinFactNeighborX="0" custLinFactNeighborY="-201">
        <dgm:presLayoutVars>
          <dgm:bulletEnabled val="1"/>
        </dgm:presLayoutVars>
      </dgm:prSet>
      <dgm:spPr/>
    </dgm:pt>
    <dgm:pt modelId="{9D828934-6EC4-4AC8-B2A3-EE5383C91C79}" type="pres">
      <dgm:prSet presAssocID="{7491863F-309A-48CF-BBFF-3A23CED9063F}" presName="sp" presStyleCnt="0"/>
      <dgm:spPr/>
    </dgm:pt>
    <dgm:pt modelId="{0F2A6252-5835-4E87-A774-D7410591C055}" type="pres">
      <dgm:prSet presAssocID="{79C44429-6701-4D24-8560-38E48A9AE94E}" presName="composite" presStyleCnt="0"/>
      <dgm:spPr/>
    </dgm:pt>
    <dgm:pt modelId="{D714563E-A08C-4210-862F-11CF4D08010A}" type="pres">
      <dgm:prSet presAssocID="{79C44429-6701-4D24-8560-38E48A9AE94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F841FFD-FCCD-4344-86A9-B5E3359C535E}" type="pres">
      <dgm:prSet presAssocID="{79C44429-6701-4D24-8560-38E48A9AE94E}" presName="descendantText" presStyleLbl="alignAcc1" presStyleIdx="1" presStyleCnt="3" custLinFactNeighborX="302">
        <dgm:presLayoutVars>
          <dgm:bulletEnabled val="1"/>
        </dgm:presLayoutVars>
      </dgm:prSet>
      <dgm:spPr/>
    </dgm:pt>
    <dgm:pt modelId="{B58E8A95-ECFE-47A2-A720-4AA95729C218}" type="pres">
      <dgm:prSet presAssocID="{7A72914A-20F4-42E4-A740-E4D7405C1D94}" presName="sp" presStyleCnt="0"/>
      <dgm:spPr/>
    </dgm:pt>
    <dgm:pt modelId="{AD58ADA6-50A2-4C43-AB9E-9F81A08D4F9B}" type="pres">
      <dgm:prSet presAssocID="{345DE39D-C1AC-489A-A44A-08DB18279ADD}" presName="composite" presStyleCnt="0"/>
      <dgm:spPr/>
    </dgm:pt>
    <dgm:pt modelId="{3B312B63-E9F5-4F8A-9EDB-3B368D8ADAF9}" type="pres">
      <dgm:prSet presAssocID="{345DE39D-C1AC-489A-A44A-08DB18279AD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FD82166-6B64-4888-AF84-E2881F6E1C0A}" type="pres">
      <dgm:prSet presAssocID="{345DE39D-C1AC-489A-A44A-08DB18279ADD}" presName="descendantText" presStyleLbl="alignAcc1" presStyleIdx="2" presStyleCnt="3" custScaleX="99996" custLinFactNeighborY="0">
        <dgm:presLayoutVars>
          <dgm:bulletEnabled val="1"/>
        </dgm:presLayoutVars>
      </dgm:prSet>
      <dgm:spPr/>
    </dgm:pt>
  </dgm:ptLst>
  <dgm:cxnLst>
    <dgm:cxn modelId="{CDCA3106-942F-4813-BEDE-6C685842BB6F}" type="presOf" srcId="{08B88AEA-7934-47A8-939D-E3366B747142}" destId="{1F841FFD-FCCD-4344-86A9-B5E3359C535E}" srcOrd="0" destOrd="0" presId="urn:microsoft.com/office/officeart/2005/8/layout/chevron2"/>
    <dgm:cxn modelId="{C36D8C07-F446-496E-BB5E-E47F8D5E5A95}" srcId="{2087CE02-7AF2-44B9-A2F2-1EDCDBD19577}" destId="{79C44429-6701-4D24-8560-38E48A9AE94E}" srcOrd="1" destOrd="0" parTransId="{39340678-4B72-42A5-8B5A-28583D65FA11}" sibTransId="{7A72914A-20F4-42E4-A740-E4D7405C1D94}"/>
    <dgm:cxn modelId="{7A4EC90A-360E-4DD6-A771-71643FA8AA7B}" type="presOf" srcId="{A5413CAE-2107-450A-AB44-D75B92CF49EC}" destId="{86B81BAB-CBAE-431B-AFE6-8653DA50E185}" srcOrd="0" destOrd="0" presId="urn:microsoft.com/office/officeart/2005/8/layout/chevron2"/>
    <dgm:cxn modelId="{18EB2C1F-17C7-436A-8495-2A7D33FD2D14}" type="presOf" srcId="{2087CE02-7AF2-44B9-A2F2-1EDCDBD19577}" destId="{F3903FF6-AB5E-4755-98B3-5AAC9BE1031A}" srcOrd="0" destOrd="0" presId="urn:microsoft.com/office/officeart/2005/8/layout/chevron2"/>
    <dgm:cxn modelId="{4CC47426-816F-40AF-A473-E9DFD45D6ADF}" type="presOf" srcId="{9F5A9789-DFE9-467F-8FCC-95902980E015}" destId="{1F841FFD-FCCD-4344-86A9-B5E3359C535E}" srcOrd="0" destOrd="1" presId="urn:microsoft.com/office/officeart/2005/8/layout/chevron2"/>
    <dgm:cxn modelId="{868A0632-76CB-4AB5-B6FE-44290FC8ACDB}" type="presOf" srcId="{345DE39D-C1AC-489A-A44A-08DB18279ADD}" destId="{3B312B63-E9F5-4F8A-9EDB-3B368D8ADAF9}" srcOrd="0" destOrd="0" presId="urn:microsoft.com/office/officeart/2005/8/layout/chevron2"/>
    <dgm:cxn modelId="{0D19CB35-DE6E-4CF6-B59F-CA554A6A1F38}" srcId="{79C44429-6701-4D24-8560-38E48A9AE94E}" destId="{824EEACB-ADB4-4733-AE30-6F220580BEE0}" srcOrd="2" destOrd="0" parTransId="{5932652B-B2B9-45CB-B89F-24FFC0150738}" sibTransId="{02ABF623-DECF-417E-A671-C6078856830A}"/>
    <dgm:cxn modelId="{7C30F35B-7476-44E6-94B9-CD7D87F0CF8C}" srcId="{79C44429-6701-4D24-8560-38E48A9AE94E}" destId="{08B88AEA-7934-47A8-939D-E3366B747142}" srcOrd="0" destOrd="0" parTransId="{BBA548FA-B6D1-4E8F-AB78-66719B8206AE}" sibTransId="{7578C2AB-213B-49E3-B4F0-36A78A763DD6}"/>
    <dgm:cxn modelId="{BC1A7E42-A666-4C86-89C4-BD0CF77F00F3}" type="presOf" srcId="{6CB4A80E-B937-4CCF-9643-EEFDFD534DF1}" destId="{86B81BAB-CBAE-431B-AFE6-8653DA50E185}" srcOrd="0" destOrd="2" presId="urn:microsoft.com/office/officeart/2005/8/layout/chevron2"/>
    <dgm:cxn modelId="{EC6BE573-F26E-4484-B343-A652539C33DB}" type="presOf" srcId="{C2B50857-113E-4A52-B9A5-0FB8461A7018}" destId="{86B81BAB-CBAE-431B-AFE6-8653DA50E185}" srcOrd="0" destOrd="1" presId="urn:microsoft.com/office/officeart/2005/8/layout/chevron2"/>
    <dgm:cxn modelId="{78DCB596-C09E-4DC8-94DC-7019111D592F}" srcId="{345DE39D-C1AC-489A-A44A-08DB18279ADD}" destId="{2C3E306C-03B9-4115-B664-AA61405E285A}" srcOrd="0" destOrd="0" parTransId="{6D19C71A-1923-4828-B795-ED6AC1057F4B}" sibTransId="{E4B140B4-FB89-4903-8EB0-D9C83DA01AA8}"/>
    <dgm:cxn modelId="{C8CF1098-5688-4BF7-B262-92DDBF7D2F19}" type="presOf" srcId="{E7C859C6-0987-4EB5-8F08-99CA9DEB3D3A}" destId="{0FD82166-6B64-4888-AF84-E2881F6E1C0A}" srcOrd="0" destOrd="1" presId="urn:microsoft.com/office/officeart/2005/8/layout/chevron2"/>
    <dgm:cxn modelId="{5EB1C3AA-E008-4D58-B1AE-54FF13535AF8}" srcId="{65D009B2-F3AB-4F43-8CA1-43271FE81940}" destId="{6CB4A80E-B937-4CCF-9643-EEFDFD534DF1}" srcOrd="2" destOrd="0" parTransId="{9E23C190-195A-4D87-9F5D-2B4B4B61CA84}" sibTransId="{6063FE1B-F340-4F07-8AF1-6765927DACF2}"/>
    <dgm:cxn modelId="{5EF9EDB0-9EC5-4B86-8BC3-120632036CE0}" srcId="{65D009B2-F3AB-4F43-8CA1-43271FE81940}" destId="{C2B50857-113E-4A52-B9A5-0FB8461A7018}" srcOrd="1" destOrd="0" parTransId="{8C80044F-859F-4241-8EC6-A010B3F368BF}" sibTransId="{9CEFBA5E-96B5-44B8-A4CB-780325820A92}"/>
    <dgm:cxn modelId="{EACE16BC-EDAB-426D-9E40-9228166802F9}" type="presOf" srcId="{2C3E306C-03B9-4115-B664-AA61405E285A}" destId="{0FD82166-6B64-4888-AF84-E2881F6E1C0A}" srcOrd="0" destOrd="0" presId="urn:microsoft.com/office/officeart/2005/8/layout/chevron2"/>
    <dgm:cxn modelId="{513CF6C2-B7C4-49EE-B0BC-9D9D138D5CDA}" type="presOf" srcId="{8B15A92B-2BBC-4E97-929F-A2121885A7CE}" destId="{0FD82166-6B64-4888-AF84-E2881F6E1C0A}" srcOrd="0" destOrd="2" presId="urn:microsoft.com/office/officeart/2005/8/layout/chevron2"/>
    <dgm:cxn modelId="{8BEB6AC3-0A1C-4C09-BFBC-EBBA6EBA83C3}" srcId="{2087CE02-7AF2-44B9-A2F2-1EDCDBD19577}" destId="{345DE39D-C1AC-489A-A44A-08DB18279ADD}" srcOrd="2" destOrd="0" parTransId="{E9BC902E-66E6-4A3C-9F2C-B94E9A10B0F6}" sibTransId="{18C774B8-2874-40D3-906A-71DF8624B1E6}"/>
    <dgm:cxn modelId="{40BFDDC4-B380-4C37-8FEC-929D3F4BA3B0}" srcId="{65D009B2-F3AB-4F43-8CA1-43271FE81940}" destId="{A5413CAE-2107-450A-AB44-D75B92CF49EC}" srcOrd="0" destOrd="0" parTransId="{1E4DC1FF-8A31-4C1D-8D70-38C7DC3A341F}" sibTransId="{B16B5DC0-EA1B-4EED-BD01-6EDB0CE2FE1E}"/>
    <dgm:cxn modelId="{019796C9-5746-435A-8C70-704C28BEB40C}" srcId="{345DE39D-C1AC-489A-A44A-08DB18279ADD}" destId="{8B15A92B-2BBC-4E97-929F-A2121885A7CE}" srcOrd="2" destOrd="0" parTransId="{2435D5DF-A64F-49CD-A66E-4E26FEC7610D}" sibTransId="{C938688A-98E5-42F2-8C8A-C82DCED732D9}"/>
    <dgm:cxn modelId="{AC73D1C9-E3E4-4DBD-AFDD-344EA1613002}" type="presOf" srcId="{65D009B2-F3AB-4F43-8CA1-43271FE81940}" destId="{61E16B63-D1B8-4A1F-ACA6-2329A48518C4}" srcOrd="0" destOrd="0" presId="urn:microsoft.com/office/officeart/2005/8/layout/chevron2"/>
    <dgm:cxn modelId="{EE8F9CCB-4D71-491F-8EE8-767EECE604A0}" srcId="{345DE39D-C1AC-489A-A44A-08DB18279ADD}" destId="{E7C859C6-0987-4EB5-8F08-99CA9DEB3D3A}" srcOrd="1" destOrd="0" parTransId="{B3C4548E-EDF8-44C4-A680-F1483A242657}" sibTransId="{B27AFD5D-5C09-4EA4-8E70-489942806FCB}"/>
    <dgm:cxn modelId="{5006E9D6-1F83-4D02-9D08-6ABC4F8649F2}" type="presOf" srcId="{824EEACB-ADB4-4733-AE30-6F220580BEE0}" destId="{1F841FFD-FCCD-4344-86A9-B5E3359C535E}" srcOrd="0" destOrd="2" presId="urn:microsoft.com/office/officeart/2005/8/layout/chevron2"/>
    <dgm:cxn modelId="{49F3C5D7-8F04-4586-A6D2-A8190CBCF7D4}" type="presOf" srcId="{79C44429-6701-4D24-8560-38E48A9AE94E}" destId="{D714563E-A08C-4210-862F-11CF4D08010A}" srcOrd="0" destOrd="0" presId="urn:microsoft.com/office/officeart/2005/8/layout/chevron2"/>
    <dgm:cxn modelId="{A139F6EB-8CDB-42D0-B49D-CA39A89B0F6C}" srcId="{79C44429-6701-4D24-8560-38E48A9AE94E}" destId="{9F5A9789-DFE9-467F-8FCC-95902980E015}" srcOrd="1" destOrd="0" parTransId="{71A578DF-1334-4A46-AA65-58D470AE7580}" sibTransId="{DBC8889F-564F-41C4-A439-766DE1C5DBD5}"/>
    <dgm:cxn modelId="{875E74EC-808A-4AD8-A99F-04D7DAD4E9EF}" srcId="{2087CE02-7AF2-44B9-A2F2-1EDCDBD19577}" destId="{65D009B2-F3AB-4F43-8CA1-43271FE81940}" srcOrd="0" destOrd="0" parTransId="{B0111C77-E658-493D-B936-ABC992B3470F}" sibTransId="{7491863F-309A-48CF-BBFF-3A23CED9063F}"/>
    <dgm:cxn modelId="{D7A2DC61-AB5B-4A78-84C7-AE171545805E}" type="presParOf" srcId="{F3903FF6-AB5E-4755-98B3-5AAC9BE1031A}" destId="{5B823137-3BB3-4BDE-A837-BE331869F4B5}" srcOrd="0" destOrd="0" presId="urn:microsoft.com/office/officeart/2005/8/layout/chevron2"/>
    <dgm:cxn modelId="{3C014178-064A-431D-96F6-DC32E3381243}" type="presParOf" srcId="{5B823137-3BB3-4BDE-A837-BE331869F4B5}" destId="{61E16B63-D1B8-4A1F-ACA6-2329A48518C4}" srcOrd="0" destOrd="0" presId="urn:microsoft.com/office/officeart/2005/8/layout/chevron2"/>
    <dgm:cxn modelId="{2053D7FA-4DED-4EC0-9B06-2EFEAEF811CF}" type="presParOf" srcId="{5B823137-3BB3-4BDE-A837-BE331869F4B5}" destId="{86B81BAB-CBAE-431B-AFE6-8653DA50E185}" srcOrd="1" destOrd="0" presId="urn:microsoft.com/office/officeart/2005/8/layout/chevron2"/>
    <dgm:cxn modelId="{F338DBEA-08D0-4944-B108-B794A7E3C1CA}" type="presParOf" srcId="{F3903FF6-AB5E-4755-98B3-5AAC9BE1031A}" destId="{9D828934-6EC4-4AC8-B2A3-EE5383C91C79}" srcOrd="1" destOrd="0" presId="urn:microsoft.com/office/officeart/2005/8/layout/chevron2"/>
    <dgm:cxn modelId="{4E88768D-CD03-4448-A572-36CFE6CF13F9}" type="presParOf" srcId="{F3903FF6-AB5E-4755-98B3-5AAC9BE1031A}" destId="{0F2A6252-5835-4E87-A774-D7410591C055}" srcOrd="2" destOrd="0" presId="urn:microsoft.com/office/officeart/2005/8/layout/chevron2"/>
    <dgm:cxn modelId="{958588A1-8AA7-45F7-89FB-998F0C8C8B82}" type="presParOf" srcId="{0F2A6252-5835-4E87-A774-D7410591C055}" destId="{D714563E-A08C-4210-862F-11CF4D08010A}" srcOrd="0" destOrd="0" presId="urn:microsoft.com/office/officeart/2005/8/layout/chevron2"/>
    <dgm:cxn modelId="{69674AC6-AF70-425E-9534-82FEBF26A73C}" type="presParOf" srcId="{0F2A6252-5835-4E87-A774-D7410591C055}" destId="{1F841FFD-FCCD-4344-86A9-B5E3359C535E}" srcOrd="1" destOrd="0" presId="urn:microsoft.com/office/officeart/2005/8/layout/chevron2"/>
    <dgm:cxn modelId="{012D523F-A176-4484-95B9-86272E918AEA}" type="presParOf" srcId="{F3903FF6-AB5E-4755-98B3-5AAC9BE1031A}" destId="{B58E8A95-ECFE-47A2-A720-4AA95729C218}" srcOrd="3" destOrd="0" presId="urn:microsoft.com/office/officeart/2005/8/layout/chevron2"/>
    <dgm:cxn modelId="{18C0ADB6-8F19-4A43-91B4-4EE7FB18196E}" type="presParOf" srcId="{F3903FF6-AB5E-4755-98B3-5AAC9BE1031A}" destId="{AD58ADA6-50A2-4C43-AB9E-9F81A08D4F9B}" srcOrd="4" destOrd="0" presId="urn:microsoft.com/office/officeart/2005/8/layout/chevron2"/>
    <dgm:cxn modelId="{EA01098E-46DE-4275-A23B-FC0B0C00F1D5}" type="presParOf" srcId="{AD58ADA6-50A2-4C43-AB9E-9F81A08D4F9B}" destId="{3B312B63-E9F5-4F8A-9EDB-3B368D8ADAF9}" srcOrd="0" destOrd="0" presId="urn:microsoft.com/office/officeart/2005/8/layout/chevron2"/>
    <dgm:cxn modelId="{97B55627-52FA-4B9A-8261-82F89A868A98}" type="presParOf" srcId="{AD58ADA6-50A2-4C43-AB9E-9F81A08D4F9B}" destId="{0FD82166-6B64-4888-AF84-E2881F6E1C0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87CE02-7AF2-44B9-A2F2-1EDCDBD1957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5D009B2-F3AB-4F43-8CA1-43271FE81940}">
      <dgm:prSet phldrT="[Text]"/>
      <dgm:spPr/>
      <dgm:t>
        <a:bodyPr/>
        <a:lstStyle/>
        <a:p>
          <a:r>
            <a:rPr lang="en-IN" dirty="0"/>
            <a:t>Cluster 4</a:t>
          </a:r>
        </a:p>
      </dgm:t>
    </dgm:pt>
    <dgm:pt modelId="{B0111C77-E658-493D-B936-ABC992B3470F}" type="parTrans" cxnId="{875E74EC-808A-4AD8-A99F-04D7DAD4E9EF}">
      <dgm:prSet/>
      <dgm:spPr/>
      <dgm:t>
        <a:bodyPr/>
        <a:lstStyle/>
        <a:p>
          <a:endParaRPr lang="en-IN"/>
        </a:p>
      </dgm:t>
    </dgm:pt>
    <dgm:pt modelId="{7491863F-309A-48CF-BBFF-3A23CED9063F}" type="sibTrans" cxnId="{875E74EC-808A-4AD8-A99F-04D7DAD4E9EF}">
      <dgm:prSet/>
      <dgm:spPr/>
      <dgm:t>
        <a:bodyPr/>
        <a:lstStyle/>
        <a:p>
          <a:endParaRPr lang="en-IN"/>
        </a:p>
      </dgm:t>
    </dgm:pt>
    <dgm:pt modelId="{A5413CAE-2107-450A-AB44-D75B92CF49E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/>
            <a:t>Coal based plants with lowest fuel cost and are contract purchases</a:t>
          </a:r>
        </a:p>
      </dgm:t>
    </dgm:pt>
    <dgm:pt modelId="{1E4DC1FF-8A31-4C1D-8D70-38C7DC3A341F}" type="parTrans" cxnId="{40BFDDC4-B380-4C37-8FEC-929D3F4BA3B0}">
      <dgm:prSet/>
      <dgm:spPr/>
      <dgm:t>
        <a:bodyPr/>
        <a:lstStyle/>
        <a:p>
          <a:endParaRPr lang="en-IN"/>
        </a:p>
      </dgm:t>
    </dgm:pt>
    <dgm:pt modelId="{B16B5DC0-EA1B-4EED-BD01-6EDB0CE2FE1E}" type="sibTrans" cxnId="{40BFDDC4-B380-4C37-8FEC-929D3F4BA3B0}">
      <dgm:prSet/>
      <dgm:spPr/>
      <dgm:t>
        <a:bodyPr/>
        <a:lstStyle/>
        <a:p>
          <a:endParaRPr lang="en-IN"/>
        </a:p>
      </dgm:t>
    </dgm:pt>
    <dgm:pt modelId="{79C44429-6701-4D24-8560-38E48A9AE94E}">
      <dgm:prSet phldrT="[Text]"/>
      <dgm:spPr/>
      <dgm:t>
        <a:bodyPr/>
        <a:lstStyle/>
        <a:p>
          <a:r>
            <a:rPr lang="en-IN" dirty="0"/>
            <a:t>Cluster 5</a:t>
          </a:r>
        </a:p>
      </dgm:t>
    </dgm:pt>
    <dgm:pt modelId="{39340678-4B72-42A5-8B5A-28583D65FA11}" type="parTrans" cxnId="{C36D8C07-F446-496E-BB5E-E47F8D5E5A95}">
      <dgm:prSet/>
      <dgm:spPr/>
      <dgm:t>
        <a:bodyPr/>
        <a:lstStyle/>
        <a:p>
          <a:endParaRPr lang="en-IN"/>
        </a:p>
      </dgm:t>
    </dgm:pt>
    <dgm:pt modelId="{7A72914A-20F4-42E4-A740-E4D7405C1D94}" type="sibTrans" cxnId="{C36D8C07-F446-496E-BB5E-E47F8D5E5A95}">
      <dgm:prSet/>
      <dgm:spPr/>
      <dgm:t>
        <a:bodyPr/>
        <a:lstStyle/>
        <a:p>
          <a:endParaRPr lang="en-IN"/>
        </a:p>
      </dgm:t>
    </dgm:pt>
    <dgm:pt modelId="{08B88AEA-7934-47A8-939D-E3366B747142}">
      <dgm:prSet phldrT="[Text]" custT="1"/>
      <dgm:spPr/>
      <dgm:t>
        <a:bodyPr/>
        <a:lstStyle/>
        <a:p>
          <a:r>
            <a:rPr lang="en-IN" sz="2000" dirty="0"/>
            <a:t>Majority of the purchases are new contracts</a:t>
          </a:r>
        </a:p>
      </dgm:t>
    </dgm:pt>
    <dgm:pt modelId="{BBA548FA-B6D1-4E8F-AB78-66719B8206AE}" type="parTrans" cxnId="{7C30F35B-7476-44E6-94B9-CD7D87F0CF8C}">
      <dgm:prSet/>
      <dgm:spPr/>
      <dgm:t>
        <a:bodyPr/>
        <a:lstStyle/>
        <a:p>
          <a:endParaRPr lang="en-IN"/>
        </a:p>
      </dgm:t>
    </dgm:pt>
    <dgm:pt modelId="{7578C2AB-213B-49E3-B4F0-36A78A763DD6}" type="sibTrans" cxnId="{7C30F35B-7476-44E6-94B9-CD7D87F0CF8C}">
      <dgm:prSet/>
      <dgm:spPr/>
      <dgm:t>
        <a:bodyPr/>
        <a:lstStyle/>
        <a:p>
          <a:endParaRPr lang="en-IN"/>
        </a:p>
      </dgm:t>
    </dgm:pt>
    <dgm:pt modelId="{345DE39D-C1AC-489A-A44A-08DB18279ADD}">
      <dgm:prSet phldrT="[Text]"/>
      <dgm:spPr/>
      <dgm:t>
        <a:bodyPr/>
        <a:lstStyle/>
        <a:p>
          <a:r>
            <a:rPr lang="en-IN" dirty="0"/>
            <a:t>Cluster 6</a:t>
          </a:r>
        </a:p>
      </dgm:t>
    </dgm:pt>
    <dgm:pt modelId="{E9BC902E-66E6-4A3C-9F2C-B94E9A10B0F6}" type="parTrans" cxnId="{8BEB6AC3-0A1C-4C09-BFBC-EBBA6EBA83C3}">
      <dgm:prSet/>
      <dgm:spPr/>
      <dgm:t>
        <a:bodyPr/>
        <a:lstStyle/>
        <a:p>
          <a:endParaRPr lang="en-IN"/>
        </a:p>
      </dgm:t>
    </dgm:pt>
    <dgm:pt modelId="{18C774B8-2874-40D3-906A-71DF8624B1E6}" type="sibTrans" cxnId="{8BEB6AC3-0A1C-4C09-BFBC-EBBA6EBA83C3}">
      <dgm:prSet/>
      <dgm:spPr/>
      <dgm:t>
        <a:bodyPr/>
        <a:lstStyle/>
        <a:p>
          <a:endParaRPr lang="en-IN"/>
        </a:p>
      </dgm:t>
    </dgm:pt>
    <dgm:pt modelId="{2C3E306C-03B9-4115-B664-AA61405E285A}">
      <dgm:prSet phldrT="[Text]" custT="1"/>
      <dgm:spPr/>
      <dgm:t>
        <a:bodyPr/>
        <a:lstStyle/>
        <a:p>
          <a:r>
            <a:rPr lang="en-IN" sz="2000" dirty="0"/>
            <a:t>All purchases are contract based and the primary transportation is only Truck </a:t>
          </a:r>
        </a:p>
      </dgm:t>
    </dgm:pt>
    <dgm:pt modelId="{6D19C71A-1923-4828-B795-ED6AC1057F4B}" type="parTrans" cxnId="{78DCB596-C09E-4DC8-94DC-7019111D592F}">
      <dgm:prSet/>
      <dgm:spPr/>
      <dgm:t>
        <a:bodyPr/>
        <a:lstStyle/>
        <a:p>
          <a:endParaRPr lang="en-IN"/>
        </a:p>
      </dgm:t>
    </dgm:pt>
    <dgm:pt modelId="{E4B140B4-FB89-4903-8EB0-D9C83DA01AA8}" type="sibTrans" cxnId="{78DCB596-C09E-4DC8-94DC-7019111D592F}">
      <dgm:prSet/>
      <dgm:spPr/>
      <dgm:t>
        <a:bodyPr/>
        <a:lstStyle/>
        <a:p>
          <a:endParaRPr lang="en-IN"/>
        </a:p>
      </dgm:t>
    </dgm:pt>
    <dgm:pt modelId="{3B403957-D22A-426F-B61A-8055211C24E0}">
      <dgm:prSet phldrT="[Text]"/>
      <dgm:spPr/>
      <dgm:t>
        <a:bodyPr/>
        <a:lstStyle/>
        <a:p>
          <a:r>
            <a:rPr lang="en-IN" dirty="0"/>
            <a:t>Cluster 7</a:t>
          </a:r>
        </a:p>
      </dgm:t>
    </dgm:pt>
    <dgm:pt modelId="{23753DF4-D94F-4D26-AA89-4EFEF02A611F}" type="parTrans" cxnId="{65BAEC13-487C-4C9A-B004-124893DACD92}">
      <dgm:prSet/>
      <dgm:spPr/>
      <dgm:t>
        <a:bodyPr/>
        <a:lstStyle/>
        <a:p>
          <a:endParaRPr lang="en-IN"/>
        </a:p>
      </dgm:t>
    </dgm:pt>
    <dgm:pt modelId="{6A9AFBCF-E8C7-4959-B6EC-6A4DD3474447}" type="sibTrans" cxnId="{65BAEC13-487C-4C9A-B004-124893DACD92}">
      <dgm:prSet/>
      <dgm:spPr/>
      <dgm:t>
        <a:bodyPr/>
        <a:lstStyle/>
        <a:p>
          <a:endParaRPr lang="en-IN"/>
        </a:p>
      </dgm:t>
    </dgm:pt>
    <dgm:pt modelId="{9456EFF0-6548-4297-972D-FB0980904F98}">
      <dgm:prSet phldrT="[Text]" custT="1"/>
      <dgm:spPr/>
      <dgm:t>
        <a:bodyPr/>
        <a:lstStyle/>
        <a:p>
          <a:r>
            <a:rPr lang="en-US" sz="2000" dirty="0"/>
            <a:t>High polluting with highest Sulphur, Mercury and Ash content</a:t>
          </a:r>
          <a:endParaRPr lang="en-IN" sz="2000" dirty="0"/>
        </a:p>
      </dgm:t>
    </dgm:pt>
    <dgm:pt modelId="{0E73532E-E0F7-4488-998D-2F18285DE991}" type="parTrans" cxnId="{2B07E59C-CD25-4219-98F8-D94495A9FE62}">
      <dgm:prSet/>
      <dgm:spPr/>
      <dgm:t>
        <a:bodyPr/>
        <a:lstStyle/>
        <a:p>
          <a:endParaRPr lang="en-IN"/>
        </a:p>
      </dgm:t>
    </dgm:pt>
    <dgm:pt modelId="{269D2FBC-AB89-4160-8B24-6FCEDBDC0963}" type="sibTrans" cxnId="{2B07E59C-CD25-4219-98F8-D94495A9FE62}">
      <dgm:prSet/>
      <dgm:spPr/>
      <dgm:t>
        <a:bodyPr/>
        <a:lstStyle/>
        <a:p>
          <a:endParaRPr lang="en-IN"/>
        </a:p>
      </dgm:t>
    </dgm:pt>
    <dgm:pt modelId="{F1953EE7-F524-4FC9-AF10-91C26903A23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/>
            <a:t>Majority of the plants use Railways as primary transportation and high sulphur content </a:t>
          </a:r>
        </a:p>
      </dgm:t>
    </dgm:pt>
    <dgm:pt modelId="{F6631FCB-988C-4437-B2CC-5B03C50C4BB9}" type="parTrans" cxnId="{89FF22E8-132A-48CF-BDD7-6E41FCD674F7}">
      <dgm:prSet/>
      <dgm:spPr/>
      <dgm:t>
        <a:bodyPr/>
        <a:lstStyle/>
        <a:p>
          <a:endParaRPr lang="en-IN"/>
        </a:p>
      </dgm:t>
    </dgm:pt>
    <dgm:pt modelId="{82C5C646-DD3D-4CBE-BB08-A48D5CA7C8D4}" type="sibTrans" cxnId="{89FF22E8-132A-48CF-BDD7-6E41FCD674F7}">
      <dgm:prSet/>
      <dgm:spPr/>
      <dgm:t>
        <a:bodyPr/>
        <a:lstStyle/>
        <a:p>
          <a:endParaRPr lang="en-IN"/>
        </a:p>
      </dgm:t>
    </dgm:pt>
    <dgm:pt modelId="{AB73DF21-CF99-4DF1-9976-D915EF893D60}">
      <dgm:prSet phldrT="[Text]" custT="1"/>
      <dgm:spPr/>
      <dgm:t>
        <a:bodyPr/>
        <a:lstStyle/>
        <a:p>
          <a:r>
            <a:rPr lang="en-IN" sz="2000" dirty="0"/>
            <a:t>For same BIT Coal fuel cost of Clusters 3 and 4, the emissions are high for coal and ash</a:t>
          </a:r>
        </a:p>
      </dgm:t>
    </dgm:pt>
    <dgm:pt modelId="{92BF418C-8460-4FD5-B9EE-D5C5D8A7D6DD}" type="parTrans" cxnId="{0BF6045B-0177-41F9-B214-8BF279ADC87F}">
      <dgm:prSet/>
      <dgm:spPr/>
      <dgm:t>
        <a:bodyPr/>
        <a:lstStyle/>
        <a:p>
          <a:endParaRPr lang="en-IN"/>
        </a:p>
      </dgm:t>
    </dgm:pt>
    <dgm:pt modelId="{84488AE6-2926-45C7-9F74-F83B295CFC4A}" type="sibTrans" cxnId="{0BF6045B-0177-41F9-B214-8BF279ADC87F}">
      <dgm:prSet/>
      <dgm:spPr/>
      <dgm:t>
        <a:bodyPr/>
        <a:lstStyle/>
        <a:p>
          <a:endParaRPr lang="en-IN"/>
        </a:p>
      </dgm:t>
    </dgm:pt>
    <dgm:pt modelId="{8FFABC7E-5EF0-4F92-99AA-8E4BC76D21D8}">
      <dgm:prSet phldrT="[Text]" custT="1"/>
      <dgm:spPr/>
      <dgm:t>
        <a:bodyPr/>
        <a:lstStyle/>
        <a:p>
          <a:r>
            <a:rPr lang="en-IN" sz="2000" dirty="0"/>
            <a:t>Highest heat content with high sulphur and mercury content</a:t>
          </a:r>
        </a:p>
      </dgm:t>
    </dgm:pt>
    <dgm:pt modelId="{164548BD-A420-42A7-80BC-FC08C7F74B36}" type="parTrans" cxnId="{E9803C33-1EDE-4597-BFEB-CC56FA9C1B29}">
      <dgm:prSet/>
      <dgm:spPr/>
      <dgm:t>
        <a:bodyPr/>
        <a:lstStyle/>
        <a:p>
          <a:endParaRPr lang="en-IN"/>
        </a:p>
      </dgm:t>
    </dgm:pt>
    <dgm:pt modelId="{50B44B21-890B-42A0-BACB-04BB30A12A0B}" type="sibTrans" cxnId="{E9803C33-1EDE-4597-BFEB-CC56FA9C1B29}">
      <dgm:prSet/>
      <dgm:spPr/>
      <dgm:t>
        <a:bodyPr/>
        <a:lstStyle/>
        <a:p>
          <a:endParaRPr lang="en-IN"/>
        </a:p>
      </dgm:t>
    </dgm:pt>
    <dgm:pt modelId="{35A8D50B-0354-47B8-B868-C096EF713F44}">
      <dgm:prSet custT="1"/>
      <dgm:spPr/>
      <dgm:t>
        <a:bodyPr/>
        <a:lstStyle/>
        <a:p>
          <a:r>
            <a:rPr lang="en-US" sz="2000" dirty="0"/>
            <a:t>Lowest fuel received units and BIT coal cost same as clusters 3 and 4</a:t>
          </a:r>
          <a:endParaRPr lang="en-IN" sz="2000" dirty="0"/>
        </a:p>
      </dgm:t>
    </dgm:pt>
    <dgm:pt modelId="{71445CA0-4B0B-423A-83DF-569A9A8C91C0}" type="sibTrans" cxnId="{9A65B9C6-AAC5-4672-9DC1-D50802A07683}">
      <dgm:prSet/>
      <dgm:spPr/>
      <dgm:t>
        <a:bodyPr/>
        <a:lstStyle/>
        <a:p>
          <a:endParaRPr lang="en-IN"/>
        </a:p>
      </dgm:t>
    </dgm:pt>
    <dgm:pt modelId="{E242153D-ADF8-4C80-A24E-1930CB49FA50}" type="parTrans" cxnId="{9A65B9C6-AAC5-4672-9DC1-D50802A07683}">
      <dgm:prSet/>
      <dgm:spPr/>
      <dgm:t>
        <a:bodyPr/>
        <a:lstStyle/>
        <a:p>
          <a:endParaRPr lang="en-IN"/>
        </a:p>
      </dgm:t>
    </dgm:pt>
    <dgm:pt modelId="{F3903FF6-AB5E-4755-98B3-5AAC9BE1031A}" type="pres">
      <dgm:prSet presAssocID="{2087CE02-7AF2-44B9-A2F2-1EDCDBD19577}" presName="linearFlow" presStyleCnt="0">
        <dgm:presLayoutVars>
          <dgm:dir/>
          <dgm:animLvl val="lvl"/>
          <dgm:resizeHandles val="exact"/>
        </dgm:presLayoutVars>
      </dgm:prSet>
      <dgm:spPr/>
    </dgm:pt>
    <dgm:pt modelId="{5B823137-3BB3-4BDE-A837-BE331869F4B5}" type="pres">
      <dgm:prSet presAssocID="{65D009B2-F3AB-4F43-8CA1-43271FE81940}" presName="composite" presStyleCnt="0"/>
      <dgm:spPr/>
    </dgm:pt>
    <dgm:pt modelId="{61E16B63-D1B8-4A1F-ACA6-2329A48518C4}" type="pres">
      <dgm:prSet presAssocID="{65D009B2-F3AB-4F43-8CA1-43271FE81940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6B81BAB-CBAE-431B-AFE6-8653DA50E185}" type="pres">
      <dgm:prSet presAssocID="{65D009B2-F3AB-4F43-8CA1-43271FE81940}" presName="descendantText" presStyleLbl="alignAcc1" presStyleIdx="0" presStyleCnt="4" custLinFactNeighborX="4">
        <dgm:presLayoutVars>
          <dgm:bulletEnabled val="1"/>
        </dgm:presLayoutVars>
      </dgm:prSet>
      <dgm:spPr/>
    </dgm:pt>
    <dgm:pt modelId="{9D828934-6EC4-4AC8-B2A3-EE5383C91C79}" type="pres">
      <dgm:prSet presAssocID="{7491863F-309A-48CF-BBFF-3A23CED9063F}" presName="sp" presStyleCnt="0"/>
      <dgm:spPr/>
    </dgm:pt>
    <dgm:pt modelId="{0F2A6252-5835-4E87-A774-D7410591C055}" type="pres">
      <dgm:prSet presAssocID="{79C44429-6701-4D24-8560-38E48A9AE94E}" presName="composite" presStyleCnt="0"/>
      <dgm:spPr/>
    </dgm:pt>
    <dgm:pt modelId="{D714563E-A08C-4210-862F-11CF4D08010A}" type="pres">
      <dgm:prSet presAssocID="{79C44429-6701-4D24-8560-38E48A9AE94E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F841FFD-FCCD-4344-86A9-B5E3359C535E}" type="pres">
      <dgm:prSet presAssocID="{79C44429-6701-4D24-8560-38E48A9AE94E}" presName="descendantText" presStyleLbl="alignAcc1" presStyleIdx="1" presStyleCnt="4" custLinFactNeighborX="6" custLinFactNeighborY="423">
        <dgm:presLayoutVars>
          <dgm:bulletEnabled val="1"/>
        </dgm:presLayoutVars>
      </dgm:prSet>
      <dgm:spPr/>
    </dgm:pt>
    <dgm:pt modelId="{B58E8A95-ECFE-47A2-A720-4AA95729C218}" type="pres">
      <dgm:prSet presAssocID="{7A72914A-20F4-42E4-A740-E4D7405C1D94}" presName="sp" presStyleCnt="0"/>
      <dgm:spPr/>
    </dgm:pt>
    <dgm:pt modelId="{AD58ADA6-50A2-4C43-AB9E-9F81A08D4F9B}" type="pres">
      <dgm:prSet presAssocID="{345DE39D-C1AC-489A-A44A-08DB18279ADD}" presName="composite" presStyleCnt="0"/>
      <dgm:spPr/>
    </dgm:pt>
    <dgm:pt modelId="{3B312B63-E9F5-4F8A-9EDB-3B368D8ADAF9}" type="pres">
      <dgm:prSet presAssocID="{345DE39D-C1AC-489A-A44A-08DB18279ADD}" presName="parentText" presStyleLbl="alignNode1" presStyleIdx="2" presStyleCnt="4" custLinFactNeighborX="2570">
        <dgm:presLayoutVars>
          <dgm:chMax val="1"/>
          <dgm:bulletEnabled val="1"/>
        </dgm:presLayoutVars>
      </dgm:prSet>
      <dgm:spPr/>
    </dgm:pt>
    <dgm:pt modelId="{0FD82166-6B64-4888-AF84-E2881F6E1C0A}" type="pres">
      <dgm:prSet presAssocID="{345DE39D-C1AC-489A-A44A-08DB18279ADD}" presName="descendantText" presStyleLbl="alignAcc1" presStyleIdx="2" presStyleCnt="4" custScaleX="100022" custLinFactNeighborX="0" custLinFactNeighborY="-1106">
        <dgm:presLayoutVars>
          <dgm:bulletEnabled val="1"/>
        </dgm:presLayoutVars>
      </dgm:prSet>
      <dgm:spPr/>
    </dgm:pt>
    <dgm:pt modelId="{2CD2EC36-178D-467F-B039-36E3AAF3946B}" type="pres">
      <dgm:prSet presAssocID="{18C774B8-2874-40D3-906A-71DF8624B1E6}" presName="sp" presStyleCnt="0"/>
      <dgm:spPr/>
    </dgm:pt>
    <dgm:pt modelId="{B2E84B5F-F9F6-409F-9673-C045E52B85E2}" type="pres">
      <dgm:prSet presAssocID="{3B403957-D22A-426F-B61A-8055211C24E0}" presName="composite" presStyleCnt="0"/>
      <dgm:spPr/>
    </dgm:pt>
    <dgm:pt modelId="{8592E302-A6BC-40FD-AE40-D808585BB812}" type="pres">
      <dgm:prSet presAssocID="{3B403957-D22A-426F-B61A-8055211C24E0}" presName="parentText" presStyleLbl="alignNode1" presStyleIdx="3" presStyleCnt="4" custLinFactNeighborX="2570">
        <dgm:presLayoutVars>
          <dgm:chMax val="1"/>
          <dgm:bulletEnabled val="1"/>
        </dgm:presLayoutVars>
      </dgm:prSet>
      <dgm:spPr/>
    </dgm:pt>
    <dgm:pt modelId="{B19E8E03-A8DF-4B0F-91E8-EE4F35607EE7}" type="pres">
      <dgm:prSet presAssocID="{3B403957-D22A-426F-B61A-8055211C24E0}" presName="descendantText" presStyleLbl="alignAcc1" presStyleIdx="3" presStyleCnt="4" custScaleX="100016" custLinFactNeighborX="-4" custLinFactNeighborY="0">
        <dgm:presLayoutVars>
          <dgm:bulletEnabled val="1"/>
        </dgm:presLayoutVars>
      </dgm:prSet>
      <dgm:spPr/>
    </dgm:pt>
  </dgm:ptLst>
  <dgm:cxnLst>
    <dgm:cxn modelId="{EC083106-73F0-4417-84ED-1C8764527D80}" type="presOf" srcId="{3B403957-D22A-426F-B61A-8055211C24E0}" destId="{8592E302-A6BC-40FD-AE40-D808585BB812}" srcOrd="0" destOrd="0" presId="urn:microsoft.com/office/officeart/2005/8/layout/chevron2"/>
    <dgm:cxn modelId="{CDCA3106-942F-4813-BEDE-6C685842BB6F}" type="presOf" srcId="{08B88AEA-7934-47A8-939D-E3366B747142}" destId="{1F841FFD-FCCD-4344-86A9-B5E3359C535E}" srcOrd="0" destOrd="1" presId="urn:microsoft.com/office/officeart/2005/8/layout/chevron2"/>
    <dgm:cxn modelId="{C36D8C07-F446-496E-BB5E-E47F8D5E5A95}" srcId="{2087CE02-7AF2-44B9-A2F2-1EDCDBD19577}" destId="{79C44429-6701-4D24-8560-38E48A9AE94E}" srcOrd="1" destOrd="0" parTransId="{39340678-4B72-42A5-8B5A-28583D65FA11}" sibTransId="{7A72914A-20F4-42E4-A740-E4D7405C1D94}"/>
    <dgm:cxn modelId="{7A4EC90A-360E-4DD6-A771-71643FA8AA7B}" type="presOf" srcId="{A5413CAE-2107-450A-AB44-D75B92CF49EC}" destId="{86B81BAB-CBAE-431B-AFE6-8653DA50E185}" srcOrd="0" destOrd="0" presId="urn:microsoft.com/office/officeart/2005/8/layout/chevron2"/>
    <dgm:cxn modelId="{65BAEC13-487C-4C9A-B004-124893DACD92}" srcId="{2087CE02-7AF2-44B9-A2F2-1EDCDBD19577}" destId="{3B403957-D22A-426F-B61A-8055211C24E0}" srcOrd="3" destOrd="0" parTransId="{23753DF4-D94F-4D26-AA89-4EFEF02A611F}" sibTransId="{6A9AFBCF-E8C7-4959-B6EC-6A4DD3474447}"/>
    <dgm:cxn modelId="{091F2D16-6E1B-4D85-992F-6A2B8515F9BF}" type="presOf" srcId="{F1953EE7-F524-4FC9-AF10-91C26903A239}" destId="{86B81BAB-CBAE-431B-AFE6-8653DA50E185}" srcOrd="0" destOrd="1" presId="urn:microsoft.com/office/officeart/2005/8/layout/chevron2"/>
    <dgm:cxn modelId="{18EB2C1F-17C7-436A-8495-2A7D33FD2D14}" type="presOf" srcId="{2087CE02-7AF2-44B9-A2F2-1EDCDBD19577}" destId="{F3903FF6-AB5E-4755-98B3-5AAC9BE1031A}" srcOrd="0" destOrd="0" presId="urn:microsoft.com/office/officeart/2005/8/layout/chevron2"/>
    <dgm:cxn modelId="{868A0632-76CB-4AB5-B6FE-44290FC8ACDB}" type="presOf" srcId="{345DE39D-C1AC-489A-A44A-08DB18279ADD}" destId="{3B312B63-E9F5-4F8A-9EDB-3B368D8ADAF9}" srcOrd="0" destOrd="0" presId="urn:microsoft.com/office/officeart/2005/8/layout/chevron2"/>
    <dgm:cxn modelId="{E9803C33-1EDE-4597-BFEB-CC56FA9C1B29}" srcId="{345DE39D-C1AC-489A-A44A-08DB18279ADD}" destId="{8FFABC7E-5EF0-4F92-99AA-8E4BC76D21D8}" srcOrd="0" destOrd="0" parTransId="{164548BD-A420-42A7-80BC-FC08C7F74B36}" sibTransId="{50B44B21-890B-42A0-BACB-04BB30A12A0B}"/>
    <dgm:cxn modelId="{0BF6045B-0177-41F9-B214-8BF279ADC87F}" srcId="{79C44429-6701-4D24-8560-38E48A9AE94E}" destId="{AB73DF21-CF99-4DF1-9976-D915EF893D60}" srcOrd="0" destOrd="0" parTransId="{92BF418C-8460-4FD5-B9EE-D5C5D8A7D6DD}" sibTransId="{84488AE6-2926-45C7-9F74-F83B295CFC4A}"/>
    <dgm:cxn modelId="{7C30F35B-7476-44E6-94B9-CD7D87F0CF8C}" srcId="{79C44429-6701-4D24-8560-38E48A9AE94E}" destId="{08B88AEA-7934-47A8-939D-E3366B747142}" srcOrd="1" destOrd="0" parTransId="{BBA548FA-B6D1-4E8F-AB78-66719B8206AE}" sibTransId="{7578C2AB-213B-49E3-B4F0-36A78A763DD6}"/>
    <dgm:cxn modelId="{B36BE67C-56F8-4876-B437-9002788EBCDC}" type="presOf" srcId="{9456EFF0-6548-4297-972D-FB0980904F98}" destId="{B19E8E03-A8DF-4B0F-91E8-EE4F35607EE7}" srcOrd="0" destOrd="0" presId="urn:microsoft.com/office/officeart/2005/8/layout/chevron2"/>
    <dgm:cxn modelId="{78DCB596-C09E-4DC8-94DC-7019111D592F}" srcId="{345DE39D-C1AC-489A-A44A-08DB18279ADD}" destId="{2C3E306C-03B9-4115-B664-AA61405E285A}" srcOrd="1" destOrd="0" parTransId="{6D19C71A-1923-4828-B795-ED6AC1057F4B}" sibTransId="{E4B140B4-FB89-4903-8EB0-D9C83DA01AA8}"/>
    <dgm:cxn modelId="{2B07E59C-CD25-4219-98F8-D94495A9FE62}" srcId="{3B403957-D22A-426F-B61A-8055211C24E0}" destId="{9456EFF0-6548-4297-972D-FB0980904F98}" srcOrd="0" destOrd="0" parTransId="{0E73532E-E0F7-4488-998D-2F18285DE991}" sibTransId="{269D2FBC-AB89-4160-8B24-6FCEDBDC0963}"/>
    <dgm:cxn modelId="{C34E2FB7-34FC-46C5-AD06-8D962860A2FE}" type="presOf" srcId="{35A8D50B-0354-47B8-B868-C096EF713F44}" destId="{B19E8E03-A8DF-4B0F-91E8-EE4F35607EE7}" srcOrd="0" destOrd="1" presId="urn:microsoft.com/office/officeart/2005/8/layout/chevron2"/>
    <dgm:cxn modelId="{EACE16BC-EDAB-426D-9E40-9228166802F9}" type="presOf" srcId="{2C3E306C-03B9-4115-B664-AA61405E285A}" destId="{0FD82166-6B64-4888-AF84-E2881F6E1C0A}" srcOrd="0" destOrd="1" presId="urn:microsoft.com/office/officeart/2005/8/layout/chevron2"/>
    <dgm:cxn modelId="{DB6CCCBC-7AE5-4C67-BDF0-B832B361D038}" type="presOf" srcId="{AB73DF21-CF99-4DF1-9976-D915EF893D60}" destId="{1F841FFD-FCCD-4344-86A9-B5E3359C535E}" srcOrd="0" destOrd="0" presId="urn:microsoft.com/office/officeart/2005/8/layout/chevron2"/>
    <dgm:cxn modelId="{8BEB6AC3-0A1C-4C09-BFBC-EBBA6EBA83C3}" srcId="{2087CE02-7AF2-44B9-A2F2-1EDCDBD19577}" destId="{345DE39D-C1AC-489A-A44A-08DB18279ADD}" srcOrd="2" destOrd="0" parTransId="{E9BC902E-66E6-4A3C-9F2C-B94E9A10B0F6}" sibTransId="{18C774B8-2874-40D3-906A-71DF8624B1E6}"/>
    <dgm:cxn modelId="{40BFDDC4-B380-4C37-8FEC-929D3F4BA3B0}" srcId="{65D009B2-F3AB-4F43-8CA1-43271FE81940}" destId="{A5413CAE-2107-450A-AB44-D75B92CF49EC}" srcOrd="0" destOrd="0" parTransId="{1E4DC1FF-8A31-4C1D-8D70-38C7DC3A341F}" sibTransId="{B16B5DC0-EA1B-4EED-BD01-6EDB0CE2FE1E}"/>
    <dgm:cxn modelId="{9A65B9C6-AAC5-4672-9DC1-D50802A07683}" srcId="{3B403957-D22A-426F-B61A-8055211C24E0}" destId="{35A8D50B-0354-47B8-B868-C096EF713F44}" srcOrd="1" destOrd="0" parTransId="{E242153D-ADF8-4C80-A24E-1930CB49FA50}" sibTransId="{71445CA0-4B0B-423A-83DF-569A9A8C91C0}"/>
    <dgm:cxn modelId="{AC73D1C9-E3E4-4DBD-AFDD-344EA1613002}" type="presOf" srcId="{65D009B2-F3AB-4F43-8CA1-43271FE81940}" destId="{61E16B63-D1B8-4A1F-ACA6-2329A48518C4}" srcOrd="0" destOrd="0" presId="urn:microsoft.com/office/officeart/2005/8/layout/chevron2"/>
    <dgm:cxn modelId="{49F3C5D7-8F04-4586-A6D2-A8190CBCF7D4}" type="presOf" srcId="{79C44429-6701-4D24-8560-38E48A9AE94E}" destId="{D714563E-A08C-4210-862F-11CF4D08010A}" srcOrd="0" destOrd="0" presId="urn:microsoft.com/office/officeart/2005/8/layout/chevron2"/>
    <dgm:cxn modelId="{89FF22E8-132A-48CF-BDD7-6E41FCD674F7}" srcId="{65D009B2-F3AB-4F43-8CA1-43271FE81940}" destId="{F1953EE7-F524-4FC9-AF10-91C26903A239}" srcOrd="1" destOrd="0" parTransId="{F6631FCB-988C-4437-B2CC-5B03C50C4BB9}" sibTransId="{82C5C646-DD3D-4CBE-BB08-A48D5CA7C8D4}"/>
    <dgm:cxn modelId="{875E74EC-808A-4AD8-A99F-04D7DAD4E9EF}" srcId="{2087CE02-7AF2-44B9-A2F2-1EDCDBD19577}" destId="{65D009B2-F3AB-4F43-8CA1-43271FE81940}" srcOrd="0" destOrd="0" parTransId="{B0111C77-E658-493D-B936-ABC992B3470F}" sibTransId="{7491863F-309A-48CF-BBFF-3A23CED9063F}"/>
    <dgm:cxn modelId="{EA1B21ED-CD2A-49B2-B9CC-BA7856DFF318}" type="presOf" srcId="{8FFABC7E-5EF0-4F92-99AA-8E4BC76D21D8}" destId="{0FD82166-6B64-4888-AF84-E2881F6E1C0A}" srcOrd="0" destOrd="0" presId="urn:microsoft.com/office/officeart/2005/8/layout/chevron2"/>
    <dgm:cxn modelId="{D7A2DC61-AB5B-4A78-84C7-AE171545805E}" type="presParOf" srcId="{F3903FF6-AB5E-4755-98B3-5AAC9BE1031A}" destId="{5B823137-3BB3-4BDE-A837-BE331869F4B5}" srcOrd="0" destOrd="0" presId="urn:microsoft.com/office/officeart/2005/8/layout/chevron2"/>
    <dgm:cxn modelId="{3C014178-064A-431D-96F6-DC32E3381243}" type="presParOf" srcId="{5B823137-3BB3-4BDE-A837-BE331869F4B5}" destId="{61E16B63-D1B8-4A1F-ACA6-2329A48518C4}" srcOrd="0" destOrd="0" presId="urn:microsoft.com/office/officeart/2005/8/layout/chevron2"/>
    <dgm:cxn modelId="{2053D7FA-4DED-4EC0-9B06-2EFEAEF811CF}" type="presParOf" srcId="{5B823137-3BB3-4BDE-A837-BE331869F4B5}" destId="{86B81BAB-CBAE-431B-AFE6-8653DA50E185}" srcOrd="1" destOrd="0" presId="urn:microsoft.com/office/officeart/2005/8/layout/chevron2"/>
    <dgm:cxn modelId="{F338DBEA-08D0-4944-B108-B794A7E3C1CA}" type="presParOf" srcId="{F3903FF6-AB5E-4755-98B3-5AAC9BE1031A}" destId="{9D828934-6EC4-4AC8-B2A3-EE5383C91C79}" srcOrd="1" destOrd="0" presId="urn:microsoft.com/office/officeart/2005/8/layout/chevron2"/>
    <dgm:cxn modelId="{4E88768D-CD03-4448-A572-36CFE6CF13F9}" type="presParOf" srcId="{F3903FF6-AB5E-4755-98B3-5AAC9BE1031A}" destId="{0F2A6252-5835-4E87-A774-D7410591C055}" srcOrd="2" destOrd="0" presId="urn:microsoft.com/office/officeart/2005/8/layout/chevron2"/>
    <dgm:cxn modelId="{958588A1-8AA7-45F7-89FB-998F0C8C8B82}" type="presParOf" srcId="{0F2A6252-5835-4E87-A774-D7410591C055}" destId="{D714563E-A08C-4210-862F-11CF4D08010A}" srcOrd="0" destOrd="0" presId="urn:microsoft.com/office/officeart/2005/8/layout/chevron2"/>
    <dgm:cxn modelId="{69674AC6-AF70-425E-9534-82FEBF26A73C}" type="presParOf" srcId="{0F2A6252-5835-4E87-A774-D7410591C055}" destId="{1F841FFD-FCCD-4344-86A9-B5E3359C535E}" srcOrd="1" destOrd="0" presId="urn:microsoft.com/office/officeart/2005/8/layout/chevron2"/>
    <dgm:cxn modelId="{012D523F-A176-4484-95B9-86272E918AEA}" type="presParOf" srcId="{F3903FF6-AB5E-4755-98B3-5AAC9BE1031A}" destId="{B58E8A95-ECFE-47A2-A720-4AA95729C218}" srcOrd="3" destOrd="0" presId="urn:microsoft.com/office/officeart/2005/8/layout/chevron2"/>
    <dgm:cxn modelId="{18C0ADB6-8F19-4A43-91B4-4EE7FB18196E}" type="presParOf" srcId="{F3903FF6-AB5E-4755-98B3-5AAC9BE1031A}" destId="{AD58ADA6-50A2-4C43-AB9E-9F81A08D4F9B}" srcOrd="4" destOrd="0" presId="urn:microsoft.com/office/officeart/2005/8/layout/chevron2"/>
    <dgm:cxn modelId="{EA01098E-46DE-4275-A23B-FC0B0C00F1D5}" type="presParOf" srcId="{AD58ADA6-50A2-4C43-AB9E-9F81A08D4F9B}" destId="{3B312B63-E9F5-4F8A-9EDB-3B368D8ADAF9}" srcOrd="0" destOrd="0" presId="urn:microsoft.com/office/officeart/2005/8/layout/chevron2"/>
    <dgm:cxn modelId="{97B55627-52FA-4B9A-8261-82F89A868A98}" type="presParOf" srcId="{AD58ADA6-50A2-4C43-AB9E-9F81A08D4F9B}" destId="{0FD82166-6B64-4888-AF84-E2881F6E1C0A}" srcOrd="1" destOrd="0" presId="urn:microsoft.com/office/officeart/2005/8/layout/chevron2"/>
    <dgm:cxn modelId="{C532B4B2-A84F-4191-840E-86870695E1F4}" type="presParOf" srcId="{F3903FF6-AB5E-4755-98B3-5AAC9BE1031A}" destId="{2CD2EC36-178D-467F-B039-36E3AAF3946B}" srcOrd="5" destOrd="0" presId="urn:microsoft.com/office/officeart/2005/8/layout/chevron2"/>
    <dgm:cxn modelId="{6774129A-BA2E-4B4C-B989-5028DAC72324}" type="presParOf" srcId="{F3903FF6-AB5E-4755-98B3-5AAC9BE1031A}" destId="{B2E84B5F-F9F6-409F-9673-C045E52B85E2}" srcOrd="6" destOrd="0" presId="urn:microsoft.com/office/officeart/2005/8/layout/chevron2"/>
    <dgm:cxn modelId="{5524D930-5C20-476A-8D76-8EF488E4F6DF}" type="presParOf" srcId="{B2E84B5F-F9F6-409F-9673-C045E52B85E2}" destId="{8592E302-A6BC-40FD-AE40-D808585BB812}" srcOrd="0" destOrd="0" presId="urn:microsoft.com/office/officeart/2005/8/layout/chevron2"/>
    <dgm:cxn modelId="{7D4DA500-EE23-4AFD-A894-5E707CEF76D3}" type="presParOf" srcId="{B2E84B5F-F9F6-409F-9673-C045E52B85E2}" destId="{B19E8E03-A8DF-4B0F-91E8-EE4F35607EE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16B63-D1B8-4A1F-ACA6-2329A48518C4}">
      <dsp:nvSpPr>
        <dsp:cNvPr id="0" name=""/>
        <dsp:cNvSpPr/>
      </dsp:nvSpPr>
      <dsp:spPr>
        <a:xfrm rot="5400000">
          <a:off x="-271051" y="273474"/>
          <a:ext cx="1807009" cy="1264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Cluster 1</a:t>
          </a:r>
        </a:p>
      </dsp:txBody>
      <dsp:txXfrm rot="-5400000">
        <a:off x="1" y="634875"/>
        <a:ext cx="1264906" cy="542103"/>
      </dsp:txXfrm>
    </dsp:sp>
    <dsp:sp modelId="{86B81BAB-CBAE-431B-AFE6-8653DA50E185}">
      <dsp:nvSpPr>
        <dsp:cNvPr id="0" name=""/>
        <dsp:cNvSpPr/>
      </dsp:nvSpPr>
      <dsp:spPr>
        <a:xfrm rot="5400000">
          <a:off x="5302975" y="-4038006"/>
          <a:ext cx="1174556" cy="92506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These Power plants utilize mostly Natural Gas and Petroleum </a:t>
          </a:r>
          <a:endParaRPr lang="en-IN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Less polluting Power Plants due to zero Ash, Sulphur and Mercury content</a:t>
          </a:r>
          <a:endParaRPr lang="en-IN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High fuel cost and many spot purchases</a:t>
          </a:r>
        </a:p>
      </dsp:txBody>
      <dsp:txXfrm rot="-5400000">
        <a:off x="1264907" y="57399"/>
        <a:ext cx="9193356" cy="1059882"/>
      </dsp:txXfrm>
    </dsp:sp>
    <dsp:sp modelId="{D714563E-A08C-4210-862F-11CF4D08010A}">
      <dsp:nvSpPr>
        <dsp:cNvPr id="0" name=""/>
        <dsp:cNvSpPr/>
      </dsp:nvSpPr>
      <dsp:spPr>
        <a:xfrm rot="5400000">
          <a:off x="-271051" y="1888497"/>
          <a:ext cx="1807009" cy="1264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Cluster 2</a:t>
          </a:r>
        </a:p>
      </dsp:txBody>
      <dsp:txXfrm rot="-5400000">
        <a:off x="1" y="2249898"/>
        <a:ext cx="1264906" cy="542103"/>
      </dsp:txXfrm>
    </dsp:sp>
    <dsp:sp modelId="{1F841FFD-FCCD-4344-86A9-B5E3359C535E}">
      <dsp:nvSpPr>
        <dsp:cNvPr id="0" name=""/>
        <dsp:cNvSpPr/>
      </dsp:nvSpPr>
      <dsp:spPr>
        <a:xfrm rot="5400000">
          <a:off x="5302975" y="-2420622"/>
          <a:ext cx="1174556" cy="92506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Power plants produce higher CO2 contents as they use BIT, LIG, SUB and PC 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Suppliers to these plants provide better quality coal which have less emissions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Low fuel cost and many contracts and spot purchases</a:t>
          </a:r>
          <a:endParaRPr lang="en-IN" sz="2000" kern="1200" dirty="0"/>
        </a:p>
      </dsp:txBody>
      <dsp:txXfrm rot="-5400000">
        <a:off x="1264907" y="1674783"/>
        <a:ext cx="9193356" cy="1059882"/>
      </dsp:txXfrm>
    </dsp:sp>
    <dsp:sp modelId="{3B312B63-E9F5-4F8A-9EDB-3B368D8ADAF9}">
      <dsp:nvSpPr>
        <dsp:cNvPr id="0" name=""/>
        <dsp:cNvSpPr/>
      </dsp:nvSpPr>
      <dsp:spPr>
        <a:xfrm rot="5400000">
          <a:off x="-271051" y="3503519"/>
          <a:ext cx="1807009" cy="1264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Cluster 3</a:t>
          </a:r>
        </a:p>
      </dsp:txBody>
      <dsp:txXfrm rot="-5400000">
        <a:off x="1" y="3864920"/>
        <a:ext cx="1264906" cy="542103"/>
      </dsp:txXfrm>
    </dsp:sp>
    <dsp:sp modelId="{0FD82166-6B64-4888-AF84-E2881F6E1C0A}">
      <dsp:nvSpPr>
        <dsp:cNvPr id="0" name=""/>
        <dsp:cNvSpPr/>
      </dsp:nvSpPr>
      <dsp:spPr>
        <a:xfrm rot="5400000">
          <a:off x="5302975" y="-805415"/>
          <a:ext cx="1174556" cy="92503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These Power plants have high number of fuel received units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Suppliers to these plants provide cheaper Natural Gas than Cluster 1 suppliers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Majority of the plants use Pipe Line as primary transportation</a:t>
          </a:r>
        </a:p>
      </dsp:txBody>
      <dsp:txXfrm rot="-5400000">
        <a:off x="1265092" y="3289805"/>
        <a:ext cx="9192986" cy="1059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16B63-D1B8-4A1F-ACA6-2329A48518C4}">
      <dsp:nvSpPr>
        <dsp:cNvPr id="0" name=""/>
        <dsp:cNvSpPr/>
      </dsp:nvSpPr>
      <dsp:spPr>
        <a:xfrm rot="5400000">
          <a:off x="-221284" y="226496"/>
          <a:ext cx="1471754" cy="10302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Cluster 4</a:t>
          </a:r>
        </a:p>
      </dsp:txBody>
      <dsp:txXfrm rot="-5400000">
        <a:off x="-521" y="520847"/>
        <a:ext cx="1030228" cy="441526"/>
      </dsp:txXfrm>
    </dsp:sp>
    <dsp:sp modelId="{86B81BAB-CBAE-431B-AFE6-8653DA50E185}">
      <dsp:nvSpPr>
        <dsp:cNvPr id="0" name=""/>
        <dsp:cNvSpPr/>
      </dsp:nvSpPr>
      <dsp:spPr>
        <a:xfrm rot="5400000">
          <a:off x="5294451" y="-4258632"/>
          <a:ext cx="956640" cy="94853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Coal based plants with lowest fuel cost and are contract purchases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Majority of the plants use Railways as primary transportation and high sulphur content </a:t>
          </a:r>
        </a:p>
      </dsp:txBody>
      <dsp:txXfrm rot="-5400000">
        <a:off x="1030086" y="52432"/>
        <a:ext cx="9438672" cy="863242"/>
      </dsp:txXfrm>
    </dsp:sp>
    <dsp:sp modelId="{D714563E-A08C-4210-862F-11CF4D08010A}">
      <dsp:nvSpPr>
        <dsp:cNvPr id="0" name=""/>
        <dsp:cNvSpPr/>
      </dsp:nvSpPr>
      <dsp:spPr>
        <a:xfrm rot="5400000">
          <a:off x="-221284" y="1554010"/>
          <a:ext cx="1471754" cy="10302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Cluster 5</a:t>
          </a:r>
        </a:p>
      </dsp:txBody>
      <dsp:txXfrm rot="-5400000">
        <a:off x="-521" y="1848361"/>
        <a:ext cx="1030228" cy="441526"/>
      </dsp:txXfrm>
    </dsp:sp>
    <dsp:sp modelId="{1F841FFD-FCCD-4344-86A9-B5E3359C535E}">
      <dsp:nvSpPr>
        <dsp:cNvPr id="0" name=""/>
        <dsp:cNvSpPr/>
      </dsp:nvSpPr>
      <dsp:spPr>
        <a:xfrm rot="5400000">
          <a:off x="5294593" y="-2927072"/>
          <a:ext cx="956640" cy="94853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For same BIT Coal fuel cost of Clusters 3 and 4, the emissions are high for coal and ash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Majority of the purchases are new contracts</a:t>
          </a:r>
        </a:p>
      </dsp:txBody>
      <dsp:txXfrm rot="-5400000">
        <a:off x="1030228" y="1383992"/>
        <a:ext cx="9438672" cy="863242"/>
      </dsp:txXfrm>
    </dsp:sp>
    <dsp:sp modelId="{3B312B63-E9F5-4F8A-9EDB-3B368D8ADAF9}">
      <dsp:nvSpPr>
        <dsp:cNvPr id="0" name=""/>
        <dsp:cNvSpPr/>
      </dsp:nvSpPr>
      <dsp:spPr>
        <a:xfrm rot="5400000">
          <a:off x="-194808" y="2881523"/>
          <a:ext cx="1471754" cy="10302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Cluster 6</a:t>
          </a:r>
        </a:p>
      </dsp:txBody>
      <dsp:txXfrm rot="-5400000">
        <a:off x="25955" y="3175874"/>
        <a:ext cx="1030228" cy="441526"/>
      </dsp:txXfrm>
    </dsp:sp>
    <dsp:sp modelId="{0FD82166-6B64-4888-AF84-E2881F6E1C0A}">
      <dsp:nvSpPr>
        <dsp:cNvPr id="0" name=""/>
        <dsp:cNvSpPr/>
      </dsp:nvSpPr>
      <dsp:spPr>
        <a:xfrm rot="5400000">
          <a:off x="5294072" y="-1615228"/>
          <a:ext cx="956640" cy="94874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Highest heat content with high sulphur and mercury content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All purchases are contract based and the primary transportation is only Truck </a:t>
          </a:r>
        </a:p>
      </dsp:txBody>
      <dsp:txXfrm rot="-5400000">
        <a:off x="1028664" y="2696879"/>
        <a:ext cx="9440759" cy="863242"/>
      </dsp:txXfrm>
    </dsp:sp>
    <dsp:sp modelId="{8592E302-A6BC-40FD-AE40-D808585BB812}">
      <dsp:nvSpPr>
        <dsp:cNvPr id="0" name=""/>
        <dsp:cNvSpPr/>
      </dsp:nvSpPr>
      <dsp:spPr>
        <a:xfrm rot="5400000">
          <a:off x="-194808" y="4209036"/>
          <a:ext cx="1471754" cy="10302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Cluster 7</a:t>
          </a:r>
        </a:p>
      </dsp:txBody>
      <dsp:txXfrm rot="-5400000">
        <a:off x="25955" y="4503387"/>
        <a:ext cx="1030228" cy="441526"/>
      </dsp:txXfrm>
    </dsp:sp>
    <dsp:sp modelId="{B19E8E03-A8DF-4B0F-91E8-EE4F35607EE7}">
      <dsp:nvSpPr>
        <dsp:cNvPr id="0" name=""/>
        <dsp:cNvSpPr/>
      </dsp:nvSpPr>
      <dsp:spPr>
        <a:xfrm rot="5400000">
          <a:off x="5293692" y="-276850"/>
          <a:ext cx="956640" cy="94868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High polluting with highest Sulphur, Mercury and Ash content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Lowest fuel received units and BIT coal cost same as clusters 3 and 4</a:t>
          </a:r>
          <a:endParaRPr lang="en-IN" sz="2000" kern="1200" dirty="0"/>
        </a:p>
      </dsp:txBody>
      <dsp:txXfrm rot="-5400000">
        <a:off x="1028568" y="4034973"/>
        <a:ext cx="9440190" cy="863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8A76104-8D09-4CA6-89BC-C8367544D58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48EDE96-6171-48D2-9EF1-EDCE6E01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23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6104-8D09-4CA6-89BC-C8367544D58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DE96-6171-48D2-9EF1-EDCE6E01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21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6104-8D09-4CA6-89BC-C8367544D58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DE96-6171-48D2-9EF1-EDCE6E01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21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6104-8D09-4CA6-89BC-C8367544D58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DE96-6171-48D2-9EF1-EDCE6E01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95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6104-8D09-4CA6-89BC-C8367544D58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DE96-6171-48D2-9EF1-EDCE6E01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51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6104-8D09-4CA6-89BC-C8367544D58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DE96-6171-48D2-9EF1-EDCE6E01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12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6104-8D09-4CA6-89BC-C8367544D58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DE96-6171-48D2-9EF1-EDCE6E01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33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6104-8D09-4CA6-89BC-C8367544D58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DE96-6171-48D2-9EF1-EDCE6E01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64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6104-8D09-4CA6-89BC-C8367544D58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DE96-6171-48D2-9EF1-EDCE6E01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24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6104-8D09-4CA6-89BC-C8367544D58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48EDE96-6171-48D2-9EF1-EDCE6E01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9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8A76104-8D09-4CA6-89BC-C8367544D58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48EDE96-6171-48D2-9EF1-EDCE6E01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757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8A76104-8D09-4CA6-89BC-C8367544D581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48EDE96-6171-48D2-9EF1-EDCE6E01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70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eryctangercuarto.blogspot.com/2016/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C14CA0B-309A-276B-4F90-568D7E330CCB}"/>
              </a:ext>
            </a:extLst>
          </p:cNvPr>
          <p:cNvSpPr txBox="1"/>
          <p:nvPr/>
        </p:nvSpPr>
        <p:spPr>
          <a:xfrm>
            <a:off x="8972550" y="5259387"/>
            <a:ext cx="3219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Snehitha Anpur</a:t>
            </a:r>
          </a:p>
          <a:p>
            <a:r>
              <a:rPr lang="en-IN" b="1" dirty="0"/>
              <a:t>Graduate Student – MSBA</a:t>
            </a:r>
          </a:p>
          <a:p>
            <a:r>
              <a:rPr lang="en-IN" b="1" dirty="0"/>
              <a:t>Kent State University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F41B52-ED6C-A46F-9892-9495CAB6C14E}"/>
              </a:ext>
            </a:extLst>
          </p:cNvPr>
          <p:cNvSpPr/>
          <p:nvPr/>
        </p:nvSpPr>
        <p:spPr>
          <a:xfrm>
            <a:off x="984186" y="2967335"/>
            <a:ext cx="10223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insights to US Power Plants</a:t>
            </a:r>
          </a:p>
        </p:txBody>
      </p:sp>
    </p:spTree>
    <p:extLst>
      <p:ext uri="{BB962C8B-B14F-4D97-AF65-F5344CB8AC3E}">
        <p14:creationId xmlns:p14="http://schemas.microsoft.com/office/powerpoint/2010/main" val="10538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4EE4-F537-44CA-0B1D-6BAA0122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Problem Statement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DC575A-1AEA-E24E-9A76-41B4EE75C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46" y="1909792"/>
            <a:ext cx="5650705" cy="376713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8A1707-C37D-6E62-E9C6-E56608BB979C}"/>
              </a:ext>
            </a:extLst>
          </p:cNvPr>
          <p:cNvSpPr txBox="1"/>
          <p:nvPr/>
        </p:nvSpPr>
        <p:spPr>
          <a:xfrm flipH="1">
            <a:off x="1026793" y="2362200"/>
            <a:ext cx="49208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objective of Power plants is to provide reliable and economical energy to their consumers while minimizing their impact on the environment.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goal is to analyze and find the methods to improve efficiency, reduce emissions, satisfying customer demands and be competitive in the market.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3364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36784F-36D3-627F-019A-A13E7479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Data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2FAD5-E986-770A-E198-12795AE6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25624"/>
            <a:ext cx="6124575" cy="46323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b="1" dirty="0"/>
              <a:t>Dataset has 24 Attributes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Fuel MMBtu is highly correlated with Sulphur content and Ash content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Over the Years proportion of Usage of Coal is decreasing and Natural gas is Increasing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Natural gas has mostly of spot purchases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Over the Years transportation using Pipeline is increasing and Railways are decreasing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956561-FD04-5F00-649B-58FDBBA29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048" y="1643063"/>
            <a:ext cx="4576192" cy="39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1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C88775E-D4BE-290E-B703-43DF27D03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8"/>
          <a:stretch/>
        </p:blipFill>
        <p:spPr>
          <a:xfrm>
            <a:off x="714375" y="376154"/>
            <a:ext cx="10827385" cy="610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6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C41A-0D43-B999-4D0F-D5363193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Clustering 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62123B-E871-6B9A-E5FD-1874A9D43372}"/>
              </a:ext>
            </a:extLst>
          </p:cNvPr>
          <p:cNvGrpSpPr/>
          <p:nvPr/>
        </p:nvGrpSpPr>
        <p:grpSpPr>
          <a:xfrm>
            <a:off x="955169" y="2062163"/>
            <a:ext cx="6036182" cy="3769677"/>
            <a:chOff x="8146542" y="1620174"/>
            <a:chExt cx="3207256" cy="376967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2B1415-2B36-74DC-D852-C93A1F8DCB78}"/>
                </a:ext>
              </a:extLst>
            </p:cNvPr>
            <p:cNvSpPr/>
            <p:nvPr/>
          </p:nvSpPr>
          <p:spPr>
            <a:xfrm>
              <a:off x="8146542" y="1620174"/>
              <a:ext cx="3203971" cy="864000"/>
            </a:xfrm>
            <a:custGeom>
              <a:avLst/>
              <a:gdLst>
                <a:gd name="connsiteX0" fmla="*/ 0 w 3203971"/>
                <a:gd name="connsiteY0" fmla="*/ 0 h 864000"/>
                <a:gd name="connsiteX1" fmla="*/ 3203971 w 3203971"/>
                <a:gd name="connsiteY1" fmla="*/ 0 h 864000"/>
                <a:gd name="connsiteX2" fmla="*/ 3203971 w 3203971"/>
                <a:gd name="connsiteY2" fmla="*/ 864000 h 864000"/>
                <a:gd name="connsiteX3" fmla="*/ 0 w 3203971"/>
                <a:gd name="connsiteY3" fmla="*/ 864000 h 864000"/>
                <a:gd name="connsiteX4" fmla="*/ 0 w 3203971"/>
                <a:gd name="connsiteY4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3971" h="864000">
                  <a:moveTo>
                    <a:pt x="0" y="0"/>
                  </a:moveTo>
                  <a:lnTo>
                    <a:pt x="3203971" y="0"/>
                  </a:lnTo>
                  <a:lnTo>
                    <a:pt x="3203971" y="864000"/>
                  </a:lnTo>
                  <a:lnTo>
                    <a:pt x="0" y="864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360" tIns="121920" rIns="213360" bIns="12192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000" kern="1200" dirty="0"/>
                <a:t>Hierarchical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39BA87D-3A5F-EE02-FBE3-C499D39F25FA}"/>
                </a:ext>
              </a:extLst>
            </p:cNvPr>
            <p:cNvSpPr/>
            <p:nvPr/>
          </p:nvSpPr>
          <p:spPr>
            <a:xfrm>
              <a:off x="8149827" y="2484174"/>
              <a:ext cx="3203971" cy="2905677"/>
            </a:xfrm>
            <a:custGeom>
              <a:avLst/>
              <a:gdLst>
                <a:gd name="connsiteX0" fmla="*/ 0 w 3203971"/>
                <a:gd name="connsiteY0" fmla="*/ 0 h 3541050"/>
                <a:gd name="connsiteX1" fmla="*/ 3203971 w 3203971"/>
                <a:gd name="connsiteY1" fmla="*/ 0 h 3541050"/>
                <a:gd name="connsiteX2" fmla="*/ 3203971 w 3203971"/>
                <a:gd name="connsiteY2" fmla="*/ 3541050 h 3541050"/>
                <a:gd name="connsiteX3" fmla="*/ 0 w 3203971"/>
                <a:gd name="connsiteY3" fmla="*/ 3541050 h 3541050"/>
                <a:gd name="connsiteX4" fmla="*/ 0 w 3203971"/>
                <a:gd name="connsiteY4" fmla="*/ 0 h 354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3971" h="3541050">
                  <a:moveTo>
                    <a:pt x="0" y="0"/>
                  </a:moveTo>
                  <a:lnTo>
                    <a:pt x="3203971" y="0"/>
                  </a:lnTo>
                  <a:lnTo>
                    <a:pt x="3203971" y="3541050"/>
                  </a:lnTo>
                  <a:lnTo>
                    <a:pt x="0" y="35410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020" tIns="160020" rIns="213360" bIns="240030" numCol="1" spcCol="1270" anchor="t" anchorCtr="0">
              <a:noAutofit/>
            </a:bodyPr>
            <a:lstStyle/>
            <a:p>
              <a:pPr marL="285750" lvl="1" indent="-285750" algn="l" defTabSz="1333500"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400" dirty="0"/>
                <a:t>Optimal Number of Clusters : </a:t>
              </a:r>
              <a:r>
                <a:rPr lang="en-IN" sz="2400" kern="1200" dirty="0"/>
                <a:t>7</a:t>
              </a:r>
            </a:p>
            <a:p>
              <a:pPr marL="285750" lvl="1" indent="-285750" algn="l" defTabSz="1333500"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400" kern="1200" dirty="0"/>
                <a:t>Better interpretation</a:t>
              </a:r>
            </a:p>
            <a:p>
              <a:pPr marL="285750" lvl="1" indent="-285750" algn="l" defTabSz="1333500"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400" kern="1200" dirty="0"/>
                <a:t>It produced clusters of high homogeneity within clusters</a:t>
              </a:r>
            </a:p>
            <a:p>
              <a:pPr marL="285750" lvl="1" indent="-285750" algn="l" defTabSz="1333500"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400" dirty="0"/>
                <a:t>Better model over K-Means and DB Scan for this data</a:t>
              </a:r>
              <a:endParaRPr lang="en-IN" sz="2400" kern="1200" dirty="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3000" kern="1200" dirty="0"/>
            </a:p>
            <a:p>
              <a:pPr marL="0" lvl="1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3000" kern="1200" dirty="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3000" kern="1200" dirty="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3000" kern="1200" dirty="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3000" kern="1200" dirty="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3000" kern="1200" dirty="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3000" kern="1200" dirty="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3000" kern="12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AD53BC1-0757-DF21-DD33-F8C6AB8D2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240" y="1838960"/>
            <a:ext cx="456184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2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A5E2-D3B5-0EA7-C873-079C89CD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Discussions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040FB4-CFFC-17CA-274F-360864FC84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749133"/>
              </p:ext>
            </p:extLst>
          </p:nvPr>
        </p:nvGraphicFramePr>
        <p:xfrm>
          <a:off x="838200" y="1482723"/>
          <a:ext cx="10515600" cy="5041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933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A5E2-D3B5-0EA7-C873-079C89CD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8263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Analysis and Discussion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040FB4-CFFC-17CA-274F-360864FC84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578933"/>
              </p:ext>
            </p:extLst>
          </p:nvPr>
        </p:nvGraphicFramePr>
        <p:xfrm>
          <a:off x="704850" y="1135063"/>
          <a:ext cx="10515600" cy="546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71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8FFF-748F-AB73-7437-AE3C91A0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6C8EE-DFA1-CC52-59C9-B9BF4B717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4675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plants in Cluster 1 can switch to suppliers from Cluster 3 where the Natural Gas and Petroleum cost is cheaper to improve profits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plants in Cluster 2 can restrict to using BIT Coal to reduce CO2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Better Suppliers: The Clusters 3 and 4 are primarily Coal based, the emissions are lower and cost is cheaper </a:t>
            </a:r>
            <a:endParaRPr lang="en-IN" sz="20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Least recommend Suppliers of Clusters 5, 6 and 7 providing low quality Coal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Decrease the spot purchases of fuel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Cluster 3 and 4 has less cost and less emissions which is economical and  can reduce the impact on environment</a:t>
            </a:r>
            <a:endParaRPr lang="en-IN" sz="2000" b="1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79DB2-FE2A-32E9-DA1B-08178D75D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80891" y="1825625"/>
            <a:ext cx="3687234" cy="39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9239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1827</TotalTime>
  <Words>460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Wingdings</vt:lpstr>
      <vt:lpstr>Metropolitan</vt:lpstr>
      <vt:lpstr>PowerPoint Presentation</vt:lpstr>
      <vt:lpstr>Problem Statement</vt:lpstr>
      <vt:lpstr>Data Description</vt:lpstr>
      <vt:lpstr>PowerPoint Presentation</vt:lpstr>
      <vt:lpstr>Clustering Analysis</vt:lpstr>
      <vt:lpstr>Discussions</vt:lpstr>
      <vt:lpstr>Analysis and Discussion</vt:lpstr>
      <vt:lpstr>Conclusion and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PUDL</dc:title>
  <dc:creator>Snehitha Anpur</dc:creator>
  <cp:lastModifiedBy>Snehitha Anpur</cp:lastModifiedBy>
  <cp:revision>8</cp:revision>
  <dcterms:created xsi:type="dcterms:W3CDTF">2022-12-07T15:51:20Z</dcterms:created>
  <dcterms:modified xsi:type="dcterms:W3CDTF">2022-12-08T22:19:06Z</dcterms:modified>
</cp:coreProperties>
</file>