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4" r:id="rId2"/>
    <p:sldId id="256" r:id="rId3"/>
    <p:sldId id="257" r:id="rId4"/>
    <p:sldId id="258" r:id="rId5"/>
    <p:sldId id="263" r:id="rId6"/>
    <p:sldId id="259" r:id="rId7"/>
    <p:sldId id="260" r:id="rId8"/>
    <p:sldId id="261" r:id="rId9"/>
    <p:sldId id="268" r:id="rId10"/>
    <p:sldId id="269" r:id="rId11"/>
    <p:sldId id="270" r:id="rId12"/>
    <p:sldId id="271" r:id="rId13"/>
    <p:sldId id="272" r:id="rId14"/>
    <p:sldId id="273" r:id="rId15"/>
    <p:sldId id="26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18"/>
  </p:normalViewPr>
  <p:slideViewPr>
    <p:cSldViewPr snapToGrid="0">
      <p:cViewPr varScale="1">
        <p:scale>
          <a:sx n="116" d="100"/>
          <a:sy n="116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D539EF-D2F4-585A-0083-06808EEC1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404811-4AAF-E48A-160B-9C6D74AF0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56993C-4A41-2B4A-3973-EBF53B302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CC85-DF6F-2447-B5AD-7890D921092E}" type="datetimeFigureOut">
              <a:rPr kumimoji="1" lang="zh-CN" altLang="en-US" smtClean="0"/>
              <a:t>2023/3/19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330F63-3718-0C7D-0047-D520A5EA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64BBB8-9577-8E31-3A43-31992DED8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761C-D707-724C-98A4-F88E21AA9C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4598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92B85-5C7F-96B1-F9B9-561A4B2C1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C43A0D-0087-1BCC-7A36-15315D6BD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40C1CD-E3CA-BC11-2BA0-A245860D2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CC85-DF6F-2447-B5AD-7890D921092E}" type="datetimeFigureOut">
              <a:rPr kumimoji="1" lang="zh-CN" altLang="en-US" smtClean="0"/>
              <a:t>2023/3/19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0A906E-F214-D73C-CFEC-EFA73F379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C493EF-9E1C-7515-6860-F3FB66C1A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761C-D707-724C-98A4-F88E21AA9C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8520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208EAF8-427F-BA37-39EA-B0174B6631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FB50CA-C72F-83AC-2BF6-F9DDF6917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F60F63-2AF4-289A-2D20-0440BFF95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CC85-DF6F-2447-B5AD-7890D921092E}" type="datetimeFigureOut">
              <a:rPr kumimoji="1" lang="zh-CN" altLang="en-US" smtClean="0"/>
              <a:t>2023/3/19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065D69-E39F-D256-84CF-D97F1AAF7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9AA568-6732-C9A2-CC28-0D8894E78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761C-D707-724C-98A4-F88E21AA9C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3628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D4B490-3B39-8394-9589-DF307E90D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2711F0-F79C-A122-97AD-FE381C940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E7B057-C1A1-A795-9957-3CA006889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CC85-DF6F-2447-B5AD-7890D921092E}" type="datetimeFigureOut">
              <a:rPr kumimoji="1" lang="zh-CN" altLang="en-US" smtClean="0"/>
              <a:t>2023/3/19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CA4AC2-4A80-EE97-84F9-B98361847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8D51F6-6103-685D-1C26-2CE85DF92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761C-D707-724C-98A4-F88E21AA9C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8545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16D59-C883-50D2-935C-587B419C0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9FC0B1-5348-41F8-71BF-9882DAE30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F64E71-9745-53BC-548D-F21D7556A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CC85-DF6F-2447-B5AD-7890D921092E}" type="datetimeFigureOut">
              <a:rPr kumimoji="1" lang="zh-CN" altLang="en-US" smtClean="0"/>
              <a:t>2023/3/19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81A7C4-D090-64C8-76F7-302991077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13460-2AB9-FA56-8E67-2F254A01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761C-D707-724C-98A4-F88E21AA9C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8249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493A82-4D7E-BA89-C0D9-2CE0DD19D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A31C4D-F58D-3A50-06C4-43733FD0F7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2693CC-6954-949C-24F0-D2B59BE55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3D2844-B093-D3D1-A5E1-EF055011C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CC85-DF6F-2447-B5AD-7890D921092E}" type="datetimeFigureOut">
              <a:rPr kumimoji="1" lang="zh-CN" altLang="en-US" smtClean="0"/>
              <a:t>2023/3/19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F6A6E4-A4B4-FCF8-73AE-F39670B5B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002B4F-6A2F-E16E-89E8-7A20DD047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761C-D707-724C-98A4-F88E21AA9C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7538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85CBC-6941-16E7-1BC9-0BC342C6E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BAFF3F-747F-3DEA-D422-E35D09079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66E015-FB0B-657A-D417-626AE0717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86AD5F-148E-4DC4-8FCC-6D77C6C04E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CEDB76D-DC91-49E4-9147-0CFF2696B0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E560727-AA5F-FCDA-EE99-99DA3DD62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CC85-DF6F-2447-B5AD-7890D921092E}" type="datetimeFigureOut">
              <a:rPr kumimoji="1" lang="zh-CN" altLang="en-US" smtClean="0"/>
              <a:t>2023/3/19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3DF64A-2316-1F62-C2F9-CAB2951D6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56DA6E-2E5A-6405-AC2C-72FB2E179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761C-D707-724C-98A4-F88E21AA9C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1472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863B9-DC5B-ED03-919E-FC757E6B4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74D374-001B-69DE-F9BA-BEC2D8C9E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CC85-DF6F-2447-B5AD-7890D921092E}" type="datetimeFigureOut">
              <a:rPr kumimoji="1" lang="zh-CN" altLang="en-US" smtClean="0"/>
              <a:t>2023/3/19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B3882F-F091-81BA-2837-9DE510BDE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921989-CD42-FA9B-9A48-2A2DE0887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761C-D707-724C-98A4-F88E21AA9C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8447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A5E01C-1AD9-F0EF-7E6B-A029FD336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CC85-DF6F-2447-B5AD-7890D921092E}" type="datetimeFigureOut">
              <a:rPr kumimoji="1" lang="zh-CN" altLang="en-US" smtClean="0"/>
              <a:t>2023/3/19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AA5170-ADD2-BEB5-77E7-F350B32DC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BAAF6F-A702-5885-A19B-2CAE991C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761C-D707-724C-98A4-F88E21AA9C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1544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B0B8E-046C-7E39-B3BE-54C5B0ADA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5B4C1A-1FCC-E383-6C3F-ECFB37058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EF4F49-B411-F961-5E61-BFFAA8A57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588A21-E86D-51F1-FC73-EC07B4B7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CC85-DF6F-2447-B5AD-7890D921092E}" type="datetimeFigureOut">
              <a:rPr kumimoji="1" lang="zh-CN" altLang="en-US" smtClean="0"/>
              <a:t>2023/3/19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05C683-CCB1-35DF-2FBC-51F9BC388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A2E2B4-0264-D7EF-193D-FC9565A7E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761C-D707-724C-98A4-F88E21AA9C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129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467BB-DDFB-7293-D889-BFC538CF4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5C134C-E54B-0A9B-AF58-47BB9B5C90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3AF486-8F21-7897-BA9B-2A31D7506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FFD56F-046A-DF0D-41B2-1CCF2A45F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CC85-DF6F-2447-B5AD-7890D921092E}" type="datetimeFigureOut">
              <a:rPr kumimoji="1" lang="zh-CN" altLang="en-US" smtClean="0"/>
              <a:t>2023/3/19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653A02-6A04-AC1B-F0E3-42DECEB0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87C726-A935-728F-DB90-9F0BBBCFE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761C-D707-724C-98A4-F88E21AA9C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665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CA12AE2-23B7-9058-46ED-0991ED60C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0F09CB-9A4C-3946-9F0F-655802201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8FCC7A-6685-C353-9585-AF80F8953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2CC85-DF6F-2447-B5AD-7890D921092E}" type="datetimeFigureOut">
              <a:rPr kumimoji="1" lang="zh-CN" altLang="en-US" smtClean="0"/>
              <a:t>2023/3/19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30836D-C5F6-0839-C408-8B8A8B2F17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2919C0-BF13-48D8-DAB4-E043FE836A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F761C-D707-724C-98A4-F88E21AA9C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873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8"/>
          <p:cNvSpPr txBox="1"/>
          <p:nvPr/>
        </p:nvSpPr>
        <p:spPr>
          <a:xfrm>
            <a:off x="2574378" y="3608205"/>
            <a:ext cx="7043244" cy="2190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Xilai Chen, Anqi He, Kavya K H, Dongxu Li, Zhiwei Yan </a:t>
            </a:r>
          </a:p>
          <a:p>
            <a: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algn="ctr">
              <a:defRPr sz="17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School of Mathematics and Statistics </a:t>
            </a:r>
          </a:p>
          <a:p>
            <a:pPr algn="ctr">
              <a:defRPr sz="17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University of Glasgow</a:t>
            </a:r>
          </a:p>
        </p:txBody>
      </p:sp>
      <p:sp>
        <p:nvSpPr>
          <p:cNvPr id="95" name="标题 1"/>
          <p:cNvSpPr txBox="1">
            <a:spLocks noGrp="1"/>
          </p:cNvSpPr>
          <p:nvPr>
            <p:ph type="ctrTitle"/>
          </p:nvPr>
        </p:nvSpPr>
        <p:spPr>
          <a:xfrm>
            <a:off x="963399" y="634236"/>
            <a:ext cx="10123822" cy="20091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The Effect of Budget, Length, Year of Production, Number of Votes, and Genre on Movie Rating: A Generalized Linear Regression Model Analysis</a:t>
            </a:r>
          </a:p>
        </p:txBody>
      </p:sp>
      <p:pic>
        <p:nvPicPr>
          <p:cNvPr id="96" name="Picture 17" descr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058" y="4510396"/>
            <a:ext cx="1559884" cy="496923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直线连接符 5"/>
          <p:cNvSpPr/>
          <p:nvPr/>
        </p:nvSpPr>
        <p:spPr>
          <a:xfrm>
            <a:off x="1066092" y="2947485"/>
            <a:ext cx="10059815" cy="1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8" name="矩形 6"/>
          <p:cNvSpPr/>
          <p:nvPr/>
        </p:nvSpPr>
        <p:spPr>
          <a:xfrm>
            <a:off x="0" y="6567054"/>
            <a:ext cx="12192000" cy="290946"/>
          </a:xfrm>
          <a:prstGeom prst="rect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9" name="矩形 7"/>
          <p:cNvSpPr/>
          <p:nvPr/>
        </p:nvSpPr>
        <p:spPr>
          <a:xfrm>
            <a:off x="0" y="6456217"/>
            <a:ext cx="12192000" cy="110838"/>
          </a:xfrm>
          <a:prstGeom prst="rect">
            <a:avLst/>
          </a:prstGeom>
          <a:solidFill>
            <a:schemeClr val="accent2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FCB20-B6E4-8067-D42B-B5CF19404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5999"/>
            <a:ext cx="9143999" cy="692727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3600" dirty="0">
                <a:latin typeface="Times New Roman" panose="02020603050405020304" pitchFamily="18" charset="0"/>
                <a:ea typeface="AppleGothic" pitchFamily="2" charset="-127"/>
                <a:cs typeface="Times New Roman" panose="02020603050405020304" pitchFamily="18" charset="0"/>
              </a:rPr>
              <a:t>Model with Interaction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FDDF57-A282-34B5-E5F2-B3F4CB2E7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1773237"/>
            <a:ext cx="9144000" cy="3920975"/>
          </a:xfrm>
        </p:spPr>
        <p:txBody>
          <a:bodyPr/>
          <a:lstStyle/>
          <a:p>
            <a:pPr marL="342900" indent="-342900" algn="l">
              <a:buFont typeface="Wingdings" pitchFamily="2" charset="2"/>
              <a:buChar char="l"/>
            </a:pPr>
            <a:endParaRPr kumimoji="1" lang="en-US" altLang="zh-CN" dirty="0">
              <a:latin typeface="Times New Roman" panose="02020603050405020304" pitchFamily="18" charset="0"/>
              <a:ea typeface="AppleGothic" pitchFamily="2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Wingdings" pitchFamily="2" charset="2"/>
              <a:buChar char="l"/>
            </a:pPr>
            <a:endParaRPr kumimoji="1" lang="en-US" altLang="zh-CN" dirty="0">
              <a:latin typeface="Times New Roman" panose="02020603050405020304" pitchFamily="18" charset="0"/>
              <a:ea typeface="AppleGothic" pitchFamily="2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Wingdings" pitchFamily="2" charset="2"/>
              <a:buChar char="l"/>
            </a:pPr>
            <a:endParaRPr kumimoji="1" lang="en-US" altLang="zh-CN" dirty="0">
              <a:latin typeface="Times New Roman" panose="02020603050405020304" pitchFamily="18" charset="0"/>
              <a:ea typeface="AppleGothic" pitchFamily="2" charset="-127"/>
              <a:cs typeface="Times New Roman" panose="02020603050405020304" pitchFamily="18" charset="0"/>
            </a:endParaRPr>
          </a:p>
          <a:p>
            <a:pPr algn="l"/>
            <a:endParaRPr kumimoji="1"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1C9146AA-6214-3C4B-08C9-9AC432DCCB6C}"/>
              </a:ext>
            </a:extLst>
          </p:cNvPr>
          <p:cNvCxnSpPr/>
          <p:nvPr/>
        </p:nvCxnSpPr>
        <p:spPr>
          <a:xfrm>
            <a:off x="1523998" y="1364672"/>
            <a:ext cx="9144001" cy="0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5337D22B-015D-48C3-87A8-500C1148A54C}"/>
              </a:ext>
            </a:extLst>
          </p:cNvPr>
          <p:cNvSpPr/>
          <p:nvPr/>
        </p:nvSpPr>
        <p:spPr>
          <a:xfrm>
            <a:off x="0" y="6567054"/>
            <a:ext cx="12192000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BC1B52F-344C-2AA1-34B6-7A01F47E89EC}"/>
              </a:ext>
            </a:extLst>
          </p:cNvPr>
          <p:cNvSpPr/>
          <p:nvPr/>
        </p:nvSpPr>
        <p:spPr>
          <a:xfrm>
            <a:off x="0" y="6456218"/>
            <a:ext cx="12192000" cy="1108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84F51B7-656B-5224-5B17-5826EC330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8" y="1551998"/>
            <a:ext cx="4367945" cy="459862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14F67C1-32DF-8FC8-AB89-1E6174E5A29B}"/>
              </a:ext>
            </a:extLst>
          </p:cNvPr>
          <p:cNvSpPr txBox="1"/>
          <p:nvPr/>
        </p:nvSpPr>
        <p:spPr>
          <a:xfrm>
            <a:off x="6428509" y="2112370"/>
            <a:ext cx="423948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Budget and genre have a significant effect on determining whether the rating of a movie is greater than 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four genres get the p-value less than 0.05, including action, animation, drama and romance.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Budget-length and budget-votes interactions also influence the ratings.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59A5CCA5-6242-87FE-4D30-6622C5E732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8" y="83271"/>
            <a:ext cx="2174533" cy="69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315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FCB20-B6E4-8067-D42B-B5CF19404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5999"/>
            <a:ext cx="9143999" cy="692727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3600" dirty="0">
                <a:latin typeface="Times New Roman" panose="02020603050405020304" pitchFamily="18" charset="0"/>
                <a:ea typeface="AppleGothic" pitchFamily="2" charset="-127"/>
                <a:cs typeface="Times New Roman" panose="02020603050405020304" pitchFamily="18" charset="0"/>
              </a:rPr>
              <a:t>Model Comparison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FDDF57-A282-34B5-E5F2-B3F4CB2E7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1773237"/>
            <a:ext cx="9144000" cy="3920975"/>
          </a:xfrm>
        </p:spPr>
        <p:txBody>
          <a:bodyPr/>
          <a:lstStyle/>
          <a:p>
            <a:pPr algn="l"/>
            <a:endParaRPr kumimoji="1" lang="en-US" altLang="zh-CN" dirty="0">
              <a:latin typeface="Times New Roman" panose="02020603050405020304" pitchFamily="18" charset="0"/>
              <a:ea typeface="AppleGothic" pitchFamily="2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Wingdings" pitchFamily="2" charset="2"/>
              <a:buChar char="l"/>
            </a:pPr>
            <a:endParaRPr kumimoji="1" lang="en-US" altLang="zh-CN" dirty="0">
              <a:latin typeface="Times New Roman" panose="02020603050405020304" pitchFamily="18" charset="0"/>
              <a:ea typeface="AppleGothic" pitchFamily="2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Wingdings" pitchFamily="2" charset="2"/>
              <a:buChar char="l"/>
            </a:pPr>
            <a:endParaRPr kumimoji="1" lang="en-US" altLang="zh-CN" dirty="0">
              <a:latin typeface="Times New Roman" panose="02020603050405020304" pitchFamily="18" charset="0"/>
              <a:ea typeface="AppleGothic" pitchFamily="2" charset="-127"/>
              <a:cs typeface="Times New Roman" panose="02020603050405020304" pitchFamily="18" charset="0"/>
            </a:endParaRPr>
          </a:p>
          <a:p>
            <a:pPr algn="l"/>
            <a:endParaRPr kumimoji="1"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1C9146AA-6214-3C4B-08C9-9AC432DCCB6C}"/>
              </a:ext>
            </a:extLst>
          </p:cNvPr>
          <p:cNvCxnSpPr/>
          <p:nvPr/>
        </p:nvCxnSpPr>
        <p:spPr>
          <a:xfrm>
            <a:off x="1523998" y="1364672"/>
            <a:ext cx="9144001" cy="0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5337D22B-015D-48C3-87A8-500C1148A54C}"/>
              </a:ext>
            </a:extLst>
          </p:cNvPr>
          <p:cNvSpPr/>
          <p:nvPr/>
        </p:nvSpPr>
        <p:spPr>
          <a:xfrm>
            <a:off x="0" y="6567054"/>
            <a:ext cx="12192000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BC1B52F-344C-2AA1-34B6-7A01F47E89EC}"/>
              </a:ext>
            </a:extLst>
          </p:cNvPr>
          <p:cNvSpPr/>
          <p:nvPr/>
        </p:nvSpPr>
        <p:spPr>
          <a:xfrm>
            <a:off x="0" y="6456218"/>
            <a:ext cx="12192000" cy="1108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E041F84-EA45-7574-51FE-FD5A352DA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180" y="1669184"/>
            <a:ext cx="6003639" cy="238060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4BBCD28-EDD9-ED08-84EF-69B9B9443CA3}"/>
              </a:ext>
            </a:extLst>
          </p:cNvPr>
          <p:cNvSpPr txBox="1"/>
          <p:nvPr/>
        </p:nvSpPr>
        <p:spPr>
          <a:xfrm>
            <a:off x="1999670" y="4488628"/>
            <a:ext cx="81926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compare AIC values between two models. AIC of fit4 is lower than fit. And ANOVA shows that there is significant difference between model 1 and model 2.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484132EC-4D2D-4DE3-3C26-DA49B5A7AD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8" y="83271"/>
            <a:ext cx="2174533" cy="69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976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FCB20-B6E4-8067-D42B-B5CF19404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5999"/>
            <a:ext cx="9143999" cy="692727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3600" dirty="0">
                <a:latin typeface="Times New Roman" panose="02020603050405020304" pitchFamily="18" charset="0"/>
                <a:ea typeface="AppleGothic" pitchFamily="2" charset="-127"/>
                <a:cs typeface="Times New Roman" panose="02020603050405020304" pitchFamily="18" charset="0"/>
              </a:rPr>
              <a:t>Model summary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FDDF57-A282-34B5-E5F2-B3F4CB2E7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1773237"/>
            <a:ext cx="9144000" cy="3920975"/>
          </a:xfrm>
        </p:spPr>
        <p:txBody>
          <a:bodyPr/>
          <a:lstStyle/>
          <a:p>
            <a:pPr marL="342900" indent="-342900" algn="l">
              <a:buFont typeface="Wingdings" pitchFamily="2" charset="2"/>
              <a:buChar char="l"/>
            </a:pPr>
            <a:endParaRPr kumimoji="1" lang="en-US" altLang="zh-CN" dirty="0">
              <a:latin typeface="Times New Roman" panose="02020603050405020304" pitchFamily="18" charset="0"/>
              <a:ea typeface="AppleGothic" pitchFamily="2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Wingdings" pitchFamily="2" charset="2"/>
              <a:buChar char="l"/>
            </a:pPr>
            <a:endParaRPr kumimoji="1" lang="en-US" altLang="zh-CN" dirty="0">
              <a:latin typeface="Times New Roman" panose="02020603050405020304" pitchFamily="18" charset="0"/>
              <a:ea typeface="AppleGothic" pitchFamily="2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Wingdings" pitchFamily="2" charset="2"/>
              <a:buChar char="l"/>
            </a:pPr>
            <a:endParaRPr kumimoji="1" lang="en-US" altLang="zh-CN" dirty="0">
              <a:latin typeface="Times New Roman" panose="02020603050405020304" pitchFamily="18" charset="0"/>
              <a:ea typeface="AppleGothic" pitchFamily="2" charset="-127"/>
              <a:cs typeface="Times New Roman" panose="02020603050405020304" pitchFamily="18" charset="0"/>
            </a:endParaRPr>
          </a:p>
          <a:p>
            <a:pPr algn="l"/>
            <a:endParaRPr kumimoji="1"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1C9146AA-6214-3C4B-08C9-9AC432DCCB6C}"/>
              </a:ext>
            </a:extLst>
          </p:cNvPr>
          <p:cNvCxnSpPr/>
          <p:nvPr/>
        </p:nvCxnSpPr>
        <p:spPr>
          <a:xfrm>
            <a:off x="1523998" y="1364672"/>
            <a:ext cx="9144001" cy="0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5337D22B-015D-48C3-87A8-500C1148A54C}"/>
              </a:ext>
            </a:extLst>
          </p:cNvPr>
          <p:cNvSpPr/>
          <p:nvPr/>
        </p:nvSpPr>
        <p:spPr>
          <a:xfrm>
            <a:off x="0" y="6567054"/>
            <a:ext cx="12192000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BC1B52F-344C-2AA1-34B6-7A01F47E89EC}"/>
              </a:ext>
            </a:extLst>
          </p:cNvPr>
          <p:cNvSpPr/>
          <p:nvPr/>
        </p:nvSpPr>
        <p:spPr>
          <a:xfrm>
            <a:off x="0" y="6456218"/>
            <a:ext cx="12192000" cy="1108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4EF177B-45C2-7A56-83E9-A440CAE2E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456" y="1482293"/>
            <a:ext cx="5675083" cy="317341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0F1F6D5-6C33-2BAC-99BE-5389714B40D8}"/>
              </a:ext>
            </a:extLst>
          </p:cNvPr>
          <p:cNvSpPr txBox="1"/>
          <p:nvPr/>
        </p:nvSpPr>
        <p:spPr>
          <a:xfrm>
            <a:off x="2828630" y="4914042"/>
            <a:ext cx="65347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area under the ROC curve is 0.9502, which means that </a:t>
            </a:r>
            <a:r>
              <a:rPr lang="en-US" altLang="zh-C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model works well for predicting the classification of observations in the test dataset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EA6B8E38-A34D-AA2B-280B-C6C0D4393D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8" y="83271"/>
            <a:ext cx="2174533" cy="69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741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FCB20-B6E4-8067-D42B-B5CF19404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5999"/>
            <a:ext cx="9143999" cy="692727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3600" dirty="0">
                <a:latin typeface="Times New Roman" panose="02020603050405020304" pitchFamily="18" charset="0"/>
                <a:ea typeface="AppleGothic" pitchFamily="2" charset="-127"/>
                <a:cs typeface="Times New Roman" panose="02020603050405020304" pitchFamily="18" charset="0"/>
              </a:rPr>
              <a:t>Stepwise regression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FDDF57-A282-34B5-E5F2-B3F4CB2E7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1773237"/>
            <a:ext cx="9144000" cy="3920975"/>
          </a:xfrm>
        </p:spPr>
        <p:txBody>
          <a:bodyPr/>
          <a:lstStyle/>
          <a:p>
            <a:pPr algn="l"/>
            <a:endParaRPr kumimoji="1" lang="en-US" altLang="zh-CN" dirty="0">
              <a:latin typeface="Times New Roman" panose="02020603050405020304" pitchFamily="18" charset="0"/>
              <a:ea typeface="AppleGothic" pitchFamily="2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Wingdings" pitchFamily="2" charset="2"/>
              <a:buChar char="l"/>
            </a:pPr>
            <a:endParaRPr kumimoji="1" lang="en-US" altLang="zh-CN" dirty="0">
              <a:latin typeface="Times New Roman" panose="02020603050405020304" pitchFamily="18" charset="0"/>
              <a:ea typeface="AppleGothic" pitchFamily="2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Wingdings" pitchFamily="2" charset="2"/>
              <a:buChar char="l"/>
            </a:pPr>
            <a:endParaRPr kumimoji="1" lang="en-US" altLang="zh-CN" dirty="0">
              <a:latin typeface="Times New Roman" panose="02020603050405020304" pitchFamily="18" charset="0"/>
              <a:ea typeface="AppleGothic" pitchFamily="2" charset="-127"/>
              <a:cs typeface="Times New Roman" panose="02020603050405020304" pitchFamily="18" charset="0"/>
            </a:endParaRPr>
          </a:p>
          <a:p>
            <a:pPr algn="l"/>
            <a:endParaRPr kumimoji="1"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1C9146AA-6214-3C4B-08C9-9AC432DCCB6C}"/>
              </a:ext>
            </a:extLst>
          </p:cNvPr>
          <p:cNvCxnSpPr/>
          <p:nvPr/>
        </p:nvCxnSpPr>
        <p:spPr>
          <a:xfrm>
            <a:off x="1523998" y="1364672"/>
            <a:ext cx="9144001" cy="0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5337D22B-015D-48C3-87A8-500C1148A54C}"/>
              </a:ext>
            </a:extLst>
          </p:cNvPr>
          <p:cNvSpPr/>
          <p:nvPr/>
        </p:nvSpPr>
        <p:spPr>
          <a:xfrm>
            <a:off x="0" y="6567054"/>
            <a:ext cx="12192000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BC1B52F-344C-2AA1-34B6-7A01F47E89EC}"/>
              </a:ext>
            </a:extLst>
          </p:cNvPr>
          <p:cNvSpPr/>
          <p:nvPr/>
        </p:nvSpPr>
        <p:spPr>
          <a:xfrm>
            <a:off x="0" y="6456218"/>
            <a:ext cx="12192000" cy="1108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8CD06FB-76A4-57B7-27E0-396E1BF1C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8" y="1653355"/>
            <a:ext cx="4902298" cy="442864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E0720AC-2893-2529-E198-CA08A4BBC7C5}"/>
              </a:ext>
            </a:extLst>
          </p:cNvPr>
          <p:cNvSpPr txBox="1"/>
          <p:nvPr/>
        </p:nvSpPr>
        <p:spPr>
          <a:xfrm>
            <a:off x="6890327" y="2413337"/>
            <a:ext cx="3860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stepwise regression method to do model optimization.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optimization, the new model has lower AIC value, and all the variables are significant.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D15304DC-EA1A-AD67-45C8-C27DC2ABAB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8" y="83271"/>
            <a:ext cx="2174533" cy="69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047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FCB20-B6E4-8067-D42B-B5CF19404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5999"/>
            <a:ext cx="9143999" cy="692727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3600" dirty="0">
                <a:latin typeface="Times New Roman" panose="02020603050405020304" pitchFamily="18" charset="0"/>
                <a:ea typeface="AppleGothic" pitchFamily="2" charset="-127"/>
                <a:cs typeface="Times New Roman" panose="02020603050405020304" pitchFamily="18" charset="0"/>
              </a:rPr>
              <a:t>Conclusion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FDDF57-A282-34B5-E5F2-B3F4CB2E7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1773237"/>
            <a:ext cx="9144000" cy="3920975"/>
          </a:xfrm>
        </p:spPr>
        <p:txBody>
          <a:bodyPr/>
          <a:lstStyle/>
          <a:p>
            <a:pPr algn="l"/>
            <a:endParaRPr kumimoji="1" lang="en-US" altLang="zh-CN" dirty="0">
              <a:latin typeface="Times New Roman" panose="02020603050405020304" pitchFamily="18" charset="0"/>
              <a:ea typeface="AppleGothic" pitchFamily="2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Wingdings" pitchFamily="2" charset="2"/>
              <a:buChar char="l"/>
            </a:pPr>
            <a:endParaRPr kumimoji="1" lang="en-US" altLang="zh-CN" dirty="0">
              <a:latin typeface="Times New Roman" panose="02020603050405020304" pitchFamily="18" charset="0"/>
              <a:ea typeface="AppleGothic" pitchFamily="2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Wingdings" pitchFamily="2" charset="2"/>
              <a:buChar char="l"/>
            </a:pPr>
            <a:endParaRPr kumimoji="1" lang="en-US" altLang="zh-CN" dirty="0">
              <a:latin typeface="Times New Roman" panose="02020603050405020304" pitchFamily="18" charset="0"/>
              <a:ea typeface="AppleGothic" pitchFamily="2" charset="-127"/>
              <a:cs typeface="Times New Roman" panose="02020603050405020304" pitchFamily="18" charset="0"/>
            </a:endParaRPr>
          </a:p>
          <a:p>
            <a:pPr algn="l"/>
            <a:endParaRPr kumimoji="1"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1C9146AA-6214-3C4B-08C9-9AC432DCCB6C}"/>
              </a:ext>
            </a:extLst>
          </p:cNvPr>
          <p:cNvCxnSpPr/>
          <p:nvPr/>
        </p:nvCxnSpPr>
        <p:spPr>
          <a:xfrm>
            <a:off x="1523998" y="1364672"/>
            <a:ext cx="9144001" cy="0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5337D22B-015D-48C3-87A8-500C1148A54C}"/>
              </a:ext>
            </a:extLst>
          </p:cNvPr>
          <p:cNvSpPr/>
          <p:nvPr/>
        </p:nvSpPr>
        <p:spPr>
          <a:xfrm>
            <a:off x="0" y="6567054"/>
            <a:ext cx="12192000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BC1B52F-344C-2AA1-34B6-7A01F47E89EC}"/>
              </a:ext>
            </a:extLst>
          </p:cNvPr>
          <p:cNvSpPr/>
          <p:nvPr/>
        </p:nvSpPr>
        <p:spPr>
          <a:xfrm>
            <a:off x="0" y="6456218"/>
            <a:ext cx="12192000" cy="1108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BFB0A4-07A4-D63F-2B98-F53BE4BE6C07}"/>
              </a:ext>
            </a:extLst>
          </p:cNvPr>
          <p:cNvSpPr txBox="1"/>
          <p:nvPr/>
        </p:nvSpPr>
        <p:spPr>
          <a:xfrm>
            <a:off x="2174533" y="1840898"/>
            <a:ext cx="8026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Length, budget and genre have a significant effect on classing whether IMDB rating of a certain movie is over 7.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is negatively correlated with rating.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Budget is positively correlated with rating.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genre factors have negative correlation with rating, except Documentary.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Interactions also influence the ratings, but all estimators of interactions are small.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96CF7B2D-06D8-F969-B151-11603259E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8" y="83271"/>
            <a:ext cx="2174533" cy="69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854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hank you!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FCB20-B6E4-8067-D42B-B5CF19404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5999"/>
            <a:ext cx="9143999" cy="692727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3600" dirty="0">
                <a:latin typeface="Times New Roman" panose="02020603050405020304" pitchFamily="18" charset="0"/>
                <a:ea typeface="AppleGothic" pitchFamily="2" charset="-127"/>
                <a:cs typeface="Times New Roman" panose="02020603050405020304" pitchFamily="18" charset="0"/>
              </a:rPr>
              <a:t>Introduction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FDDF57-A282-34B5-E5F2-B3F4CB2E7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1773237"/>
            <a:ext cx="9144000" cy="3920975"/>
          </a:xfrm>
        </p:spPr>
        <p:txBody>
          <a:bodyPr>
            <a:normAutofit/>
          </a:bodyPr>
          <a:lstStyle/>
          <a:p>
            <a:pPr marL="342900" indent="-342900" algn="l">
              <a:buSzPct val="100000"/>
              <a:buChar char="●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/>
              <a:t>Internet Movie Database (IMDb) score is a numerical rating system to rate the popularity and quality of movies</a:t>
            </a:r>
          </a:p>
          <a:p>
            <a:pPr algn="l"/>
            <a:endParaRPr kumimoji="1" lang="en-US" altLang="zh-CN" dirty="0">
              <a:latin typeface="Times New Roman" panose="02020603050405020304" pitchFamily="18" charset="0"/>
              <a:ea typeface="AppleGothic" pitchFamily="2" charset="-127"/>
              <a:cs typeface="Times New Roman" panose="02020603050405020304" pitchFamily="18" charset="0"/>
            </a:endParaRPr>
          </a:p>
          <a:p>
            <a:pPr marL="342900" indent="-342900" algn="l">
              <a:buSzPct val="100000"/>
              <a:buChar char="●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/>
              <a:t>It is often used as a reference point to gauge the overall performance of a movie</a:t>
            </a:r>
          </a:p>
          <a:p>
            <a:pPr marL="342900" indent="-342900" algn="l">
              <a:buSzPct val="100000"/>
              <a:buChar char="●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altLang="zh-CN" dirty="0"/>
          </a:p>
          <a:p>
            <a:r>
              <a:rPr kumimoji="1" lang="en-US" altLang="zh-CN" i="1" dirty="0">
                <a:solidFill>
                  <a:schemeClr val="accent1"/>
                </a:solidFill>
                <a:latin typeface="Times New Roman" panose="02020603050405020304" pitchFamily="18" charset="0"/>
                <a:ea typeface="AppleGothic" pitchFamily="2" charset="-127"/>
                <a:cs typeface="Times New Roman" panose="02020603050405020304" pitchFamily="18" charset="0"/>
              </a:rPr>
              <a:t>The main objective of this study is to determine the properties that influence the IMDb score of a film.</a:t>
            </a:r>
          </a:p>
          <a:p>
            <a:pPr algn="l"/>
            <a:endParaRPr kumimoji="1" lang="en-US" altLang="zh-CN" dirty="0">
              <a:latin typeface="Times New Roman" panose="02020603050405020304" pitchFamily="18" charset="0"/>
              <a:ea typeface="AppleGothic" pitchFamily="2" charset="-127"/>
              <a:cs typeface="Times New Roman" panose="02020603050405020304" pitchFamily="18" charset="0"/>
            </a:endParaRPr>
          </a:p>
        </p:txBody>
      </p:sp>
      <p:pic>
        <p:nvPicPr>
          <p:cNvPr id="4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426CA29F-1338-C8F4-C9C0-2D67AA3B7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8" y="83271"/>
            <a:ext cx="2174533" cy="692727"/>
          </a:xfrm>
          <a:prstGeom prst="rect">
            <a:avLst/>
          </a:prstGeom>
        </p:spPr>
      </p:pic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1C9146AA-6214-3C4B-08C9-9AC432DCCB6C}"/>
              </a:ext>
            </a:extLst>
          </p:cNvPr>
          <p:cNvCxnSpPr/>
          <p:nvPr/>
        </p:nvCxnSpPr>
        <p:spPr>
          <a:xfrm>
            <a:off x="1523998" y="1364672"/>
            <a:ext cx="9144001" cy="0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5337D22B-015D-48C3-87A8-500C1148A54C}"/>
              </a:ext>
            </a:extLst>
          </p:cNvPr>
          <p:cNvSpPr/>
          <p:nvPr/>
        </p:nvSpPr>
        <p:spPr>
          <a:xfrm>
            <a:off x="0" y="6567054"/>
            <a:ext cx="12192000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BC1B52F-344C-2AA1-34B6-7A01F47E89EC}"/>
              </a:ext>
            </a:extLst>
          </p:cNvPr>
          <p:cNvSpPr/>
          <p:nvPr/>
        </p:nvSpPr>
        <p:spPr>
          <a:xfrm>
            <a:off x="0" y="6456218"/>
            <a:ext cx="12192000" cy="1108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3679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FCB20-B6E4-8067-D42B-B5CF19404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5999"/>
            <a:ext cx="9143999" cy="692727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3600" dirty="0">
                <a:latin typeface="Times New Roman" panose="02020603050405020304" pitchFamily="18" charset="0"/>
                <a:ea typeface="AppleGothic" pitchFamily="2" charset="-127"/>
                <a:cs typeface="Times New Roman" panose="02020603050405020304" pitchFamily="18" charset="0"/>
              </a:rPr>
              <a:t>Data description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FDDF57-A282-34B5-E5F2-B3F4CB2E7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1773237"/>
            <a:ext cx="9144000" cy="3920975"/>
          </a:xfrm>
        </p:spPr>
        <p:txBody>
          <a:bodyPr/>
          <a:lstStyle/>
          <a:p>
            <a:pPr algn="l" defTabSz="457200">
              <a:spcBef>
                <a:spcPts val="1200"/>
              </a:spcBef>
              <a:defRPr sz="2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altLang="zh-CN" dirty="0"/>
              <a:t>Dataset contains information about 3001 movies </a:t>
            </a:r>
          </a:p>
          <a:p>
            <a:pPr algn="l" defTabSz="457200">
              <a:spcBef>
                <a:spcPts val="1200"/>
              </a:spcBef>
              <a:defRPr sz="2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altLang="zh-CN" dirty="0"/>
              <a:t>It includes the following variables:</a:t>
            </a:r>
          </a:p>
          <a:p>
            <a:pPr marL="342900" indent="-342900" algn="l">
              <a:buFontTx/>
              <a:buChar char="●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/>
              <a:t>Production year</a:t>
            </a:r>
          </a:p>
          <a:p>
            <a:pPr marL="342900" indent="-342900" algn="l">
              <a:buFontTx/>
              <a:buChar char="●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/>
              <a:t>Duration </a:t>
            </a:r>
          </a:p>
          <a:p>
            <a:pPr marL="342900" indent="-342900" algn="l">
              <a:buFontTx/>
              <a:buChar char="●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/>
              <a:t>Budget</a:t>
            </a:r>
          </a:p>
          <a:p>
            <a:pPr marL="342900" indent="-342900" algn="l">
              <a:buFontTx/>
              <a:buChar char="●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/>
              <a:t>Number of positive votes</a:t>
            </a:r>
          </a:p>
          <a:p>
            <a:pPr marL="342900" indent="-342900" algn="l">
              <a:buFontTx/>
              <a:buChar char="●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/>
              <a:t>Genre</a:t>
            </a:r>
          </a:p>
          <a:p>
            <a:pPr marL="342900" indent="-342900" algn="l">
              <a:buFontTx/>
              <a:buChar char="●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/>
              <a:t>Ranking (IMDb scores)</a:t>
            </a:r>
          </a:p>
          <a:p>
            <a:pPr algn="l"/>
            <a:endParaRPr kumimoji="1" lang="en-US" altLang="zh-CN" dirty="0">
              <a:latin typeface="Times New Roman" panose="02020603050405020304" pitchFamily="18" charset="0"/>
              <a:ea typeface="AppleGothic" pitchFamily="2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Wingdings" pitchFamily="2" charset="2"/>
              <a:buChar char="l"/>
            </a:pPr>
            <a:endParaRPr kumimoji="1" lang="en-US" altLang="zh-CN" dirty="0">
              <a:latin typeface="Times New Roman" panose="02020603050405020304" pitchFamily="18" charset="0"/>
              <a:ea typeface="AppleGothic" pitchFamily="2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Wingdings" pitchFamily="2" charset="2"/>
              <a:buChar char="l"/>
            </a:pPr>
            <a:endParaRPr kumimoji="1" lang="en-US" altLang="zh-CN" dirty="0">
              <a:latin typeface="Times New Roman" panose="02020603050405020304" pitchFamily="18" charset="0"/>
              <a:ea typeface="AppleGothic" pitchFamily="2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Wingdings" pitchFamily="2" charset="2"/>
              <a:buChar char="l"/>
            </a:pPr>
            <a:endParaRPr kumimoji="1" lang="en-US" altLang="zh-CN" dirty="0">
              <a:latin typeface="Times New Roman" panose="02020603050405020304" pitchFamily="18" charset="0"/>
              <a:ea typeface="AppleGothic" pitchFamily="2" charset="-127"/>
              <a:cs typeface="Times New Roman" panose="02020603050405020304" pitchFamily="18" charset="0"/>
            </a:endParaRPr>
          </a:p>
          <a:p>
            <a:pPr algn="l"/>
            <a:endParaRPr kumimoji="1"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1C9146AA-6214-3C4B-08C9-9AC432DCCB6C}"/>
              </a:ext>
            </a:extLst>
          </p:cNvPr>
          <p:cNvCxnSpPr/>
          <p:nvPr/>
        </p:nvCxnSpPr>
        <p:spPr>
          <a:xfrm>
            <a:off x="1523998" y="1364672"/>
            <a:ext cx="9144001" cy="0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5337D22B-015D-48C3-87A8-500C1148A54C}"/>
              </a:ext>
            </a:extLst>
          </p:cNvPr>
          <p:cNvSpPr/>
          <p:nvPr/>
        </p:nvSpPr>
        <p:spPr>
          <a:xfrm>
            <a:off x="0" y="6567054"/>
            <a:ext cx="12192000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BC1B52F-344C-2AA1-34B6-7A01F47E89EC}"/>
              </a:ext>
            </a:extLst>
          </p:cNvPr>
          <p:cNvSpPr/>
          <p:nvPr/>
        </p:nvSpPr>
        <p:spPr>
          <a:xfrm>
            <a:off x="0" y="6456218"/>
            <a:ext cx="12192000" cy="1108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BCC786A3-BF75-F38E-FF90-831BE6AAB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8" y="83271"/>
            <a:ext cx="2174533" cy="69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49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FCB20-B6E4-8067-D42B-B5CF19404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5999"/>
            <a:ext cx="9143999" cy="692727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 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1C9146AA-6214-3C4B-08C9-9AC432DCCB6C}"/>
              </a:ext>
            </a:extLst>
          </p:cNvPr>
          <p:cNvCxnSpPr/>
          <p:nvPr/>
        </p:nvCxnSpPr>
        <p:spPr>
          <a:xfrm>
            <a:off x="1523998" y="1364672"/>
            <a:ext cx="9144001" cy="0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5337D22B-015D-48C3-87A8-500C1148A54C}"/>
              </a:ext>
            </a:extLst>
          </p:cNvPr>
          <p:cNvSpPr/>
          <p:nvPr/>
        </p:nvSpPr>
        <p:spPr>
          <a:xfrm>
            <a:off x="0" y="6567054"/>
            <a:ext cx="12192000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BC1B52F-344C-2AA1-34B6-7A01F47E89EC}"/>
              </a:ext>
            </a:extLst>
          </p:cNvPr>
          <p:cNvSpPr/>
          <p:nvPr/>
        </p:nvSpPr>
        <p:spPr>
          <a:xfrm>
            <a:off x="0" y="6456218"/>
            <a:ext cx="12192000" cy="1108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rating_histogram.png" descr="rating_histogram.png">
            <a:extLst>
              <a:ext uri="{FF2B5EF4-FFF2-40B4-BE49-F238E27FC236}">
                <a16:creationId xmlns:a16="http://schemas.microsoft.com/office/drawing/2014/main" id="{81380DBD-68B9-957C-734C-4C2066DED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75" y="1532308"/>
            <a:ext cx="5170922" cy="3512069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图片 9" descr="图片 9">
            <a:extLst>
              <a:ext uri="{FF2B5EF4-FFF2-40B4-BE49-F238E27FC236}">
                <a16:creationId xmlns:a16="http://schemas.microsoft.com/office/drawing/2014/main" id="{9C3D06D2-B216-4286-3012-54AACEB1C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412" y="1642980"/>
            <a:ext cx="5496820" cy="3392324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文本框 10">
            <a:extLst>
              <a:ext uri="{FF2B5EF4-FFF2-40B4-BE49-F238E27FC236}">
                <a16:creationId xmlns:a16="http://schemas.microsoft.com/office/drawing/2014/main" id="{D670E0A9-43B2-4AC0-CEEC-52C6E70F5A80}"/>
              </a:ext>
            </a:extLst>
          </p:cNvPr>
          <p:cNvSpPr txBox="1"/>
          <p:nvPr/>
        </p:nvSpPr>
        <p:spPr>
          <a:xfrm>
            <a:off x="1005806" y="5035304"/>
            <a:ext cx="4667861" cy="664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IMDb </a:t>
            </a:r>
            <a:r>
              <a:rPr i="1" dirty="0"/>
              <a:t>ratings</a:t>
            </a:r>
            <a:r>
              <a:rPr dirty="0"/>
              <a:t> follow bimodal distribution</a:t>
            </a:r>
          </a:p>
          <a:p>
            <a:pPr marL="285750" indent="-285750">
              <a:buSzPct val="100000"/>
              <a:buFont typeface="Arial"/>
              <a:buChar char="•"/>
              <a:defRPr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Data contain two subgroups based on:</a:t>
            </a:r>
          </a:p>
        </p:txBody>
      </p:sp>
      <p:sp>
        <p:nvSpPr>
          <p:cNvPr id="12" name="文本框 10">
            <a:extLst>
              <a:ext uri="{FF2B5EF4-FFF2-40B4-BE49-F238E27FC236}">
                <a16:creationId xmlns:a16="http://schemas.microsoft.com/office/drawing/2014/main" id="{DE7C59BE-FBE4-A7FA-230C-4E077C1D13A0}"/>
              </a:ext>
            </a:extLst>
          </p:cNvPr>
          <p:cNvSpPr txBox="1"/>
          <p:nvPr/>
        </p:nvSpPr>
        <p:spPr>
          <a:xfrm>
            <a:off x="1340475" y="5680219"/>
            <a:ext cx="4667861" cy="664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IMDb scores ≤ 7, and </a:t>
            </a:r>
          </a:p>
          <a:p>
            <a:pPr marL="285750" indent="-285750">
              <a:buSzPct val="100000"/>
              <a:buFont typeface="Arial"/>
              <a:buChar char="•"/>
              <a:defRPr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scores &gt; 7. </a:t>
            </a:r>
          </a:p>
        </p:txBody>
      </p:sp>
      <p:sp>
        <p:nvSpPr>
          <p:cNvPr id="13" name="文本框 10">
            <a:extLst>
              <a:ext uri="{FF2B5EF4-FFF2-40B4-BE49-F238E27FC236}">
                <a16:creationId xmlns:a16="http://schemas.microsoft.com/office/drawing/2014/main" id="{C533A2B4-2509-333F-734C-903FF89349BD}"/>
              </a:ext>
            </a:extLst>
          </p:cNvPr>
          <p:cNvSpPr txBox="1"/>
          <p:nvPr/>
        </p:nvSpPr>
        <p:spPr>
          <a:xfrm>
            <a:off x="6343005" y="5028626"/>
            <a:ext cx="4667862" cy="1249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Less popular films have significantly higher ratings.</a:t>
            </a:r>
          </a:p>
          <a:p>
            <a:pPr marL="285750" indent="-285750">
              <a:buSzPct val="100000"/>
              <a:buFont typeface="Arial"/>
              <a:buChar char="•"/>
              <a:defRPr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Blockbuster films receive higher levels of attention.</a:t>
            </a:r>
          </a:p>
        </p:txBody>
      </p:sp>
      <p:pic>
        <p:nvPicPr>
          <p:cNvPr id="14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AC13F09F-2198-9B7C-86DB-3668645900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8" y="83271"/>
            <a:ext cx="2174533" cy="69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341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FCB20-B6E4-8067-D42B-B5CF19404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5999"/>
            <a:ext cx="9143999" cy="692727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3600" dirty="0">
                <a:latin typeface="Times New Roman" panose="02020603050405020304" pitchFamily="18" charset="0"/>
                <a:ea typeface="AppleGothic" pitchFamily="2" charset="-127"/>
                <a:cs typeface="Times New Roman" panose="02020603050405020304" pitchFamily="18" charset="0"/>
              </a:rPr>
              <a:t>Data pre-processing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FDDF57-A282-34B5-E5F2-B3F4CB2E7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1773237"/>
            <a:ext cx="9144000" cy="3920975"/>
          </a:xfrm>
        </p:spPr>
        <p:txBody>
          <a:bodyPr/>
          <a:lstStyle/>
          <a:p>
            <a:pPr marL="342900" indent="-342900" algn="l">
              <a:buFont typeface="Wingdings" pitchFamily="2" charset="2"/>
              <a:buChar char="l"/>
            </a:pPr>
            <a:r>
              <a:rPr kumimoji="1" lang="en-US" altLang="zh-CN" dirty="0">
                <a:latin typeface="Times New Roman" panose="02020603050405020304" pitchFamily="18" charset="0"/>
                <a:ea typeface="AppleGothic" pitchFamily="2" charset="-127"/>
                <a:cs typeface="Times New Roman" panose="02020603050405020304" pitchFamily="18" charset="0"/>
              </a:rPr>
              <a:t>Missing value processing</a:t>
            </a:r>
          </a:p>
          <a:p>
            <a:pPr algn="l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variable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contains 127 missing values</a:t>
            </a:r>
          </a:p>
          <a:p>
            <a:pPr algn="l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median to fill in the missing values</a:t>
            </a:r>
          </a:p>
          <a:p>
            <a:pPr marL="342900" indent="-342900" algn="l">
              <a:buFont typeface="Wingdings" pitchFamily="2" charset="2"/>
              <a:buChar char="l"/>
            </a:pPr>
            <a:endParaRPr kumimoji="1" lang="en-US" altLang="zh-CN" dirty="0">
              <a:latin typeface="Times New Roman" panose="02020603050405020304" pitchFamily="18" charset="0"/>
              <a:ea typeface="AppleGothic" pitchFamily="2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Wingdings" pitchFamily="2" charset="2"/>
              <a:buChar char="l"/>
            </a:pPr>
            <a:r>
              <a:rPr kumimoji="1" lang="en-US" altLang="zh-CN" dirty="0">
                <a:latin typeface="Times New Roman" panose="02020603050405020304" pitchFamily="18" charset="0"/>
                <a:ea typeface="AppleGothic" pitchFamily="2" charset="-127"/>
                <a:cs typeface="Times New Roman" panose="02020603050405020304" pitchFamily="18" charset="0"/>
              </a:rPr>
              <a:t>Feature transformation</a:t>
            </a:r>
          </a:p>
          <a:p>
            <a:pPr algn="l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Binarize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the threshold value 7</a:t>
            </a:r>
          </a:p>
          <a:p>
            <a:pPr algn="l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one hot encoding technique for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genre</a:t>
            </a:r>
          </a:p>
          <a:p>
            <a:pPr algn="l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itchFamily="2" charset="2"/>
              <a:buChar char="l"/>
            </a:pPr>
            <a:endParaRPr kumimoji="1" lang="en-US" altLang="zh-CN" dirty="0">
              <a:latin typeface="Times New Roman" panose="02020603050405020304" pitchFamily="18" charset="0"/>
              <a:ea typeface="AppleGothic" pitchFamily="2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Wingdings" pitchFamily="2" charset="2"/>
              <a:buChar char="l"/>
            </a:pPr>
            <a:endParaRPr kumimoji="1" lang="en-US" altLang="zh-CN" dirty="0">
              <a:latin typeface="Times New Roman" panose="02020603050405020304" pitchFamily="18" charset="0"/>
              <a:ea typeface="AppleGothic" pitchFamily="2" charset="-127"/>
              <a:cs typeface="Times New Roman" panose="02020603050405020304" pitchFamily="18" charset="0"/>
            </a:endParaRPr>
          </a:p>
          <a:p>
            <a:pPr algn="l"/>
            <a:endParaRPr kumimoji="1" lang="en-US" altLang="zh-CN" dirty="0">
              <a:latin typeface="Times New Roman" panose="02020603050405020304" pitchFamily="18" charset="0"/>
              <a:ea typeface="AppleGothic" pitchFamily="2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Wingdings" pitchFamily="2" charset="2"/>
              <a:buChar char="l"/>
            </a:pPr>
            <a:endParaRPr kumimoji="1" lang="en-US" altLang="zh-CN" dirty="0">
              <a:latin typeface="Times New Roman" panose="02020603050405020304" pitchFamily="18" charset="0"/>
              <a:ea typeface="AppleGothic" pitchFamily="2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Wingdings" pitchFamily="2" charset="2"/>
              <a:buChar char="l"/>
            </a:pPr>
            <a:endParaRPr kumimoji="1" lang="en-US" altLang="zh-CN" dirty="0">
              <a:latin typeface="Times New Roman" panose="02020603050405020304" pitchFamily="18" charset="0"/>
              <a:ea typeface="AppleGothic" pitchFamily="2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Wingdings" pitchFamily="2" charset="2"/>
              <a:buChar char="l"/>
            </a:pPr>
            <a:endParaRPr kumimoji="1" lang="en-US" altLang="zh-CN" dirty="0">
              <a:latin typeface="Times New Roman" panose="02020603050405020304" pitchFamily="18" charset="0"/>
              <a:ea typeface="AppleGothic" pitchFamily="2" charset="-127"/>
              <a:cs typeface="Times New Roman" panose="02020603050405020304" pitchFamily="18" charset="0"/>
            </a:endParaRPr>
          </a:p>
          <a:p>
            <a:pPr algn="l"/>
            <a:endParaRPr kumimoji="1"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1C9146AA-6214-3C4B-08C9-9AC432DCCB6C}"/>
              </a:ext>
            </a:extLst>
          </p:cNvPr>
          <p:cNvCxnSpPr/>
          <p:nvPr/>
        </p:nvCxnSpPr>
        <p:spPr>
          <a:xfrm>
            <a:off x="1523998" y="1364672"/>
            <a:ext cx="9144001" cy="0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5337D22B-015D-48C3-87A8-500C1148A54C}"/>
              </a:ext>
            </a:extLst>
          </p:cNvPr>
          <p:cNvSpPr/>
          <p:nvPr/>
        </p:nvSpPr>
        <p:spPr>
          <a:xfrm>
            <a:off x="0" y="6567054"/>
            <a:ext cx="12192000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BC1B52F-344C-2AA1-34B6-7A01F47E89EC}"/>
              </a:ext>
            </a:extLst>
          </p:cNvPr>
          <p:cNvSpPr/>
          <p:nvPr/>
        </p:nvSpPr>
        <p:spPr>
          <a:xfrm>
            <a:off x="0" y="6456218"/>
            <a:ext cx="12192000" cy="1108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3A593B44-6C06-5954-66BC-5BB786A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8" y="83271"/>
            <a:ext cx="2174533" cy="69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581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FCB20-B6E4-8067-D42B-B5CF19404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5999"/>
            <a:ext cx="9143999" cy="692727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3600" dirty="0">
                <a:latin typeface="Times New Roman" panose="02020603050405020304" pitchFamily="18" charset="0"/>
                <a:ea typeface="AppleGothic" pitchFamily="2" charset="-127"/>
                <a:cs typeface="Times New Roman" panose="02020603050405020304" pitchFamily="18" charset="0"/>
              </a:rPr>
              <a:t>Correlation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FDDF57-A282-34B5-E5F2-B3F4CB2E7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1773237"/>
            <a:ext cx="9144000" cy="3920975"/>
          </a:xfrm>
        </p:spPr>
        <p:txBody>
          <a:bodyPr/>
          <a:lstStyle/>
          <a:p>
            <a:pPr marL="342900" indent="-342900" algn="l">
              <a:buFont typeface="Wingdings" pitchFamily="2" charset="2"/>
              <a:buChar char="l"/>
            </a:pPr>
            <a:endParaRPr kumimoji="1" lang="en-US" altLang="zh-CN" dirty="0">
              <a:latin typeface="Times New Roman" panose="02020603050405020304" pitchFamily="18" charset="0"/>
              <a:ea typeface="AppleGothic" pitchFamily="2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Wingdings" pitchFamily="2" charset="2"/>
              <a:buChar char="l"/>
            </a:pPr>
            <a:endParaRPr kumimoji="1" lang="en-US" altLang="zh-CN" dirty="0">
              <a:latin typeface="Times New Roman" panose="02020603050405020304" pitchFamily="18" charset="0"/>
              <a:ea typeface="AppleGothic" pitchFamily="2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Wingdings" pitchFamily="2" charset="2"/>
              <a:buChar char="l"/>
            </a:pPr>
            <a:endParaRPr kumimoji="1" lang="en-US" altLang="zh-CN" dirty="0">
              <a:latin typeface="Times New Roman" panose="02020603050405020304" pitchFamily="18" charset="0"/>
              <a:ea typeface="AppleGothic" pitchFamily="2" charset="-127"/>
              <a:cs typeface="Times New Roman" panose="02020603050405020304" pitchFamily="18" charset="0"/>
            </a:endParaRPr>
          </a:p>
          <a:p>
            <a:pPr algn="l"/>
            <a:endParaRPr kumimoji="1"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1C9146AA-6214-3C4B-08C9-9AC432DCCB6C}"/>
              </a:ext>
            </a:extLst>
          </p:cNvPr>
          <p:cNvCxnSpPr/>
          <p:nvPr/>
        </p:nvCxnSpPr>
        <p:spPr>
          <a:xfrm>
            <a:off x="1523998" y="1364672"/>
            <a:ext cx="9144001" cy="0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5337D22B-015D-48C3-87A8-500C1148A54C}"/>
              </a:ext>
            </a:extLst>
          </p:cNvPr>
          <p:cNvSpPr/>
          <p:nvPr/>
        </p:nvSpPr>
        <p:spPr>
          <a:xfrm>
            <a:off x="0" y="6567054"/>
            <a:ext cx="12192000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BC1B52F-344C-2AA1-34B6-7A01F47E89EC}"/>
              </a:ext>
            </a:extLst>
          </p:cNvPr>
          <p:cNvSpPr/>
          <p:nvPr/>
        </p:nvSpPr>
        <p:spPr>
          <a:xfrm>
            <a:off x="0" y="6456218"/>
            <a:ext cx="12192000" cy="1108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5" name="表格 8">
            <a:extLst>
              <a:ext uri="{FF2B5EF4-FFF2-40B4-BE49-F238E27FC236}">
                <a16:creationId xmlns:a16="http://schemas.microsoft.com/office/drawing/2014/main" id="{31A7765B-5BFC-EA08-383C-8A9BCBDF9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842975"/>
              </p:ext>
            </p:extLst>
          </p:nvPr>
        </p:nvGraphicFramePr>
        <p:xfrm>
          <a:off x="1523998" y="1858546"/>
          <a:ext cx="9144000" cy="2316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44289841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10472674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60432540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40114079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11443918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056786670"/>
                    </a:ext>
                  </a:extLst>
                </a:gridCol>
              </a:tblGrid>
              <a:tr h="386146"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Length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Budget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Votes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Rating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694326"/>
                  </a:ext>
                </a:extLst>
              </a:tr>
              <a:tr h="386146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1.00000000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0.17580075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0.03139738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0.09221425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-0.03525934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389791"/>
                  </a:ext>
                </a:extLst>
              </a:tr>
              <a:tr h="386146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Length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0.17580075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1.00000000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0.04287388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0.16244069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-0.44512681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73202"/>
                  </a:ext>
                </a:extLst>
              </a:tr>
              <a:tr h="386146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Budget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0.03139738 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0.04287388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1.00000000 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0.03137437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0.22510750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521246"/>
                  </a:ext>
                </a:extLst>
              </a:tr>
              <a:tr h="386146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Votes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0.09221425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0.16244069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0.03137437 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1.00000000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-0.04854771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889231"/>
                  </a:ext>
                </a:extLst>
              </a:tr>
              <a:tr h="386146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Rating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-0.03525934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-0.44512681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0.22510750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-0.04854771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1.00000000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620074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664940DB-5454-A0D5-5CC9-918CADAA6F73}"/>
              </a:ext>
            </a:extLst>
          </p:cNvPr>
          <p:cNvSpPr txBox="1"/>
          <p:nvPr/>
        </p:nvSpPr>
        <p:spPr>
          <a:xfrm>
            <a:off x="1523998" y="4724716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i="1" dirty="0">
                <a:solidFill>
                  <a:schemeClr val="accent1"/>
                </a:solidFill>
                <a:latin typeface="Times New Roman" panose="02020603050405020304" pitchFamily="18" charset="0"/>
                <a:ea typeface="AppleGothic" pitchFamily="2" charset="-127"/>
                <a:cs typeface="Times New Roman" panose="02020603050405020304" pitchFamily="18" charset="0"/>
              </a:rPr>
              <a:t>Covariance matrix suggests that there is little correlation among the variables and no presence of collinearity.</a:t>
            </a:r>
            <a:endParaRPr kumimoji="1" lang="zh-CN" altLang="en-US" sz="2400" dirty="0"/>
          </a:p>
        </p:txBody>
      </p:sp>
      <p:pic>
        <p:nvPicPr>
          <p:cNvPr id="10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9DF2455B-F40D-F785-49A7-E67190842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8" y="83271"/>
            <a:ext cx="2174533" cy="69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117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FCB20-B6E4-8067-D42B-B5CF19404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5999"/>
            <a:ext cx="9143999" cy="692727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1C9146AA-6214-3C4B-08C9-9AC432DCCB6C}"/>
              </a:ext>
            </a:extLst>
          </p:cNvPr>
          <p:cNvCxnSpPr/>
          <p:nvPr/>
        </p:nvCxnSpPr>
        <p:spPr>
          <a:xfrm>
            <a:off x="1523998" y="1364672"/>
            <a:ext cx="9144001" cy="0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5337D22B-015D-48C3-87A8-500C1148A54C}"/>
              </a:ext>
            </a:extLst>
          </p:cNvPr>
          <p:cNvSpPr/>
          <p:nvPr/>
        </p:nvSpPr>
        <p:spPr>
          <a:xfrm>
            <a:off x="0" y="6567054"/>
            <a:ext cx="12192000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BC1B52F-344C-2AA1-34B6-7A01F47E89EC}"/>
              </a:ext>
            </a:extLst>
          </p:cNvPr>
          <p:cNvSpPr/>
          <p:nvPr/>
        </p:nvSpPr>
        <p:spPr>
          <a:xfrm>
            <a:off x="0" y="6456218"/>
            <a:ext cx="12192000" cy="1108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2CCEFB-B081-926F-1C3E-4D2152C4A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400" y="2140671"/>
            <a:ext cx="3752822" cy="2316027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75C608-1054-6E49-871B-843209952E68}"/>
              </a:ext>
            </a:extLst>
          </p:cNvPr>
          <p:cNvCxnSpPr>
            <a:cxnSpLocks/>
          </p:cNvCxnSpPr>
          <p:nvPr/>
        </p:nvCxnSpPr>
        <p:spPr>
          <a:xfrm>
            <a:off x="8352811" y="4814831"/>
            <a:ext cx="0" cy="3429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6">
            <a:extLst>
              <a:ext uri="{FF2B5EF4-FFF2-40B4-BE49-F238E27FC236}">
                <a16:creationId xmlns:a16="http://schemas.microsoft.com/office/drawing/2014/main" id="{0163EFC6-7CDD-CDE9-A8E1-47553C94E906}"/>
              </a:ext>
            </a:extLst>
          </p:cNvPr>
          <p:cNvCxnSpPr>
            <a:cxnSpLocks/>
          </p:cNvCxnSpPr>
          <p:nvPr/>
        </p:nvCxnSpPr>
        <p:spPr>
          <a:xfrm>
            <a:off x="3801890" y="4814831"/>
            <a:ext cx="0" cy="3429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BAAA1CD4-6244-4D09-60FC-1E9EF7FE569F}"/>
              </a:ext>
            </a:extLst>
          </p:cNvPr>
          <p:cNvSpPr txBox="1"/>
          <p:nvPr/>
        </p:nvSpPr>
        <p:spPr>
          <a:xfrm>
            <a:off x="1523997" y="1716350"/>
            <a:ext cx="4569039" cy="3910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itchFamily="2" charset="2"/>
              <a:buChar char="l"/>
            </a:pPr>
            <a:r>
              <a:rPr kumimoji="1" lang="en-US" altLang="zh-CN" sz="2200" dirty="0">
                <a:latin typeface="Times New Roman" panose="02020603050405020304" pitchFamily="18" charset="0"/>
                <a:ea typeface="AppleGothic" pitchFamily="2" charset="-127"/>
                <a:cs typeface="Times New Roman" panose="02020603050405020304" pitchFamily="18" charset="0"/>
              </a:rPr>
              <a:t>GLM based on logistic regression</a:t>
            </a:r>
          </a:p>
          <a:p>
            <a:pPr marL="342900" indent="-342900" algn="l">
              <a:buFont typeface="Wingdings" pitchFamily="2" charset="2"/>
              <a:buChar char="l"/>
            </a:pPr>
            <a:endParaRPr kumimoji="1" lang="en-US" altLang="zh-CN" sz="2200" i="1" dirty="0">
              <a:solidFill>
                <a:schemeClr val="accent1"/>
              </a:solidFill>
              <a:latin typeface="Times New Roman" panose="02020603050405020304" pitchFamily="18" charset="0"/>
              <a:ea typeface="AppleGothic" pitchFamily="2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Wingdings" pitchFamily="2" charset="2"/>
              <a:buChar char="l"/>
            </a:pPr>
            <a:endParaRPr kumimoji="1" lang="en-US" altLang="zh-CN" sz="2200" i="1" dirty="0">
              <a:solidFill>
                <a:schemeClr val="accent1"/>
              </a:solidFill>
              <a:latin typeface="Times New Roman" panose="02020603050405020304" pitchFamily="18" charset="0"/>
              <a:ea typeface="AppleGothic" pitchFamily="2" charset="-127"/>
              <a:cs typeface="Times New Roman" panose="02020603050405020304" pitchFamily="18" charset="0"/>
            </a:endParaRPr>
          </a:p>
          <a:p>
            <a:endParaRPr kumimoji="1" lang="en-US" altLang="zh-CN" sz="2200" i="1" dirty="0">
              <a:solidFill>
                <a:schemeClr val="accent1"/>
              </a:solidFill>
              <a:latin typeface="Times New Roman" panose="02020603050405020304" pitchFamily="18" charset="0"/>
              <a:ea typeface="AppleGothic" pitchFamily="2" charset="-127"/>
              <a:cs typeface="Times New Roman" panose="02020603050405020304" pitchFamily="18" charset="0"/>
            </a:endParaRPr>
          </a:p>
          <a:p>
            <a:endParaRPr kumimoji="1" lang="en-US" altLang="zh-CN" sz="2200" i="1" dirty="0">
              <a:solidFill>
                <a:schemeClr val="accent1"/>
              </a:solidFill>
              <a:latin typeface="Times New Roman" panose="02020603050405020304" pitchFamily="18" charset="0"/>
              <a:ea typeface="AppleGothic" pitchFamily="2" charset="-127"/>
              <a:cs typeface="Times New Roman" panose="02020603050405020304" pitchFamily="18" charset="0"/>
            </a:endParaRPr>
          </a:p>
          <a:p>
            <a:endParaRPr kumimoji="1" lang="en-US" altLang="zh-CN" sz="2200" i="1" dirty="0">
              <a:solidFill>
                <a:schemeClr val="accent1"/>
              </a:solidFill>
              <a:latin typeface="Times New Roman" panose="02020603050405020304" pitchFamily="18" charset="0"/>
              <a:ea typeface="AppleGothic" pitchFamily="2" charset="-127"/>
              <a:cs typeface="Times New Roman" panose="02020603050405020304" pitchFamily="18" charset="0"/>
            </a:endParaRPr>
          </a:p>
          <a:p>
            <a:endParaRPr kumimoji="1" lang="en-US" altLang="zh-CN" sz="2200" i="1" dirty="0">
              <a:solidFill>
                <a:schemeClr val="accent1"/>
              </a:solidFill>
              <a:latin typeface="Times New Roman" panose="02020603050405020304" pitchFamily="18" charset="0"/>
              <a:ea typeface="AppleGothic" pitchFamily="2" charset="-127"/>
              <a:cs typeface="Times New Roman" panose="02020603050405020304" pitchFamily="18" charset="0"/>
            </a:endParaRPr>
          </a:p>
          <a:p>
            <a:endParaRPr kumimoji="1" lang="en-US" altLang="zh-CN" sz="2200" i="1" dirty="0">
              <a:solidFill>
                <a:schemeClr val="accent1"/>
              </a:solidFill>
              <a:latin typeface="Times New Roman" panose="02020603050405020304" pitchFamily="18" charset="0"/>
              <a:ea typeface="AppleGothic" pitchFamily="2" charset="-127"/>
              <a:cs typeface="Times New Roman" panose="02020603050405020304" pitchFamily="18" charset="0"/>
            </a:endParaRPr>
          </a:p>
          <a:p>
            <a:pPr algn="ctr"/>
            <a:r>
              <a:rPr kumimoji="1" lang="en-US" altLang="zh-CN" sz="2200" i="1" dirty="0">
                <a:solidFill>
                  <a:schemeClr val="accent1"/>
                </a:solidFill>
                <a:latin typeface="Times New Roman" panose="02020603050405020304" pitchFamily="18" charset="0"/>
                <a:ea typeface="AppleGothic" pitchFamily="2" charset="-127"/>
                <a:cs typeface="Times New Roman" panose="02020603050405020304" pitchFamily="18" charset="0"/>
              </a:rPr>
              <a:t>Choose the variables P-value &lt; 0.05</a:t>
            </a:r>
          </a:p>
          <a:p>
            <a:pPr algn="l"/>
            <a:endParaRPr kumimoji="1" lang="en-US" altLang="zh-CN" sz="2200" dirty="0">
              <a:latin typeface="Times New Roman" panose="02020603050405020304" pitchFamily="18" charset="0"/>
              <a:ea typeface="AppleGothic" pitchFamily="2" charset="-127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kumimoji="1" lang="en-US" altLang="zh-CN" sz="2200" i="1" dirty="0">
                <a:solidFill>
                  <a:schemeClr val="accent1"/>
                </a:solidFill>
                <a:latin typeface="Times New Roman" panose="02020603050405020304" pitchFamily="18" charset="0"/>
                <a:ea typeface="AppleGothic" pitchFamily="2" charset="-127"/>
                <a:cs typeface="Times New Roman" panose="02020603050405020304" pitchFamily="18" charset="0"/>
              </a:rPr>
              <a:t>Fit2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0720B21-74AB-26F4-E11A-43250422F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034" y="2140671"/>
            <a:ext cx="4455711" cy="2314881"/>
          </a:xfrm>
          <a:prstGeom prst="rect">
            <a:avLst/>
          </a:prstGeom>
        </p:spPr>
      </p:pic>
      <p:sp>
        <p:nvSpPr>
          <p:cNvPr id="18" name="TextBox 15">
            <a:extLst>
              <a:ext uri="{FF2B5EF4-FFF2-40B4-BE49-F238E27FC236}">
                <a16:creationId xmlns:a16="http://schemas.microsoft.com/office/drawing/2014/main" id="{52C3E027-1758-F039-DC59-E0A4CFA5C1DF}"/>
              </a:ext>
            </a:extLst>
          </p:cNvPr>
          <p:cNvSpPr txBox="1"/>
          <p:nvPr/>
        </p:nvSpPr>
        <p:spPr>
          <a:xfrm>
            <a:off x="6093043" y="1716350"/>
            <a:ext cx="4574956" cy="3910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itchFamily="2" charset="2"/>
              <a:buChar char="l"/>
            </a:pPr>
            <a:r>
              <a:rPr kumimoji="1" lang="en-US" altLang="zh-CN" sz="2200" dirty="0">
                <a:latin typeface="Times New Roman" panose="02020603050405020304" pitchFamily="18" charset="0"/>
                <a:ea typeface="AppleGothic" pitchFamily="2" charset="-127"/>
                <a:cs typeface="Times New Roman" panose="02020603050405020304" pitchFamily="18" charset="0"/>
              </a:rPr>
              <a:t>According to Odds Ration</a:t>
            </a:r>
            <a:endParaRPr kumimoji="1" lang="en-US" altLang="zh-CN" dirty="0">
              <a:latin typeface="Times New Roman" panose="02020603050405020304" pitchFamily="18" charset="0"/>
              <a:ea typeface="AppleGothic" pitchFamily="2" charset="-127"/>
              <a:cs typeface="Times New Roman" panose="02020603050405020304" pitchFamily="18" charset="0"/>
            </a:endParaRPr>
          </a:p>
          <a:p>
            <a:pPr algn="ctr"/>
            <a:endParaRPr kumimoji="1" lang="en-GB" altLang="zh-CN" sz="2200" i="1" dirty="0">
              <a:solidFill>
                <a:schemeClr val="accent1"/>
              </a:solidFill>
              <a:latin typeface="Times New Roman" panose="02020603050405020304" pitchFamily="18" charset="0"/>
              <a:ea typeface="AppleGothic" pitchFamily="2" charset="-127"/>
              <a:cs typeface="Times New Roman" panose="02020603050405020304" pitchFamily="18" charset="0"/>
            </a:endParaRPr>
          </a:p>
          <a:p>
            <a:pPr algn="ctr"/>
            <a:endParaRPr kumimoji="1" lang="en-GB" altLang="zh-CN" sz="2200" i="1" dirty="0">
              <a:solidFill>
                <a:schemeClr val="accent1"/>
              </a:solidFill>
              <a:latin typeface="Times New Roman" panose="02020603050405020304" pitchFamily="18" charset="0"/>
              <a:ea typeface="AppleGothic" pitchFamily="2" charset="-127"/>
              <a:cs typeface="Times New Roman" panose="02020603050405020304" pitchFamily="18" charset="0"/>
            </a:endParaRPr>
          </a:p>
          <a:p>
            <a:pPr algn="ctr"/>
            <a:endParaRPr kumimoji="1" lang="en-GB" altLang="zh-CN" sz="2200" i="1" dirty="0">
              <a:solidFill>
                <a:schemeClr val="accent1"/>
              </a:solidFill>
              <a:latin typeface="Times New Roman" panose="02020603050405020304" pitchFamily="18" charset="0"/>
              <a:ea typeface="AppleGothic" pitchFamily="2" charset="-127"/>
              <a:cs typeface="Times New Roman" panose="02020603050405020304" pitchFamily="18" charset="0"/>
            </a:endParaRPr>
          </a:p>
          <a:p>
            <a:pPr algn="ctr"/>
            <a:endParaRPr kumimoji="1" lang="en-GB" altLang="zh-CN" sz="2200" i="1" dirty="0">
              <a:solidFill>
                <a:schemeClr val="accent1"/>
              </a:solidFill>
              <a:latin typeface="Times New Roman" panose="02020603050405020304" pitchFamily="18" charset="0"/>
              <a:ea typeface="AppleGothic" pitchFamily="2" charset="-127"/>
              <a:cs typeface="Times New Roman" panose="02020603050405020304" pitchFamily="18" charset="0"/>
            </a:endParaRPr>
          </a:p>
          <a:p>
            <a:pPr algn="ctr"/>
            <a:endParaRPr kumimoji="1" lang="en-GB" altLang="zh-CN" sz="2200" i="1" dirty="0">
              <a:solidFill>
                <a:schemeClr val="accent1"/>
              </a:solidFill>
              <a:latin typeface="Times New Roman" panose="02020603050405020304" pitchFamily="18" charset="0"/>
              <a:ea typeface="AppleGothic" pitchFamily="2" charset="-127"/>
              <a:cs typeface="Times New Roman" panose="02020603050405020304" pitchFamily="18" charset="0"/>
            </a:endParaRPr>
          </a:p>
          <a:p>
            <a:pPr algn="ctr"/>
            <a:endParaRPr kumimoji="1" lang="en-GB" altLang="zh-CN" sz="2200" i="1" dirty="0">
              <a:solidFill>
                <a:schemeClr val="accent1"/>
              </a:solidFill>
              <a:latin typeface="Times New Roman" panose="02020603050405020304" pitchFamily="18" charset="0"/>
              <a:ea typeface="AppleGothic" pitchFamily="2" charset="-127"/>
              <a:cs typeface="Times New Roman" panose="02020603050405020304" pitchFamily="18" charset="0"/>
            </a:endParaRPr>
          </a:p>
          <a:p>
            <a:pPr algn="ctr"/>
            <a:endParaRPr kumimoji="1" lang="en-GB" altLang="zh-CN" sz="2200" i="1" dirty="0">
              <a:solidFill>
                <a:schemeClr val="accent1"/>
              </a:solidFill>
              <a:latin typeface="Times New Roman" panose="02020603050405020304" pitchFamily="18" charset="0"/>
              <a:ea typeface="AppleGothic" pitchFamily="2" charset="-127"/>
              <a:cs typeface="Times New Roman" panose="02020603050405020304" pitchFamily="18" charset="0"/>
            </a:endParaRPr>
          </a:p>
          <a:p>
            <a:pPr algn="ctr"/>
            <a:r>
              <a:rPr kumimoji="1" lang="en-GB" altLang="zh-CN" sz="2200" i="1" dirty="0">
                <a:solidFill>
                  <a:schemeClr val="accent1"/>
                </a:solidFill>
                <a:latin typeface="Times New Roman" panose="02020603050405020304" pitchFamily="18" charset="0"/>
                <a:ea typeface="AppleGothic" pitchFamily="2" charset="-127"/>
                <a:cs typeface="Times New Roman" panose="02020603050405020304" pitchFamily="18" charset="0"/>
              </a:rPr>
              <a:t>Select variables Odds Ratio far from 1</a:t>
            </a:r>
            <a:endParaRPr kumimoji="1" lang="en-US" altLang="zh-CN" sz="2200" i="1" dirty="0">
              <a:solidFill>
                <a:schemeClr val="accent1"/>
              </a:solidFill>
              <a:latin typeface="Times New Roman" panose="02020603050405020304" pitchFamily="18" charset="0"/>
              <a:ea typeface="AppleGothic" pitchFamily="2" charset="-127"/>
              <a:cs typeface="Times New Roman" panose="02020603050405020304" pitchFamily="18" charset="0"/>
            </a:endParaRPr>
          </a:p>
          <a:p>
            <a:pPr algn="l"/>
            <a:endParaRPr kumimoji="1" lang="en-US" altLang="zh-CN" sz="2200" dirty="0">
              <a:latin typeface="Times New Roman" panose="02020603050405020304" pitchFamily="18" charset="0"/>
              <a:ea typeface="AppleGothic" pitchFamily="2" charset="-127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kumimoji="1" lang="en-US" altLang="zh-CN" sz="2200" i="1" dirty="0">
                <a:solidFill>
                  <a:schemeClr val="accent1"/>
                </a:solidFill>
                <a:latin typeface="Times New Roman" panose="02020603050405020304" pitchFamily="18" charset="0"/>
                <a:ea typeface="AppleGothic" pitchFamily="2" charset="-127"/>
                <a:cs typeface="Times New Roman" panose="02020603050405020304" pitchFamily="18" charset="0"/>
              </a:rPr>
              <a:t>Fit3</a:t>
            </a:r>
          </a:p>
        </p:txBody>
      </p:sp>
      <p:pic>
        <p:nvPicPr>
          <p:cNvPr id="11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426EFEFE-4D66-332B-7868-D568E7C056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8" y="83271"/>
            <a:ext cx="2174533" cy="69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984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FCB20-B6E4-8067-D42B-B5CF19404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5999"/>
            <a:ext cx="9143999" cy="692727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3600" dirty="0">
                <a:latin typeface="Times New Roman" panose="02020603050405020304" pitchFamily="18" charset="0"/>
                <a:ea typeface="AppleGothic" pitchFamily="2" charset="-127"/>
                <a:cs typeface="Times New Roman" panose="02020603050405020304" pitchFamily="18" charset="0"/>
              </a:rPr>
              <a:t>Model</a:t>
            </a:r>
            <a:r>
              <a:rPr kumimoji="1" lang="zh-CN" altLang="en-US" sz="3600" dirty="0">
                <a:latin typeface="Times New Roman" panose="02020603050405020304" pitchFamily="18" charset="0"/>
                <a:ea typeface="AppleGothic" pitchFamily="2" charset="-127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ea typeface="AppleGothic" pitchFamily="2" charset="-127"/>
                <a:cs typeface="Times New Roman" panose="02020603050405020304" pitchFamily="18" charset="0"/>
              </a:rPr>
              <a:t>Choose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08FDDF57-A282-34B5-E5F2-B3F4CB2E7C5E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3998" y="1773237"/>
                <a:ext cx="9144000" cy="3920975"/>
              </a:xfrm>
            </p:spPr>
            <p:txBody>
              <a:bodyPr>
                <a:normAutofit/>
              </a:bodyPr>
              <a:lstStyle/>
              <a:p>
                <a:pPr marL="342900" indent="-342900" algn="l">
                  <a:buFont typeface="Wingdings" pitchFamily="2" charset="2"/>
                  <a:buChar char="l"/>
                </a:pPr>
                <a:endParaRPr kumimoji="1" lang="en-US" altLang="zh-CN" dirty="0">
                  <a:latin typeface="Times New Roman" panose="02020603050405020304" pitchFamily="18" charset="0"/>
                  <a:ea typeface="AppleGothic" pitchFamily="2" charset="-127"/>
                  <a:cs typeface="Times New Roman" panose="02020603050405020304" pitchFamily="18" charset="0"/>
                </a:endParaRPr>
              </a:p>
              <a:p>
                <a:pPr marL="342900" indent="-342900" algn="l">
                  <a:buFont typeface="Wingdings" pitchFamily="2" charset="2"/>
                  <a:buChar char="l"/>
                </a:pPr>
                <a:endParaRPr kumimoji="1" lang="en-US" altLang="zh-CN" dirty="0">
                  <a:latin typeface="Times New Roman" panose="02020603050405020304" pitchFamily="18" charset="0"/>
                  <a:ea typeface="AppleGothic" pitchFamily="2" charset="-127"/>
                  <a:cs typeface="Times New Roman" panose="02020603050405020304" pitchFamily="18" charset="0"/>
                </a:endParaRPr>
              </a:p>
              <a:p>
                <a:pPr marL="342900" indent="-342900" algn="l">
                  <a:buFont typeface="Wingdings" pitchFamily="2" charset="2"/>
                  <a:buChar char="l"/>
                </a:pPr>
                <a:endParaRPr kumimoji="1" lang="en-US" altLang="zh-CN" dirty="0">
                  <a:latin typeface="Times New Roman" panose="02020603050405020304" pitchFamily="18" charset="0"/>
                  <a:ea typeface="AppleGothic" pitchFamily="2" charset="-127"/>
                  <a:cs typeface="Times New Roman" panose="02020603050405020304" pitchFamily="18" charset="0"/>
                </a:endParaRPr>
              </a:p>
              <a:p>
                <a:pPr algn="l"/>
                <a:endParaRPr kumimoji="1" lang="en-US" altLang="zh-CN" i="1" dirty="0">
                  <a:solidFill>
                    <a:schemeClr val="accent1"/>
                  </a:solidFill>
                  <a:latin typeface="Times New Roman" panose="02020603050405020304" pitchFamily="18" charset="0"/>
                  <a:ea typeface="AppleGothic" pitchFamily="2" charset="-127"/>
                  <a:cs typeface="Times New Roman" panose="020206030504050203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rPr lang="en-US" altLang="zh-CN" i="1" dirty="0">
                    <a:solidFill>
                      <a:schemeClr val="accent1"/>
                    </a:solidFill>
                  </a:rPr>
                  <a:t>Based on these AIC values, it can be concluded that </a:t>
                </a:r>
                <a:r>
                  <a:rPr lang="en-US" altLang="zh-CN" b="1" i="1" dirty="0">
                    <a:solidFill>
                      <a:schemeClr val="accent1"/>
                    </a:solidFill>
                  </a:rPr>
                  <a:t>fit1</a:t>
                </a:r>
                <a:r>
                  <a:rPr lang="en-US" altLang="zh-CN" i="1" dirty="0">
                    <a:solidFill>
                      <a:schemeClr val="accent1"/>
                    </a:solidFill>
                  </a:rPr>
                  <a:t> is the best-fitted model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en-US" altLang="zh-CN" i="1" dirty="0">
                    <a:latin typeface="Times New Roman" panose="02020603050405020304" pitchFamily="18" charset="0"/>
                    <a:ea typeface="AppleGothic" pitchFamily="2" charset="-127"/>
                    <a:cs typeface="Times New Roman" panose="02020603050405020304" pitchFamily="18" charset="0"/>
                  </a:rPr>
                  <a:t>Fit1: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AppleGothic" pitchFamily="2" charset="-127"/>
                        <a:cs typeface="Times New Roman" panose="02020603050405020304" pitchFamily="18" charset="0"/>
                      </a:rPr>
                      <m:t>𝑟𝑎𝑡𝑖𝑛𝑔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AppleGothic" pitchFamily="2" charset="-127"/>
                        <a:cs typeface="Times New Roman" panose="02020603050405020304" pitchFamily="18" charset="0"/>
                      </a:rPr>
                      <m:t> ~ 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AppleGothic" pitchFamily="2" charset="-127"/>
                        <a:cs typeface="Times New Roman" panose="02020603050405020304" pitchFamily="18" charset="0"/>
                      </a:rPr>
                      <m:t>𝑦𝑒𝑎𝑟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AppleGothic" pitchFamily="2" charset="-127"/>
                        <a:cs typeface="Times New Roman" panose="02020603050405020304" pitchFamily="18" charset="0"/>
                      </a:rPr>
                      <m:t> + 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AppleGothic" pitchFamily="2" charset="-127"/>
                        <a:cs typeface="Times New Roman" panose="02020603050405020304" pitchFamily="18" charset="0"/>
                      </a:rPr>
                      <m:t>𝑙𝑒𝑛𝑔𝑡h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AppleGothic" pitchFamily="2" charset="-127"/>
                        <a:cs typeface="Times New Roman" panose="02020603050405020304" pitchFamily="18" charset="0"/>
                      </a:rPr>
                      <m:t> + 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AppleGothic" pitchFamily="2" charset="-127"/>
                        <a:cs typeface="Times New Roman" panose="02020603050405020304" pitchFamily="18" charset="0"/>
                      </a:rPr>
                      <m:t>𝑏𝑢𝑑𝑔𝑒𝑡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AppleGothic" pitchFamily="2" charset="-127"/>
                        <a:cs typeface="Times New Roman" panose="02020603050405020304" pitchFamily="18" charset="0"/>
                      </a:rPr>
                      <m:t> + 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AppleGothic" pitchFamily="2" charset="-127"/>
                        <a:cs typeface="Times New Roman" panose="02020603050405020304" pitchFamily="18" charset="0"/>
                      </a:rPr>
                      <m:t>𝑣𝑜𝑡𝑒𝑠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AppleGothic" pitchFamily="2" charset="-127"/>
                        <a:cs typeface="Times New Roman" panose="02020603050405020304" pitchFamily="18" charset="0"/>
                      </a:rPr>
                      <m:t> +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AppleGothic" pitchFamily="2" charset="-127"/>
                        <a:cs typeface="Times New Roman" panose="02020603050405020304" pitchFamily="18" charset="0"/>
                      </a:rPr>
                      <m:t>𝑔𝑒𝑛𝑟𝑒</m:t>
                    </m:r>
                  </m:oMath>
                </a14:m>
                <a:endParaRPr kumimoji="1" lang="zh-CN" altLang="en-US" i="1" dirty="0">
                  <a:latin typeface="Times New Roman" panose="02020603050405020304" pitchFamily="18" charset="0"/>
                  <a:ea typeface="AppleGothic" pitchFamily="2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08FDDF57-A282-34B5-E5F2-B3F4CB2E7C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3998" y="1773237"/>
                <a:ext cx="9144000" cy="3920975"/>
              </a:xfrm>
              <a:blipFill>
                <a:blip r:embed="rId2"/>
                <a:stretch>
                  <a:fillRect l="-971" r="-11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1C9146AA-6214-3C4B-08C9-9AC432DCCB6C}"/>
              </a:ext>
            </a:extLst>
          </p:cNvPr>
          <p:cNvCxnSpPr/>
          <p:nvPr/>
        </p:nvCxnSpPr>
        <p:spPr>
          <a:xfrm>
            <a:off x="1523998" y="1364672"/>
            <a:ext cx="9144001" cy="0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5337D22B-015D-48C3-87A8-500C1148A54C}"/>
              </a:ext>
            </a:extLst>
          </p:cNvPr>
          <p:cNvSpPr/>
          <p:nvPr/>
        </p:nvSpPr>
        <p:spPr>
          <a:xfrm>
            <a:off x="0" y="6567054"/>
            <a:ext cx="12192000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BC1B52F-344C-2AA1-34B6-7A01F47E89EC}"/>
              </a:ext>
            </a:extLst>
          </p:cNvPr>
          <p:cNvSpPr/>
          <p:nvPr/>
        </p:nvSpPr>
        <p:spPr>
          <a:xfrm>
            <a:off x="0" y="6456218"/>
            <a:ext cx="12192000" cy="1108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5" name="表格 8">
            <a:extLst>
              <a:ext uri="{FF2B5EF4-FFF2-40B4-BE49-F238E27FC236}">
                <a16:creationId xmlns:a16="http://schemas.microsoft.com/office/drawing/2014/main" id="{45F219E7-95FF-2B46-5784-37318B9DF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788872"/>
              </p:ext>
            </p:extLst>
          </p:nvPr>
        </p:nvGraphicFramePr>
        <p:xfrm>
          <a:off x="3809997" y="1713008"/>
          <a:ext cx="4572002" cy="1476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>
                  <a:extLst>
                    <a:ext uri="{9D8B030D-6E8A-4147-A177-3AD203B41FA5}">
                      <a16:colId xmlns:a16="http://schemas.microsoft.com/office/drawing/2014/main" val="2559470748"/>
                    </a:ext>
                  </a:extLst>
                </a:gridCol>
                <a:gridCol w="2286001">
                  <a:extLst>
                    <a:ext uri="{9D8B030D-6E8A-4147-A177-3AD203B41FA5}">
                      <a16:colId xmlns:a16="http://schemas.microsoft.com/office/drawing/2014/main" val="132593087"/>
                    </a:ext>
                  </a:extLst>
                </a:gridCol>
              </a:tblGrid>
              <a:tr h="379127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AIC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375380"/>
                  </a:ext>
                </a:extLst>
              </a:tr>
              <a:tr h="3316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Fit1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1572.895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791417"/>
                  </a:ext>
                </a:extLst>
              </a:tr>
              <a:tr h="3316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Fit2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1615.509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884540"/>
                  </a:ext>
                </a:extLst>
              </a:tr>
              <a:tr h="3316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Fit3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1731.688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152067"/>
                  </a:ext>
                </a:extLst>
              </a:tr>
            </a:tbl>
          </a:graphicData>
        </a:graphic>
      </p:graphicFrame>
      <p:pic>
        <p:nvPicPr>
          <p:cNvPr id="9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E39A2C06-6142-67E1-3F9D-0F493114DC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8" y="83271"/>
            <a:ext cx="2174533" cy="69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870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FCB20-B6E4-8067-D42B-B5CF19404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5999"/>
            <a:ext cx="9143999" cy="692727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3600" dirty="0">
                <a:latin typeface="Times New Roman" panose="02020603050405020304" pitchFamily="18" charset="0"/>
                <a:ea typeface="AppleGothic" pitchFamily="2" charset="-127"/>
                <a:cs typeface="Times New Roman" panose="02020603050405020304" pitchFamily="18" charset="0"/>
              </a:rPr>
              <a:t>Interaction of variables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FDDF57-A282-34B5-E5F2-B3F4CB2E7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1773237"/>
            <a:ext cx="9144000" cy="3920975"/>
          </a:xfrm>
        </p:spPr>
        <p:txBody>
          <a:bodyPr/>
          <a:lstStyle/>
          <a:p>
            <a:pPr algn="l"/>
            <a:endParaRPr kumimoji="1" lang="en-US" altLang="zh-CN" dirty="0">
              <a:latin typeface="Times New Roman" panose="02020603050405020304" pitchFamily="18" charset="0"/>
              <a:ea typeface="AppleGothic" pitchFamily="2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Wingdings" pitchFamily="2" charset="2"/>
              <a:buChar char="l"/>
            </a:pPr>
            <a:endParaRPr kumimoji="1" lang="en-US" altLang="zh-CN" dirty="0">
              <a:latin typeface="Times New Roman" panose="02020603050405020304" pitchFamily="18" charset="0"/>
              <a:ea typeface="AppleGothic" pitchFamily="2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Wingdings" pitchFamily="2" charset="2"/>
              <a:buChar char="l"/>
            </a:pPr>
            <a:endParaRPr kumimoji="1" lang="en-US" altLang="zh-CN" dirty="0">
              <a:latin typeface="Times New Roman" panose="02020603050405020304" pitchFamily="18" charset="0"/>
              <a:ea typeface="AppleGothic" pitchFamily="2" charset="-127"/>
              <a:cs typeface="Times New Roman" panose="02020603050405020304" pitchFamily="18" charset="0"/>
            </a:endParaRPr>
          </a:p>
          <a:p>
            <a:pPr algn="l"/>
            <a:endParaRPr kumimoji="1" lang="en-US" altLang="zh-CN" i="1" dirty="0">
              <a:solidFill>
                <a:schemeClr val="accent1"/>
              </a:solidFill>
              <a:latin typeface="Times New Roman" panose="02020603050405020304" pitchFamily="18" charset="0"/>
              <a:ea typeface="AppleGothic" pitchFamily="2" charset="-127"/>
              <a:cs typeface="Times New Roman" panose="02020603050405020304" pitchFamily="18" charset="0"/>
            </a:endParaRPr>
          </a:p>
          <a:p>
            <a:pPr algn="l"/>
            <a:endParaRPr kumimoji="1"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1C9146AA-6214-3C4B-08C9-9AC432DCCB6C}"/>
              </a:ext>
            </a:extLst>
          </p:cNvPr>
          <p:cNvCxnSpPr/>
          <p:nvPr/>
        </p:nvCxnSpPr>
        <p:spPr>
          <a:xfrm>
            <a:off x="1523998" y="1364672"/>
            <a:ext cx="9144001" cy="0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5337D22B-015D-48C3-87A8-500C1148A54C}"/>
              </a:ext>
            </a:extLst>
          </p:cNvPr>
          <p:cNvSpPr/>
          <p:nvPr/>
        </p:nvSpPr>
        <p:spPr>
          <a:xfrm>
            <a:off x="0" y="6567054"/>
            <a:ext cx="12192000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BC1B52F-344C-2AA1-34B6-7A01F47E89EC}"/>
              </a:ext>
            </a:extLst>
          </p:cNvPr>
          <p:cNvSpPr/>
          <p:nvPr/>
        </p:nvSpPr>
        <p:spPr>
          <a:xfrm>
            <a:off x="0" y="6456218"/>
            <a:ext cx="12192000" cy="1108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73C1511-A4FE-9C84-3639-7E5618D37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266" y="1840829"/>
            <a:ext cx="5763524" cy="317634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96BFE2B-E5A6-BFAE-14DE-DABB47793F5F}"/>
              </a:ext>
            </a:extLst>
          </p:cNvPr>
          <p:cNvSpPr txBox="1"/>
          <p:nvPr/>
        </p:nvSpPr>
        <p:spPr>
          <a:xfrm>
            <a:off x="7287522" y="1840829"/>
            <a:ext cx="39465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scatter plots between length and year, votes and year, length and votes, budget and length, budget and votes all present a triangular shape, that is, there may be interactions.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pattern of that plot between year and budget is rectangular. Therefore, we think there is no interaction between these two variables.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E4E96B95-AC5E-44D8-A28B-3FCD9EE34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8" y="83271"/>
            <a:ext cx="2174533" cy="69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299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609</Words>
  <Application>Microsoft Macintosh PowerPoint</Application>
  <PresentationFormat>宽屏</PresentationFormat>
  <Paragraphs>166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等线</vt:lpstr>
      <vt:lpstr>等线 Light</vt:lpstr>
      <vt:lpstr>Times Roman</vt:lpstr>
      <vt:lpstr>Arial</vt:lpstr>
      <vt:lpstr>Cambria Math</vt:lpstr>
      <vt:lpstr>Times New Roman</vt:lpstr>
      <vt:lpstr>Wingdings</vt:lpstr>
      <vt:lpstr>Office 主题​​</vt:lpstr>
      <vt:lpstr>The Effect of Budget, Length, Year of Production, Number of Votes, and Genre on Movie Rating: A Generalized Linear Regression Model Analysis</vt:lpstr>
      <vt:lpstr>Introduction</vt:lpstr>
      <vt:lpstr>Data description</vt:lpstr>
      <vt:lpstr>Data exploration </vt:lpstr>
      <vt:lpstr>Data pre-processing</vt:lpstr>
      <vt:lpstr>Correlation</vt:lpstr>
      <vt:lpstr>Methodology </vt:lpstr>
      <vt:lpstr>Model Choose</vt:lpstr>
      <vt:lpstr>Interaction of variables</vt:lpstr>
      <vt:lpstr>Model with Interaction</vt:lpstr>
      <vt:lpstr>Model Comparison</vt:lpstr>
      <vt:lpstr>Model summary</vt:lpstr>
      <vt:lpstr>Stepwise regression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Xilai Chen (student)</dc:creator>
  <cp:lastModifiedBy>Xilai Chen (student)</cp:lastModifiedBy>
  <cp:revision>9</cp:revision>
  <dcterms:created xsi:type="dcterms:W3CDTF">2023-03-14T23:36:05Z</dcterms:created>
  <dcterms:modified xsi:type="dcterms:W3CDTF">2023-03-19T17:56:11Z</dcterms:modified>
</cp:coreProperties>
</file>