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1"/>
  </p:notesMasterIdLst>
  <p:sldIdLst>
    <p:sldId id="327" r:id="rId2"/>
    <p:sldId id="337" r:id="rId3"/>
    <p:sldId id="356" r:id="rId4"/>
    <p:sldId id="371" r:id="rId5"/>
    <p:sldId id="372" r:id="rId6"/>
    <p:sldId id="373" r:id="rId7"/>
    <p:sldId id="364" r:id="rId8"/>
    <p:sldId id="374" r:id="rId9"/>
    <p:sldId id="378" r:id="rId10"/>
    <p:sldId id="375" r:id="rId11"/>
    <p:sldId id="376" r:id="rId12"/>
    <p:sldId id="377" r:id="rId13"/>
    <p:sldId id="379" r:id="rId14"/>
    <p:sldId id="380" r:id="rId15"/>
    <p:sldId id="354" r:id="rId16"/>
    <p:sldId id="355" r:id="rId17"/>
    <p:sldId id="357" r:id="rId18"/>
    <p:sldId id="358" r:id="rId19"/>
    <p:sldId id="3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9AF951-F24B-4542-8BAF-57029165D33E}">
          <p14:sldIdLst>
            <p14:sldId id="327"/>
          </p14:sldIdLst>
        </p14:section>
        <p14:section name="常见几种情况" id="{CB163BE0-BA38-4178-8D9C-ECD0F75D422C}">
          <p14:sldIdLst>
            <p14:sldId id="337"/>
          </p14:sldIdLst>
        </p14:section>
        <p14:section name="重复获取数据" id="{2775B306-D8F4-4E9B-B1AD-963379C3551A}">
          <p14:sldIdLst>
            <p14:sldId id="356"/>
            <p14:sldId id="371"/>
            <p14:sldId id="372"/>
            <p14:sldId id="373"/>
            <p14:sldId id="364"/>
            <p14:sldId id="374"/>
            <p14:sldId id="378"/>
            <p14:sldId id="375"/>
            <p14:sldId id="376"/>
            <p14:sldId id="377"/>
            <p14:sldId id="379"/>
            <p14:sldId id="380"/>
          </p14:sldIdLst>
        </p14:section>
        <p14:section name="redis对象缓存" id="{37F3C4C9-5128-44AA-866D-8D9FA8993AC4}">
          <p14:sldIdLst>
            <p14:sldId id="354"/>
            <p14:sldId id="355"/>
            <p14:sldId id="357"/>
          </p14:sldIdLst>
        </p14:section>
        <p14:section name="避免重复获取数据" id="{4A9C3294-199A-4591-8F05-54846523CB8E}">
          <p14:sldIdLst>
            <p14:sldId id="358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xj" initials="d" lastIdx="1" clrIdx="0">
    <p:extLst>
      <p:ext uri="{19B8F6BF-5375-455C-9EA6-DF929625EA0E}">
        <p15:presenceInfo xmlns:p15="http://schemas.microsoft.com/office/powerpoint/2012/main" userId="dengx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A66AC"/>
    <a:srgbClr val="7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0647" autoAdjust="0"/>
  </p:normalViewPr>
  <p:slideViewPr>
    <p:cSldViewPr snapToGrid="0">
      <p:cViewPr varScale="1">
        <p:scale>
          <a:sx n="64" d="100"/>
          <a:sy n="64" d="100"/>
        </p:scale>
        <p:origin x="2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C7F5F-1D7B-2646-8977-577591605320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AFFF2E-A21C-054E-A348-1D41E2951B26}">
      <dgm:prSet/>
      <dgm:spPr/>
      <dgm:t>
        <a:bodyPr/>
        <a:lstStyle/>
        <a:p>
          <a:pPr rtl="0"/>
          <a:r>
            <a:rPr lang="en-US" altLang="zh-CN" dirty="0" smtClean="0">
              <a:latin typeface="微软雅黑"/>
              <a:ea typeface="微软雅黑"/>
              <a:cs typeface="微软雅黑"/>
            </a:rPr>
            <a:t>1.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数据库外连接的使用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81F402A-8A1E-AC4C-A812-FFF5B1C9A795}" type="parTrans" cxnId="{079735FC-DFC0-0D4D-8491-701B1FEDFFD0}">
      <dgm:prSet/>
      <dgm:spPr/>
      <dgm:t>
        <a:bodyPr/>
        <a:lstStyle/>
        <a:p>
          <a:endParaRPr lang="zh-CN" altLang="en-US"/>
        </a:p>
      </dgm:t>
    </dgm:pt>
    <dgm:pt modelId="{17E60EC5-AE2A-554B-A17C-5D55E4908EB1}" type="sibTrans" cxnId="{079735FC-DFC0-0D4D-8491-701B1FEDFFD0}">
      <dgm:prSet/>
      <dgm:spPr/>
      <dgm:t>
        <a:bodyPr/>
        <a:lstStyle/>
        <a:p>
          <a:endParaRPr lang="zh-CN" altLang="en-US"/>
        </a:p>
      </dgm:t>
    </dgm:pt>
    <dgm:pt modelId="{EB858AFD-A180-3740-8F24-4B2FD312EB3F}">
      <dgm:prSet/>
      <dgm:spPr/>
      <dgm:t>
        <a:bodyPr/>
        <a:lstStyle/>
        <a:p>
          <a:pPr rtl="0"/>
          <a:r>
            <a:rPr lang="en-US" altLang="zh-CN" dirty="0" err="1" smtClean="0">
              <a:latin typeface="微软雅黑"/>
              <a:ea typeface="微软雅黑"/>
              <a:cs typeface="微软雅黑"/>
            </a:rPr>
            <a:t>2.oralce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多表关联更新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B355B2D-D157-D74A-8A84-83F7B32BE442}" type="parTrans" cxnId="{57465919-C5FC-CD45-A112-5CB951942C87}">
      <dgm:prSet/>
      <dgm:spPr/>
      <dgm:t>
        <a:bodyPr/>
        <a:lstStyle/>
        <a:p>
          <a:endParaRPr lang="zh-CN" altLang="en-US"/>
        </a:p>
      </dgm:t>
    </dgm:pt>
    <dgm:pt modelId="{DD0148AD-4420-4046-863B-9769D7E61297}" type="sibTrans" cxnId="{57465919-C5FC-CD45-A112-5CB951942C87}">
      <dgm:prSet/>
      <dgm:spPr/>
      <dgm:t>
        <a:bodyPr/>
        <a:lstStyle/>
        <a:p>
          <a:endParaRPr lang="zh-CN" altLang="en-US"/>
        </a:p>
      </dgm:t>
    </dgm:pt>
    <dgm:pt modelId="{E05C8C5A-F4A8-194C-BED6-A149B8B494EE}">
      <dgm:prSet/>
      <dgm:spPr/>
      <dgm:t>
        <a:bodyPr/>
        <a:lstStyle/>
        <a:p>
          <a:pPr rtl="0"/>
          <a:r>
            <a:rPr lang="en-US" altLang="zh-CN" dirty="0" err="1" smtClean="0">
              <a:latin typeface="微软雅黑"/>
              <a:ea typeface="微软雅黑"/>
              <a:cs typeface="微软雅黑"/>
            </a:rPr>
            <a:t>3.redis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 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对象缓存设计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382CFC76-E780-5645-9EEE-40EA49E92858}" type="parTrans" cxnId="{9665E0A6-2E35-EF49-A348-339753479EA6}">
      <dgm:prSet/>
      <dgm:spPr/>
      <dgm:t>
        <a:bodyPr/>
        <a:lstStyle/>
        <a:p>
          <a:endParaRPr lang="zh-CN" altLang="en-US"/>
        </a:p>
      </dgm:t>
    </dgm:pt>
    <dgm:pt modelId="{EFBD32F6-FF8D-9841-B7D1-C4078484232B}" type="sibTrans" cxnId="{9665E0A6-2E35-EF49-A348-339753479EA6}">
      <dgm:prSet/>
      <dgm:spPr/>
      <dgm:t>
        <a:bodyPr/>
        <a:lstStyle/>
        <a:p>
          <a:endParaRPr lang="zh-CN" altLang="en-US"/>
        </a:p>
      </dgm:t>
    </dgm:pt>
    <dgm:pt modelId="{22CFB5E3-727E-4C34-A086-04A44FCC85A5}">
      <dgm:prSet/>
      <dgm:spPr/>
      <dgm:t>
        <a:bodyPr/>
        <a:lstStyle/>
        <a:p>
          <a:pPr rtl="0"/>
          <a:r>
            <a:rPr lang="en-US" altLang="zh-CN" dirty="0" smtClean="0">
              <a:latin typeface="微软雅黑"/>
              <a:ea typeface="微软雅黑"/>
              <a:cs typeface="微软雅黑"/>
            </a:rPr>
            <a:t>4</a:t>
          </a:r>
          <a:r>
            <a:rPr lang="en-US" altLang="zh-CN" dirty="0" smtClean="0">
              <a:latin typeface="微软雅黑"/>
              <a:ea typeface="微软雅黑"/>
              <a:cs typeface="微软雅黑"/>
            </a:rPr>
            <a:t>.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避免重复获取数据、提升效率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3B1AF1B5-4884-49D4-9BE2-5E08F37F588A}" type="parTrans" cxnId="{2DA53B1D-10A0-405D-A79E-1F37851715E4}">
      <dgm:prSet/>
      <dgm:spPr/>
      <dgm:t>
        <a:bodyPr/>
        <a:lstStyle/>
        <a:p>
          <a:endParaRPr lang="zh-CN" altLang="en-US"/>
        </a:p>
      </dgm:t>
    </dgm:pt>
    <dgm:pt modelId="{BF287EAB-708C-4049-99C1-BB9261A01750}" type="sibTrans" cxnId="{2DA53B1D-10A0-405D-A79E-1F37851715E4}">
      <dgm:prSet/>
      <dgm:spPr/>
      <dgm:t>
        <a:bodyPr/>
        <a:lstStyle/>
        <a:p>
          <a:endParaRPr lang="zh-CN" altLang="en-US"/>
        </a:p>
      </dgm:t>
    </dgm:pt>
    <dgm:pt modelId="{C622BCD5-76CE-CD49-B806-7DB1301608C0}" type="pres">
      <dgm:prSet presAssocID="{CD5C7F5F-1D7B-2646-8977-5775916053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6E7402-C104-1F4A-80E9-B0708495FD03}" type="pres">
      <dgm:prSet presAssocID="{35AFFF2E-A21C-054E-A348-1D41E2951B26}" presName="parentLin" presStyleCnt="0"/>
      <dgm:spPr/>
    </dgm:pt>
    <dgm:pt modelId="{A8943D44-EAFA-E04B-970D-DA4BEC2C2E1F}" type="pres">
      <dgm:prSet presAssocID="{35AFFF2E-A21C-054E-A348-1D41E2951B2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6327C425-2C40-3D43-826A-C0E2711FCB3A}" type="pres">
      <dgm:prSet presAssocID="{35AFFF2E-A21C-054E-A348-1D41E2951B2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9B44B-91C2-8648-9D03-D776748F331C}" type="pres">
      <dgm:prSet presAssocID="{35AFFF2E-A21C-054E-A348-1D41E2951B26}" presName="negativeSpace" presStyleCnt="0"/>
      <dgm:spPr/>
    </dgm:pt>
    <dgm:pt modelId="{30EED8DB-EBB9-094D-972D-68FE220BB06E}" type="pres">
      <dgm:prSet presAssocID="{35AFFF2E-A21C-054E-A348-1D41E2951B26}" presName="childText" presStyleLbl="conFgAcc1" presStyleIdx="0" presStyleCnt="4">
        <dgm:presLayoutVars>
          <dgm:bulletEnabled val="1"/>
        </dgm:presLayoutVars>
      </dgm:prSet>
      <dgm:spPr/>
    </dgm:pt>
    <dgm:pt modelId="{7753B50A-A435-B642-8E48-54179C7F6105}" type="pres">
      <dgm:prSet presAssocID="{17E60EC5-AE2A-554B-A17C-5D55E4908EB1}" presName="spaceBetweenRectangles" presStyleCnt="0"/>
      <dgm:spPr/>
    </dgm:pt>
    <dgm:pt modelId="{17FCE9E8-C398-1E41-BB9A-3D44AF8EFDAC}" type="pres">
      <dgm:prSet presAssocID="{EB858AFD-A180-3740-8F24-4B2FD312EB3F}" presName="parentLin" presStyleCnt="0"/>
      <dgm:spPr/>
    </dgm:pt>
    <dgm:pt modelId="{A6E5EE3C-42B2-2C45-AFC0-161EF2B1ECD8}" type="pres">
      <dgm:prSet presAssocID="{EB858AFD-A180-3740-8F24-4B2FD312EB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9E45B4B-69FA-B548-B307-B84E948F5917}" type="pres">
      <dgm:prSet presAssocID="{EB858AFD-A180-3740-8F24-4B2FD312EB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A6A4B1-780E-424C-AFDD-59F3C74716A9}" type="pres">
      <dgm:prSet presAssocID="{EB858AFD-A180-3740-8F24-4B2FD312EB3F}" presName="negativeSpace" presStyleCnt="0"/>
      <dgm:spPr/>
    </dgm:pt>
    <dgm:pt modelId="{6A0A24B9-3ADF-8348-AF4D-19F025961E63}" type="pres">
      <dgm:prSet presAssocID="{EB858AFD-A180-3740-8F24-4B2FD312EB3F}" presName="childText" presStyleLbl="conFgAcc1" presStyleIdx="1" presStyleCnt="4">
        <dgm:presLayoutVars>
          <dgm:bulletEnabled val="1"/>
        </dgm:presLayoutVars>
      </dgm:prSet>
      <dgm:spPr/>
    </dgm:pt>
    <dgm:pt modelId="{9C4E0334-00F4-0D48-8C05-44F0400FC608}" type="pres">
      <dgm:prSet presAssocID="{DD0148AD-4420-4046-863B-9769D7E61297}" presName="spaceBetweenRectangles" presStyleCnt="0"/>
      <dgm:spPr/>
    </dgm:pt>
    <dgm:pt modelId="{A5CF2BC7-F80A-0A44-A85E-B2DF025765C8}" type="pres">
      <dgm:prSet presAssocID="{E05C8C5A-F4A8-194C-BED6-A149B8B494EE}" presName="parentLin" presStyleCnt="0"/>
      <dgm:spPr/>
    </dgm:pt>
    <dgm:pt modelId="{E4C2BCDA-5AEF-2F43-BB8F-238ADF28A1A0}" type="pres">
      <dgm:prSet presAssocID="{E05C8C5A-F4A8-194C-BED6-A149B8B494EE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68C081F-F877-714D-9B7D-94671DB5C511}" type="pres">
      <dgm:prSet presAssocID="{E05C8C5A-F4A8-194C-BED6-A149B8B494E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FF66A-231A-0F45-B5A1-C3CC87C23A73}" type="pres">
      <dgm:prSet presAssocID="{E05C8C5A-F4A8-194C-BED6-A149B8B494EE}" presName="negativeSpace" presStyleCnt="0"/>
      <dgm:spPr/>
    </dgm:pt>
    <dgm:pt modelId="{4091559E-3ECA-CC4C-8978-DC90AF357056}" type="pres">
      <dgm:prSet presAssocID="{E05C8C5A-F4A8-194C-BED6-A149B8B494EE}" presName="childText" presStyleLbl="conFgAcc1" presStyleIdx="2" presStyleCnt="4">
        <dgm:presLayoutVars>
          <dgm:bulletEnabled val="1"/>
        </dgm:presLayoutVars>
      </dgm:prSet>
      <dgm:spPr/>
    </dgm:pt>
    <dgm:pt modelId="{94DC8EAC-97B9-464A-A1F1-32F576764C21}" type="pres">
      <dgm:prSet presAssocID="{EFBD32F6-FF8D-9841-B7D1-C4078484232B}" presName="spaceBetweenRectangles" presStyleCnt="0"/>
      <dgm:spPr/>
    </dgm:pt>
    <dgm:pt modelId="{52FF72F6-59EB-4F05-B7F7-72FBCA88490B}" type="pres">
      <dgm:prSet presAssocID="{22CFB5E3-727E-4C34-A086-04A44FCC85A5}" presName="parentLin" presStyleCnt="0"/>
      <dgm:spPr/>
    </dgm:pt>
    <dgm:pt modelId="{10AFE3FF-C618-41AB-8F22-53BF80974A4A}" type="pres">
      <dgm:prSet presAssocID="{22CFB5E3-727E-4C34-A086-04A44FCC85A5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4B26C6A-33A9-4F08-9B1B-864F936C7C66}" type="pres">
      <dgm:prSet presAssocID="{22CFB5E3-727E-4C34-A086-04A44FCC85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4F715-AB01-40B2-A4F0-C36695F77297}" type="pres">
      <dgm:prSet presAssocID="{22CFB5E3-727E-4C34-A086-04A44FCC85A5}" presName="negativeSpace" presStyleCnt="0"/>
      <dgm:spPr/>
    </dgm:pt>
    <dgm:pt modelId="{B56622E1-D5A6-4E2B-A8F6-5693CD670232}" type="pres">
      <dgm:prSet presAssocID="{22CFB5E3-727E-4C34-A086-04A44FCC85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52C47A1-AECA-482F-9877-C3D71D43E195}" type="presOf" srcId="{22CFB5E3-727E-4C34-A086-04A44FCC85A5}" destId="{24B26C6A-33A9-4F08-9B1B-864F936C7C66}" srcOrd="1" destOrd="0" presId="urn:microsoft.com/office/officeart/2005/8/layout/list1"/>
    <dgm:cxn modelId="{82D5B5EF-C2E7-4B5B-AE17-C44567AC4FA0}" type="presOf" srcId="{CD5C7F5F-1D7B-2646-8977-577591605320}" destId="{C622BCD5-76CE-CD49-B806-7DB1301608C0}" srcOrd="0" destOrd="0" presId="urn:microsoft.com/office/officeart/2005/8/layout/list1"/>
    <dgm:cxn modelId="{6103DB5A-0D3B-42D8-9265-1B8585D2F334}" type="presOf" srcId="{35AFFF2E-A21C-054E-A348-1D41E2951B26}" destId="{6327C425-2C40-3D43-826A-C0E2711FCB3A}" srcOrd="1" destOrd="0" presId="urn:microsoft.com/office/officeart/2005/8/layout/list1"/>
    <dgm:cxn modelId="{57465919-C5FC-CD45-A112-5CB951942C87}" srcId="{CD5C7F5F-1D7B-2646-8977-577591605320}" destId="{EB858AFD-A180-3740-8F24-4B2FD312EB3F}" srcOrd="1" destOrd="0" parTransId="{AB355B2D-D157-D74A-8A84-83F7B32BE442}" sibTransId="{DD0148AD-4420-4046-863B-9769D7E61297}"/>
    <dgm:cxn modelId="{81D064B7-3753-4B47-94FF-6569746FD594}" type="presOf" srcId="{E05C8C5A-F4A8-194C-BED6-A149B8B494EE}" destId="{268C081F-F877-714D-9B7D-94671DB5C511}" srcOrd="1" destOrd="0" presId="urn:microsoft.com/office/officeart/2005/8/layout/list1"/>
    <dgm:cxn modelId="{83CBDD06-9144-4B7D-AE7E-2061786A7D22}" type="presOf" srcId="{35AFFF2E-A21C-054E-A348-1D41E2951B26}" destId="{A8943D44-EAFA-E04B-970D-DA4BEC2C2E1F}" srcOrd="0" destOrd="0" presId="urn:microsoft.com/office/officeart/2005/8/layout/list1"/>
    <dgm:cxn modelId="{9B7DBB1C-B721-49FF-A2C8-9F7D126D4F4B}" type="presOf" srcId="{22CFB5E3-727E-4C34-A086-04A44FCC85A5}" destId="{10AFE3FF-C618-41AB-8F22-53BF80974A4A}" srcOrd="0" destOrd="0" presId="urn:microsoft.com/office/officeart/2005/8/layout/list1"/>
    <dgm:cxn modelId="{BA41053D-1456-462D-B664-4D8C4BB601ED}" type="presOf" srcId="{E05C8C5A-F4A8-194C-BED6-A149B8B494EE}" destId="{E4C2BCDA-5AEF-2F43-BB8F-238ADF28A1A0}" srcOrd="0" destOrd="0" presId="urn:microsoft.com/office/officeart/2005/8/layout/list1"/>
    <dgm:cxn modelId="{079735FC-DFC0-0D4D-8491-701B1FEDFFD0}" srcId="{CD5C7F5F-1D7B-2646-8977-577591605320}" destId="{35AFFF2E-A21C-054E-A348-1D41E2951B26}" srcOrd="0" destOrd="0" parTransId="{681F402A-8A1E-AC4C-A812-FFF5B1C9A795}" sibTransId="{17E60EC5-AE2A-554B-A17C-5D55E4908EB1}"/>
    <dgm:cxn modelId="{14FA6769-96B2-4767-A1EB-A4A7A8B346E9}" type="presOf" srcId="{EB858AFD-A180-3740-8F24-4B2FD312EB3F}" destId="{59E45B4B-69FA-B548-B307-B84E948F5917}" srcOrd="1" destOrd="0" presId="urn:microsoft.com/office/officeart/2005/8/layout/list1"/>
    <dgm:cxn modelId="{9665E0A6-2E35-EF49-A348-339753479EA6}" srcId="{CD5C7F5F-1D7B-2646-8977-577591605320}" destId="{E05C8C5A-F4A8-194C-BED6-A149B8B494EE}" srcOrd="2" destOrd="0" parTransId="{382CFC76-E780-5645-9EEE-40EA49E92858}" sibTransId="{EFBD32F6-FF8D-9841-B7D1-C4078484232B}"/>
    <dgm:cxn modelId="{2DA53B1D-10A0-405D-A79E-1F37851715E4}" srcId="{CD5C7F5F-1D7B-2646-8977-577591605320}" destId="{22CFB5E3-727E-4C34-A086-04A44FCC85A5}" srcOrd="3" destOrd="0" parTransId="{3B1AF1B5-4884-49D4-9BE2-5E08F37F588A}" sibTransId="{BF287EAB-708C-4049-99C1-BB9261A01750}"/>
    <dgm:cxn modelId="{530EC323-2495-4CC1-BAA6-BE2504B0EC6D}" type="presOf" srcId="{EB858AFD-A180-3740-8F24-4B2FD312EB3F}" destId="{A6E5EE3C-42B2-2C45-AFC0-161EF2B1ECD8}" srcOrd="0" destOrd="0" presId="urn:microsoft.com/office/officeart/2005/8/layout/list1"/>
    <dgm:cxn modelId="{C5251769-7891-4B5A-A717-88979A115AB6}" type="presParOf" srcId="{C622BCD5-76CE-CD49-B806-7DB1301608C0}" destId="{9C6E7402-C104-1F4A-80E9-B0708495FD03}" srcOrd="0" destOrd="0" presId="urn:microsoft.com/office/officeart/2005/8/layout/list1"/>
    <dgm:cxn modelId="{BDB7A5E5-3C55-4A6F-AEDE-1850AC652FAF}" type="presParOf" srcId="{9C6E7402-C104-1F4A-80E9-B0708495FD03}" destId="{A8943D44-EAFA-E04B-970D-DA4BEC2C2E1F}" srcOrd="0" destOrd="0" presId="urn:microsoft.com/office/officeart/2005/8/layout/list1"/>
    <dgm:cxn modelId="{BBBF91CC-00DB-4793-9AD2-D0AB8B5E12A6}" type="presParOf" srcId="{9C6E7402-C104-1F4A-80E9-B0708495FD03}" destId="{6327C425-2C40-3D43-826A-C0E2711FCB3A}" srcOrd="1" destOrd="0" presId="urn:microsoft.com/office/officeart/2005/8/layout/list1"/>
    <dgm:cxn modelId="{521522AA-F74D-4298-996C-C2C22E701BB1}" type="presParOf" srcId="{C622BCD5-76CE-CD49-B806-7DB1301608C0}" destId="{4EB9B44B-91C2-8648-9D03-D776748F331C}" srcOrd="1" destOrd="0" presId="urn:microsoft.com/office/officeart/2005/8/layout/list1"/>
    <dgm:cxn modelId="{8FAAA192-16DB-42AE-934C-93B80D4FB3E2}" type="presParOf" srcId="{C622BCD5-76CE-CD49-B806-7DB1301608C0}" destId="{30EED8DB-EBB9-094D-972D-68FE220BB06E}" srcOrd="2" destOrd="0" presId="urn:microsoft.com/office/officeart/2005/8/layout/list1"/>
    <dgm:cxn modelId="{DBA0E5B2-AEC2-4421-8037-3C8F48D54F09}" type="presParOf" srcId="{C622BCD5-76CE-CD49-B806-7DB1301608C0}" destId="{7753B50A-A435-B642-8E48-54179C7F6105}" srcOrd="3" destOrd="0" presId="urn:microsoft.com/office/officeart/2005/8/layout/list1"/>
    <dgm:cxn modelId="{0678C7E1-BB71-464B-B8A5-B0D345A58C25}" type="presParOf" srcId="{C622BCD5-76CE-CD49-B806-7DB1301608C0}" destId="{17FCE9E8-C398-1E41-BB9A-3D44AF8EFDAC}" srcOrd="4" destOrd="0" presId="urn:microsoft.com/office/officeart/2005/8/layout/list1"/>
    <dgm:cxn modelId="{79B94009-C057-480B-A21D-7F767EF0C313}" type="presParOf" srcId="{17FCE9E8-C398-1E41-BB9A-3D44AF8EFDAC}" destId="{A6E5EE3C-42B2-2C45-AFC0-161EF2B1ECD8}" srcOrd="0" destOrd="0" presId="urn:microsoft.com/office/officeart/2005/8/layout/list1"/>
    <dgm:cxn modelId="{DBD790D4-4861-481F-B3D9-02DDCEA6AB56}" type="presParOf" srcId="{17FCE9E8-C398-1E41-BB9A-3D44AF8EFDAC}" destId="{59E45B4B-69FA-B548-B307-B84E948F5917}" srcOrd="1" destOrd="0" presId="urn:microsoft.com/office/officeart/2005/8/layout/list1"/>
    <dgm:cxn modelId="{92953AB0-81A3-4140-A393-8DDA0B617616}" type="presParOf" srcId="{C622BCD5-76CE-CD49-B806-7DB1301608C0}" destId="{B1A6A4B1-780E-424C-AFDD-59F3C74716A9}" srcOrd="5" destOrd="0" presId="urn:microsoft.com/office/officeart/2005/8/layout/list1"/>
    <dgm:cxn modelId="{54B2712E-8001-427F-B1F8-02EB056C64A3}" type="presParOf" srcId="{C622BCD5-76CE-CD49-B806-7DB1301608C0}" destId="{6A0A24B9-3ADF-8348-AF4D-19F025961E63}" srcOrd="6" destOrd="0" presId="urn:microsoft.com/office/officeart/2005/8/layout/list1"/>
    <dgm:cxn modelId="{E6CBF363-D33D-48C3-A6B0-843AF9F4D5C9}" type="presParOf" srcId="{C622BCD5-76CE-CD49-B806-7DB1301608C0}" destId="{9C4E0334-00F4-0D48-8C05-44F0400FC608}" srcOrd="7" destOrd="0" presId="urn:microsoft.com/office/officeart/2005/8/layout/list1"/>
    <dgm:cxn modelId="{351B937A-8BA3-40F1-B54D-1F4C1C95C26D}" type="presParOf" srcId="{C622BCD5-76CE-CD49-B806-7DB1301608C0}" destId="{A5CF2BC7-F80A-0A44-A85E-B2DF025765C8}" srcOrd="8" destOrd="0" presId="urn:microsoft.com/office/officeart/2005/8/layout/list1"/>
    <dgm:cxn modelId="{CD4D60C9-9BB9-4488-BC0F-8D0C049F2E1B}" type="presParOf" srcId="{A5CF2BC7-F80A-0A44-A85E-B2DF025765C8}" destId="{E4C2BCDA-5AEF-2F43-BB8F-238ADF28A1A0}" srcOrd="0" destOrd="0" presId="urn:microsoft.com/office/officeart/2005/8/layout/list1"/>
    <dgm:cxn modelId="{ED3E9725-8BFD-4CF6-9196-9E8C184C0B50}" type="presParOf" srcId="{A5CF2BC7-F80A-0A44-A85E-B2DF025765C8}" destId="{268C081F-F877-714D-9B7D-94671DB5C511}" srcOrd="1" destOrd="0" presId="urn:microsoft.com/office/officeart/2005/8/layout/list1"/>
    <dgm:cxn modelId="{A28FFFA0-71AB-4654-9BF8-91E0481E9517}" type="presParOf" srcId="{C622BCD5-76CE-CD49-B806-7DB1301608C0}" destId="{558FF66A-231A-0F45-B5A1-C3CC87C23A73}" srcOrd="9" destOrd="0" presId="urn:microsoft.com/office/officeart/2005/8/layout/list1"/>
    <dgm:cxn modelId="{6ED329B8-BB02-409A-911F-5EDD790B2015}" type="presParOf" srcId="{C622BCD5-76CE-CD49-B806-7DB1301608C0}" destId="{4091559E-3ECA-CC4C-8978-DC90AF357056}" srcOrd="10" destOrd="0" presId="urn:microsoft.com/office/officeart/2005/8/layout/list1"/>
    <dgm:cxn modelId="{CBE3FB43-6032-4852-8F02-D4CFF61BD9E4}" type="presParOf" srcId="{C622BCD5-76CE-CD49-B806-7DB1301608C0}" destId="{94DC8EAC-97B9-464A-A1F1-32F576764C21}" srcOrd="11" destOrd="0" presId="urn:microsoft.com/office/officeart/2005/8/layout/list1"/>
    <dgm:cxn modelId="{C8069D93-CC67-4C32-8601-F551C4952CB1}" type="presParOf" srcId="{C622BCD5-76CE-CD49-B806-7DB1301608C0}" destId="{52FF72F6-59EB-4F05-B7F7-72FBCA88490B}" srcOrd="12" destOrd="0" presId="urn:microsoft.com/office/officeart/2005/8/layout/list1"/>
    <dgm:cxn modelId="{02F2F34C-CCBE-45A2-912E-35FD6FDBE4EA}" type="presParOf" srcId="{52FF72F6-59EB-4F05-B7F7-72FBCA88490B}" destId="{10AFE3FF-C618-41AB-8F22-53BF80974A4A}" srcOrd="0" destOrd="0" presId="urn:microsoft.com/office/officeart/2005/8/layout/list1"/>
    <dgm:cxn modelId="{1EBCCD71-E1E3-4751-B650-1DF75D0C9BF6}" type="presParOf" srcId="{52FF72F6-59EB-4F05-B7F7-72FBCA88490B}" destId="{24B26C6A-33A9-4F08-9B1B-864F936C7C66}" srcOrd="1" destOrd="0" presId="urn:microsoft.com/office/officeart/2005/8/layout/list1"/>
    <dgm:cxn modelId="{E6DB10EA-2485-4CCF-AEFD-70CFA36041F5}" type="presParOf" srcId="{C622BCD5-76CE-CD49-B806-7DB1301608C0}" destId="{7444F715-AB01-40B2-A4F0-C36695F77297}" srcOrd="13" destOrd="0" presId="urn:microsoft.com/office/officeart/2005/8/layout/list1"/>
    <dgm:cxn modelId="{AF7AAF2E-7176-4373-8E8C-BC795C41A454}" type="presParOf" srcId="{C622BCD5-76CE-CD49-B806-7DB1301608C0}" destId="{B56622E1-D5A6-4E2B-A8F6-5693CD67023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ED8DB-EBB9-094D-972D-68FE220BB06E}">
      <dsp:nvSpPr>
        <dsp:cNvPr id="0" name=""/>
        <dsp:cNvSpPr/>
      </dsp:nvSpPr>
      <dsp:spPr>
        <a:xfrm>
          <a:off x="0" y="421273"/>
          <a:ext cx="662136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7C425-2C40-3D43-826A-C0E2711FCB3A}">
      <dsp:nvSpPr>
        <dsp:cNvPr id="0" name=""/>
        <dsp:cNvSpPr/>
      </dsp:nvSpPr>
      <dsp:spPr>
        <a:xfrm>
          <a:off x="331068" y="81793"/>
          <a:ext cx="4634954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190" tIns="0" rIns="1751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1.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数据库外连接的使用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>
        <a:off x="364212" y="114937"/>
        <a:ext cx="4568666" cy="612672"/>
      </dsp:txXfrm>
    </dsp:sp>
    <dsp:sp modelId="{6A0A24B9-3ADF-8348-AF4D-19F025961E63}">
      <dsp:nvSpPr>
        <dsp:cNvPr id="0" name=""/>
        <dsp:cNvSpPr/>
      </dsp:nvSpPr>
      <dsp:spPr>
        <a:xfrm>
          <a:off x="0" y="1464553"/>
          <a:ext cx="662136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45B4B-69FA-B548-B307-B84E948F5917}">
      <dsp:nvSpPr>
        <dsp:cNvPr id="0" name=""/>
        <dsp:cNvSpPr/>
      </dsp:nvSpPr>
      <dsp:spPr>
        <a:xfrm>
          <a:off x="331068" y="1125073"/>
          <a:ext cx="4634954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190" tIns="0" rIns="1751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>
              <a:latin typeface="微软雅黑"/>
              <a:ea typeface="微软雅黑"/>
              <a:cs typeface="微软雅黑"/>
            </a:rPr>
            <a:t>2.oralce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多表关联更新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>
        <a:off x="364212" y="1158217"/>
        <a:ext cx="4568666" cy="612672"/>
      </dsp:txXfrm>
    </dsp:sp>
    <dsp:sp modelId="{4091559E-3ECA-CC4C-8978-DC90AF357056}">
      <dsp:nvSpPr>
        <dsp:cNvPr id="0" name=""/>
        <dsp:cNvSpPr/>
      </dsp:nvSpPr>
      <dsp:spPr>
        <a:xfrm>
          <a:off x="0" y="2507833"/>
          <a:ext cx="662136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C081F-F877-714D-9B7D-94671DB5C511}">
      <dsp:nvSpPr>
        <dsp:cNvPr id="0" name=""/>
        <dsp:cNvSpPr/>
      </dsp:nvSpPr>
      <dsp:spPr>
        <a:xfrm>
          <a:off x="331068" y="2168353"/>
          <a:ext cx="4634954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190" tIns="0" rIns="1751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>
              <a:latin typeface="微软雅黑"/>
              <a:ea typeface="微软雅黑"/>
              <a:cs typeface="微软雅黑"/>
            </a:rPr>
            <a:t>3.redis</a:t>
          </a: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对象缓存设计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>
        <a:off x="364212" y="2201497"/>
        <a:ext cx="4568666" cy="612672"/>
      </dsp:txXfrm>
    </dsp:sp>
    <dsp:sp modelId="{B56622E1-D5A6-4E2B-A8F6-5693CD670232}">
      <dsp:nvSpPr>
        <dsp:cNvPr id="0" name=""/>
        <dsp:cNvSpPr/>
      </dsp:nvSpPr>
      <dsp:spPr>
        <a:xfrm>
          <a:off x="0" y="3551113"/>
          <a:ext cx="662136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26C6A-33A9-4F08-9B1B-864F936C7C66}">
      <dsp:nvSpPr>
        <dsp:cNvPr id="0" name=""/>
        <dsp:cNvSpPr/>
      </dsp:nvSpPr>
      <dsp:spPr>
        <a:xfrm>
          <a:off x="331068" y="3211633"/>
          <a:ext cx="4634954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190" tIns="0" rIns="1751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4</a:t>
          </a:r>
          <a:r>
            <a:rPr lang="en-US" altLang="zh-CN" sz="2300" kern="1200" dirty="0" smtClean="0">
              <a:latin typeface="微软雅黑"/>
              <a:ea typeface="微软雅黑"/>
              <a:cs typeface="微软雅黑"/>
            </a:rPr>
            <a:t>.</a:t>
          </a:r>
          <a:r>
            <a:rPr lang="zh-CN" altLang="en-US" sz="2300" kern="1200" dirty="0" smtClean="0">
              <a:latin typeface="微软雅黑"/>
              <a:ea typeface="微软雅黑"/>
              <a:cs typeface="微软雅黑"/>
            </a:rPr>
            <a:t>避免重复获取数据、提升效率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>
        <a:off x="364212" y="3244777"/>
        <a:ext cx="4568666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E9E1F-5FD4-454E-B701-43611C80CF20}" type="datetimeFigureOut">
              <a:rPr lang="zh-CN" altLang="en-US" smtClean="0"/>
              <a:pPr/>
              <a:t>2016/3/22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55C3A-261F-4F82-9683-211428218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5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55C3A-261F-4F82-9683-211428218020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3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55C3A-261F-4F82-9683-2114282180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7AA6-F3F9-4579-9ACC-C6A4F82357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8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61C9-B253-4E97-9FEE-774C304F89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8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061E-FC2E-41C2-B57E-35E418F51C0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87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A31-F4D7-4C10-9CFB-7A9301067E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4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272D-B01D-4D42-8CF8-6C75937491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57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4800-F577-4718-ADB3-E7A5E1A081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5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CDD8-F755-4EB1-BB85-90FC17D417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5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6C9F-392B-4E81-8B3B-AB591E7702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5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54075"/>
            <a:ext cx="12192000" cy="115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燕尾形 2"/>
          <p:cNvSpPr/>
          <p:nvPr userDrawn="1"/>
        </p:nvSpPr>
        <p:spPr>
          <a:xfrm>
            <a:off x="11701718" y="908050"/>
            <a:ext cx="215788" cy="433388"/>
          </a:xfrm>
          <a:prstGeom prst="chevron">
            <a:avLst/>
          </a:prstGeom>
          <a:solidFill>
            <a:srgbClr val="CD1F06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燕尾形 3"/>
          <p:cNvSpPr/>
          <p:nvPr userDrawn="1"/>
        </p:nvSpPr>
        <p:spPr>
          <a:xfrm>
            <a:off x="11854039" y="908050"/>
            <a:ext cx="215788" cy="433388"/>
          </a:xfrm>
          <a:prstGeom prst="chevron">
            <a:avLst/>
          </a:prstGeom>
          <a:solidFill>
            <a:srgbClr val="CD1F06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804445" y="866776"/>
            <a:ext cx="85680" cy="87313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14"/>
          <p:cNvSpPr>
            <a:spLocks noChangeAspect="1"/>
          </p:cNvSpPr>
          <p:nvPr userDrawn="1"/>
        </p:nvSpPr>
        <p:spPr bwMode="auto">
          <a:xfrm>
            <a:off x="566444" y="188914"/>
            <a:ext cx="561682" cy="719137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16"/>
          <p:cNvSpPr>
            <a:spLocks noChangeArrowheads="1"/>
          </p:cNvSpPr>
          <p:nvPr userDrawn="1"/>
        </p:nvSpPr>
        <p:spPr bwMode="auto">
          <a:xfrm>
            <a:off x="410949" y="279400"/>
            <a:ext cx="79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rgbClr val="40404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fld id="{63AFC471-4E47-4E59-A6DC-AA98E2A25560}" type="slidenum">
              <a:rPr lang="zh-CN" altLang="en-US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eaLnBrk="1" hangingPunct="1"/>
              <a:t>‹#›</a:t>
            </a:fld>
            <a:r>
              <a:rPr lang="zh-CN" altLang="en-US">
                <a:solidFill>
                  <a:srgbClr val="40404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42" y="0"/>
            <a:ext cx="88393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/>
          <p:nvPr userDrawn="1"/>
        </p:nvSpPr>
        <p:spPr>
          <a:xfrm>
            <a:off x="530345" y="3407674"/>
            <a:ext cx="8461255" cy="769121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98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  <a:r>
              <a:rPr lang="zh-CN" altLang="en-US" sz="4398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398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398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4398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398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07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44900"/>
            <a:ext cx="12188827" cy="3024188"/>
          </a:xfrm>
          <a:prstGeom prst="rect">
            <a:avLst/>
          </a:prstGeom>
          <a:gradFill>
            <a:gsLst>
              <a:gs pos="0">
                <a:srgbClr val="FAFAFA"/>
              </a:gs>
              <a:gs pos="50000">
                <a:srgbClr val="FBFBFB"/>
              </a:gs>
              <a:gs pos="100000">
                <a:srgbClr val="FCFCF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3" name="矩形 2"/>
          <p:cNvSpPr/>
          <p:nvPr userDrawn="1"/>
        </p:nvSpPr>
        <p:spPr>
          <a:xfrm>
            <a:off x="0" y="6669088"/>
            <a:ext cx="12188827" cy="1889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88827" cy="3644900"/>
          </a:xfrm>
          <a:prstGeom prst="rect">
            <a:avLst/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>
              <a:solidFill>
                <a:srgbClr val="0066FF"/>
              </a:solidFill>
            </a:endParaRPr>
          </a:p>
        </p:txBody>
      </p:sp>
      <p:sp>
        <p:nvSpPr>
          <p:cNvPr id="5" name="标题 1"/>
          <p:cNvSpPr txBox="1">
            <a:spLocks noChangeArrowheads="1"/>
          </p:cNvSpPr>
          <p:nvPr userDrawn="1"/>
        </p:nvSpPr>
        <p:spPr>
          <a:xfrm>
            <a:off x="4223181" y="1886968"/>
            <a:ext cx="7556903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7196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7196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3198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pic>
        <p:nvPicPr>
          <p:cNvPr id="6" name="Picture 7" descr="银海芯座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94450" y="2016126"/>
            <a:ext cx="2597384" cy="3357563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897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FF3D-A3AE-4219-92DE-0A3CAE14C0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86C9-65AD-4720-9575-D9D97EA3FA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0826-7D59-4AD8-9842-A355EC5ABD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C4E1-9AE6-4410-8B30-BC893D17E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E296-99C0-4466-BB33-5A3D4C3CF0D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9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1C5-9779-484E-8749-1890CE9D44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ED92-9AA0-42D4-B83C-A2DB2D60F3D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7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5965-B1A8-4D51-96DC-E9EE9DBA83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74A4-DF55-4245-8EBB-96A03E5017E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AF6706-93C5-4398-8F5D-2F41E461086A}" type="slidenum">
              <a:rPr lang="zh-CN" altLang="en-US" smtClean="0">
                <a:solidFill>
                  <a:srgbClr val="4A66AC"/>
                </a:solidFill>
              </a:rPr>
              <a:pPr/>
              <a:t>‹#›</a:t>
            </a:fld>
            <a:endParaRPr lang="zh-CN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4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68825" y="5804251"/>
            <a:ext cx="4676280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四川久远银海软件</a:t>
            </a:r>
            <a:r>
              <a:rPr lang="zh-CN" altLang="en-US" sz="2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股份有限公司  </a:t>
            </a:r>
            <a:endParaRPr lang="en-US" altLang="zh-CN" sz="2399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038392" y="6280678"/>
            <a:ext cx="1290738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邓祥静</a:t>
            </a:r>
            <a:r>
              <a:rPr lang="zh-CN" altLang="en-US" sz="2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399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238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 bwMode="auto">
          <a:xfrm>
            <a:off x="554636" y="25964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exists 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3978" y="1186534"/>
            <a:ext cx="8386763" cy="47910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555555"/>
                </a:solidFill>
                <a:ea typeface="Helvetica" panose="020B0604020202020204" pitchFamily="34" charset="0"/>
              </a:rPr>
              <a:t>in </a:t>
            </a:r>
            <a:r>
              <a:rPr lang="zh-CN" altLang="zh-CN" dirty="0">
                <a:solidFill>
                  <a:srgbClr val="555555"/>
                </a:solidFill>
                <a:ea typeface="SimSun" panose="02010600030101010101" pitchFamily="2" charset="-122"/>
              </a:rPr>
              <a:t>是把外表和内表作</a:t>
            </a:r>
            <a:r>
              <a:rPr lang="zh-CN" altLang="zh-CN" dirty="0">
                <a:solidFill>
                  <a:srgbClr val="555555"/>
                </a:solidFill>
                <a:ea typeface="Helvetica" panose="020B0604020202020204" pitchFamily="34" charset="0"/>
              </a:rPr>
              <a:t>hash </a:t>
            </a:r>
            <a:r>
              <a:rPr lang="zh-CN" altLang="zh-CN" dirty="0">
                <a:solidFill>
                  <a:srgbClr val="555555"/>
                </a:solidFill>
                <a:ea typeface="SimSun" panose="02010600030101010101" pitchFamily="2" charset="-122"/>
              </a:rPr>
              <a:t>连接，而</a:t>
            </a:r>
            <a:r>
              <a:rPr lang="zh-CN" altLang="zh-CN" dirty="0">
                <a:solidFill>
                  <a:srgbClr val="555555"/>
                </a:solidFill>
                <a:ea typeface="Helvetica" panose="020B0604020202020204" pitchFamily="34" charset="0"/>
              </a:rPr>
              <a:t>exists</a:t>
            </a:r>
            <a:r>
              <a:rPr lang="zh-CN" altLang="zh-CN" dirty="0">
                <a:solidFill>
                  <a:srgbClr val="555555"/>
                </a:solidFill>
                <a:ea typeface="SimSun" panose="02010600030101010101" pitchFamily="2" charset="-122"/>
              </a:rPr>
              <a:t>是对外表作</a:t>
            </a:r>
            <a:r>
              <a:rPr lang="zh-CN" altLang="zh-CN" dirty="0">
                <a:solidFill>
                  <a:srgbClr val="555555"/>
                </a:solidFill>
                <a:ea typeface="Helvetica" panose="020B0604020202020204" pitchFamily="34" charset="0"/>
              </a:rPr>
              <a:t>loop</a:t>
            </a:r>
            <a:r>
              <a:rPr lang="zh-CN" altLang="zh-CN" dirty="0">
                <a:solidFill>
                  <a:srgbClr val="555555"/>
                </a:solidFill>
                <a:ea typeface="SimSun" panose="02010600030101010101" pitchFamily="2" charset="-122"/>
              </a:rPr>
              <a:t>循环，每次</a:t>
            </a:r>
            <a:r>
              <a:rPr lang="zh-CN" altLang="zh-CN" dirty="0">
                <a:solidFill>
                  <a:srgbClr val="555555"/>
                </a:solidFill>
                <a:ea typeface="Helvetica" panose="020B0604020202020204" pitchFamily="34" charset="0"/>
              </a:rPr>
              <a:t>loop</a:t>
            </a:r>
            <a:r>
              <a:rPr lang="zh-CN" altLang="zh-CN" dirty="0">
                <a:solidFill>
                  <a:srgbClr val="555555"/>
                </a:solidFill>
                <a:ea typeface="SimSun" panose="02010600030101010101" pitchFamily="2" charset="-122"/>
              </a:rPr>
              <a:t>循环再对内表进行查询。一直以来认为</a:t>
            </a:r>
            <a:r>
              <a:rPr lang="zh-CN" altLang="zh-CN" dirty="0">
                <a:solidFill>
                  <a:srgbClr val="FF0000"/>
                </a:solidFill>
                <a:ea typeface="Helvetica" panose="020B0604020202020204" pitchFamily="34" charset="0"/>
              </a:rPr>
              <a:t>exists</a:t>
            </a:r>
            <a:r>
              <a:rPr lang="zh-CN" altLang="zh-CN" dirty="0">
                <a:solidFill>
                  <a:srgbClr val="FF0000"/>
                </a:solidFill>
                <a:ea typeface="SimSun" panose="02010600030101010101" pitchFamily="2" charset="-122"/>
              </a:rPr>
              <a:t>比</a:t>
            </a:r>
            <a:r>
              <a:rPr lang="zh-CN" altLang="zh-CN" dirty="0">
                <a:solidFill>
                  <a:srgbClr val="FF0000"/>
                </a:solidFill>
                <a:ea typeface="Helvetica" panose="020B0604020202020204" pitchFamily="34" charset="0"/>
              </a:rPr>
              <a:t>in</a:t>
            </a:r>
            <a:r>
              <a:rPr lang="zh-CN" altLang="zh-CN" dirty="0">
                <a:solidFill>
                  <a:srgbClr val="FF0000"/>
                </a:solidFill>
                <a:ea typeface="SimSun" panose="02010600030101010101" pitchFamily="2" charset="-122"/>
              </a:rPr>
              <a:t>效率高的说法是不准确的</a:t>
            </a:r>
            <a:r>
              <a:rPr lang="zh-CN" altLang="zh-CN" dirty="0">
                <a:solidFill>
                  <a:srgbClr val="555555"/>
                </a:solidFill>
                <a:ea typeface="SimSun" panose="02010600030101010101" pitchFamily="2" charset="-122"/>
              </a:rPr>
              <a:t>。</a:t>
            </a:r>
            <a:r>
              <a:rPr lang="zh-CN" altLang="zh-CN" dirty="0">
                <a:solidFill>
                  <a:srgbClr val="555555"/>
                </a:solidFill>
                <a:ea typeface="Helvetica" panose="020B0604020202020204" pitchFamily="34" charset="0"/>
              </a:rPr>
              <a:t> </a:t>
            </a:r>
            <a:endParaRPr lang="zh-CN" altLang="zh-CN" dirty="0">
              <a:solidFill>
                <a:srgbClr val="555555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55555"/>
                </a:solidFill>
                <a:ea typeface="SimSun" panose="02010600030101010101" pitchFamily="2" charset="-122"/>
              </a:rPr>
              <a:t>如果查询的两个表大小相当，那么用</a:t>
            </a:r>
            <a:r>
              <a:rPr lang="zh-CN" altLang="zh-CN" sz="2000" dirty="0">
                <a:solidFill>
                  <a:srgbClr val="555555"/>
                </a:solidFill>
                <a:ea typeface="Helvetica" panose="020B0604020202020204" pitchFamily="34" charset="0"/>
              </a:rPr>
              <a:t>in</a:t>
            </a:r>
            <a:r>
              <a:rPr lang="zh-CN" altLang="zh-CN" sz="2000" dirty="0">
                <a:solidFill>
                  <a:srgbClr val="555555"/>
                </a:solidFill>
                <a:ea typeface="SimSun" panose="02010600030101010101" pitchFamily="2" charset="-122"/>
              </a:rPr>
              <a:t>和</a:t>
            </a:r>
            <a:r>
              <a:rPr lang="zh-CN" altLang="zh-CN" sz="2000" dirty="0">
                <a:solidFill>
                  <a:srgbClr val="555555"/>
                </a:solidFill>
                <a:ea typeface="Helvetica" panose="020B0604020202020204" pitchFamily="34" charset="0"/>
              </a:rPr>
              <a:t>exists</a:t>
            </a:r>
            <a:r>
              <a:rPr lang="zh-CN" altLang="zh-CN" sz="2000" dirty="0">
                <a:solidFill>
                  <a:srgbClr val="555555"/>
                </a:solidFill>
                <a:ea typeface="SimSun" panose="02010600030101010101" pitchFamily="2" charset="-122"/>
              </a:rPr>
              <a:t>差别不大。</a:t>
            </a:r>
            <a:r>
              <a:rPr lang="zh-CN" altLang="zh-CN" sz="2000" dirty="0">
                <a:solidFill>
                  <a:srgbClr val="555555"/>
                </a:solidFill>
                <a:ea typeface="Helvetica" panose="020B0604020202020204" pitchFamily="34" charset="0"/>
              </a:rPr>
              <a:t> </a:t>
            </a:r>
            <a:endParaRPr lang="zh-CN" altLang="zh-CN" sz="2000" dirty="0">
              <a:solidFill>
                <a:srgbClr val="555555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55555"/>
                </a:solidFill>
                <a:ea typeface="SimSun" panose="02010600030101010101" pitchFamily="2" charset="-122"/>
              </a:rPr>
              <a:t>如果两个表中一个较小，一个是大表，则子查询表大的用</a:t>
            </a:r>
            <a:r>
              <a:rPr lang="zh-CN" altLang="zh-CN" sz="2000" dirty="0">
                <a:solidFill>
                  <a:srgbClr val="555555"/>
                </a:solidFill>
                <a:ea typeface="Helvetica" panose="020B0604020202020204" pitchFamily="34" charset="0"/>
              </a:rPr>
              <a:t>exists</a:t>
            </a:r>
            <a:r>
              <a:rPr lang="zh-CN" altLang="zh-CN" sz="2000" dirty="0">
                <a:solidFill>
                  <a:srgbClr val="555555"/>
                </a:solidFill>
                <a:ea typeface="SimSun" panose="02010600030101010101" pitchFamily="2" charset="-122"/>
              </a:rPr>
              <a:t>，子查询表小的用</a:t>
            </a:r>
            <a:r>
              <a:rPr lang="zh-CN" altLang="zh-CN" sz="2000" dirty="0">
                <a:solidFill>
                  <a:srgbClr val="555555"/>
                </a:solidFill>
                <a:ea typeface="Helvetica" panose="020B0604020202020204" pitchFamily="34" charset="0"/>
              </a:rPr>
              <a:t>in</a:t>
            </a:r>
            <a:r>
              <a:rPr lang="zh-CN" altLang="zh-CN" sz="2000" dirty="0">
                <a:solidFill>
                  <a:srgbClr val="555555"/>
                </a:solidFill>
                <a:ea typeface="SimSun" panose="02010600030101010101" pitchFamily="2" charset="-122"/>
              </a:rPr>
              <a:t>：</a:t>
            </a:r>
            <a:r>
              <a:rPr lang="zh-CN" altLang="zh-CN" sz="2000" dirty="0">
                <a:solidFill>
                  <a:srgbClr val="555555"/>
                </a:solidFill>
                <a:ea typeface="Helvetica" panose="020B0604020202020204" pitchFamily="34" charset="0"/>
              </a:rPr>
              <a:t> </a:t>
            </a:r>
            <a:r>
              <a:rPr lang="zh-CN" altLang="zh-CN" sz="2000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555555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3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3978" y="1186534"/>
            <a:ext cx="8386763" cy="56714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000" dirty="0" smtClean="0"/>
              <a:t>例如：1：</a:t>
            </a:r>
            <a:r>
              <a:rPr lang="zh-CN" altLang="zh-CN" sz="2000" dirty="0"/>
              <a:t>表A（小表），表B（大表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select </a:t>
            </a:r>
            <a:r>
              <a:rPr lang="zh-CN" altLang="zh-CN" sz="2000" dirty="0"/>
              <a:t>* from A where cc in (select cc from B) 效率低，用到了A表上cc列的索引；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select </a:t>
            </a:r>
            <a:r>
              <a:rPr lang="zh-CN" altLang="zh-CN" sz="2000" dirty="0"/>
              <a:t>* from A where exists(select cc from B where cc=A.cc) 效率高，用到了B表上cc列的索引。 </a:t>
            </a:r>
          </a:p>
          <a:p>
            <a:r>
              <a:rPr lang="zh-CN" altLang="zh-CN" sz="2000" dirty="0"/>
              <a:t>相反的2</a:t>
            </a:r>
            <a:r>
              <a:rPr lang="zh-CN" altLang="zh-CN" sz="2000" dirty="0" smtClean="0"/>
              <a:t>：</a:t>
            </a:r>
            <a:r>
              <a:rPr lang="zh-CN" altLang="zh-CN" sz="2000" dirty="0"/>
              <a:t>表A</a:t>
            </a:r>
            <a:r>
              <a:rPr lang="zh-CN" altLang="zh-CN" sz="2000" dirty="0" smtClean="0"/>
              <a:t>（</a:t>
            </a:r>
            <a:r>
              <a:rPr lang="zh-CN" altLang="en-US" sz="2000" dirty="0" smtClean="0"/>
              <a:t>大</a:t>
            </a:r>
            <a:r>
              <a:rPr lang="zh-CN" altLang="zh-CN" sz="2000" dirty="0" smtClean="0"/>
              <a:t>表</a:t>
            </a:r>
            <a:r>
              <a:rPr lang="zh-CN" altLang="zh-CN" sz="2000" dirty="0"/>
              <a:t>），表B</a:t>
            </a:r>
            <a:r>
              <a:rPr lang="zh-CN" altLang="zh-CN" sz="2000" dirty="0" smtClean="0"/>
              <a:t>（</a:t>
            </a:r>
            <a:r>
              <a:rPr lang="zh-CN" altLang="en-US" sz="2000" dirty="0" smtClean="0"/>
              <a:t>小</a:t>
            </a:r>
            <a:r>
              <a:rPr lang="zh-CN" altLang="zh-CN" sz="2000" dirty="0" smtClean="0"/>
              <a:t>表）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select </a:t>
            </a:r>
            <a:r>
              <a:rPr lang="zh-CN" altLang="zh-CN" sz="2000" dirty="0"/>
              <a:t>* from B where cc in (select cc from A) 效率高，用到了B表上cc列的索引；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select </a:t>
            </a:r>
            <a:r>
              <a:rPr lang="zh-CN" altLang="zh-CN" sz="2000" dirty="0"/>
              <a:t>* from B where exists(select cc from A where cc=B.cc) 效率低，用到了A表上cc列的索引。</a:t>
            </a:r>
          </a:p>
          <a:p>
            <a:pPr marL="0" indent="0">
              <a:buNone/>
            </a:pPr>
            <a:r>
              <a:rPr lang="zh-CN" altLang="zh-CN" sz="2000" dirty="0"/>
              <a:t> </a:t>
            </a:r>
          </a:p>
          <a:p>
            <a:r>
              <a:rPr lang="zh-CN" altLang="zh-CN" sz="2000" dirty="0"/>
              <a:t>not in 和not exists如果查询语句使用了not in 那么内外表都进行全表扫描，没有用到索引；而not extsts 的子查询依然能用到表上的索引。所以无论那个表大，用not exists都比not in要快。 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555555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83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114607" y="199687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改进方法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7668" y="1739122"/>
            <a:ext cx="8386763" cy="15964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语句，主表是大表，查询使用</a:t>
            </a:r>
            <a:r>
              <a:rPr lang="en-US" altLang="zh-CN" sz="2000" dirty="0" smtClean="0"/>
              <a:t>in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如果是</a:t>
            </a:r>
            <a:r>
              <a:rPr lang="zh-CN" altLang="zh-CN" sz="2000" dirty="0"/>
              <a:t> </a:t>
            </a:r>
            <a:r>
              <a:rPr lang="en-US" altLang="zh-CN" sz="2000" dirty="0" smtClean="0"/>
              <a:t>update </a:t>
            </a:r>
            <a:r>
              <a:rPr lang="zh-CN" altLang="en-US" sz="2000" dirty="0" smtClean="0"/>
              <a:t>语句，主要是大表，使用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MERGE 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INTO</a:t>
            </a:r>
            <a:r>
              <a:rPr lang="zh-CN" altLang="en-US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或 </a:t>
            </a:r>
            <a:r>
              <a:rPr lang="en-US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IN</a:t>
            </a:r>
            <a:r>
              <a:rPr lang="zh-CN" altLang="en-US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，建议使用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MERGE 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INTO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555555"/>
              </a:solidFill>
              <a:ea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09" y="3472155"/>
            <a:ext cx="45352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MERGE INTO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ac44_1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a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USING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ac45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b</a:t>
            </a:r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ON(</a:t>
            </a:r>
            <a:endParaRPr lang="en-US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</a:t>
            </a:r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b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yae568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a.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yae568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           </a:t>
            </a:r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and b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aaz288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=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prm_aaz288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WHEN MATCHED THEN</a:t>
            </a: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UPDATE SET </a:t>
            </a: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       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a.yad002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=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nvl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yad001,0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)+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nvl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yad002,0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)+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nvl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yad003,0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654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1" y="1171410"/>
            <a:ext cx="11556123" cy="5686590"/>
          </a:xfrm>
          <a:prstGeom prst="rect">
            <a:avLst/>
          </a:prstGeom>
        </p:spPr>
      </p:pic>
      <p:sp>
        <p:nvSpPr>
          <p:cNvPr id="4" name="标题 2"/>
          <p:cNvSpPr txBox="1">
            <a:spLocks/>
          </p:cNvSpPr>
          <p:nvPr/>
        </p:nvSpPr>
        <p:spPr bwMode="auto">
          <a:xfrm>
            <a:off x="114607" y="199687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6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03" y="1057275"/>
            <a:ext cx="7709337" cy="580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238085"/>
            <a:ext cx="45352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update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ac44_1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a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SET 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       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a.yad002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=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nvl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yad001,0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)+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nvl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yad002,0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)+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 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nvl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yad003,0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where exists (select 1 from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ac45</a:t>
            </a:r>
            <a:endParaRPr lang="en-US" altLang="zh-CN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      where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a.yae568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b.yae568</a:t>
            </a:r>
            <a:endParaRPr lang="en-US" altLang="zh-CN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          and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b.aaz288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prm_aaz288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429" y="4557010"/>
            <a:ext cx="22035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看执行计划看不出问题，但是数据量上来就是有问题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450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2"/>
          <p:cNvSpPr txBox="1">
            <a:spLocks/>
          </p:cNvSpPr>
          <p:nvPr/>
        </p:nvSpPr>
        <p:spPr bwMode="auto">
          <a:xfrm>
            <a:off x="609283" y="274638"/>
            <a:ext cx="10973435" cy="53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.redis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对象缓存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97668" y="1739122"/>
            <a:ext cx="8386763" cy="22932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map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复杂对象（</a:t>
            </a:r>
            <a:r>
              <a:rPr lang="en-US" altLang="zh-CN" sz="2000" dirty="0" smtClean="0"/>
              <a:t>Domain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消息队列</a:t>
            </a:r>
            <a:endParaRPr lang="zh-CN" altLang="zh-CN" sz="20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97667" y="4694682"/>
            <a:ext cx="8386763" cy="15964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字符串、</a:t>
            </a:r>
            <a:r>
              <a:rPr lang="en-US" altLang="zh-CN" sz="2000" dirty="0" smtClean="0"/>
              <a:t>map  </a:t>
            </a:r>
            <a:r>
              <a:rPr lang="zh-CN" altLang="en-US" sz="2000" dirty="0" smtClean="0"/>
              <a:t>不需要序列与反序列处理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复杂对象（</a:t>
            </a:r>
            <a:r>
              <a:rPr lang="en-US" altLang="zh-CN" sz="2000" dirty="0" smtClean="0"/>
              <a:t>Domain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）：必须序列化处理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消息队列：必须序列化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38428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609283" y="274638"/>
            <a:ext cx="10973435" cy="53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效率的关键因素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577336" y="1760776"/>
            <a:ext cx="2707908" cy="586181"/>
            <a:chOff x="913736" y="3620428"/>
            <a:chExt cx="5133725" cy="577801"/>
          </a:xfrm>
        </p:grpSpPr>
        <p:sp>
          <p:nvSpPr>
            <p:cNvPr id="13" name="圆角矩形 12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914600" y="3651337"/>
              <a:ext cx="4319615" cy="546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对象序列与反序列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577335" y="3452761"/>
            <a:ext cx="2707908" cy="514350"/>
            <a:chOff x="913736" y="3620428"/>
            <a:chExt cx="5133725" cy="514248"/>
          </a:xfrm>
        </p:grpSpPr>
        <p:sp>
          <p:nvSpPr>
            <p:cNvPr id="19" name="圆角矩形 18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914600" y="3651336"/>
              <a:ext cx="4319615" cy="41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数据压缩与解压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577335" y="2616410"/>
            <a:ext cx="2707908" cy="536918"/>
            <a:chOff x="913736" y="3620428"/>
            <a:chExt cx="5133725" cy="514248"/>
          </a:xfrm>
        </p:grpSpPr>
        <p:sp>
          <p:nvSpPr>
            <p:cNvPr id="25" name="圆角矩形 24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914600" y="3651336"/>
              <a:ext cx="4319615" cy="399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网络速度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3577335" y="4281217"/>
            <a:ext cx="2707908" cy="514350"/>
            <a:chOff x="913736" y="3620428"/>
            <a:chExt cx="5133725" cy="514248"/>
          </a:xfrm>
        </p:grpSpPr>
        <p:sp>
          <p:nvSpPr>
            <p:cNvPr id="53" name="圆角矩形 52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6"/>
            <p:cNvSpPr txBox="1">
              <a:spLocks noChangeArrowheads="1"/>
            </p:cNvSpPr>
            <p:nvPr/>
          </p:nvSpPr>
          <p:spPr bwMode="auto">
            <a:xfrm>
              <a:off x="914600" y="3651336"/>
              <a:ext cx="4319615" cy="41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对象太复杂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8136843" y="3901033"/>
            <a:ext cx="3255681" cy="1255583"/>
            <a:chOff x="913736" y="3620428"/>
            <a:chExt cx="5133725" cy="514248"/>
          </a:xfrm>
        </p:grpSpPr>
        <p:sp>
          <p:nvSpPr>
            <p:cNvPr id="59" name="圆角矩形 58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6"/>
            <p:cNvSpPr txBox="1">
              <a:spLocks noChangeArrowheads="1"/>
            </p:cNvSpPr>
            <p:nvPr/>
          </p:nvSpPr>
          <p:spPr bwMode="auto">
            <a:xfrm>
              <a:off x="914600" y="3651336"/>
              <a:ext cx="4319615" cy="480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网络速度</a:t>
              </a:r>
              <a:endPara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239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的代码测试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512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37808" y="1221452"/>
            <a:ext cx="2707908" cy="536918"/>
            <a:chOff x="913736" y="3620428"/>
            <a:chExt cx="5133725" cy="514248"/>
          </a:xfrm>
        </p:grpSpPr>
        <p:sp>
          <p:nvSpPr>
            <p:cNvPr id="5" name="圆角矩形 4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914600" y="3651336"/>
              <a:ext cx="4319615" cy="396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如何确定是重复数据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587453" y="3937168"/>
            <a:ext cx="3926959" cy="806713"/>
            <a:chOff x="913736" y="3620428"/>
            <a:chExt cx="5133725" cy="772652"/>
          </a:xfrm>
        </p:grpSpPr>
        <p:sp>
          <p:nvSpPr>
            <p:cNvPr id="20" name="圆角矩形 19"/>
            <p:cNvSpPr/>
            <p:nvPr/>
          </p:nvSpPr>
          <p:spPr>
            <a:xfrm>
              <a:off x="913736" y="3620428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914600" y="3651336"/>
              <a:ext cx="4319615" cy="741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用明细分割的代码说明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490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237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1157288" y="203201"/>
            <a:ext cx="10382567" cy="56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表 3"/>
          <p:cNvGraphicFramePr/>
          <p:nvPr>
            <p:extLst>
              <p:ext uri="{D42A27DB-BD31-4B8C-83A1-F6EECF244321}">
                <p14:modId xmlns:p14="http://schemas.microsoft.com/office/powerpoint/2010/main" val="1941289987"/>
              </p:ext>
            </p:extLst>
          </p:nvPr>
        </p:nvGraphicFramePr>
        <p:xfrm>
          <a:off x="1979712" y="1516782"/>
          <a:ext cx="6621363" cy="421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814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数据库外连接的使用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9508" y="1124263"/>
            <a:ext cx="108332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</a:t>
            </a:r>
            <a:r>
              <a:rPr lang="zh-CN" altLang="en-US" sz="2400" dirty="0" smtClean="0"/>
              <a:t>需求：个人信息</a:t>
            </a:r>
            <a:r>
              <a:rPr lang="en-US" altLang="zh-CN" sz="2400" dirty="0" err="1" smtClean="0"/>
              <a:t>ac01</a:t>
            </a:r>
            <a:r>
              <a:rPr lang="zh-CN" altLang="en-US" sz="2400" dirty="0" smtClean="0"/>
              <a:t>、参保信息</a:t>
            </a:r>
            <a:r>
              <a:rPr lang="en-US" altLang="zh-CN" sz="2400" dirty="0" err="1" smtClean="0"/>
              <a:t>ac02</a:t>
            </a:r>
            <a:r>
              <a:rPr lang="zh-CN" altLang="en-US" sz="2400" dirty="0" smtClean="0"/>
              <a:t>、单位名称 </a:t>
            </a:r>
            <a:r>
              <a:rPr lang="en-US" altLang="zh-CN" sz="2400" dirty="0" err="1" smtClean="0"/>
              <a:t>ae10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查询条件（任</a:t>
            </a:r>
            <a:r>
              <a:rPr lang="zh-CN" altLang="en-US" sz="2400" dirty="0"/>
              <a:t>一条件或组合条件</a:t>
            </a:r>
            <a:r>
              <a:rPr lang="zh-CN" altLang="en-US" sz="2400" dirty="0" smtClean="0"/>
              <a:t>查询）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身份证、姓名、个人编号、联系电话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需要展示的信息是：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个人编号、姓名、身份证、出生日期、性别、单位编号、单位名称（没有参保显示为空）、参保经办机构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3472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401" y="1068208"/>
            <a:ext cx="115827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一般的写法：</a:t>
            </a:r>
            <a:endParaRPr lang="en-US" altLang="zh-CN" dirty="0" smtClean="0"/>
          </a:p>
          <a:p>
            <a:r>
              <a:rPr lang="zh-CN" altLang="zh-CN" dirty="0" smtClean="0"/>
              <a:t>SELECT </a:t>
            </a:r>
            <a:r>
              <a:rPr lang="zh-CN" altLang="zh-CN" dirty="0"/>
              <a:t>DISTINCT</a:t>
            </a:r>
          </a:p>
          <a:p>
            <a:r>
              <a:rPr lang="zh-CN" altLang="zh-CN" dirty="0"/>
              <a:t>                             a.aac001,</a:t>
            </a:r>
          </a:p>
          <a:p>
            <a:r>
              <a:rPr lang="zh-CN" altLang="zh-CN" dirty="0"/>
              <a:t>                             a.aac058,</a:t>
            </a:r>
          </a:p>
          <a:p>
            <a:r>
              <a:rPr lang="zh-CN" altLang="zh-CN" dirty="0"/>
              <a:t>                             a.aac002,</a:t>
            </a:r>
          </a:p>
          <a:p>
            <a:r>
              <a:rPr lang="zh-CN" altLang="zh-CN" dirty="0"/>
              <a:t>                             a.aac003,</a:t>
            </a:r>
          </a:p>
          <a:p>
            <a:r>
              <a:rPr lang="zh-CN" altLang="zh-CN" dirty="0"/>
              <a:t>                             a.aac004,</a:t>
            </a:r>
          </a:p>
          <a:p>
            <a:r>
              <a:rPr lang="zh-CN" altLang="zh-CN" dirty="0"/>
              <a:t>                             a.aac006,</a:t>
            </a:r>
          </a:p>
          <a:p>
            <a:r>
              <a:rPr lang="zh-CN" altLang="zh-CN" dirty="0"/>
              <a:t>                             b.aab001,</a:t>
            </a:r>
          </a:p>
          <a:p>
            <a:r>
              <a:rPr lang="zh-CN" altLang="zh-CN" dirty="0"/>
              <a:t>                             b.yab139,</a:t>
            </a:r>
          </a:p>
          <a:p>
            <a:r>
              <a:rPr lang="zh-CN" altLang="zh-CN" dirty="0"/>
              <a:t>                             DECODE('李莉儿</a:t>
            </a:r>
            <a:r>
              <a:rPr lang="en-US" altLang="zh-CN" dirty="0"/>
              <a:t>',a.</a:t>
            </a:r>
            <a:r>
              <a:rPr lang="en-US" altLang="zh-CN" dirty="0" err="1"/>
              <a:t>aac002</a:t>
            </a:r>
            <a:r>
              <a:rPr lang="en-US" altLang="zh-CN" dirty="0"/>
              <a:t>,'1',a.</a:t>
            </a:r>
            <a:r>
              <a:rPr lang="en-US" altLang="zh-CN" dirty="0" err="1"/>
              <a:t>aac003</a:t>
            </a:r>
            <a:r>
              <a:rPr lang="en-US" altLang="zh-CN" dirty="0"/>
              <a:t>,'2',a.</a:t>
            </a:r>
            <a:r>
              <a:rPr lang="en-US" altLang="zh-CN" dirty="0" err="1"/>
              <a:t>aac001</a:t>
            </a:r>
            <a:r>
              <a:rPr lang="en-US" altLang="zh-CN" dirty="0"/>
              <a:t>,'3','9') AS </a:t>
            </a:r>
            <a:r>
              <a:rPr lang="en-US" altLang="zh-CN" dirty="0" err="1"/>
              <a:t>sx</a:t>
            </a:r>
            <a:endParaRPr lang="zh-CN" altLang="zh-CN" dirty="0"/>
          </a:p>
          <a:p>
            <a:r>
              <a:rPr lang="zh-CN" altLang="zh-CN" dirty="0"/>
              <a:t>                        FROM ac01 a,</a:t>
            </a:r>
          </a:p>
          <a:p>
            <a:r>
              <a:rPr lang="zh-CN" altLang="zh-CN" dirty="0"/>
              <a:t>                             ac02 b</a:t>
            </a:r>
          </a:p>
          <a:p>
            <a:r>
              <a:rPr lang="zh-CN" altLang="zh-CN" dirty="0"/>
              <a:t>                       WHERE a.aac001 = b.aac001(+)</a:t>
            </a:r>
          </a:p>
          <a:p>
            <a:r>
              <a:rPr lang="zh-CN" altLang="zh-CN" dirty="0"/>
              <a:t>                     --    AND (a.aac002 = '李莉儿</a:t>
            </a:r>
            <a:r>
              <a:rPr lang="en-US" altLang="zh-CN" dirty="0"/>
              <a:t>' OR </a:t>
            </a:r>
            <a:r>
              <a:rPr lang="en-US" altLang="zh-CN" dirty="0" err="1"/>
              <a:t>a.aac003</a:t>
            </a:r>
            <a:r>
              <a:rPr lang="en-US" altLang="zh-CN" dirty="0"/>
              <a:t> = '</a:t>
            </a:r>
            <a:r>
              <a:rPr lang="en-US" altLang="zh-CN" dirty="0" err="1"/>
              <a:t>李莉儿</a:t>
            </a:r>
            <a:r>
              <a:rPr lang="en-US" altLang="zh-CN" dirty="0"/>
              <a:t>' OR </a:t>
            </a:r>
            <a:r>
              <a:rPr lang="en-US" altLang="zh-CN" dirty="0" err="1"/>
              <a:t>a.aac001</a:t>
            </a:r>
            <a:r>
              <a:rPr lang="en-US" altLang="zh-CN" dirty="0"/>
              <a:t> = '</a:t>
            </a:r>
            <a:r>
              <a:rPr lang="en-US" altLang="zh-CN" dirty="0" err="1"/>
              <a:t>李莉儿</a:t>
            </a:r>
            <a:r>
              <a:rPr lang="en-US" altLang="zh-CN" dirty="0"/>
              <a:t>')</a:t>
            </a:r>
            <a:endParaRPr lang="zh-CN" altLang="zh-CN" dirty="0"/>
          </a:p>
          <a:p>
            <a:r>
              <a:rPr lang="zh-CN" altLang="zh-CN" dirty="0"/>
              <a:t>                         and CATSEARCH(QUERYCOL,regexp_replace(trim('李莉儿</a:t>
            </a:r>
            <a:r>
              <a:rPr lang="en-US" altLang="zh-CN" dirty="0"/>
              <a:t>'), '[ ]+', ' and '),NULL) &gt; 0</a:t>
            </a:r>
            <a:endParaRPr lang="zh-CN" altLang="zh-CN" dirty="0"/>
          </a:p>
          <a:p>
            <a:r>
              <a:rPr lang="zh-CN" altLang="zh-CN" dirty="0"/>
              <a:t>                             )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4439" y="6145967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zh-CN" dirty="0"/>
              <a:t>千万人基础信息，查询需要</a:t>
            </a:r>
            <a:r>
              <a:rPr lang="en-US" altLang="zh-CN" dirty="0"/>
              <a:t> 46</a:t>
            </a:r>
            <a:r>
              <a:rPr lang="zh-CN" altLang="zh-CN" dirty="0" smtClean="0"/>
              <a:t>秒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使用数据库外连接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602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使用自定义函数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714" y="1068208"/>
            <a:ext cx="123968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--</a:t>
            </a:r>
            <a:r>
              <a:rPr lang="zh-CN" altLang="zh-CN" dirty="0"/>
              <a:t>建立函数</a:t>
            </a:r>
          </a:p>
          <a:p>
            <a:r>
              <a:rPr lang="zh-CN" altLang="zh-CN" dirty="0"/>
              <a:t>CREATE OR REPLACE FUNCTION FUN_GetAc02(prm_aac001  IN   VARCHAR2,</a:t>
            </a:r>
          </a:p>
          <a:p>
            <a:r>
              <a:rPr lang="zh-CN" altLang="zh-CN" dirty="0"/>
              <a:t>                                       prm_aac002  in   varchar2</a:t>
            </a:r>
            <a:r>
              <a:rPr lang="zh-CN" altLang="zh-CN" dirty="0" smtClean="0"/>
              <a:t>, </a:t>
            </a:r>
            <a:r>
              <a:rPr lang="zh-CN" altLang="zh-CN" dirty="0"/>
              <a:t>prm_aac003  in   varchar</a:t>
            </a:r>
            <a:r>
              <a:rPr lang="zh-CN" altLang="zh-CN" dirty="0" smtClean="0"/>
              <a:t>2 </a:t>
            </a:r>
            <a:r>
              <a:rPr lang="zh-CN" altLang="zh-CN" dirty="0"/>
              <a:t>)</a:t>
            </a:r>
          </a:p>
          <a:p>
            <a:r>
              <a:rPr lang="zh-CN" altLang="zh-CN" dirty="0"/>
              <a:t>  RETURN varchar</a:t>
            </a:r>
            <a:r>
              <a:rPr lang="zh-CN" altLang="zh-CN" dirty="0" smtClean="0"/>
              <a:t>2</a:t>
            </a:r>
            <a:r>
              <a:rPr lang="en-US" altLang="zh-CN" dirty="0" smtClean="0"/>
              <a:t>  </a:t>
            </a:r>
            <a:r>
              <a:rPr lang="zh-CN" altLang="zh-CN" dirty="0" smtClean="0"/>
              <a:t>  </a:t>
            </a:r>
            <a:r>
              <a:rPr lang="zh-CN" altLang="zh-CN" dirty="0"/>
              <a:t>IS</a:t>
            </a:r>
          </a:p>
          <a:p>
            <a:r>
              <a:rPr lang="zh-CN" altLang="zh-CN" dirty="0"/>
              <a:t> 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str</a:t>
            </a:r>
            <a:r>
              <a:rPr lang="zh-CN" altLang="zh-CN" dirty="0"/>
              <a:t>_aab001 VARCHAR2(4000);</a:t>
            </a:r>
          </a:p>
          <a:p>
            <a:r>
              <a:rPr lang="zh-CN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 </a:t>
            </a:r>
            <a:r>
              <a:rPr lang="zh-CN" altLang="zh-CN" dirty="0"/>
              <a:t>CURSOR Cur_ac02 IS</a:t>
            </a:r>
          </a:p>
          <a:p>
            <a:r>
              <a:rPr lang="zh-CN" altLang="zh-CN" dirty="0"/>
              <a:t>  </a:t>
            </a:r>
            <a:r>
              <a:rPr lang="en-US" altLang="zh-CN" dirty="0" smtClean="0"/>
              <a:t>            </a:t>
            </a:r>
            <a:r>
              <a:rPr lang="zh-CN" altLang="zh-CN" dirty="0" smtClean="0"/>
              <a:t>SELECT </a:t>
            </a:r>
            <a:r>
              <a:rPr lang="zh-CN" altLang="zh-CN" dirty="0"/>
              <a:t>distinct a.aab001,a.yab139,b.aae044</a:t>
            </a:r>
          </a:p>
          <a:p>
            <a:r>
              <a:rPr lang="zh-CN" altLang="zh-CN" dirty="0"/>
              <a:t>  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 </a:t>
            </a:r>
            <a:r>
              <a:rPr lang="zh-CN" altLang="zh-CN" dirty="0"/>
              <a:t>FROM ac02 a,ae10 b</a:t>
            </a:r>
          </a:p>
          <a:p>
            <a:r>
              <a:rPr lang="zh-CN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  </a:t>
            </a:r>
            <a:r>
              <a:rPr lang="zh-CN" altLang="zh-CN" dirty="0"/>
              <a:t>WHERE a.aac001=prm_aac001</a:t>
            </a:r>
          </a:p>
          <a:p>
            <a:r>
              <a:rPr lang="zh-CN" altLang="zh-CN" dirty="0"/>
              <a:t>  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   </a:t>
            </a:r>
            <a:r>
              <a:rPr lang="zh-CN" altLang="zh-CN" dirty="0"/>
              <a:t>and a.aab001 = b.aaz001</a:t>
            </a:r>
            <a:r>
              <a:rPr lang="zh-CN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/>
              <a:t> str_aab001 :='&lt;root&gt;'</a:t>
            </a:r>
            <a:r>
              <a:rPr lang="zh-CN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FOR </a:t>
            </a:r>
            <a:r>
              <a:rPr lang="zh-CN" altLang="zh-CN" dirty="0"/>
              <a:t>rec_ac02 IN Cur_ac02 </a:t>
            </a:r>
            <a:r>
              <a:rPr lang="zh-CN" altLang="zh-CN" dirty="0" smtClean="0"/>
              <a:t>LOOP      </a:t>
            </a:r>
            <a:r>
              <a:rPr lang="en-US" altLang="zh-CN" dirty="0" smtClean="0"/>
              <a:t>               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str</a:t>
            </a:r>
            <a:r>
              <a:rPr lang="zh-CN" altLang="zh-CN" dirty="0"/>
              <a:t>_aab001:=str_aab001||'&lt;row&gt;&lt;aac001&gt;'||prm_aac001||'&lt;/aac001&gt;&lt;aac002&gt;'||prm_aac002</a:t>
            </a:r>
            <a:r>
              <a:rPr lang="zh-CN" altLang="zh-CN" dirty="0" smtClean="0"/>
              <a:t>||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'&lt;/</a:t>
            </a:r>
            <a:r>
              <a:rPr lang="zh-CN" altLang="zh-CN" dirty="0"/>
              <a:t>aac002&gt;&lt;aac003&gt;'||prm_aac003||'&lt;/aac003&gt;&lt;aab001&gt;'||rec_ac02.aab001||'&lt;/aab001&gt;&lt;yab139</a:t>
            </a:r>
            <a:r>
              <a:rPr lang="zh-CN" altLang="zh-CN" dirty="0" smtClean="0"/>
              <a:t>&gt;'||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zh-CN" dirty="0" smtClean="0"/>
              <a:t>rec</a:t>
            </a:r>
            <a:r>
              <a:rPr lang="zh-CN" altLang="zh-CN" dirty="0"/>
              <a:t>_ac02.yab139||'&lt;/yab139&gt;&lt;aae044&gt;'||rec_ac02.aae044||'&lt;/aae044&gt;&lt;/row&gt;';</a:t>
            </a:r>
          </a:p>
          <a:p>
            <a:r>
              <a:rPr lang="zh-CN" altLang="zh-CN" dirty="0"/>
              <a:t>   END LOOP;</a:t>
            </a:r>
          </a:p>
          <a:p>
            <a:r>
              <a:rPr lang="en-US" altLang="zh-CN" dirty="0" smtClean="0"/>
              <a:t>    </a:t>
            </a:r>
            <a:r>
              <a:rPr lang="zh-CN" altLang="zh-CN" dirty="0"/>
              <a:t>if str_aab001='&lt;root&gt;' </a:t>
            </a:r>
            <a:r>
              <a:rPr lang="zh-CN" altLang="zh-CN" dirty="0" smtClean="0"/>
              <a:t>then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 </a:t>
            </a:r>
            <a:r>
              <a:rPr lang="zh-CN" altLang="zh-CN" dirty="0"/>
              <a:t>str_aab001:=str_aab001||'&lt;row&gt;&lt;aac001&gt;'||prm_aac001||'&lt;/aac001&gt;&lt;aac002&gt;'||prm_aac002</a:t>
            </a:r>
            <a:r>
              <a:rPr lang="zh-CN" altLang="zh-CN" dirty="0" smtClean="0"/>
              <a:t>||'&lt;/</a:t>
            </a:r>
            <a:r>
              <a:rPr lang="zh-CN" altLang="zh-CN" dirty="0"/>
              <a:t>aac002&gt;&lt;aac003&gt;'||prm_aac003||'&lt;/aac003&gt;&lt;aab001&gt;&lt;/aab001&gt;&lt;yab139&gt;&lt;/yab139&gt;&lt;aae044&gt;&lt;/aae044&gt;&lt;/row&gt;';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end if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zh-CN" altLang="zh-CN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447887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改进后的查询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764" y="1696362"/>
            <a:ext cx="93538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select * from (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SELECT ''''||extractValue(COLUMN_VALUE,'/row/aac001') ||''''||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',''' ||extractValue(COLUMN_VALUE,'/row/aac002')  ||'''' ||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',''' ||extractValue(COLUMN_VALUE,'/row/aac003') ||'''' ||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',''' ||extractValue(COLUMN_VALUE,'/row/aab001') ||'''' ||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',''' ||extractValue(COLUMN_VALUE,'/row/yab139') ||'''' ||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',''' ||extractValue(COLUMN_VALUE,'/row/aae044') ||''''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FROM  (SELECT sys.xmlType.createXML(  FUN_GetAc02(a.aac001,a.aac002,a.aac003) )as aab001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FROM ac01 a WHERE CATSEARCH(a.QUERYCOL, regexp_replace(trim('测试单位名称</a:t>
            </a:r>
            <a:r>
              <a:rPr lang="en-US" altLang="zh-CN" sz="2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26_50岁以上女人</a:t>
            </a:r>
            <a:r>
              <a:rPr lang="en-US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'),'[ ]+',' and '), NULL) &gt; 0) p,   </a:t>
            </a:r>
            <a:endParaRPr lang="zh-CN" altLang="zh-CN" sz="2000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TABLE( xmlsequence (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extract(p.aab001,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     '/root/row'))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 ) t );</a:t>
            </a:r>
            <a:endParaRPr lang="zh-CN" altLang="zh-CN" sz="2000" dirty="0">
              <a:solidFill>
                <a:srgbClr val="00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2791" y="632212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改进后需要</a:t>
            </a:r>
            <a:r>
              <a:rPr lang="en-US" altLang="zh-CN" dirty="0"/>
              <a:t>0.094</a:t>
            </a:r>
            <a:r>
              <a:rPr lang="zh-CN" altLang="zh-CN" dirty="0"/>
              <a:t>秒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0" y="6220677"/>
            <a:ext cx="7869836" cy="5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507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多表关联更新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08" y="1124263"/>
            <a:ext cx="10833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</a:t>
            </a:r>
            <a:r>
              <a:rPr lang="zh-CN" altLang="en-US" sz="2400" dirty="0" smtClean="0"/>
              <a:t>需求：</a:t>
            </a:r>
            <a:endParaRPr lang="en-US" altLang="zh-CN" sz="2400" dirty="0" smtClean="0"/>
          </a:p>
          <a:p>
            <a:r>
              <a:rPr lang="zh-CN" altLang="en-US" sz="2400" dirty="0" smtClean="0"/>
              <a:t>业务结果表</a:t>
            </a:r>
            <a:r>
              <a:rPr lang="en-US" altLang="zh-CN" sz="2400" dirty="0" err="1" smtClean="0"/>
              <a:t>A_1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c1,c2,c3,c4,c5,c6</a:t>
            </a:r>
            <a:r>
              <a:rPr lang="zh-CN" altLang="en-US" sz="2400" dirty="0" smtClean="0"/>
              <a:t>）；主键是</a:t>
            </a:r>
            <a:r>
              <a:rPr lang="en-US" altLang="zh-CN" sz="2400" dirty="0" err="1" smtClean="0"/>
              <a:t>c1,c2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业务申请表</a:t>
            </a:r>
            <a:r>
              <a:rPr lang="en-US" altLang="zh-CN" sz="2400" dirty="0" err="1" smtClean="0"/>
              <a:t>B_1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c1,c2,c3,c4</a:t>
            </a:r>
            <a:r>
              <a:rPr lang="en-US" altLang="zh-CN" sz="2400" dirty="0" smtClean="0"/>
              <a:t>)  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如果 </a:t>
            </a:r>
            <a:r>
              <a:rPr lang="en-US" altLang="zh-CN" sz="2400" dirty="0" err="1" smtClean="0"/>
              <a:t>B_1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申请表中的数据在</a:t>
            </a:r>
            <a:r>
              <a:rPr lang="en-US" altLang="zh-CN" sz="2400" dirty="0" err="1" smtClean="0"/>
              <a:t>A_1</a:t>
            </a:r>
            <a:r>
              <a:rPr lang="zh-CN" altLang="en-US" sz="2400" dirty="0" smtClean="0"/>
              <a:t>中存在就更新，不存在就插入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657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3521" y="138515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MERGE INTO 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 A</a:t>
            </a:r>
            <a:r>
              <a:rPr lang="en-US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_1 a</a:t>
            </a:r>
            <a:endParaRPr lang="zh-CN" altLang="zh-CN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USING 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B_1</a:t>
            </a:r>
            <a:r>
              <a:rPr lang="en-US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b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ON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endParaRPr lang="en-US" altLang="zh-CN" sz="2000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b.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c1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= a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c1</a:t>
            </a:r>
            <a:endParaRPr lang="zh-CN" altLang="zh-CN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              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and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b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c2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= a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c2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endParaRPr lang="zh-CN" altLang="zh-CN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WHEN MATCHED THEN</a:t>
            </a: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UPDATE SET </a:t>
            </a: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a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c3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=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b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c3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,</a:t>
            </a:r>
            <a:endParaRPr lang="zh-CN" altLang="zh-CN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a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c4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=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b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c4</a:t>
            </a:r>
            <a:endParaRPr lang="en-US" altLang="zh-CN" sz="2000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WHEN 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NOT MATCHED THEN</a:t>
            </a:r>
          </a:p>
          <a:p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  INSERT(a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c1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a.c2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a.c3,a.c4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endParaRPr lang="zh-CN" altLang="zh-CN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  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VALUES(</a:t>
            </a:r>
            <a:r>
              <a:rPr lang="en-US" altLang="zh-CN" sz="2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b.c1,b.c2,b.c3,b.c4</a:t>
            </a:r>
            <a:r>
              <a:rPr lang="zh-CN" altLang="zh-CN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zh-CN" altLang="zh-CN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0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7" y="1199214"/>
            <a:ext cx="9680460" cy="3350480"/>
          </a:xfrm>
          <a:prstGeom prst="rect">
            <a:avLst/>
          </a:prstGeom>
        </p:spPr>
      </p:pic>
      <p:sp>
        <p:nvSpPr>
          <p:cNvPr id="3" name="标题 2"/>
          <p:cNvSpPr txBox="1">
            <a:spLocks/>
          </p:cNvSpPr>
          <p:nvPr/>
        </p:nvSpPr>
        <p:spPr bwMode="auto">
          <a:xfrm>
            <a:off x="609283" y="274638"/>
            <a:ext cx="10973435" cy="5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效率咋样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7747" y="4932027"/>
            <a:ext cx="8386763" cy="15964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ac44_1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明细信息，数据量在</a:t>
            </a:r>
            <a:r>
              <a:rPr lang="en-US" altLang="zh-CN" sz="2000" dirty="0" smtClean="0"/>
              <a:t>50-200</a:t>
            </a:r>
            <a:r>
              <a:rPr lang="zh-CN" altLang="en-US" sz="2000" dirty="0" smtClean="0"/>
              <a:t>亿条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ac45</a:t>
            </a:r>
            <a:r>
              <a:rPr lang="zh-CN" altLang="en-US" sz="2000" dirty="0" smtClean="0"/>
              <a:t>的明细 是几千万，通过</a:t>
            </a:r>
            <a:r>
              <a:rPr lang="en-US" altLang="zh-CN" sz="2000" dirty="0" err="1" smtClean="0"/>
              <a:t>aaz288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查询的数据一般在</a:t>
            </a:r>
            <a:r>
              <a:rPr lang="en-US" altLang="zh-CN" sz="2000" dirty="0" smtClean="0"/>
              <a:t>100- 3</a:t>
            </a:r>
            <a:r>
              <a:rPr lang="zh-CN" altLang="en-US" sz="2000" dirty="0" smtClean="0"/>
              <a:t>万条记录</a:t>
            </a:r>
            <a:r>
              <a:rPr lang="zh-CN" altLang="zh-CN" sz="2000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555555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8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1252</Words>
  <Application>Microsoft Office PowerPoint</Application>
  <PresentationFormat>宽屏</PresentationFormat>
  <Paragraphs>146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 Unicode MS</vt:lpstr>
      <vt:lpstr>方正姚体</vt:lpstr>
      <vt:lpstr>华文宋体</vt:lpstr>
      <vt:lpstr>华文新魏</vt:lpstr>
      <vt:lpstr>经典繁仿黑</vt:lpstr>
      <vt:lpstr>宋体</vt:lpstr>
      <vt:lpstr>宋体</vt:lpstr>
      <vt:lpstr>微软雅黑</vt:lpstr>
      <vt:lpstr>Arial</vt:lpstr>
      <vt:lpstr>Broadway</vt:lpstr>
      <vt:lpstr>Calibri</vt:lpstr>
      <vt:lpstr>Helvetica</vt:lpstr>
      <vt:lpstr>Impact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基本医疗保险 医疗服务监控系统</dc:title>
  <dc:creator>WuYanPeng</dc:creator>
  <cp:lastModifiedBy>xj d-eng</cp:lastModifiedBy>
  <cp:revision>1045</cp:revision>
  <dcterms:created xsi:type="dcterms:W3CDTF">2015-01-27T07:24:45Z</dcterms:created>
  <dcterms:modified xsi:type="dcterms:W3CDTF">2016-03-22T05:54:32Z</dcterms:modified>
</cp:coreProperties>
</file>