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4139" r:id="rId2"/>
    <p:sldMasterId id="2147484148" r:id="rId3"/>
    <p:sldMasterId id="2147484154" r:id="rId4"/>
  </p:sldMasterIdLst>
  <p:notesMasterIdLst>
    <p:notesMasterId r:id="rId29"/>
  </p:notesMasterIdLst>
  <p:sldIdLst>
    <p:sldId id="1044" r:id="rId5"/>
    <p:sldId id="1563" r:id="rId6"/>
    <p:sldId id="1606" r:id="rId7"/>
    <p:sldId id="1604" r:id="rId8"/>
    <p:sldId id="1605" r:id="rId9"/>
    <p:sldId id="1566" r:id="rId10"/>
    <p:sldId id="1610" r:id="rId11"/>
    <p:sldId id="1564" r:id="rId12"/>
    <p:sldId id="1611" r:id="rId13"/>
    <p:sldId id="1612" r:id="rId14"/>
    <p:sldId id="1613" r:id="rId15"/>
    <p:sldId id="1614" r:id="rId16"/>
    <p:sldId id="1615" r:id="rId17"/>
    <p:sldId id="1616" r:id="rId18"/>
    <p:sldId id="1618" r:id="rId19"/>
    <p:sldId id="1621" r:id="rId20"/>
    <p:sldId id="1607" r:id="rId21"/>
    <p:sldId id="1623" r:id="rId22"/>
    <p:sldId id="1624" r:id="rId23"/>
    <p:sldId id="1625" r:id="rId24"/>
    <p:sldId id="1608" r:id="rId25"/>
    <p:sldId id="1619" r:id="rId26"/>
    <p:sldId id="1620" r:id="rId27"/>
    <p:sldId id="1602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2795DBC2-58AB-9D4D-A26B-234F306901E7}">
          <p14:sldIdLst>
            <p14:sldId id="1044"/>
          </p14:sldIdLst>
        </p14:section>
        <p14:section name="待遇核定" id="{3AD73BEB-3116-4601-B561-622BF0720E0B}">
          <p14:sldIdLst>
            <p14:sldId id="1563"/>
            <p14:sldId id="1606"/>
            <p14:sldId id="1604"/>
            <p14:sldId id="1605"/>
            <p14:sldId id="1566"/>
            <p14:sldId id="1610"/>
            <p14:sldId id="1564"/>
          </p14:sldIdLst>
        </p14:section>
        <p14:section name="待遇变更" id="{317B559E-2B36-49C5-82DD-565CBEDA1E8F}">
          <p14:sldIdLst>
            <p14:sldId id="1611"/>
            <p14:sldId id="1612"/>
            <p14:sldId id="1613"/>
            <p14:sldId id="1614"/>
          </p14:sldIdLst>
        </p14:section>
        <p14:section name="待遇支付" id="{96E51B95-10BC-4FC4-B8FE-B55375643DF3}">
          <p14:sldIdLst>
            <p14:sldId id="1615"/>
            <p14:sldId id="1616"/>
            <p14:sldId id="1618"/>
          </p14:sldIdLst>
        </p14:section>
        <p14:section name="其他相关设计" id="{6003A8DC-5A0F-41F6-AF14-FFA15EE82AA1}">
          <p14:sldIdLst>
            <p14:sldId id="1621"/>
            <p14:sldId id="1607"/>
            <p14:sldId id="1623"/>
            <p14:sldId id="1624"/>
            <p14:sldId id="1625"/>
            <p14:sldId id="1608"/>
            <p14:sldId id="1619"/>
            <p14:sldId id="1620"/>
            <p14:sldId id="16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210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1116">
          <p15:clr>
            <a:srgbClr val="A4A3A4"/>
          </p15:clr>
        </p15:guide>
        <p15:guide id="6" pos="2880">
          <p15:clr>
            <a:srgbClr val="A4A3A4"/>
          </p15:clr>
        </p15:guide>
        <p15:guide id="7" pos="295">
          <p15:clr>
            <a:srgbClr val="A4A3A4"/>
          </p15:clr>
        </p15:guide>
        <p15:guide id="8" pos="546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4646W  " initials="4646W" lastIdx="7" clrIdx="0"/>
  <p:cmAuthor id="1" name="Microsoft" initials="M" lastIdx="2" clrIdx="1"/>
  <p:cmAuthor id="2" name="linly" initials="l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8064A2"/>
    <a:srgbClr val="4F81BD"/>
    <a:srgbClr val="558ED5"/>
    <a:srgbClr val="666699"/>
    <a:srgbClr val="F79646"/>
    <a:srgbClr val="EBD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2" autoAdjust="0"/>
    <p:restoredTop sz="82374" autoAdjust="0"/>
  </p:normalViewPr>
  <p:slideViewPr>
    <p:cSldViewPr>
      <p:cViewPr varScale="1">
        <p:scale>
          <a:sx n="68" d="100"/>
          <a:sy n="68" d="100"/>
        </p:scale>
        <p:origin x="965" y="45"/>
      </p:cViewPr>
      <p:guideLst>
        <p:guide orient="horz" pos="709"/>
        <p:guide orient="horz" pos="210"/>
        <p:guide orient="horz" pos="4110"/>
        <p:guide orient="horz" pos="2160"/>
        <p:guide orient="horz" pos="1116"/>
        <p:guide pos="2880"/>
        <p:guide pos="295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6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35EE5BF2-DDBF-4119-84D3-7A8F6A93A238}" type="datetime1">
              <a:rPr lang="zh-CN" altLang="en-US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1126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9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4341A428-CC67-4EC5-B6B6-B3983E9C32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678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96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服务的体现：停发、续发、终止、调整</a:t>
            </a:r>
            <a:endParaRPr lang="en-US" altLang="zh-CN" dirty="0" smtClean="0"/>
          </a:p>
          <a:p>
            <a:r>
              <a:rPr lang="en-US" altLang="zh-CN" dirty="0" smtClean="0"/>
              <a:t>ac75 ac76| ac77| ac78 ac79| ac81</a:t>
            </a:r>
          </a:p>
          <a:p>
            <a:r>
              <a:rPr lang="en-US" altLang="zh-CN" dirty="0" smtClean="0"/>
              <a:t>Ac60</a:t>
            </a:r>
          </a:p>
          <a:p>
            <a:r>
              <a:rPr lang="zh-CN" altLang="en-US" dirty="0" smtClean="0"/>
              <a:t>补退的服务：核定产生的补退、变更产生的补退</a:t>
            </a:r>
            <a:endParaRPr lang="en-US" altLang="zh-CN" dirty="0" smtClean="0"/>
          </a:p>
          <a:p>
            <a:r>
              <a:rPr lang="zh-CN" altLang="en-US" dirty="0" smtClean="0"/>
              <a:t>生存认证的服务也可以通过对以上方法的组装来实现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71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复核通过在结果表</a:t>
            </a:r>
            <a:endParaRPr lang="en-US" altLang="zh-CN" dirty="0" smtClean="0"/>
          </a:p>
          <a:p>
            <a:r>
              <a:rPr lang="zh-CN" altLang="en-US" dirty="0" smtClean="0"/>
              <a:t>复核不通过只存在事件表和流程信息表</a:t>
            </a:r>
            <a:endParaRPr lang="en-US" altLang="zh-CN" dirty="0" smtClean="0"/>
          </a:p>
          <a:p>
            <a:r>
              <a:rPr lang="zh-CN" altLang="en-US" dirty="0" smtClean="0"/>
              <a:t>后续业务：补退、终止、调整都写入待遇事件表</a:t>
            </a:r>
            <a:r>
              <a:rPr lang="zh-CN" altLang="en-US" sz="1200" dirty="0" smtClean="0"/>
              <a:t>、产生的补退待遇，调整待遇及终止的待遇写入预发放信息表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2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从业务的属性出发考虑</a:t>
            </a:r>
            <a:endParaRPr lang="en-US" altLang="zh-CN" dirty="0" smtClean="0"/>
          </a:p>
          <a:p>
            <a:r>
              <a:rPr lang="zh-CN" altLang="en-US" dirty="0" smtClean="0"/>
              <a:t>其中具有业务含义的</a:t>
            </a:r>
            <a:r>
              <a:rPr lang="en-US" altLang="zh-CN" dirty="0" smtClean="0"/>
              <a:t>1-3</a:t>
            </a:r>
            <a:r>
              <a:rPr lang="zh-CN" altLang="en-US" dirty="0" smtClean="0"/>
              <a:t>以后台服务、接口形式存在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没有业务含义的独立存在仓储层</a:t>
            </a:r>
            <a:endParaRPr lang="en-US" altLang="zh-CN" dirty="0" smtClean="0"/>
          </a:p>
          <a:p>
            <a:r>
              <a:rPr lang="en-US" altLang="zh-CN" dirty="0" smtClean="0"/>
              <a:t>1-3</a:t>
            </a:r>
            <a:r>
              <a:rPr lang="zh-CN" altLang="en-US" dirty="0" smtClean="0"/>
              <a:t>可能存在变化，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相对固定。保证与数据库打交道的时候始终固定的接口（仓存层接口）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90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以前：</a:t>
            </a:r>
            <a:r>
              <a:rPr lang="en-US" altLang="zh-CN" dirty="0" smtClean="0"/>
              <a:t>AC60/AC61/AC71/AC73/AC75/AC76/AC64/AC82A2</a:t>
            </a:r>
          </a:p>
          <a:p>
            <a:r>
              <a:rPr lang="zh-CN" altLang="en-US" dirty="0" smtClean="0"/>
              <a:t>现在：</a:t>
            </a:r>
            <a:r>
              <a:rPr lang="en-US" altLang="zh-CN" sz="1200" dirty="0" smtClean="0"/>
              <a:t>PREPAYMENT </a:t>
            </a:r>
          </a:p>
          <a:p>
            <a:r>
              <a:rPr lang="zh-CN" altLang="en-US" sz="1200" dirty="0" smtClean="0"/>
              <a:t>其他注意：</a:t>
            </a:r>
            <a:r>
              <a:rPr lang="en-US" altLang="zh-CN" sz="1200" dirty="0" smtClean="0"/>
              <a:t>AC60</a:t>
            </a:r>
            <a:r>
              <a:rPr lang="zh-CN" altLang="en-US" sz="1200" dirty="0" smtClean="0"/>
              <a:t>个人最大做账期，</a:t>
            </a:r>
            <a:r>
              <a:rPr lang="en-US" altLang="zh-CN" sz="1200" dirty="0" smtClean="0"/>
              <a:t>AC61</a:t>
            </a:r>
            <a:r>
              <a:rPr lang="zh-CN" altLang="en-US" sz="1200" dirty="0" smtClean="0"/>
              <a:t>待遇金额</a:t>
            </a:r>
            <a:endParaRPr lang="en-US" altLang="zh-CN" sz="1200" dirty="0" smtClean="0"/>
          </a:p>
          <a:p>
            <a:r>
              <a:rPr lang="en-US" altLang="zh-CN" sz="1200" baseline="0" dirty="0" smtClean="0"/>
              <a:t>                 AC64</a:t>
            </a:r>
            <a:r>
              <a:rPr lang="zh-CN" altLang="en-US" sz="1200" baseline="0" dirty="0" smtClean="0"/>
              <a:t>通过扣减的退发</a:t>
            </a:r>
            <a:r>
              <a:rPr lang="en-US" altLang="zh-CN" sz="1200" baseline="0" dirty="0" smtClean="0"/>
              <a:t>【</a:t>
            </a:r>
            <a:r>
              <a:rPr lang="zh-CN" altLang="en-US" sz="1200" baseline="0" dirty="0" smtClean="0"/>
              <a:t>退发收款的通过对应业务环节处理</a:t>
            </a:r>
            <a:r>
              <a:rPr lang="en-US" altLang="zh-CN" sz="1200" baseline="0" dirty="0" smtClean="0"/>
              <a:t>】</a:t>
            </a:r>
          </a:p>
          <a:p>
            <a:r>
              <a:rPr lang="en-US" altLang="zh-CN" sz="1200" baseline="0" dirty="0" smtClean="0"/>
              <a:t>                 </a:t>
            </a:r>
            <a:r>
              <a:rPr lang="zh-CN" altLang="en-US" sz="1200" baseline="0" dirty="0" smtClean="0"/>
              <a:t>失败重发不处理待遇发放方式变更业务，只获取人员当前的待遇发放信息，若需变更通过对应业务环节处理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41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各类别即是指上述：定期正常、一次性、补发、退发扣减、失败重发</a:t>
            </a:r>
            <a:r>
              <a:rPr lang="en-US" altLang="zh-CN" dirty="0" smtClean="0"/>
              <a:t>5</a:t>
            </a:r>
            <a:r>
              <a:rPr lang="zh-CN" altLang="en-US" dirty="0" smtClean="0"/>
              <a:t>大类</a:t>
            </a:r>
            <a:endParaRPr lang="en-US" altLang="zh-CN" dirty="0" smtClean="0"/>
          </a:p>
          <a:p>
            <a:r>
              <a:rPr lang="zh-CN" altLang="en-US" dirty="0" smtClean="0"/>
              <a:t>可以支付的人员：主要是筛查出发放信息不完整的人员，比如通过银行发放但无账号或者户名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一次性将所有发放信息有问题的人员筛查出，涉及异常的处理和报错模式的处理：保证一人出错也会循环完所有人，而不是直接报错返回</a:t>
            </a:r>
            <a:endParaRPr lang="en-US" altLang="zh-CN" dirty="0" smtClean="0"/>
          </a:p>
          <a:p>
            <a:r>
              <a:rPr lang="zh-CN" altLang="en-US" dirty="0" smtClean="0"/>
              <a:t>   该环节的所有异常必须捕获，可以将自定义异常（账号不全）和非自定异常（数组越界）记录到数据库中，方便返回及错误排查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各类别的支付处理不完全一致：</a:t>
            </a:r>
            <a:endParaRPr lang="en-US" altLang="zh-CN" dirty="0" smtClean="0"/>
          </a:p>
          <a:p>
            <a:r>
              <a:rPr lang="zh-CN" altLang="en-US" dirty="0" smtClean="0"/>
              <a:t>定期：个人最大做帐期的更新</a:t>
            </a:r>
            <a:endParaRPr lang="en-US" altLang="zh-CN" dirty="0" smtClean="0"/>
          </a:p>
          <a:p>
            <a:r>
              <a:rPr lang="zh-CN" altLang="en-US" dirty="0" smtClean="0"/>
              <a:t>一次性：期号、支付标志的更新</a:t>
            </a:r>
            <a:endParaRPr lang="en-US" altLang="zh-CN" dirty="0" smtClean="0"/>
          </a:p>
          <a:p>
            <a:r>
              <a:rPr lang="zh-CN" altLang="en-US" dirty="0" smtClean="0"/>
              <a:t>支付处理的处理中可能会用到临时表等，主要是效率问题，尽量避免和大表过于频繁的交互关联（比如：</a:t>
            </a:r>
            <a:r>
              <a:rPr lang="en-US" altLang="zh-CN" dirty="0" smtClean="0"/>
              <a:t>AC60</a:t>
            </a:r>
            <a:r>
              <a:rPr lang="zh-CN" altLang="en-US" dirty="0" smtClean="0"/>
              <a:t>数据量大，满足当期支付的可以先抓取出来放在临时表里，通过临时表操作可以提升效率）</a:t>
            </a:r>
            <a:endParaRPr lang="en-US" altLang="zh-CN" dirty="0" smtClean="0"/>
          </a:p>
          <a:p>
            <a:r>
              <a:rPr lang="zh-CN" altLang="en-US" sz="1200" dirty="0" smtClean="0">
                <a:latin typeface="+mn-ea"/>
                <a:ea typeface="+mn-ea"/>
              </a:rPr>
              <a:t>筛出可以支付的人员应与完成支付的人员一致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76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从业务的属性出发考虑</a:t>
            </a:r>
            <a:endParaRPr lang="en-US" altLang="zh-CN" dirty="0" smtClean="0"/>
          </a:p>
          <a:p>
            <a:r>
              <a:rPr lang="zh-CN" altLang="en-US" dirty="0" smtClean="0"/>
              <a:t>其中具有业务含义的</a:t>
            </a:r>
            <a:r>
              <a:rPr lang="en-US" altLang="zh-CN" dirty="0" smtClean="0"/>
              <a:t>1-3</a:t>
            </a:r>
            <a:r>
              <a:rPr lang="zh-CN" altLang="en-US" dirty="0" smtClean="0"/>
              <a:t>以后台服务、接口形式存在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没有业务含义的独立存在仓储层</a:t>
            </a:r>
            <a:endParaRPr lang="en-US" altLang="zh-CN" dirty="0" smtClean="0"/>
          </a:p>
          <a:p>
            <a:r>
              <a:rPr lang="en-US" altLang="zh-CN" dirty="0" smtClean="0"/>
              <a:t>1-3</a:t>
            </a:r>
            <a:r>
              <a:rPr lang="zh-CN" altLang="en-US" dirty="0" smtClean="0"/>
              <a:t>可能存在变化，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相对固定。保证与数据库打交道的时候始终固定的接口（仓存层接口）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50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55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156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复核通过最后还需要有对业务结果的操作，因为不属于事件表的操作，则此处不列出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如更新人员待遇发放状态、个人最大做账期等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630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业务的纵向与横向</a:t>
            </a:r>
            <a:endParaRPr lang="en-US" altLang="zh-CN" dirty="0" smtClean="0"/>
          </a:p>
          <a:p>
            <a:r>
              <a:rPr lang="zh-CN" altLang="en-US" dirty="0" smtClean="0"/>
              <a:t>第二点需要注意，应该是纵向业务，而不能以横向体现</a:t>
            </a:r>
            <a:endParaRPr lang="en-US" altLang="zh-CN" dirty="0" smtClean="0"/>
          </a:p>
          <a:p>
            <a:r>
              <a:rPr lang="zh-CN" altLang="en-US" dirty="0" smtClean="0"/>
              <a:t>因为可能后续还存在对审核业务的多级审核，也就是说审核业务其实应该是作为经办环节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4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人员的基础信息通常是作为待遇核定的属性</a:t>
            </a:r>
            <a:endParaRPr lang="en-US" altLang="zh-CN" dirty="0" smtClean="0"/>
          </a:p>
          <a:p>
            <a:r>
              <a:rPr lang="zh-CN" altLang="en-US" dirty="0" smtClean="0"/>
              <a:t>包括了两个方面：基本信息和参保信息</a:t>
            </a:r>
            <a:endParaRPr lang="en-US" altLang="zh-CN" dirty="0" smtClean="0"/>
          </a:p>
          <a:p>
            <a:r>
              <a:rPr lang="zh-CN" altLang="en-US" dirty="0" smtClean="0"/>
              <a:t>但参保信息不是必要条件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工伤保险先行支付的情况可能没有参保信息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7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省级项目通常涉及到分库的处理模式，人员基础信息库（广东）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作为项目本身，人员基本信息一般在公共业务环节处理</a:t>
            </a:r>
            <a:endParaRPr lang="en-US" altLang="zh-CN" dirty="0" smtClean="0"/>
          </a:p>
          <a:p>
            <a:r>
              <a:rPr lang="zh-CN" altLang="en-US" dirty="0" smtClean="0"/>
              <a:t>以上两种方式都以服务的方式提供给各其他业务访问，只能获取而不能修改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为了减少服务的频繁调用带来的不必要压力，可以有部分冗余设计（姓名、出生日期等）</a:t>
            </a:r>
            <a:endParaRPr lang="en-US" altLang="zh-CN" dirty="0" smtClean="0"/>
          </a:p>
          <a:p>
            <a:r>
              <a:rPr lang="zh-CN" altLang="en-US" smtClean="0"/>
              <a:t>在信息变更之后通过数据同步来处理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56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各个险种的核定前置</a:t>
            </a:r>
            <a:endParaRPr lang="en-US" altLang="zh-CN" dirty="0" smtClean="0"/>
          </a:p>
          <a:p>
            <a:r>
              <a:rPr lang="zh-CN" altLang="en-US" dirty="0" smtClean="0"/>
              <a:t>其中对缴费的判断，即是否满足待遇享受条件</a:t>
            </a:r>
            <a:endParaRPr lang="en-US" altLang="zh-CN" dirty="0" smtClean="0"/>
          </a:p>
          <a:p>
            <a:r>
              <a:rPr lang="zh-CN" altLang="en-US" dirty="0" smtClean="0"/>
              <a:t>公共业务提供服务：获取缴费明细</a:t>
            </a:r>
            <a:endParaRPr lang="en-US" altLang="zh-CN" dirty="0" smtClean="0"/>
          </a:p>
          <a:p>
            <a:r>
              <a:rPr lang="zh-CN" altLang="en-US" dirty="0" smtClean="0"/>
              <a:t>判断是否欠费由待遇判断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其中涉及补缴等问题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以上均通过服务的形式提供给前（中）台调用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1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概念：</a:t>
            </a:r>
            <a:endParaRPr lang="en-US" altLang="zh-CN" dirty="0" smtClean="0"/>
          </a:p>
          <a:p>
            <a:r>
              <a:rPr lang="zh-CN" altLang="en-US" dirty="0" smtClean="0"/>
              <a:t>待遇由无变有：待遇核定</a:t>
            </a:r>
            <a:endParaRPr lang="en-US" altLang="zh-CN" dirty="0" smtClean="0"/>
          </a:p>
          <a:p>
            <a:r>
              <a:rPr lang="zh-CN" altLang="en-US" dirty="0" smtClean="0"/>
              <a:t>待遇由少变多：待遇调整（建议不要直接调整人员不存在的待遇项目）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AC71/AC73</a:t>
            </a:r>
          </a:p>
          <a:p>
            <a:r>
              <a:rPr lang="zh-CN" altLang="en-US" dirty="0" smtClean="0"/>
              <a:t>算法以方法的形式存在</a:t>
            </a:r>
            <a:endParaRPr lang="en-US" altLang="zh-CN" dirty="0" smtClean="0"/>
          </a:p>
          <a:p>
            <a:r>
              <a:rPr lang="en-US" altLang="zh-CN" dirty="0" smtClean="0"/>
              <a:t>2.1 </a:t>
            </a:r>
            <a:r>
              <a:rPr lang="zh-CN" altLang="en-US" dirty="0" smtClean="0"/>
              <a:t>养老：</a:t>
            </a:r>
            <a:r>
              <a:rPr lang="en-US" altLang="zh-CN" dirty="0" smtClean="0"/>
              <a:t>{【</a:t>
            </a:r>
            <a:r>
              <a:rPr lang="zh-CN" altLang="en-US" dirty="0" smtClean="0"/>
              <a:t>基础养老金</a:t>
            </a:r>
            <a:r>
              <a:rPr lang="en-US" altLang="zh-CN" dirty="0" smtClean="0"/>
              <a:t>+</a:t>
            </a:r>
            <a:r>
              <a:rPr lang="zh-CN" altLang="en-US" dirty="0" smtClean="0"/>
              <a:t>个人账户养老金</a:t>
            </a:r>
            <a:r>
              <a:rPr lang="en-US" altLang="zh-CN" dirty="0" smtClean="0"/>
              <a:t>】+【</a:t>
            </a:r>
            <a:r>
              <a:rPr lang="zh-CN" altLang="en-US" dirty="0" smtClean="0"/>
              <a:t>过渡金</a:t>
            </a:r>
            <a:r>
              <a:rPr lang="en-US" altLang="zh-CN" dirty="0" smtClean="0"/>
              <a:t>】+【</a:t>
            </a:r>
            <a:r>
              <a:rPr lang="zh-CN" altLang="en-US" dirty="0" smtClean="0"/>
              <a:t>调节金</a:t>
            </a:r>
            <a:r>
              <a:rPr lang="en-US" altLang="zh-CN" dirty="0" smtClean="0"/>
              <a:t>】+【</a:t>
            </a:r>
            <a:r>
              <a:rPr lang="zh-CN" altLang="en-US" dirty="0" smtClean="0"/>
              <a:t>增发</a:t>
            </a:r>
            <a:r>
              <a:rPr lang="en-US" altLang="zh-CN" dirty="0" smtClean="0"/>
              <a:t>】}=</a:t>
            </a:r>
            <a:r>
              <a:rPr lang="zh-CN" altLang="en-US" dirty="0" smtClean="0"/>
              <a:t>养老金计算</a:t>
            </a:r>
            <a:endParaRPr lang="en-US" altLang="zh-CN" dirty="0" smtClean="0"/>
          </a:p>
          <a:p>
            <a:r>
              <a:rPr lang="en-US" altLang="zh-CN" dirty="0" smtClean="0"/>
              <a:t>2.2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工伤：</a:t>
            </a:r>
            <a:r>
              <a:rPr lang="en-US" altLang="zh-CN" baseline="0" dirty="0" smtClean="0"/>
              <a:t>{【</a:t>
            </a:r>
            <a:r>
              <a:rPr lang="zh-CN" altLang="en-US" baseline="0" dirty="0" smtClean="0"/>
              <a:t>根据人员工伤情况获取应享受待遇项目</a:t>
            </a:r>
            <a:r>
              <a:rPr lang="en-US" altLang="zh-CN" baseline="0" dirty="0" smtClean="0"/>
              <a:t>】+【</a:t>
            </a:r>
            <a:r>
              <a:rPr lang="zh-CN" altLang="en-US" baseline="0" dirty="0" smtClean="0"/>
              <a:t>伤残津贴</a:t>
            </a:r>
            <a:r>
              <a:rPr lang="en-US" altLang="zh-CN" baseline="0" dirty="0" smtClean="0"/>
              <a:t>】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【</a:t>
            </a:r>
            <a:r>
              <a:rPr lang="zh-CN" altLang="en-US" baseline="0" dirty="0" smtClean="0"/>
              <a:t>护理费</a:t>
            </a:r>
            <a:r>
              <a:rPr lang="en-US" altLang="zh-CN" baseline="0" dirty="0" smtClean="0"/>
              <a:t>】</a:t>
            </a:r>
            <a:r>
              <a:rPr lang="zh-CN" altLang="en-US" baseline="0" dirty="0" smtClean="0"/>
              <a:t>等</a:t>
            </a:r>
            <a:r>
              <a:rPr lang="en-US" altLang="zh-CN" baseline="0" dirty="0" smtClean="0"/>
              <a:t>}=</a:t>
            </a:r>
            <a:r>
              <a:rPr lang="zh-CN" altLang="en-US" baseline="0" dirty="0" smtClean="0"/>
              <a:t>工伤待遇计算</a:t>
            </a:r>
            <a:endParaRPr lang="en-US" altLang="zh-CN" baseline="0" dirty="0" smtClean="0"/>
          </a:p>
          <a:p>
            <a:r>
              <a:rPr lang="zh-CN" altLang="en-US" baseline="0" dirty="0" smtClean="0"/>
              <a:t>业务本身决定：养老相对复杂且不固定，本地政策较多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            </a:t>
            </a:r>
            <a:r>
              <a:rPr lang="zh-CN" altLang="en-US" baseline="0" dirty="0" smtClean="0"/>
              <a:t>工伤相对固定，工伤保险条例</a:t>
            </a:r>
            <a:endParaRPr lang="en-US" altLang="zh-CN" baseline="0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提供给前（中）台调用都是</a:t>
            </a:r>
            <a:r>
              <a:rPr lang="zh-CN" altLang="en-US" dirty="0" smtClean="0"/>
              <a:t>养老金计算或者</a:t>
            </a:r>
            <a:r>
              <a:rPr lang="zh-CN" altLang="en-US" baseline="0" dirty="0" smtClean="0"/>
              <a:t>工伤待遇计算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复核通过在结果表</a:t>
            </a:r>
            <a:endParaRPr lang="en-US" altLang="zh-CN" dirty="0" smtClean="0"/>
          </a:p>
          <a:p>
            <a:r>
              <a:rPr lang="zh-CN" altLang="en-US" dirty="0" smtClean="0"/>
              <a:t>复核不通过只存在事件表和流程信息表</a:t>
            </a:r>
            <a:endParaRPr lang="en-US" altLang="zh-CN" dirty="0" smtClean="0"/>
          </a:p>
          <a:p>
            <a:r>
              <a:rPr lang="zh-CN" altLang="en-US" dirty="0" smtClean="0"/>
              <a:t>后续业务：</a:t>
            </a:r>
            <a:r>
              <a:rPr lang="en-US" altLang="zh-CN" sz="1200" dirty="0" smtClean="0"/>
              <a:t>ac60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ac61 ac63 I-J-L-M</a:t>
            </a:r>
            <a:r>
              <a:rPr lang="zh-CN" altLang="en-US" sz="1200" dirty="0" smtClean="0"/>
              <a:t>、一次性待遇支付数据获取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12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6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从业务的属性出发考虑</a:t>
            </a:r>
            <a:endParaRPr lang="en-US" altLang="zh-CN" dirty="0" smtClean="0"/>
          </a:p>
          <a:p>
            <a:r>
              <a:rPr lang="zh-CN" altLang="en-US" dirty="0" smtClean="0"/>
              <a:t>其中具有业务含义的</a:t>
            </a:r>
            <a:r>
              <a:rPr lang="en-US" altLang="zh-CN" dirty="0" smtClean="0"/>
              <a:t>1-3</a:t>
            </a:r>
            <a:r>
              <a:rPr lang="zh-CN" altLang="en-US" dirty="0" smtClean="0"/>
              <a:t>以后台服务、接口形式存在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没有业务含义的独立存在仓储层</a:t>
            </a:r>
            <a:endParaRPr lang="en-US" altLang="zh-CN" dirty="0" smtClean="0"/>
          </a:p>
          <a:p>
            <a:r>
              <a:rPr lang="en-US" altLang="zh-CN" dirty="0" smtClean="0"/>
              <a:t>1-3</a:t>
            </a:r>
            <a:r>
              <a:rPr lang="zh-CN" altLang="en-US" dirty="0" smtClean="0"/>
              <a:t>可能存在变化，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相对固定。保证与数据库打交道的时候始终固定的接口（仓存层接口）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878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AC60/AC61</a:t>
            </a:r>
          </a:p>
          <a:p>
            <a:r>
              <a:rPr lang="en-US" altLang="zh-CN" dirty="0" smtClean="0"/>
              <a:t>I-J-L-M</a:t>
            </a:r>
            <a:r>
              <a:rPr lang="zh-CN" altLang="en-US" dirty="0" smtClean="0"/>
              <a:t>各自的业务表</a:t>
            </a:r>
            <a:endParaRPr lang="en-US" altLang="zh-CN" dirty="0" smtClean="0"/>
          </a:p>
          <a:p>
            <a:r>
              <a:rPr lang="zh-CN" altLang="en-US" dirty="0" smtClean="0"/>
              <a:t>在待遇变更环节的前置条件</a:t>
            </a:r>
            <a:endParaRPr lang="en-US" altLang="zh-CN" dirty="0" smtClean="0"/>
          </a:p>
          <a:p>
            <a:r>
              <a:rPr lang="zh-CN" altLang="en-US" dirty="0" smtClean="0"/>
              <a:t>注意：此环节一定不要考虑</a:t>
            </a:r>
            <a:r>
              <a:rPr lang="en-US" altLang="zh-CN" dirty="0" smtClean="0"/>
              <a:t>ac60/ac61</a:t>
            </a:r>
            <a:r>
              <a:rPr lang="zh-CN" altLang="en-US" dirty="0" smtClean="0"/>
              <a:t>的正确性，其正确性是在待遇核定环节保证的</a:t>
            </a:r>
            <a:endParaRPr lang="en-US" altLang="zh-CN" dirty="0" smtClean="0"/>
          </a:p>
          <a:p>
            <a:r>
              <a:rPr lang="zh-CN" altLang="en-US" dirty="0" smtClean="0"/>
              <a:t>类似商品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价格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折扣的关系，打折是不需要判断商品价格是否正确的，哪怕一包纸巾卖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r>
              <a:rPr lang="zh-CN" altLang="en-US" dirty="0" smtClean="0"/>
              <a:t>业务本身的解耦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5EE5BF2-DDBF-4119-84D3-7A8F6A93A238}" type="datetime1">
              <a:rPr lang="zh-CN" altLang="en-US" smtClean="0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41A428-CC67-4EC5-B6B6-B3983E9C32B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5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intergrund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429784" cy="707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9485-011E-418F-AF19-F113270A86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1" name="Picture 13" descr="Himmel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36925"/>
            <a:ext cx="9429784" cy="179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149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"/>
            <a:ext cx="9144000" cy="68542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975" y="1436692"/>
            <a:ext cx="7165181" cy="670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7" y="193450"/>
            <a:ext cx="1317018" cy="24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9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二级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7" y="6607452"/>
            <a:ext cx="1013765" cy="190081"/>
          </a:xfrm>
          <a:prstGeom prst="rect">
            <a:avLst/>
          </a:prstGeom>
        </p:spPr>
      </p:pic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724" y="6432408"/>
            <a:ext cx="4103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AD02-325B-405C-AAAE-947AB9CC75E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7" y="2446344"/>
            <a:ext cx="2125658" cy="2125658"/>
          </a:xfrm>
          <a:prstGeom prst="rect">
            <a:avLst/>
          </a:prstGeom>
        </p:spPr>
      </p:pic>
      <p:sp>
        <p:nvSpPr>
          <p:cNvPr id="2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42917" y="240549"/>
            <a:ext cx="5243512" cy="513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ADE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2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064673" y="1199013"/>
            <a:ext cx="5333208" cy="513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00ADE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8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3447253" y="2157058"/>
            <a:ext cx="5333208" cy="513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00ADE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9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656803" y="3252395"/>
            <a:ext cx="5333208" cy="513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00ADE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30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3490117" y="4443401"/>
            <a:ext cx="5333208" cy="513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00ADE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31" name="文本占位符 4"/>
          <p:cNvSpPr>
            <a:spLocks noGrp="1"/>
          </p:cNvSpPr>
          <p:nvPr>
            <p:ph type="body" sz="quarter" idx="16" hasCustomPrompt="1"/>
          </p:nvPr>
        </p:nvSpPr>
        <p:spPr>
          <a:xfrm>
            <a:off x="2870992" y="5493073"/>
            <a:ext cx="5333208" cy="513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00ADE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5422"/>
            <a:ext cx="3619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7" y="6607452"/>
            <a:ext cx="1013765" cy="190081"/>
          </a:xfrm>
          <a:prstGeom prst="rect">
            <a:avLst/>
          </a:prstGeom>
        </p:spPr>
      </p:pic>
      <p:sp>
        <p:nvSpPr>
          <p:cNvPr id="1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724" y="6432408"/>
            <a:ext cx="4103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AD02-325B-405C-AAAE-947AB9CC75E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表格占位符 4"/>
          <p:cNvSpPr>
            <a:spLocks noGrp="1"/>
          </p:cNvSpPr>
          <p:nvPr>
            <p:ph type="tbl" sz="quarter" idx="10"/>
          </p:nvPr>
        </p:nvSpPr>
        <p:spPr>
          <a:xfrm>
            <a:off x="492125" y="1135063"/>
            <a:ext cx="8374063" cy="53943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14337" y="235741"/>
            <a:ext cx="5243512" cy="513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ADE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5422"/>
            <a:ext cx="3619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91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7" y="6607452"/>
            <a:ext cx="1013765" cy="190081"/>
          </a:xfrm>
          <a:prstGeom prst="rect">
            <a:avLst/>
          </a:prstGeom>
        </p:spPr>
      </p:pic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724" y="6432408"/>
            <a:ext cx="4103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AD02-325B-405C-AAAE-947AB9CC75E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414337" y="235741"/>
            <a:ext cx="5243512" cy="513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ADE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806680" y="1106488"/>
            <a:ext cx="3670224" cy="519430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u="none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buClr>
                <a:srgbClr val="FF6531"/>
              </a:buClr>
              <a:buFontTx/>
              <a:buBlip>
                <a:blip r:embed="rId4"/>
              </a:buBlip>
              <a:defRPr u="none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buFontTx/>
              <a:buBlip>
                <a:blip r:embed="rId5"/>
              </a:buBlip>
              <a:defRPr u="none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buClr>
                <a:srgbClr val="FF7C80"/>
              </a:buClr>
              <a:buFontTx/>
              <a:buBlip>
                <a:blip r:embed="rId6"/>
              </a:buBlip>
              <a:defRPr u="none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2596D0"/>
              </a:buClr>
              <a:defRPr u="none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" name="内容占位符 3"/>
          <p:cNvSpPr>
            <a:spLocks noGrp="1"/>
          </p:cNvSpPr>
          <p:nvPr>
            <p:ph sz="quarter" idx="13" hasCustomPrompt="1"/>
          </p:nvPr>
        </p:nvSpPr>
        <p:spPr>
          <a:xfrm>
            <a:off x="4770299" y="1106488"/>
            <a:ext cx="3670224" cy="519430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u="none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indent="-342900">
              <a:buClr>
                <a:srgbClr val="FF6531"/>
              </a:buClr>
              <a:buFontTx/>
              <a:buBlip>
                <a:blip r:embed="rId4"/>
              </a:buBlip>
              <a:defRPr u="none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>
              <a:buFontTx/>
              <a:buBlip>
                <a:blip r:embed="rId5"/>
              </a:buBlip>
              <a:defRPr u="none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buClr>
                <a:srgbClr val="FF7C80"/>
              </a:buClr>
              <a:buFontTx/>
              <a:buBlip>
                <a:blip r:embed="rId6"/>
              </a:buBlip>
              <a:defRPr u="none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2596D0"/>
              </a:buClr>
              <a:defRPr u="none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5422"/>
            <a:ext cx="3619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6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7" y="6607452"/>
            <a:ext cx="1013765" cy="190081"/>
          </a:xfrm>
          <a:prstGeom prst="rect">
            <a:avLst/>
          </a:prstGeom>
        </p:spPr>
      </p:pic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724" y="6432408"/>
            <a:ext cx="4103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AD02-325B-405C-AAAE-947AB9CC75E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14337" y="235741"/>
            <a:ext cx="5243512" cy="513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ADE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5422"/>
            <a:ext cx="361950" cy="52387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01881" y="1080655"/>
            <a:ext cx="8752114" cy="53795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780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7" y="6607452"/>
            <a:ext cx="1013765" cy="190081"/>
          </a:xfrm>
          <a:prstGeom prst="rect">
            <a:avLst/>
          </a:prstGeom>
        </p:spPr>
      </p:pic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724" y="6432408"/>
            <a:ext cx="4103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AD02-325B-405C-AAAE-947AB9CC75E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15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7" y="6607452"/>
            <a:ext cx="1013765" cy="190081"/>
          </a:xfrm>
          <a:prstGeom prst="rect">
            <a:avLst/>
          </a:prstGeom>
        </p:spPr>
      </p:pic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724" y="6432408"/>
            <a:ext cx="4103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AD02-325B-405C-AAAE-947AB9CC75E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"/>
            <a:ext cx="9144000" cy="68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60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DF630-3032-470B-BF0E-926D31AFA3D7}" type="datetimeFigureOut">
              <a:rPr lang="zh-CN" altLang="en-US"/>
              <a:pPr>
                <a:defRPr/>
              </a:pPr>
              <a:t>16-12-22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A6025-D040-43CB-B4A2-044718BD264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7164288" y="6309321"/>
            <a:ext cx="1979712" cy="2954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688" eaLnBrk="1" hangingPunct="1"/>
            <a:endParaRPr lang="zh-CN" altLang="en-US" sz="1400">
              <a:solidFill>
                <a:srgbClr val="FFFFFF"/>
              </a:solidFill>
              <a:latin typeface="FrutigerNext LT Regular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513949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模板（内页）55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322"/>
            <a:ext cx="9144000" cy="68542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117772"/>
            <a:ext cx="7951496" cy="668022"/>
          </a:xfrm>
        </p:spPr>
        <p:txBody>
          <a:bodyPr/>
          <a:lstStyle>
            <a:lvl1pPr algn="l">
              <a:defRPr sz="3200">
                <a:solidFill>
                  <a:srgbClr val="E24C4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953" y="1641095"/>
            <a:ext cx="7929269" cy="459621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0" y="214290"/>
            <a:ext cx="265745" cy="2954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01688" eaLnBrk="1" hangingPunct="1"/>
            <a:r>
              <a:rPr lang="en-US" altLang="zh-CN" sz="14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   </a:t>
            </a:r>
            <a:endParaRPr lang="zh-CN" altLang="en-US" sz="1400" dirty="0">
              <a:solidFill>
                <a:srgbClr val="FFFFFF"/>
              </a:solidFill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6" name="Rectangle 3"/>
          <p:cNvSpPr>
            <a:spLocks noChangeArrowheads="1"/>
          </p:cNvSpPr>
          <p:nvPr userDrawn="1"/>
        </p:nvSpPr>
        <p:spPr bwMode="auto">
          <a:xfrm>
            <a:off x="28575" y="142852"/>
            <a:ext cx="765175" cy="719138"/>
          </a:xfrm>
          <a:prstGeom prst="rect">
            <a:avLst/>
          </a:prstGeom>
          <a:solidFill>
            <a:schemeClr val="bg1"/>
          </a:solidFill>
          <a:ln w="9525" cmpd="sng">
            <a:noFill/>
            <a:miter lim="800000"/>
            <a:headEnd/>
            <a:tailEnd/>
          </a:ln>
          <a:effectLst/>
        </p:spPr>
        <p:txBody>
          <a:bodyPr wrap="none" lIns="90170" tIns="46990" rIns="90170" bIns="469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000000"/>
                </a:solidFill>
                <a:latin typeface="FrutigerNext LT Regular"/>
                <a:ea typeface="华文细黑"/>
              </a:rPr>
              <a:t>                   </a:t>
            </a:r>
          </a:p>
        </p:txBody>
      </p:sp>
      <p:sp>
        <p:nvSpPr>
          <p:cNvPr id="17" name="AutoShape 4"/>
          <p:cNvSpPr>
            <a:spLocks noChangeArrowheads="1"/>
          </p:cNvSpPr>
          <p:nvPr userDrawn="1"/>
        </p:nvSpPr>
        <p:spPr bwMode="auto">
          <a:xfrm>
            <a:off x="161925" y="234927"/>
            <a:ext cx="495300" cy="409575"/>
          </a:xfrm>
          <a:prstGeom prst="homePlate">
            <a:avLst>
              <a:gd name="adj" fmla="val 30233"/>
            </a:avLst>
          </a:prstGeom>
          <a:solidFill>
            <a:srgbClr val="E24B4B"/>
          </a:solidFill>
          <a:ln w="9525" cmpd="sng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000000"/>
              </a:solidFill>
              <a:latin typeface="FrutigerNext LT Regular"/>
              <a:ea typeface="华文细黑"/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175" y="233340"/>
            <a:ext cx="114300" cy="411162"/>
          </a:xfrm>
          <a:prstGeom prst="rect">
            <a:avLst/>
          </a:prstGeom>
          <a:solidFill>
            <a:srgbClr val="E24B4B"/>
          </a:solidFill>
          <a:ln w="9525" cmpd="sng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000000"/>
              </a:solidFill>
              <a:latin typeface="FrutigerNext LT Regular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411107095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443663"/>
            <a:ext cx="7939088" cy="414337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1357313" y="714375"/>
            <a:ext cx="7056437" cy="36513"/>
          </a:xfrm>
          <a:prstGeom prst="rect">
            <a:avLst/>
          </a:prstGeom>
          <a:gradFill flip="none" rotWithShape="1">
            <a:gsLst>
              <a:gs pos="29000">
                <a:schemeClr val="tx2">
                  <a:lumMod val="60000"/>
                  <a:lumOff val="40000"/>
                </a:schemeClr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任意多边形 5"/>
          <p:cNvSpPr/>
          <p:nvPr userDrawn="1"/>
        </p:nvSpPr>
        <p:spPr>
          <a:xfrm>
            <a:off x="6715125" y="6443663"/>
            <a:ext cx="2428875" cy="414337"/>
          </a:xfrm>
          <a:custGeom>
            <a:avLst/>
            <a:gdLst>
              <a:gd name="connsiteX0" fmla="*/ 0 w 4010021"/>
              <a:gd name="connsiteY0" fmla="*/ 0 h 414338"/>
              <a:gd name="connsiteX1" fmla="*/ 4010021 w 4010021"/>
              <a:gd name="connsiteY1" fmla="*/ 0 h 414338"/>
              <a:gd name="connsiteX2" fmla="*/ 4010021 w 4010021"/>
              <a:gd name="connsiteY2" fmla="*/ 414338 h 414338"/>
              <a:gd name="connsiteX3" fmla="*/ 0 w 4010021"/>
              <a:gd name="connsiteY3" fmla="*/ 414338 h 414338"/>
              <a:gd name="connsiteX4" fmla="*/ 0 w 4010021"/>
              <a:gd name="connsiteY4" fmla="*/ 0 h 414338"/>
              <a:gd name="connsiteX0" fmla="*/ 416520 w 4010021"/>
              <a:gd name="connsiteY0" fmla="*/ 0 h 414338"/>
              <a:gd name="connsiteX1" fmla="*/ 4010021 w 4010021"/>
              <a:gd name="connsiteY1" fmla="*/ 0 h 414338"/>
              <a:gd name="connsiteX2" fmla="*/ 4010021 w 4010021"/>
              <a:gd name="connsiteY2" fmla="*/ 414338 h 414338"/>
              <a:gd name="connsiteX3" fmla="*/ 0 w 4010021"/>
              <a:gd name="connsiteY3" fmla="*/ 414338 h 414338"/>
              <a:gd name="connsiteX4" fmla="*/ 416520 w 4010021"/>
              <a:gd name="connsiteY4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021" h="414338">
                <a:moveTo>
                  <a:pt x="416520" y="0"/>
                </a:moveTo>
                <a:lnTo>
                  <a:pt x="4010021" y="0"/>
                </a:lnTo>
                <a:lnTo>
                  <a:pt x="4010021" y="414338"/>
                </a:lnTo>
                <a:lnTo>
                  <a:pt x="0" y="414338"/>
                </a:lnTo>
                <a:lnTo>
                  <a:pt x="416520" y="0"/>
                </a:lnTo>
                <a:close/>
              </a:path>
            </a:pathLst>
          </a:custGeom>
          <a:solidFill>
            <a:srgbClr val="FFA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910" y="116632"/>
            <a:ext cx="8229600" cy="654032"/>
          </a:xfrm>
        </p:spPr>
        <p:txBody>
          <a:bodyPr>
            <a:normAutofit/>
          </a:bodyPr>
          <a:lstStyle>
            <a:lvl1pPr>
              <a:defRPr sz="3200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>
            <a:lvl1pPr>
              <a:lnSpc>
                <a:spcPct val="130000"/>
              </a:lnSpc>
              <a:defRPr sz="2800" b="0"/>
            </a:lvl1pPr>
            <a:lvl2pPr>
              <a:lnSpc>
                <a:spcPct val="130000"/>
              </a:lnSpc>
              <a:defRPr sz="2400" b="0"/>
            </a:lvl2pPr>
            <a:lvl3pPr>
              <a:lnSpc>
                <a:spcPct val="130000"/>
              </a:lnSpc>
              <a:defRPr sz="2000" b="0"/>
            </a:lvl3pPr>
            <a:lvl4pPr>
              <a:lnSpc>
                <a:spcPct val="130000"/>
              </a:lnSpc>
              <a:defRPr sz="1800" b="0"/>
            </a:lvl4pPr>
            <a:lvl5pPr>
              <a:lnSpc>
                <a:spcPct val="130000"/>
              </a:lnSpc>
              <a:defRPr sz="1800" b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pic>
        <p:nvPicPr>
          <p:cNvPr id="9" name="Picture 4" descr="银海LOGO副本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453336"/>
            <a:ext cx="1907704" cy="37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#</a:t>
            </a:r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347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-9872" y="64870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990CF28-E992-46B9-8A44-7A56808BDB7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78745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64835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组合 13"/>
          <p:cNvGrpSpPr/>
          <p:nvPr userDrawn="1"/>
        </p:nvGrpSpPr>
        <p:grpSpPr>
          <a:xfrm>
            <a:off x="-446898" y="-603912"/>
            <a:ext cx="1269043" cy="1818351"/>
            <a:chOff x="-500098" y="-428652"/>
            <a:chExt cx="1536700" cy="2201863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-381036" y="841348"/>
              <a:ext cx="1338263" cy="931863"/>
            </a:xfrm>
            <a:custGeom>
              <a:avLst/>
              <a:gdLst/>
              <a:ahLst/>
              <a:cxnLst>
                <a:cxn ang="0">
                  <a:pos x="679" y="422"/>
                </a:cxn>
                <a:cxn ang="0">
                  <a:pos x="529" y="0"/>
                </a:cxn>
                <a:cxn ang="0">
                  <a:pos x="140" y="131"/>
                </a:cxn>
                <a:cxn ang="0">
                  <a:pos x="40" y="20"/>
                </a:cxn>
                <a:cxn ang="0">
                  <a:pos x="30" y="382"/>
                </a:cxn>
                <a:cxn ang="0">
                  <a:pos x="679" y="422"/>
                </a:cxn>
              </a:cxnLst>
              <a:rect l="0" t="0" r="r" b="b"/>
              <a:pathLst>
                <a:path w="679" h="472">
                  <a:moveTo>
                    <a:pt x="679" y="422"/>
                  </a:moveTo>
                  <a:cubicBezTo>
                    <a:pt x="649" y="221"/>
                    <a:pt x="579" y="70"/>
                    <a:pt x="529" y="0"/>
                  </a:cubicBezTo>
                  <a:cubicBezTo>
                    <a:pt x="419" y="40"/>
                    <a:pt x="280" y="100"/>
                    <a:pt x="140" y="131"/>
                  </a:cubicBezTo>
                  <a:cubicBezTo>
                    <a:pt x="140" y="131"/>
                    <a:pt x="90" y="90"/>
                    <a:pt x="40" y="20"/>
                  </a:cubicBezTo>
                  <a:cubicBezTo>
                    <a:pt x="0" y="201"/>
                    <a:pt x="30" y="382"/>
                    <a:pt x="30" y="382"/>
                  </a:cubicBezTo>
                  <a:cubicBezTo>
                    <a:pt x="320" y="472"/>
                    <a:pt x="679" y="422"/>
                    <a:pt x="679" y="422"/>
                  </a:cubicBezTo>
                  <a:close/>
                </a:path>
              </a:pathLst>
            </a:custGeom>
            <a:solidFill>
              <a:srgbClr val="FF7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 sz="190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-500098" y="-428652"/>
              <a:ext cx="1536700" cy="1309688"/>
            </a:xfrm>
            <a:custGeom>
              <a:avLst/>
              <a:gdLst/>
              <a:ahLst/>
              <a:cxnLst>
                <a:cxn ang="0">
                  <a:pos x="539" y="573"/>
                </a:cxn>
                <a:cxn ang="0">
                  <a:pos x="589" y="643"/>
                </a:cxn>
                <a:cxn ang="0">
                  <a:pos x="759" y="553"/>
                </a:cxn>
                <a:cxn ang="0">
                  <a:pos x="579" y="0"/>
                </a:cxn>
                <a:cxn ang="0">
                  <a:pos x="0" y="442"/>
                </a:cxn>
                <a:cxn ang="0">
                  <a:pos x="100" y="663"/>
                </a:cxn>
                <a:cxn ang="0">
                  <a:pos x="110" y="603"/>
                </a:cxn>
                <a:cxn ang="0">
                  <a:pos x="539" y="573"/>
                </a:cxn>
              </a:cxnLst>
              <a:rect l="0" t="0" r="r" b="b"/>
              <a:pathLst>
                <a:path w="779" h="663">
                  <a:moveTo>
                    <a:pt x="539" y="573"/>
                  </a:moveTo>
                  <a:cubicBezTo>
                    <a:pt x="539" y="573"/>
                    <a:pt x="559" y="593"/>
                    <a:pt x="589" y="643"/>
                  </a:cubicBezTo>
                  <a:cubicBezTo>
                    <a:pt x="689" y="593"/>
                    <a:pt x="759" y="553"/>
                    <a:pt x="759" y="553"/>
                  </a:cubicBezTo>
                  <a:cubicBezTo>
                    <a:pt x="779" y="251"/>
                    <a:pt x="579" y="0"/>
                    <a:pt x="579" y="0"/>
                  </a:cubicBezTo>
                  <a:cubicBezTo>
                    <a:pt x="180" y="201"/>
                    <a:pt x="0" y="442"/>
                    <a:pt x="0" y="442"/>
                  </a:cubicBezTo>
                  <a:cubicBezTo>
                    <a:pt x="0" y="523"/>
                    <a:pt x="50" y="603"/>
                    <a:pt x="100" y="663"/>
                  </a:cubicBezTo>
                  <a:cubicBezTo>
                    <a:pt x="100" y="643"/>
                    <a:pt x="110" y="623"/>
                    <a:pt x="110" y="603"/>
                  </a:cubicBezTo>
                  <a:cubicBezTo>
                    <a:pt x="110" y="603"/>
                    <a:pt x="380" y="543"/>
                    <a:pt x="539" y="573"/>
                  </a:cubicBezTo>
                  <a:close/>
                </a:path>
              </a:pathLst>
            </a:custGeom>
            <a:solidFill>
              <a:srgbClr val="F90B3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 sz="190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-301661" y="644498"/>
              <a:ext cx="963613" cy="455613"/>
            </a:xfrm>
            <a:custGeom>
              <a:avLst/>
              <a:gdLst/>
              <a:ahLst/>
              <a:cxnLst>
                <a:cxn ang="0">
                  <a:pos x="100" y="231"/>
                </a:cxn>
                <a:cxn ang="0">
                  <a:pos x="489" y="100"/>
                </a:cxn>
                <a:cxn ang="0">
                  <a:pos x="439" y="30"/>
                </a:cxn>
                <a:cxn ang="0">
                  <a:pos x="10" y="60"/>
                </a:cxn>
                <a:cxn ang="0">
                  <a:pos x="0" y="120"/>
                </a:cxn>
                <a:cxn ang="0">
                  <a:pos x="100" y="231"/>
                </a:cxn>
              </a:cxnLst>
              <a:rect l="0" t="0" r="r" b="b"/>
              <a:pathLst>
                <a:path w="489" h="231">
                  <a:moveTo>
                    <a:pt x="100" y="231"/>
                  </a:moveTo>
                  <a:cubicBezTo>
                    <a:pt x="240" y="200"/>
                    <a:pt x="379" y="140"/>
                    <a:pt x="489" y="100"/>
                  </a:cubicBezTo>
                  <a:cubicBezTo>
                    <a:pt x="459" y="50"/>
                    <a:pt x="439" y="30"/>
                    <a:pt x="439" y="30"/>
                  </a:cubicBezTo>
                  <a:cubicBezTo>
                    <a:pt x="280" y="0"/>
                    <a:pt x="10" y="60"/>
                    <a:pt x="10" y="60"/>
                  </a:cubicBezTo>
                  <a:cubicBezTo>
                    <a:pt x="10" y="80"/>
                    <a:pt x="0" y="100"/>
                    <a:pt x="0" y="120"/>
                  </a:cubicBezTo>
                  <a:cubicBezTo>
                    <a:pt x="50" y="190"/>
                    <a:pt x="100" y="231"/>
                    <a:pt x="100" y="231"/>
                  </a:cubicBezTo>
                  <a:close/>
                </a:path>
              </a:pathLst>
            </a:custGeom>
            <a:solidFill>
              <a:srgbClr val="BD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zh-CN" altLang="en-US" sz="1900">
                <a:solidFill>
                  <a:srgbClr val="000000"/>
                </a:solidFill>
                <a:latin typeface="FrutigerNext LT Regular"/>
                <a:ea typeface="华文细黑"/>
              </a:endParaRPr>
            </a:p>
          </p:txBody>
        </p:sp>
      </p:grp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-9872" y="6487052"/>
            <a:ext cx="21336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0CF28-E992-46B9-8A44-7A56808BDB72}" type="slidenum">
              <a:rPr lang="zh-CN" altLang="en-US" smtClean="0">
                <a:solidFill>
                  <a:srgbClr val="000000">
                    <a:tint val="75000"/>
                  </a:srgbClr>
                </a:solidFill>
                <a:latin typeface="FrutigerNext LT Regular"/>
                <a:ea typeface="华文细黑"/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  <a:latin typeface="FrutigerNext LT Regular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val="52116375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083555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94596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5656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517806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93342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9990070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7949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26482"/>
            <a:ext cx="8229600" cy="9398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2F928-D1A2-4B8E-971B-F32D722CC8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1357313" y="714375"/>
            <a:ext cx="7056437" cy="36513"/>
          </a:xfrm>
          <a:prstGeom prst="rect">
            <a:avLst/>
          </a:prstGeom>
          <a:gradFill flip="none" rotWithShape="1">
            <a:gsLst>
              <a:gs pos="29000">
                <a:schemeClr val="tx2">
                  <a:lumMod val="60000"/>
                  <a:lumOff val="40000"/>
                </a:schemeClr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6913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554295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FrutigerNext LT Regular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353049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096587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686267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953" y="430385"/>
            <a:ext cx="7951496" cy="87149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-9872" y="64870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0CF28-E992-46B9-8A44-7A56808BDB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5760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26482"/>
            <a:ext cx="8229600" cy="9398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183" y="1124744"/>
            <a:ext cx="4040188" cy="63976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183" y="1764506"/>
            <a:ext cx="4040188" cy="4400798"/>
          </a:xfr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124744"/>
            <a:ext cx="4041775" cy="639762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008" y="1764506"/>
            <a:ext cx="4041775" cy="4400798"/>
          </a:xfr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648002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44B83-94E2-4F8F-8042-430DA2B6CA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1357313" y="714375"/>
            <a:ext cx="7056437" cy="36513"/>
          </a:xfrm>
          <a:prstGeom prst="rect">
            <a:avLst/>
          </a:prstGeom>
          <a:gradFill flip="none" rotWithShape="1">
            <a:gsLst>
              <a:gs pos="29000">
                <a:schemeClr val="tx2">
                  <a:lumMod val="60000"/>
                  <a:lumOff val="40000"/>
                </a:schemeClr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46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93980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9FEA0-AE6E-4991-8673-5615FB996A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1357313" y="714375"/>
            <a:ext cx="7056437" cy="36513"/>
          </a:xfrm>
          <a:prstGeom prst="rect">
            <a:avLst/>
          </a:prstGeom>
          <a:gradFill flip="none" rotWithShape="1">
            <a:gsLst>
              <a:gs pos="29000">
                <a:schemeClr val="tx2">
                  <a:lumMod val="60000"/>
                  <a:lumOff val="40000"/>
                </a:schemeClr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889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B20B9-DBB8-4262-A825-D5ABE60850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2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-9872" y="64870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0CF28-E992-46B9-8A44-7A56808BDB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8236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17" y="6607452"/>
            <a:ext cx="1013765" cy="190081"/>
          </a:xfrm>
          <a:prstGeom prst="rect">
            <a:avLst/>
          </a:prstGeom>
        </p:spPr>
      </p:pic>
      <p:sp>
        <p:nvSpPr>
          <p:cNvPr id="1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724" y="6432408"/>
            <a:ext cx="4103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AD02-325B-405C-AAAE-947AB9CC75E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表格占位符 4"/>
          <p:cNvSpPr>
            <a:spLocks noGrp="1"/>
          </p:cNvSpPr>
          <p:nvPr>
            <p:ph type="tbl" sz="quarter" idx="10"/>
          </p:nvPr>
        </p:nvSpPr>
        <p:spPr>
          <a:xfrm>
            <a:off x="492125" y="1135063"/>
            <a:ext cx="8374063" cy="53943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14337" y="235741"/>
            <a:ext cx="5243512" cy="513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ADE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5422"/>
            <a:ext cx="3619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9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4782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9.jpeg"/><Relationship Id="rId18" Type="http://schemas.openxmlformats.org/officeDocument/2006/relationships/image" Target="../media/image14.jpe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8.jpeg"/><Relationship Id="rId17" Type="http://schemas.openxmlformats.org/officeDocument/2006/relationships/image" Target="../media/image13.jpeg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7.jpeg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11.jpeg"/><Relationship Id="rId10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Relationship Id="rId14" Type="http://schemas.openxmlformats.org/officeDocument/2006/relationships/image" Target="../media/image10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67544" y="-27384"/>
            <a:ext cx="822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7544" y="1052736"/>
            <a:ext cx="822960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4" descr="银海LOGO副本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447486"/>
            <a:ext cx="1907704" cy="37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492F928-D1A2-4B8E-971B-F32D722CC8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26" r:id="rId3"/>
    <p:sldLayoutId id="2147484127" r:id="rId4"/>
    <p:sldLayoutId id="2147484128" r:id="rId5"/>
    <p:sldLayoutId id="2147484129" r:id="rId6"/>
    <p:sldLayoutId id="2147484136" r:id="rId7"/>
    <p:sldLayoutId id="2147484138" r:id="rId8"/>
    <p:sldLayoutId id="214748416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0" kern="1200" dirty="0" smtClean="0">
          <a:solidFill>
            <a:srgbClr val="0070C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ü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"/>
            <a:ext cx="9144000" cy="6854209"/>
          </a:xfrm>
          <a:prstGeom prst="rect">
            <a:avLst/>
          </a:prstGeom>
        </p:spPr>
      </p:pic>
      <p:sp>
        <p:nvSpPr>
          <p:cNvPr id="8" name="椭圆 7"/>
          <p:cNvSpPr/>
          <p:nvPr userDrawn="1"/>
        </p:nvSpPr>
        <p:spPr>
          <a:xfrm>
            <a:off x="1057275" y="2646758"/>
            <a:ext cx="1564481" cy="1564481"/>
          </a:xfrm>
          <a:prstGeom prst="ellipse">
            <a:avLst/>
          </a:prstGeom>
          <a:solidFill>
            <a:srgbClr val="FFCA2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AD02-325B-405C-AAAE-947AB9CC75E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"/>
            <a:ext cx="9144000" cy="68542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"/>
            <a:ext cx="9144000" cy="68542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"/>
            <a:ext cx="9144000" cy="68542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"/>
            <a:ext cx="9144000" cy="685420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"/>
            <a:ext cx="9144000" cy="68542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"/>
            <a:ext cx="9144000" cy="68542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"/>
            <a:ext cx="9144000" cy="68542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"/>
            <a:ext cx="9144000" cy="68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6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953" y="430385"/>
            <a:ext cx="7951496" cy="87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096" tIns="40048" rIns="80096" bIns="400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9198971" y="1423891"/>
            <a:ext cx="1049817" cy="200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081" tIns="40041" rIns="80081" bIns="40041"/>
          <a:lstStyle/>
          <a:p>
            <a:pPr defTabSz="801362" eaLnBrk="1" hangingPunct="1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defTabSz="801362" eaLnBrk="1" hangingPunct="1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  <a:p>
            <a:pPr defTabSz="801362" eaLnBrk="1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801362" eaLnBrk="1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801362" eaLnBrk="1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9198971" y="-61675"/>
            <a:ext cx="1049817" cy="83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081" tIns="40041" rIns="80081" bIns="40041"/>
          <a:lstStyle/>
          <a:p>
            <a:pPr defTabSz="801362" eaLnBrk="1" hangingPunct="1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defTabSz="801362" eaLnBrk="1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801362" eaLnBrk="1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801362" eaLnBrk="1" hangingPunct="1">
              <a:lnSpc>
                <a:spcPct val="125000"/>
              </a:lnSpc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4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953" y="1641095"/>
            <a:ext cx="7929269" cy="452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09" tIns="40055" rIns="80109" bIns="400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89" name="矩形 88"/>
          <p:cNvSpPr/>
          <p:nvPr/>
        </p:nvSpPr>
        <p:spPr>
          <a:xfrm>
            <a:off x="-1260648" y="233485"/>
            <a:ext cx="1143008" cy="926984"/>
          </a:xfrm>
          <a:prstGeom prst="rect">
            <a:avLst/>
          </a:prstGeom>
          <a:solidFill>
            <a:srgbClr val="E24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= 226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= 76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75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-1297072" y="4653136"/>
            <a:ext cx="1143008" cy="926984"/>
          </a:xfrm>
          <a:prstGeom prst="rect">
            <a:avLst/>
          </a:prstGeom>
          <a:solidFill>
            <a:srgbClr val="92D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= 146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= 208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89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-1297072" y="3573016"/>
            <a:ext cx="1143008" cy="9269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= 255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= 192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0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-1290176" y="2492896"/>
            <a:ext cx="1143008" cy="926984"/>
          </a:xfrm>
          <a:prstGeom prst="rect">
            <a:avLst/>
          </a:prstGeom>
          <a:solidFill>
            <a:srgbClr val="4C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= 76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= 187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214</a:t>
            </a:r>
            <a:endParaRPr lang="nl-NL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-1266256" y="1349888"/>
            <a:ext cx="1143008" cy="926984"/>
          </a:xfrm>
          <a:prstGeom prst="rect">
            <a:avLst/>
          </a:prstGeom>
          <a:solidFill>
            <a:srgbClr val="FF7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= 255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= 123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78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-1310132" y="5805264"/>
            <a:ext cx="1143008" cy="926984"/>
          </a:xfrm>
          <a:prstGeom prst="rect">
            <a:avLst/>
          </a:prstGeom>
          <a:solidFill>
            <a:srgbClr val="E36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= 227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= 97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158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94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</p:sldLayoutIdLst>
  <p:transition>
    <p:fade/>
  </p:transition>
  <p:hf hdr="0" ftr="0"/>
  <p:txStyles>
    <p:titleStyle>
      <a:lvl1pPr algn="ctr" defTabSz="799024" rtl="0" eaLnBrk="1" fontAlgn="base" hangingPunct="1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DFLiJinHeiW8-GB"/>
          <a:ea typeface="DFLiJinHeiW8-GB"/>
          <a:cs typeface="DFLiJinHeiW8-GB"/>
        </a:defRPr>
      </a:lvl1pPr>
      <a:lvl2pPr algn="l" defTabSz="799024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799024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799024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799024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385940" algn="l" defTabSz="676736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771881" algn="l" defTabSz="676736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157820" algn="l" defTabSz="676736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543761" algn="l" defTabSz="676736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297623" indent="-297623" algn="l" defTabSz="799024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rgbClr val="BD0000"/>
        </a:buClr>
        <a:buSzPct val="70000"/>
        <a:buFont typeface="Wingdings" pitchFamily="2" charset="2"/>
        <a:buChar char="l"/>
        <a:defRPr sz="3600" b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50213" indent="-248020" algn="l" defTabSz="799024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000120" indent="-198415" algn="l" defTabSz="799024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398292" indent="-197075" algn="l" defTabSz="799024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1800485" indent="-198415" algn="l" defTabSz="799024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宋体" pitchFamily="2" charset="-122"/>
        <a:buChar char="﹒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1908260" indent="-170190" algn="l" defTabSz="676736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000">
          <a:solidFill>
            <a:schemeClr val="tx1"/>
          </a:solidFill>
          <a:latin typeface="+mj-lt"/>
          <a:ea typeface="+mn-ea"/>
        </a:defRPr>
      </a:lvl6pPr>
      <a:lvl7pPr marL="2294200" indent="-170190" algn="l" defTabSz="676736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000">
          <a:solidFill>
            <a:schemeClr val="tx1"/>
          </a:solidFill>
          <a:latin typeface="+mj-lt"/>
          <a:ea typeface="+mn-ea"/>
        </a:defRPr>
      </a:lvl7pPr>
      <a:lvl8pPr marL="2680141" indent="-170190" algn="l" defTabSz="676736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000">
          <a:solidFill>
            <a:schemeClr val="tx1"/>
          </a:solidFill>
          <a:latin typeface="+mj-lt"/>
          <a:ea typeface="+mn-ea"/>
        </a:defRPr>
      </a:lvl8pPr>
      <a:lvl9pPr marL="3066081" indent="-170190" algn="l" defTabSz="676736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7718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5940" algn="l" defTabSz="7718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1881" algn="l" defTabSz="7718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7820" algn="l" defTabSz="7718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761" algn="l" defTabSz="7718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9700" algn="l" defTabSz="7718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15641" algn="l" defTabSz="7718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01582" algn="l" defTabSz="7718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7522" algn="l" defTabSz="7718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模板（内页）55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9525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 userDrawn="1"/>
        </p:nvSpPr>
        <p:spPr bwMode="auto">
          <a:xfrm>
            <a:off x="28575" y="190500"/>
            <a:ext cx="765175" cy="719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                   </a:t>
            </a:r>
          </a:p>
        </p:txBody>
      </p:sp>
      <p:sp>
        <p:nvSpPr>
          <p:cNvPr id="1028" name="AutoShape 4"/>
          <p:cNvSpPr>
            <a:spLocks noChangeArrowheads="1"/>
          </p:cNvSpPr>
          <p:nvPr userDrawn="1"/>
        </p:nvSpPr>
        <p:spPr bwMode="auto">
          <a:xfrm>
            <a:off x="161925" y="282575"/>
            <a:ext cx="495300" cy="409575"/>
          </a:xfrm>
          <a:prstGeom prst="homePlate">
            <a:avLst>
              <a:gd name="adj" fmla="val 30233"/>
            </a:avLst>
          </a:prstGeom>
          <a:solidFill>
            <a:srgbClr val="E24B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3175" y="280988"/>
            <a:ext cx="114300" cy="411162"/>
          </a:xfrm>
          <a:prstGeom prst="rect">
            <a:avLst/>
          </a:prstGeom>
          <a:solidFill>
            <a:srgbClr val="E24B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  <p:sldLayoutId id="2147484166" r:id="rId12"/>
  </p:sldLayoutIdLst>
  <p:transition>
    <p:fade/>
  </p:transition>
  <p:txStyles>
    <p:titleStyle>
      <a:lvl1pPr marL="798513" indent="-798513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990000"/>
          </a:solidFill>
          <a:latin typeface="+mj-lt"/>
          <a:ea typeface="+mj-ea"/>
          <a:cs typeface="+mj-cs"/>
          <a:sym typeface="DFLiJinHeiW8-GB" charset="0"/>
        </a:defRPr>
      </a:lvl1pPr>
      <a:lvl2pPr marL="798513" indent="-798513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DFLiJinHeiW8-GB" charset="0"/>
          <a:ea typeface="DFLiJinHeiW8-GB" charset="0"/>
          <a:cs typeface="DFLiJinHeiW8-GB" charset="0"/>
          <a:sym typeface="DFLiJinHeiW8-GB" charset="0"/>
        </a:defRPr>
      </a:lvl2pPr>
      <a:lvl3pPr marL="798513" indent="-798513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DFLiJinHeiW8-GB" charset="0"/>
          <a:ea typeface="DFLiJinHeiW8-GB" charset="0"/>
          <a:cs typeface="DFLiJinHeiW8-GB" charset="0"/>
          <a:sym typeface="DFLiJinHeiW8-GB" charset="0"/>
        </a:defRPr>
      </a:lvl3pPr>
      <a:lvl4pPr marL="798513" indent="-798513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DFLiJinHeiW8-GB" charset="0"/>
          <a:ea typeface="DFLiJinHeiW8-GB" charset="0"/>
          <a:cs typeface="DFLiJinHeiW8-GB" charset="0"/>
          <a:sym typeface="DFLiJinHeiW8-GB" charset="0"/>
        </a:defRPr>
      </a:lvl4pPr>
      <a:lvl5pPr marL="798513" indent="-798513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DFLiJinHeiW8-GB" charset="0"/>
          <a:ea typeface="DFLiJinHeiW8-GB" charset="0"/>
          <a:cs typeface="DFLiJinHeiW8-GB" charset="0"/>
          <a:sym typeface="DFLiJinHeiW8-GB" charset="0"/>
        </a:defRPr>
      </a:lvl5pPr>
      <a:lvl6pPr marL="1255713" indent="-798513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DFLiJinHeiW8-GB" charset="0"/>
          <a:ea typeface="DFLiJinHeiW8-GB" charset="0"/>
          <a:cs typeface="DFLiJinHeiW8-GB" charset="0"/>
          <a:sym typeface="DFLiJinHeiW8-GB" charset="0"/>
        </a:defRPr>
      </a:lvl6pPr>
      <a:lvl7pPr marL="1712913" indent="-798513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DFLiJinHeiW8-GB" charset="0"/>
          <a:ea typeface="DFLiJinHeiW8-GB" charset="0"/>
          <a:cs typeface="DFLiJinHeiW8-GB" charset="0"/>
          <a:sym typeface="DFLiJinHeiW8-GB" charset="0"/>
        </a:defRPr>
      </a:lvl7pPr>
      <a:lvl8pPr marL="2170113" indent="-798513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DFLiJinHeiW8-GB" charset="0"/>
          <a:ea typeface="DFLiJinHeiW8-GB" charset="0"/>
          <a:cs typeface="DFLiJinHeiW8-GB" charset="0"/>
          <a:sym typeface="DFLiJinHeiW8-GB" charset="0"/>
        </a:defRPr>
      </a:lvl8pPr>
      <a:lvl9pPr marL="2627313" indent="-798513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DFLiJinHeiW8-GB" charset="0"/>
          <a:ea typeface="DFLiJinHeiW8-GB" charset="0"/>
          <a:cs typeface="DFLiJinHeiW8-GB" charset="0"/>
          <a:sym typeface="DFLiJinHeiW8-GB" charset="0"/>
        </a:defRPr>
      </a:lvl9pPr>
    </p:titleStyle>
    <p:bodyStyle>
      <a:lvl1pPr marL="298450" indent="-298450" algn="l" defTabSz="798513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BD0000"/>
        </a:buClr>
        <a:buSzPct val="70000"/>
        <a:buFont typeface="Wingdings" panose="05000000000000000000" pitchFamily="2" charset="2"/>
        <a:buChar char="l"/>
        <a:defRPr sz="3600" kern="1200">
          <a:solidFill>
            <a:schemeClr val="tx1"/>
          </a:solidFill>
          <a:latin typeface="+mn-lt"/>
          <a:ea typeface="+mn-ea"/>
          <a:cs typeface="+mn-cs"/>
          <a:sym typeface="FrutigerNext LT Regular" charset="0"/>
        </a:defRPr>
      </a:lvl1pPr>
      <a:lvl2pPr marL="650875" indent="-247650" algn="l" defTabSz="798513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+mn-lt"/>
          <a:ea typeface="+mn-ea"/>
          <a:cs typeface="+mn-cs"/>
          <a:sym typeface="FrutigerNext LT Regular" charset="0"/>
        </a:defRPr>
      </a:lvl2pPr>
      <a:lvl3pPr marL="1000125" indent="-196850" algn="l" defTabSz="798513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  <a:sym typeface="FrutigerNext LT Regular" charset="0"/>
        </a:defRPr>
      </a:lvl3pPr>
      <a:lvl4pPr marL="1398588" indent="-196850" algn="l" defTabSz="798513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  <a:sym typeface="FrutigerNext LT Regular" charset="0"/>
        </a:defRPr>
      </a:lvl4pPr>
      <a:lvl5pPr marL="1800225" indent="-196850" algn="l" defTabSz="798513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宋体" panose="02010600030101010101" pitchFamily="2" charset="-122"/>
        <a:buChar char="﹒"/>
        <a:defRPr sz="2000" kern="1200">
          <a:solidFill>
            <a:schemeClr val="tx1"/>
          </a:solidFill>
          <a:latin typeface="+mn-lt"/>
          <a:ea typeface="+mn-ea"/>
          <a:cs typeface="+mn-cs"/>
          <a:sym typeface="FrutigerNext LT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052736"/>
            <a:ext cx="8643998" cy="1470025"/>
          </a:xfrm>
        </p:spPr>
        <p:txBody>
          <a:bodyPr/>
          <a:lstStyle/>
          <a:p>
            <a:pPr algn="ctr"/>
            <a:r>
              <a:rPr lang="zh-CN" altLang="en-US" sz="3801" b="1" spc="493" dirty="0">
                <a:solidFill>
                  <a:srgbClr val="ED7F00"/>
                </a:solidFill>
                <a:latin typeface="微软雅黑"/>
                <a:ea typeface="微软雅黑"/>
                <a:cs typeface="微软雅黑"/>
              </a:rPr>
              <a:t>四险待遇公共部分的设计交流</a:t>
            </a:r>
            <a:endParaRPr altLang="zh-CN" sz="3801" b="1" spc="493" dirty="0">
              <a:solidFill>
                <a:srgbClr val="ED7F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1604" y="5643578"/>
            <a:ext cx="6400800" cy="1214422"/>
          </a:xfrm>
        </p:spPr>
        <p:txBody>
          <a:bodyPr/>
          <a:lstStyle/>
          <a:p>
            <a:r>
              <a:rPr lang="zh-CN" altLang="en-US" sz="2400">
                <a:solidFill>
                  <a:schemeClr val="bg2">
                    <a:lumMod val="25000"/>
                  </a:schemeClr>
                </a:solidFill>
              </a:rPr>
              <a:t>四川久远银海软件股份有限公司</a:t>
            </a:r>
            <a:endParaRPr lang="en-US" altLang="zh-CN" sz="24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变更处理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5576" y="1412776"/>
            <a:ext cx="8004942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1.</a:t>
            </a:r>
            <a:r>
              <a:rPr lang="zh-CN" altLang="en-US" sz="2400" dirty="0" smtClean="0">
                <a:latin typeface="+mn-ea"/>
                <a:ea typeface="+mn-ea"/>
              </a:rPr>
              <a:t>事件及审核审批流、业务流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2.</a:t>
            </a:r>
            <a:r>
              <a:rPr lang="zh-CN" altLang="en-US" sz="2400" dirty="0" smtClean="0">
                <a:latin typeface="+mn-ea"/>
                <a:ea typeface="+mn-ea"/>
              </a:rPr>
              <a:t>变更处理的设计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 2.1</a:t>
            </a:r>
            <a:r>
              <a:rPr lang="zh-CN" altLang="en-US" sz="2400" dirty="0">
                <a:latin typeface="+mn-ea"/>
                <a:ea typeface="+mn-ea"/>
              </a:rPr>
              <a:t> </a:t>
            </a:r>
            <a:r>
              <a:rPr lang="zh-CN" altLang="en-US" sz="2400" dirty="0" smtClean="0">
                <a:latin typeface="+mn-ea"/>
                <a:ea typeface="+mn-ea"/>
              </a:rPr>
              <a:t>待遇发放状态的处理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 2.2 </a:t>
            </a:r>
            <a:r>
              <a:rPr lang="zh-CN" altLang="en-US" sz="2400" dirty="0" smtClean="0">
                <a:latin typeface="+mn-ea"/>
              </a:rPr>
              <a:t>可能</a:t>
            </a:r>
            <a:r>
              <a:rPr lang="zh-CN" altLang="en-US" sz="2400" dirty="0">
                <a:latin typeface="+mn-ea"/>
              </a:rPr>
              <a:t>涉及的补退处理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  </a:t>
            </a:r>
            <a:r>
              <a:rPr lang="en-US" altLang="zh-CN" sz="2400" dirty="0" smtClean="0">
                <a:latin typeface="+mn-ea"/>
                <a:ea typeface="+mn-ea"/>
              </a:rPr>
              <a:t>2.3 </a:t>
            </a:r>
            <a:r>
              <a:rPr lang="zh-CN" altLang="en-US" sz="2400" dirty="0" smtClean="0">
                <a:latin typeface="+mn-ea"/>
                <a:ea typeface="+mn-ea"/>
              </a:rPr>
              <a:t>个人最大做帐期的处理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 2.4 </a:t>
            </a:r>
            <a:r>
              <a:rPr lang="zh-CN" altLang="en-US" sz="2400" dirty="0" smtClean="0">
                <a:latin typeface="+mn-ea"/>
                <a:ea typeface="+mn-ea"/>
              </a:rPr>
              <a:t>可能涉及的待遇计算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 2.5 </a:t>
            </a:r>
            <a:r>
              <a:rPr lang="zh-CN" altLang="en-US" sz="2400" dirty="0" smtClean="0">
                <a:latin typeface="+mn-ea"/>
                <a:ea typeface="+mn-ea"/>
              </a:rPr>
              <a:t>可能涉及的发放方式变更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3.</a:t>
            </a:r>
            <a:r>
              <a:rPr lang="zh-CN" altLang="en-US" sz="2400" dirty="0" smtClean="0">
                <a:latin typeface="+mn-ea"/>
                <a:ea typeface="+mn-ea"/>
              </a:rPr>
              <a:t>外层封装服务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45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结果及后续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334" y="1268760"/>
            <a:ext cx="80049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后续业务的使用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BENEFITEVENT </a:t>
            </a:r>
            <a:r>
              <a:rPr lang="zh-CN" altLang="en-US" sz="3200" dirty="0"/>
              <a:t>待遇事件</a:t>
            </a:r>
            <a:r>
              <a:rPr lang="zh-CN" altLang="en-US" sz="3200" dirty="0" smtClean="0"/>
              <a:t>表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PREPAYMENT </a:t>
            </a:r>
            <a:r>
              <a:rPr lang="zh-CN" altLang="en-US" sz="3200" dirty="0"/>
              <a:t>预发放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7120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按业务属性设计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1239" y="1484784"/>
            <a:ext cx="80049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服务设计与相关环节</a:t>
            </a:r>
            <a:r>
              <a:rPr lang="en-US" altLang="zh-CN" sz="2000" dirty="0" smtClean="0"/>
              <a:t> 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获取数据类</a:t>
            </a:r>
            <a:r>
              <a:rPr lang="en-US" altLang="zh-CN" sz="2000" dirty="0" smtClean="0"/>
              <a:t>(Get):</a:t>
            </a:r>
            <a:r>
              <a:rPr lang="zh-CN" altLang="en-US" sz="2000" dirty="0" smtClean="0"/>
              <a:t>获取人员待遇信息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2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条件检查类</a:t>
            </a:r>
            <a:r>
              <a:rPr lang="en-US" altLang="zh-CN" sz="2000" dirty="0" smtClean="0"/>
              <a:t>(Check):</a:t>
            </a:r>
            <a:r>
              <a:rPr lang="zh-CN" altLang="en-US" sz="2000" dirty="0" smtClean="0"/>
              <a:t>是否满足变更条件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/>
              <a:t>核定</a:t>
            </a:r>
            <a:r>
              <a:rPr lang="zh-CN" altLang="en-US" sz="2000" dirty="0" smtClean="0"/>
              <a:t>计算类</a:t>
            </a:r>
            <a:r>
              <a:rPr lang="en-US" altLang="zh-CN" sz="2000" dirty="0" smtClean="0"/>
              <a:t>(Calculate):</a:t>
            </a:r>
            <a:r>
              <a:rPr lang="zh-CN" altLang="en-US" sz="2000" dirty="0" smtClean="0"/>
              <a:t>计算待遇</a:t>
            </a:r>
            <a:r>
              <a:rPr lang="en-US" altLang="zh-CN" sz="2000" dirty="0" smtClean="0"/>
              <a:t>[</a:t>
            </a:r>
            <a:r>
              <a:rPr lang="zh-CN" altLang="en-US" sz="2000" dirty="0" smtClean="0"/>
              <a:t>终止</a:t>
            </a:r>
            <a:r>
              <a:rPr lang="en-US" altLang="zh-CN" sz="2000" dirty="0" smtClean="0"/>
              <a:t>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4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数据保存类</a:t>
            </a:r>
            <a:r>
              <a:rPr lang="en-US" altLang="zh-CN" sz="2000" dirty="0" smtClean="0"/>
              <a:t>(Save)</a:t>
            </a:r>
            <a:r>
              <a:rPr lang="zh-CN" altLang="en-US" sz="2000" dirty="0" smtClean="0"/>
              <a:t>：写入数据库持久化操作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336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基础信息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1239" y="1268760"/>
            <a:ext cx="80049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1.</a:t>
            </a:r>
            <a:r>
              <a:rPr lang="zh-CN" altLang="en-US" sz="3200" dirty="0" smtClean="0"/>
              <a:t>需支付处理的待遇信息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数据范围</a:t>
            </a:r>
            <a:r>
              <a:rPr lang="zh-CN" altLang="en-US" sz="3200" dirty="0"/>
              <a:t>设计</a:t>
            </a:r>
            <a:r>
              <a:rPr lang="zh-CN" altLang="en-US" sz="3200" dirty="0" smtClean="0"/>
              <a:t>变化</a:t>
            </a:r>
            <a:r>
              <a:rPr lang="en-US" altLang="zh-CN" sz="32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定期正常纳入</a:t>
            </a:r>
            <a:r>
              <a:rPr lang="zh-CN" altLang="en-US" sz="3200" dirty="0"/>
              <a:t>当</a:t>
            </a:r>
            <a:r>
              <a:rPr lang="zh-CN" altLang="en-US" sz="3200" dirty="0" smtClean="0"/>
              <a:t>期支付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一</a:t>
            </a:r>
            <a:r>
              <a:rPr lang="zh-CN" altLang="en-US" sz="3200" dirty="0" smtClean="0"/>
              <a:t>次待遇纳入当期支付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补发纳入当期支付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退</a:t>
            </a:r>
            <a:r>
              <a:rPr lang="zh-CN" altLang="en-US" sz="3200" dirty="0" smtClean="0"/>
              <a:t>发扣减纳入当期支付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失败重发纳入当期支付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2334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支付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5576" y="1412776"/>
            <a:ext cx="80049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1.</a:t>
            </a:r>
            <a:r>
              <a:rPr lang="zh-CN" altLang="en-US" sz="2400" dirty="0" smtClean="0">
                <a:latin typeface="+mn-ea"/>
                <a:ea typeface="+mn-ea"/>
              </a:rPr>
              <a:t>批量业务的设计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多线程、任务池、后台执行、前台查询</a:t>
            </a:r>
            <a:r>
              <a:rPr lang="en-US" altLang="zh-CN" sz="2400" dirty="0" smtClean="0">
                <a:latin typeface="+mn-ea"/>
                <a:ea typeface="+mn-ea"/>
              </a:rPr>
              <a:t>(</a:t>
            </a:r>
            <a:r>
              <a:rPr lang="zh-CN" altLang="en-US" sz="2400" dirty="0" smtClean="0">
                <a:latin typeface="+mn-ea"/>
                <a:ea typeface="+mn-ea"/>
              </a:rPr>
              <a:t>结果、进度</a:t>
            </a:r>
            <a:r>
              <a:rPr lang="en-US" altLang="zh-CN" sz="2400" dirty="0" smtClean="0">
                <a:latin typeface="+mn-ea"/>
                <a:ea typeface="+mn-ea"/>
              </a:rPr>
              <a:t>)】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2.</a:t>
            </a:r>
            <a:r>
              <a:rPr lang="zh-CN" altLang="en-US" sz="2400" dirty="0">
                <a:latin typeface="+mn-ea"/>
                <a:ea typeface="+mn-ea"/>
              </a:rPr>
              <a:t>支付</a:t>
            </a:r>
            <a:r>
              <a:rPr lang="zh-CN" altLang="en-US" sz="2400" dirty="0" smtClean="0">
                <a:latin typeface="+mn-ea"/>
                <a:ea typeface="+mn-ea"/>
              </a:rPr>
              <a:t>的设计变化</a:t>
            </a:r>
            <a:r>
              <a:rPr lang="en-US" altLang="zh-CN" sz="2400" dirty="0" smtClean="0">
                <a:latin typeface="+mn-ea"/>
                <a:ea typeface="+mn-ea"/>
              </a:rPr>
              <a:t>【Oracle</a:t>
            </a:r>
            <a:r>
              <a:rPr lang="zh-CN" altLang="en-US" sz="2400" dirty="0" smtClean="0">
                <a:latin typeface="+mn-ea"/>
                <a:ea typeface="+mn-ea"/>
              </a:rPr>
              <a:t>存储过程</a:t>
            </a:r>
            <a:r>
              <a:rPr lang="en-US" altLang="zh-CN" sz="2400" dirty="0" smtClean="0">
                <a:latin typeface="+mn-ea"/>
                <a:ea typeface="+mn-ea"/>
              </a:rPr>
              <a:t>||JAVA】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 2.1</a:t>
            </a:r>
            <a:r>
              <a:rPr lang="zh-CN" altLang="en-US" sz="2400" dirty="0">
                <a:latin typeface="+mn-ea"/>
                <a:ea typeface="+mn-ea"/>
              </a:rPr>
              <a:t> </a:t>
            </a:r>
            <a:r>
              <a:rPr lang="zh-CN" altLang="en-US" sz="2400" dirty="0" smtClean="0">
                <a:latin typeface="+mn-ea"/>
                <a:ea typeface="+mn-ea"/>
              </a:rPr>
              <a:t>从各类别纳入核定的人员中筛出可以支付的人员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 2.2 </a:t>
            </a:r>
            <a:r>
              <a:rPr lang="zh-CN" altLang="en-US" sz="2400" dirty="0" smtClean="0">
                <a:latin typeface="+mn-ea"/>
                <a:ea typeface="+mn-ea"/>
              </a:rPr>
              <a:t>各类别的</a:t>
            </a:r>
            <a:r>
              <a:rPr lang="zh-CN" altLang="en-US" sz="2400" dirty="0" smtClean="0">
                <a:latin typeface="+mn-ea"/>
              </a:rPr>
              <a:t>支付处理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  </a:t>
            </a:r>
            <a:r>
              <a:rPr lang="en-US" altLang="zh-CN" sz="2400" dirty="0" smtClean="0">
                <a:latin typeface="+mn-ea"/>
                <a:ea typeface="+mn-ea"/>
              </a:rPr>
              <a:t>2.3 </a:t>
            </a:r>
            <a:r>
              <a:rPr lang="zh-CN" altLang="en-US" sz="2400" dirty="0" smtClean="0">
                <a:latin typeface="+mn-ea"/>
                <a:ea typeface="+mn-ea"/>
              </a:rPr>
              <a:t>人员比对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3.</a:t>
            </a:r>
            <a:r>
              <a:rPr lang="zh-CN" altLang="en-US" sz="2400" dirty="0" smtClean="0">
                <a:latin typeface="+mn-ea"/>
                <a:ea typeface="+mn-ea"/>
              </a:rPr>
              <a:t>外层封装服务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45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按业务属性设计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1239" y="1484784"/>
            <a:ext cx="80049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服务设计与相关环节</a:t>
            </a:r>
            <a:r>
              <a:rPr lang="en-US" altLang="zh-CN" sz="2000" dirty="0" smtClean="0"/>
              <a:t> 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获取数据类</a:t>
            </a:r>
            <a:r>
              <a:rPr lang="en-US" altLang="zh-CN" sz="2000" dirty="0" smtClean="0"/>
              <a:t>(Get):</a:t>
            </a:r>
            <a:r>
              <a:rPr lang="zh-CN" altLang="en-US" sz="2000" dirty="0" smtClean="0"/>
              <a:t>获取需要支付处理的信息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人员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待遇</a:t>
            </a:r>
            <a:r>
              <a:rPr lang="en-US" altLang="zh-CN" sz="2000" dirty="0" smtClean="0"/>
              <a:t>】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2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条件检查类</a:t>
            </a:r>
            <a:r>
              <a:rPr lang="en-US" altLang="zh-CN" sz="2000" dirty="0" smtClean="0"/>
              <a:t>(Check):</a:t>
            </a:r>
            <a:r>
              <a:rPr lang="zh-CN" altLang="en-US" sz="2000" dirty="0" smtClean="0"/>
              <a:t>是否满足支付条件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/>
              <a:t>核定</a:t>
            </a:r>
            <a:r>
              <a:rPr lang="zh-CN" altLang="en-US" sz="2000" dirty="0" smtClean="0"/>
              <a:t>计算类</a:t>
            </a:r>
            <a:r>
              <a:rPr lang="en-US" altLang="zh-CN" sz="2000" dirty="0" smtClean="0"/>
              <a:t>(Calculate):</a:t>
            </a:r>
            <a:r>
              <a:rPr lang="zh-CN" altLang="en-US" sz="2000" dirty="0" smtClean="0"/>
              <a:t>养老个人账户处理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4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数据保存类</a:t>
            </a:r>
            <a:r>
              <a:rPr lang="en-US" altLang="zh-CN" sz="2000" dirty="0" smtClean="0"/>
              <a:t>(Save)</a:t>
            </a:r>
            <a:r>
              <a:rPr lang="zh-CN" altLang="en-US" sz="2000" dirty="0" smtClean="0"/>
              <a:t>：写入数据库持久化操作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70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其他相关设计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2285446"/>
          </a:xfrm>
        </p:spPr>
        <p:txBody>
          <a:bodyPr/>
          <a:lstStyle/>
          <a:p>
            <a:r>
              <a:rPr lang="zh-CN" altLang="en-US" dirty="0" smtClean="0"/>
              <a:t>事件表</a:t>
            </a:r>
            <a:endParaRPr lang="en-US" altLang="zh-CN" dirty="0" smtClean="0"/>
          </a:p>
          <a:p>
            <a:r>
              <a:rPr lang="zh-CN" altLang="en-US" dirty="0" smtClean="0"/>
              <a:t>审核审批、业务流</a:t>
            </a:r>
            <a:endParaRPr lang="en-US" altLang="zh-CN" dirty="0" smtClean="0"/>
          </a:p>
          <a:p>
            <a:r>
              <a:rPr lang="zh-CN" altLang="en-US" dirty="0"/>
              <a:t>构件</a:t>
            </a:r>
            <a:r>
              <a:rPr lang="zh-CN" altLang="en-US" dirty="0" smtClean="0"/>
              <a:t>（方法、服务）化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7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  <a:r>
              <a:rPr lang="zh-CN" altLang="en-US" dirty="0" smtClean="0"/>
              <a:t>表</a:t>
            </a:r>
            <a:r>
              <a:rPr lang="en-US" altLang="zh-CN" dirty="0" smtClean="0"/>
              <a:t>Ⅰ【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1239" y="980728"/>
            <a:ext cx="80049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1.</a:t>
            </a:r>
            <a:r>
              <a:rPr lang="zh-CN" altLang="zh-CN" sz="2400" dirty="0">
                <a:latin typeface="+mn-ea"/>
                <a:ea typeface="+mn-ea"/>
              </a:rPr>
              <a:t>事件</a:t>
            </a:r>
            <a:r>
              <a:rPr lang="en-US" altLang="zh-CN" sz="2400" dirty="0">
                <a:latin typeface="+mn-ea"/>
                <a:ea typeface="+mn-ea"/>
              </a:rPr>
              <a:t>--</a:t>
            </a:r>
            <a:r>
              <a:rPr lang="zh-CN" altLang="zh-CN" sz="2400" dirty="0">
                <a:latin typeface="+mn-ea"/>
                <a:ea typeface="+mn-ea"/>
              </a:rPr>
              <a:t>结果</a:t>
            </a:r>
          </a:p>
          <a:p>
            <a:r>
              <a:rPr lang="en-US" altLang="zh-CN" sz="2400" dirty="0">
                <a:latin typeface="+mn-ea"/>
                <a:ea typeface="+mn-ea"/>
              </a:rPr>
              <a:t>2.</a:t>
            </a:r>
            <a:r>
              <a:rPr lang="zh-CN" altLang="zh-CN" sz="2400" dirty="0">
                <a:latin typeface="+mn-ea"/>
                <a:ea typeface="+mn-ea"/>
              </a:rPr>
              <a:t>事件</a:t>
            </a:r>
            <a:r>
              <a:rPr lang="en-US" altLang="zh-CN" sz="2400" dirty="0">
                <a:latin typeface="+mn-ea"/>
                <a:ea typeface="+mn-ea"/>
              </a:rPr>
              <a:t>--</a:t>
            </a:r>
            <a:r>
              <a:rPr lang="zh-CN" altLang="zh-CN" sz="2400" dirty="0">
                <a:latin typeface="+mn-ea"/>
                <a:ea typeface="+mn-ea"/>
              </a:rPr>
              <a:t>明细</a:t>
            </a:r>
            <a:r>
              <a:rPr lang="en-US" altLang="zh-CN" sz="2400" dirty="0">
                <a:latin typeface="+mn-ea"/>
                <a:ea typeface="+mn-ea"/>
              </a:rPr>
              <a:t>--</a:t>
            </a:r>
            <a:r>
              <a:rPr lang="zh-CN" altLang="zh-CN" sz="2400" dirty="0">
                <a:latin typeface="+mn-ea"/>
                <a:ea typeface="+mn-ea"/>
              </a:rPr>
              <a:t>结果</a:t>
            </a:r>
          </a:p>
          <a:p>
            <a:r>
              <a:rPr lang="en-US" altLang="zh-CN" sz="2400" dirty="0">
                <a:latin typeface="+mn-ea"/>
                <a:ea typeface="+mn-ea"/>
              </a:rPr>
              <a:t>   </a:t>
            </a:r>
            <a:r>
              <a:rPr lang="zh-CN" altLang="zh-CN" sz="2400" dirty="0">
                <a:latin typeface="+mn-ea"/>
                <a:ea typeface="+mn-ea"/>
              </a:rPr>
              <a:t>两种结构的核心内容是一致的，在业务经办的环节，将业务经办的对应信息写入事件表，当业务在终审复核通过之后才将数据对应操作</a:t>
            </a:r>
            <a:r>
              <a:rPr lang="en-GB" altLang="zh-CN" sz="2400" dirty="0">
                <a:latin typeface="+mn-ea"/>
                <a:ea typeface="+mn-ea"/>
              </a:rPr>
              <a:t>[</a:t>
            </a:r>
            <a:r>
              <a:rPr lang="zh-CN" altLang="zh-CN" sz="2400" dirty="0">
                <a:latin typeface="+mn-ea"/>
                <a:ea typeface="+mn-ea"/>
              </a:rPr>
              <a:t>一般是写入或更新</a:t>
            </a:r>
            <a:r>
              <a:rPr lang="en-GB" altLang="zh-CN" sz="2400" dirty="0">
                <a:latin typeface="+mn-ea"/>
                <a:ea typeface="+mn-ea"/>
              </a:rPr>
              <a:t>(</a:t>
            </a:r>
            <a:r>
              <a:rPr lang="zh-CN" altLang="zh-CN" sz="2400" dirty="0">
                <a:latin typeface="+mn-ea"/>
                <a:ea typeface="+mn-ea"/>
              </a:rPr>
              <a:t>特定环节可能是删除，删除操作建议用“冲正交易”的方式处理</a:t>
            </a:r>
            <a:r>
              <a:rPr lang="en-GB" altLang="zh-CN" sz="2400" dirty="0">
                <a:latin typeface="+mn-ea"/>
                <a:ea typeface="+mn-ea"/>
              </a:rPr>
              <a:t>)]</a:t>
            </a:r>
            <a:r>
              <a:rPr lang="zh-CN" altLang="zh-CN" sz="2400" dirty="0">
                <a:latin typeface="+mn-ea"/>
                <a:ea typeface="+mn-ea"/>
              </a:rPr>
              <a:t>结果表。</a:t>
            </a:r>
          </a:p>
          <a:p>
            <a:r>
              <a:rPr lang="en-US" altLang="zh-CN" sz="2400" dirty="0">
                <a:latin typeface="+mn-ea"/>
                <a:ea typeface="+mn-ea"/>
              </a:rPr>
              <a:t>   </a:t>
            </a:r>
            <a:r>
              <a:rPr lang="zh-CN" altLang="zh-CN" sz="2400" dirty="0">
                <a:latin typeface="+mn-ea"/>
                <a:ea typeface="+mn-ea"/>
              </a:rPr>
              <a:t>可能直接由事件对应操作结果表，也有可能必须关联明细操作结果表。所以必须建立</a:t>
            </a:r>
            <a:r>
              <a:rPr lang="en-GB" altLang="zh-CN" sz="2400" dirty="0">
                <a:latin typeface="+mn-ea"/>
                <a:ea typeface="+mn-ea"/>
              </a:rPr>
              <a:t>[</a:t>
            </a:r>
            <a:r>
              <a:rPr lang="zh-CN" altLang="zh-CN" sz="2400" dirty="0">
                <a:latin typeface="+mn-ea"/>
                <a:ea typeface="+mn-ea"/>
              </a:rPr>
              <a:t>事件</a:t>
            </a:r>
            <a:r>
              <a:rPr lang="en-GB" altLang="zh-CN" sz="2400" dirty="0">
                <a:latin typeface="+mn-ea"/>
                <a:ea typeface="+mn-ea"/>
              </a:rPr>
              <a:t>--</a:t>
            </a:r>
            <a:r>
              <a:rPr lang="zh-CN" altLang="zh-CN" sz="2400" dirty="0">
                <a:latin typeface="+mn-ea"/>
                <a:ea typeface="+mn-ea"/>
              </a:rPr>
              <a:t>结果</a:t>
            </a:r>
            <a:r>
              <a:rPr lang="en-GB" altLang="zh-CN" sz="2400" dirty="0">
                <a:latin typeface="+mn-ea"/>
                <a:ea typeface="+mn-ea"/>
              </a:rPr>
              <a:t>]</a:t>
            </a:r>
            <a:r>
              <a:rPr lang="zh-CN" altLang="zh-CN" sz="2400" dirty="0">
                <a:latin typeface="+mn-ea"/>
                <a:ea typeface="+mn-ea"/>
              </a:rPr>
              <a:t>或</a:t>
            </a:r>
            <a:r>
              <a:rPr lang="en-GB" altLang="zh-CN" sz="2400" dirty="0">
                <a:latin typeface="+mn-ea"/>
                <a:ea typeface="+mn-ea"/>
              </a:rPr>
              <a:t>[</a:t>
            </a:r>
            <a:r>
              <a:rPr lang="zh-CN" altLang="zh-CN" sz="2400" dirty="0">
                <a:latin typeface="+mn-ea"/>
                <a:ea typeface="+mn-ea"/>
              </a:rPr>
              <a:t>事件</a:t>
            </a:r>
            <a:r>
              <a:rPr lang="en-US" altLang="zh-CN" sz="2400" dirty="0">
                <a:latin typeface="+mn-ea"/>
                <a:ea typeface="+mn-ea"/>
              </a:rPr>
              <a:t>--</a:t>
            </a:r>
            <a:r>
              <a:rPr lang="zh-CN" altLang="zh-CN" sz="2400" dirty="0">
                <a:latin typeface="+mn-ea"/>
                <a:ea typeface="+mn-ea"/>
              </a:rPr>
              <a:t>明细</a:t>
            </a:r>
            <a:r>
              <a:rPr lang="en-US" altLang="zh-CN" sz="2400" dirty="0">
                <a:latin typeface="+mn-ea"/>
                <a:ea typeface="+mn-ea"/>
              </a:rPr>
              <a:t>--</a:t>
            </a:r>
            <a:r>
              <a:rPr lang="zh-CN" altLang="zh-CN" sz="2400" dirty="0">
                <a:latin typeface="+mn-ea"/>
                <a:ea typeface="+mn-ea"/>
              </a:rPr>
              <a:t>结果</a:t>
            </a:r>
            <a:r>
              <a:rPr lang="en-GB" altLang="zh-CN" sz="2400" dirty="0">
                <a:latin typeface="+mn-ea"/>
                <a:ea typeface="+mn-ea"/>
              </a:rPr>
              <a:t>]</a:t>
            </a:r>
            <a:r>
              <a:rPr lang="zh-CN" altLang="zh-CN" sz="2400" dirty="0">
                <a:latin typeface="+mn-ea"/>
                <a:ea typeface="+mn-ea"/>
              </a:rPr>
              <a:t>的关联关系，一般可以通过</a:t>
            </a:r>
            <a:r>
              <a:rPr lang="en-GB" altLang="zh-CN" sz="2400" dirty="0">
                <a:latin typeface="+mn-ea"/>
                <a:ea typeface="+mn-ea"/>
              </a:rPr>
              <a:t>aaz002</a:t>
            </a:r>
            <a:r>
              <a:rPr lang="zh-CN" altLang="zh-CN" sz="2400" dirty="0">
                <a:latin typeface="+mn-ea"/>
                <a:ea typeface="+mn-ea"/>
              </a:rPr>
              <a:t>业务日志</a:t>
            </a:r>
            <a:r>
              <a:rPr lang="en-GB" altLang="zh-CN" sz="2400" dirty="0">
                <a:latin typeface="+mn-ea"/>
                <a:ea typeface="+mn-ea"/>
              </a:rPr>
              <a:t>id</a:t>
            </a:r>
            <a:r>
              <a:rPr lang="zh-CN" altLang="zh-CN" sz="2400" dirty="0">
                <a:latin typeface="+mn-ea"/>
                <a:ea typeface="+mn-ea"/>
              </a:rPr>
              <a:t>。特定业务</a:t>
            </a:r>
            <a:r>
              <a:rPr lang="en-GB" altLang="zh-CN" sz="2400" dirty="0">
                <a:latin typeface="+mn-ea"/>
                <a:ea typeface="+mn-ea"/>
              </a:rPr>
              <a:t>(</a:t>
            </a:r>
            <a:r>
              <a:rPr lang="zh-CN" altLang="zh-CN" sz="2400" dirty="0">
                <a:latin typeface="+mn-ea"/>
                <a:ea typeface="+mn-ea"/>
              </a:rPr>
              <a:t>一个</a:t>
            </a:r>
            <a:r>
              <a:rPr lang="en-GB" altLang="zh-CN" sz="2400" dirty="0">
                <a:latin typeface="+mn-ea"/>
                <a:ea typeface="+mn-ea"/>
              </a:rPr>
              <a:t>aaz002</a:t>
            </a:r>
            <a:r>
              <a:rPr lang="zh-CN" altLang="zh-CN" sz="2400" dirty="0">
                <a:latin typeface="+mn-ea"/>
                <a:ea typeface="+mn-ea"/>
              </a:rPr>
              <a:t>对应多个操作，如一次核定多个待遇情况</a:t>
            </a:r>
            <a:r>
              <a:rPr lang="en-GB" altLang="zh-CN" sz="2400" dirty="0">
                <a:latin typeface="+mn-ea"/>
                <a:ea typeface="+mn-ea"/>
              </a:rPr>
              <a:t>)</a:t>
            </a:r>
            <a:r>
              <a:rPr lang="zh-CN" altLang="zh-CN" sz="2400" dirty="0">
                <a:latin typeface="+mn-ea"/>
                <a:ea typeface="+mn-ea"/>
              </a:rPr>
              <a:t>可以通过业务环节特有的关键字段建立关联关系，如审批流水号等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43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  <a:r>
              <a:rPr lang="zh-CN" altLang="en-US" dirty="0" smtClean="0"/>
              <a:t>表</a:t>
            </a:r>
            <a:r>
              <a:rPr lang="en-US" altLang="zh-CN" dirty="0" smtClean="0"/>
              <a:t>Ⅱ【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1239" y="980728"/>
            <a:ext cx="8004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+mn-ea"/>
                <a:ea typeface="+mn-ea"/>
              </a:rPr>
              <a:t>业务</a:t>
            </a:r>
            <a:r>
              <a:rPr lang="zh-CN" altLang="zh-CN" sz="2400" dirty="0">
                <a:latin typeface="+mn-ea"/>
                <a:ea typeface="+mn-ea"/>
              </a:rPr>
              <a:t>环节信息：每个业务功能自身特有的关键信息，如：退休时间、变更原因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+mn-ea"/>
                <a:ea typeface="+mn-ea"/>
              </a:rPr>
              <a:t>业务</a:t>
            </a:r>
            <a:r>
              <a:rPr lang="zh-CN" altLang="zh-CN" sz="2400" dirty="0">
                <a:latin typeface="+mn-ea"/>
                <a:ea typeface="+mn-ea"/>
              </a:rPr>
              <a:t>日志</a:t>
            </a:r>
            <a:r>
              <a:rPr lang="en-US" altLang="zh-CN" sz="2400" dirty="0">
                <a:latin typeface="+mn-ea"/>
                <a:ea typeface="+mn-ea"/>
              </a:rPr>
              <a:t>ID</a:t>
            </a:r>
            <a:r>
              <a:rPr lang="zh-CN" altLang="zh-CN" sz="2400" dirty="0">
                <a:latin typeface="+mn-ea"/>
                <a:ea typeface="+mn-ea"/>
              </a:rPr>
              <a:t>：</a:t>
            </a:r>
            <a:r>
              <a:rPr lang="en-US" altLang="zh-CN" sz="2400" dirty="0">
                <a:latin typeface="+mn-ea"/>
                <a:ea typeface="+mn-ea"/>
              </a:rPr>
              <a:t>aaz002</a:t>
            </a:r>
            <a:endParaRPr lang="zh-CN" altLang="zh-CN" sz="24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+mn-ea"/>
                <a:ea typeface="+mn-ea"/>
              </a:rPr>
              <a:t>复核</a:t>
            </a:r>
            <a:r>
              <a:rPr lang="zh-CN" altLang="zh-CN" sz="2400" dirty="0">
                <a:latin typeface="+mn-ea"/>
                <a:ea typeface="+mn-ea"/>
              </a:rPr>
              <a:t>标志：未复核、复核通过、复核不通过</a:t>
            </a:r>
          </a:p>
          <a:p>
            <a:r>
              <a:rPr lang="en-US" altLang="zh-CN" sz="2400" dirty="0">
                <a:latin typeface="+mn-ea"/>
                <a:ea typeface="+mn-ea"/>
              </a:rPr>
              <a:t>  </a:t>
            </a:r>
            <a:r>
              <a:rPr lang="en-GB" altLang="zh-CN" sz="2400" dirty="0" smtClean="0">
                <a:latin typeface="+mn-ea"/>
                <a:ea typeface="+mn-ea"/>
              </a:rPr>
              <a:t>[</a:t>
            </a:r>
            <a:r>
              <a:rPr lang="zh-CN" altLang="zh-CN" sz="2400" dirty="0">
                <a:latin typeface="+mn-ea"/>
                <a:ea typeface="+mn-ea"/>
              </a:rPr>
              <a:t>建议不要增设其他代码值，如科长审核、主任审核</a:t>
            </a:r>
            <a:r>
              <a:rPr lang="en-GB" altLang="zh-CN" sz="2400" dirty="0">
                <a:latin typeface="+mn-ea"/>
                <a:ea typeface="+mn-ea"/>
              </a:rPr>
              <a:t>]</a:t>
            </a:r>
            <a:endParaRPr lang="zh-CN" altLang="zh-CN" sz="24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+mn-ea"/>
                <a:ea typeface="+mn-ea"/>
              </a:rPr>
              <a:t>经办</a:t>
            </a:r>
            <a:r>
              <a:rPr lang="zh-CN" altLang="zh-CN" sz="2400" dirty="0">
                <a:latin typeface="+mn-ea"/>
                <a:ea typeface="+mn-ea"/>
              </a:rPr>
              <a:t>人员信息：</a:t>
            </a:r>
            <a:r>
              <a:rPr lang="en-US" altLang="zh-CN" sz="2400" dirty="0">
                <a:latin typeface="+mn-ea"/>
                <a:ea typeface="+mn-ea"/>
              </a:rPr>
              <a:t>aae011</a:t>
            </a:r>
            <a:r>
              <a:rPr lang="en-GB" altLang="zh-CN" sz="2400" dirty="0">
                <a:latin typeface="+mn-ea"/>
                <a:ea typeface="+mn-ea"/>
              </a:rPr>
              <a:t>,aae036,yab003[</a:t>
            </a:r>
            <a:r>
              <a:rPr lang="zh-CN" altLang="zh-CN" sz="2400" dirty="0">
                <a:latin typeface="+mn-ea"/>
                <a:ea typeface="+mn-ea"/>
              </a:rPr>
              <a:t>一级经办</a:t>
            </a:r>
            <a:r>
              <a:rPr lang="en-GB" altLang="zh-CN" sz="2400" dirty="0">
                <a:latin typeface="+mn-ea"/>
                <a:ea typeface="+mn-ea"/>
              </a:rPr>
              <a:t>]</a:t>
            </a:r>
            <a:endParaRPr lang="zh-CN" altLang="zh-CN" sz="24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+mn-ea"/>
                <a:ea typeface="+mn-ea"/>
              </a:rPr>
              <a:t>终审</a:t>
            </a:r>
            <a:r>
              <a:rPr lang="zh-CN" altLang="zh-CN" sz="2400" dirty="0">
                <a:latin typeface="+mn-ea"/>
                <a:ea typeface="+mn-ea"/>
              </a:rPr>
              <a:t>复核人信息</a:t>
            </a:r>
            <a:r>
              <a:rPr lang="en-GB" altLang="zh-CN" sz="2400" dirty="0">
                <a:latin typeface="+mn-ea"/>
                <a:ea typeface="+mn-ea"/>
              </a:rPr>
              <a:t>:aae014,aae015,yab004[</a:t>
            </a:r>
            <a:r>
              <a:rPr lang="zh-CN" altLang="zh-CN" sz="2400" dirty="0">
                <a:latin typeface="+mn-ea"/>
                <a:ea typeface="+mn-ea"/>
              </a:rPr>
              <a:t>复核不通过的中间环节</a:t>
            </a:r>
            <a:r>
              <a:rPr lang="en-GB" altLang="zh-CN" sz="2400" dirty="0">
                <a:latin typeface="+mn-ea"/>
                <a:ea typeface="+mn-ea"/>
              </a:rPr>
              <a:t>/</a:t>
            </a:r>
            <a:r>
              <a:rPr lang="zh-CN" altLang="zh-CN" sz="2400" dirty="0">
                <a:latin typeface="+mn-ea"/>
                <a:ea typeface="+mn-ea"/>
              </a:rPr>
              <a:t>最末级的复核通过</a:t>
            </a:r>
            <a:r>
              <a:rPr lang="en-GB" altLang="zh-CN" sz="2400" dirty="0">
                <a:latin typeface="+mn-ea"/>
                <a:ea typeface="+mn-ea"/>
              </a:rPr>
              <a:t>]</a:t>
            </a:r>
            <a:endParaRPr lang="zh-CN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82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  <a:r>
              <a:rPr lang="zh-CN" altLang="en-US" dirty="0" smtClean="0"/>
              <a:t>表</a:t>
            </a:r>
            <a:r>
              <a:rPr lang="en-US" altLang="zh-CN" dirty="0"/>
              <a:t>Ⅲ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功能方法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0647"/>
            <a:ext cx="8291264" cy="555867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zh-CN" sz="2400" dirty="0" smtClean="0">
                <a:latin typeface="+mn-ea"/>
                <a:ea typeface="+mn-ea"/>
              </a:rPr>
              <a:t>业务功能的公共方法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altLang="zh-CN" sz="2400" dirty="0" smtClean="0">
                <a:latin typeface="+mn-ea"/>
                <a:ea typeface="+mn-ea"/>
              </a:rPr>
              <a:t>[</a:t>
            </a:r>
            <a:r>
              <a:rPr lang="zh-CN" altLang="zh-CN" sz="2400" dirty="0" smtClean="0">
                <a:latin typeface="+mn-ea"/>
                <a:ea typeface="+mn-ea"/>
              </a:rPr>
              <a:t>参数：</a:t>
            </a:r>
            <a:r>
              <a:rPr lang="en-GB" altLang="zh-CN" sz="2400" dirty="0" smtClean="0">
                <a:latin typeface="+mn-ea"/>
                <a:ea typeface="+mn-ea"/>
              </a:rPr>
              <a:t>aaz002,aaa121,aae016,</a:t>
            </a:r>
            <a:r>
              <a:rPr lang="zh-CN" altLang="en-US" sz="2400" dirty="0">
                <a:latin typeface="+mn-ea"/>
                <a:ea typeface="+mn-ea"/>
              </a:rPr>
              <a:t>级次</a:t>
            </a:r>
            <a:r>
              <a:rPr lang="en-GB" altLang="zh-CN" sz="2400" dirty="0" smtClean="0">
                <a:latin typeface="+mn-ea"/>
                <a:ea typeface="+mn-ea"/>
              </a:rPr>
              <a:t>,aae011,aae036,yab003</a:t>
            </a:r>
            <a:r>
              <a:rPr lang="en-GB" altLang="zh-CN" sz="2400" dirty="0">
                <a:latin typeface="+mn-ea"/>
                <a:ea typeface="+mn-ea"/>
              </a:rPr>
              <a:t>]</a:t>
            </a:r>
            <a:endParaRPr lang="zh-CN" altLang="zh-CN" sz="2400" dirty="0">
              <a:latin typeface="+mn-ea"/>
              <a:ea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altLang="zh-CN" sz="2400" dirty="0">
                <a:latin typeface="+mn-ea"/>
                <a:ea typeface="+mn-ea"/>
              </a:rPr>
              <a:t>  a.</a:t>
            </a:r>
            <a:r>
              <a:rPr lang="zh-CN" altLang="zh-CN" sz="2400" dirty="0">
                <a:latin typeface="+mn-ea"/>
                <a:ea typeface="+mn-ea"/>
              </a:rPr>
              <a:t>根据当前级次判断是否写入经办人信息</a:t>
            </a:r>
            <a:r>
              <a:rPr lang="en-GB" altLang="zh-CN" sz="2400" dirty="0">
                <a:latin typeface="+mn-ea"/>
                <a:ea typeface="+mn-ea"/>
              </a:rPr>
              <a:t>[</a:t>
            </a:r>
            <a:r>
              <a:rPr lang="zh-CN" altLang="zh-CN" sz="2400" dirty="0">
                <a:latin typeface="+mn-ea"/>
                <a:ea typeface="+mn-ea"/>
              </a:rPr>
              <a:t>经办：写入</a:t>
            </a:r>
            <a:r>
              <a:rPr lang="zh-CN" altLang="zh-CN" sz="2400" dirty="0" smtClean="0">
                <a:latin typeface="+mn-ea"/>
                <a:ea typeface="+mn-ea"/>
              </a:rPr>
              <a:t>，</a:t>
            </a:r>
            <a:r>
              <a:rPr lang="en-US" altLang="zh-CN" sz="2400" dirty="0" smtClean="0">
                <a:latin typeface="+mn-ea"/>
                <a:ea typeface="+mn-ea"/>
              </a:rPr>
              <a:t>  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   </a:t>
            </a:r>
            <a:r>
              <a:rPr lang="zh-CN" altLang="zh-CN" sz="2400" dirty="0" smtClean="0">
                <a:latin typeface="+mn-ea"/>
                <a:ea typeface="+mn-ea"/>
              </a:rPr>
              <a:t>其他</a:t>
            </a:r>
            <a:r>
              <a:rPr lang="zh-CN" altLang="zh-CN" sz="2400" dirty="0">
                <a:latin typeface="+mn-ea"/>
                <a:ea typeface="+mn-ea"/>
              </a:rPr>
              <a:t>则不写</a:t>
            </a:r>
            <a:r>
              <a:rPr lang="en-GB" altLang="zh-CN" sz="2400" dirty="0">
                <a:latin typeface="+mn-ea"/>
                <a:ea typeface="+mn-ea"/>
              </a:rPr>
              <a:t>]</a:t>
            </a:r>
            <a:endParaRPr lang="zh-CN" altLang="zh-CN" sz="2400" dirty="0">
              <a:latin typeface="+mn-ea"/>
              <a:ea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altLang="zh-CN" sz="2400" dirty="0">
                <a:latin typeface="+mn-ea"/>
                <a:ea typeface="+mn-ea"/>
              </a:rPr>
              <a:t>  b.</a:t>
            </a:r>
            <a:r>
              <a:rPr lang="zh-CN" altLang="zh-CN" sz="2400" dirty="0">
                <a:latin typeface="+mn-ea"/>
                <a:ea typeface="+mn-ea"/>
              </a:rPr>
              <a:t>判断复核标志</a:t>
            </a:r>
            <a:r>
              <a:rPr lang="en-GB" altLang="zh-CN" sz="2400" dirty="0">
                <a:latin typeface="+mn-ea"/>
                <a:ea typeface="+mn-ea"/>
              </a:rPr>
              <a:t>aae016[</a:t>
            </a:r>
            <a:r>
              <a:rPr lang="zh-CN" altLang="zh-CN" sz="2400" dirty="0">
                <a:latin typeface="+mn-ea"/>
                <a:ea typeface="+mn-ea"/>
              </a:rPr>
              <a:t>经办时只能传通过</a:t>
            </a:r>
            <a:r>
              <a:rPr lang="en-GB" altLang="zh-CN" sz="2400" dirty="0">
                <a:latin typeface="+mn-ea"/>
                <a:ea typeface="+mn-ea"/>
              </a:rPr>
              <a:t>]</a:t>
            </a:r>
            <a:endParaRPr lang="zh-CN" altLang="zh-CN" sz="2400" dirty="0">
              <a:latin typeface="+mn-ea"/>
              <a:ea typeface="+mn-ea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altLang="zh-CN" sz="2400" dirty="0">
                <a:latin typeface="+mn-ea"/>
                <a:ea typeface="+mn-ea"/>
              </a:rPr>
              <a:t>    b1:</a:t>
            </a:r>
            <a:r>
              <a:rPr lang="zh-CN" altLang="zh-CN" sz="2400" dirty="0">
                <a:latin typeface="+mn-ea"/>
                <a:ea typeface="+mn-ea"/>
              </a:rPr>
              <a:t>如果</a:t>
            </a:r>
            <a:r>
              <a:rPr lang="en-GB" altLang="zh-CN" sz="2400" dirty="0">
                <a:latin typeface="+mn-ea"/>
                <a:ea typeface="+mn-ea"/>
              </a:rPr>
              <a:t>	aae016</a:t>
            </a:r>
            <a:r>
              <a:rPr lang="zh-CN" altLang="zh-CN" sz="2400" dirty="0">
                <a:latin typeface="+mn-ea"/>
                <a:ea typeface="+mn-ea"/>
              </a:rPr>
              <a:t>复核标志为不通过，则更新事件表的</a:t>
            </a:r>
            <a:r>
              <a:rPr lang="zh-CN" altLang="zh-CN" sz="2400" dirty="0" smtClean="0">
                <a:latin typeface="+mn-ea"/>
                <a:ea typeface="+mn-ea"/>
              </a:rPr>
              <a:t>复</a:t>
            </a:r>
            <a:r>
              <a:rPr lang="en-US" altLang="zh-CN" sz="2400" dirty="0" smtClean="0">
                <a:latin typeface="+mn-ea"/>
                <a:ea typeface="+mn-ea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      </a:t>
            </a:r>
            <a:r>
              <a:rPr lang="zh-CN" altLang="zh-CN" sz="2400" dirty="0" smtClean="0">
                <a:latin typeface="+mn-ea"/>
                <a:ea typeface="+mn-ea"/>
              </a:rPr>
              <a:t>核</a:t>
            </a:r>
            <a:r>
              <a:rPr lang="zh-CN" altLang="zh-CN" sz="2400" dirty="0">
                <a:latin typeface="+mn-ea"/>
                <a:ea typeface="+mn-ea"/>
              </a:rPr>
              <a:t>标志和复核人信息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zh-CN" sz="2400" dirty="0">
                <a:latin typeface="+mn-ea"/>
                <a:ea typeface="+mn-ea"/>
              </a:rPr>
              <a:t>    b2:</a:t>
            </a:r>
            <a:r>
              <a:rPr lang="zh-CN" altLang="zh-CN" sz="2400" dirty="0">
                <a:latin typeface="+mn-ea"/>
                <a:ea typeface="+mn-ea"/>
              </a:rPr>
              <a:t>如果</a:t>
            </a:r>
            <a:r>
              <a:rPr lang="en-GB" altLang="zh-CN" sz="2400" dirty="0">
                <a:latin typeface="+mn-ea"/>
                <a:ea typeface="+mn-ea"/>
              </a:rPr>
              <a:t>aae016</a:t>
            </a:r>
            <a:r>
              <a:rPr lang="zh-CN" altLang="zh-CN" sz="2400" dirty="0">
                <a:latin typeface="+mn-ea"/>
                <a:ea typeface="+mn-ea"/>
              </a:rPr>
              <a:t>复核标志为通过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zh-CN" dirty="0"/>
              <a:t>       </a:t>
            </a:r>
            <a:r>
              <a:rPr lang="en-GB" altLang="zh-CN" dirty="0" smtClean="0"/>
              <a:t>   </a:t>
            </a:r>
            <a:r>
              <a:rPr lang="zh-CN" altLang="zh-CN" sz="2400" dirty="0" smtClean="0">
                <a:latin typeface="+mn-ea"/>
                <a:ea typeface="+mn-ea"/>
              </a:rPr>
              <a:t>判断</a:t>
            </a:r>
            <a:r>
              <a:rPr lang="zh-CN" altLang="zh-CN" sz="2400" dirty="0">
                <a:latin typeface="+mn-ea"/>
                <a:ea typeface="+mn-ea"/>
              </a:rPr>
              <a:t>当前</a:t>
            </a:r>
            <a:r>
              <a:rPr lang="zh-CN" altLang="zh-CN" sz="2400" dirty="0" smtClean="0">
                <a:latin typeface="+mn-ea"/>
                <a:ea typeface="+mn-ea"/>
              </a:rPr>
              <a:t>级次</a:t>
            </a:r>
            <a:r>
              <a:rPr lang="zh-CN" altLang="en-US" sz="2400" dirty="0">
                <a:latin typeface="+mn-ea"/>
                <a:ea typeface="+mn-ea"/>
              </a:rPr>
              <a:t>级次</a:t>
            </a:r>
            <a:r>
              <a:rPr lang="zh-CN" altLang="zh-CN" sz="2400" dirty="0" smtClean="0">
                <a:latin typeface="+mn-ea"/>
                <a:ea typeface="+mn-ea"/>
              </a:rPr>
              <a:t>与</a:t>
            </a:r>
            <a:r>
              <a:rPr lang="zh-CN" altLang="zh-CN" sz="2400" dirty="0">
                <a:latin typeface="+mn-ea"/>
                <a:ea typeface="+mn-ea"/>
              </a:rPr>
              <a:t>业务最大级次是否一致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zh-CN" sz="2400" dirty="0">
                <a:latin typeface="+mn-ea"/>
                <a:ea typeface="+mn-ea"/>
              </a:rPr>
              <a:t>       b2.1</a:t>
            </a:r>
            <a:r>
              <a:rPr lang="zh-CN" altLang="zh-CN" sz="2400" dirty="0">
                <a:latin typeface="+mn-ea"/>
                <a:ea typeface="+mn-ea"/>
              </a:rPr>
              <a:t>：如果不一致，则不做任何操作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zh-CN" sz="2400" dirty="0">
                <a:latin typeface="+mn-ea"/>
                <a:ea typeface="+mn-ea"/>
              </a:rPr>
              <a:t>       b2.2</a:t>
            </a:r>
            <a:r>
              <a:rPr lang="zh-CN" altLang="zh-CN" sz="2400" dirty="0">
                <a:latin typeface="+mn-ea"/>
                <a:ea typeface="+mn-ea"/>
              </a:rPr>
              <a:t>：如果一致，更新复核结果和复核人</a:t>
            </a:r>
            <a:r>
              <a:rPr lang="zh-CN" altLang="zh-CN" sz="2400" dirty="0" smtClean="0">
                <a:latin typeface="+mn-ea"/>
                <a:ea typeface="+mn-ea"/>
              </a:rPr>
              <a:t>信息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spcBef>
                <a:spcPct val="0"/>
              </a:spcBef>
            </a:pP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58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基础信息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1239" y="1268760"/>
            <a:ext cx="8004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1.</a:t>
            </a:r>
            <a:r>
              <a:rPr lang="zh-CN" altLang="en-US" sz="3200" dirty="0" smtClean="0"/>
              <a:t>人员信息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1.1 </a:t>
            </a:r>
            <a:r>
              <a:rPr lang="zh-CN" altLang="en-US" sz="3200" dirty="0" smtClean="0"/>
              <a:t>人员基本信息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1.2 </a:t>
            </a:r>
            <a:r>
              <a:rPr lang="zh-CN" altLang="en-US" sz="3200" dirty="0" smtClean="0"/>
              <a:t>人员参保信息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82588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31310" cy="561662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>
                <a:latin typeface="+mn-ea"/>
                <a:ea typeface="+mn-ea"/>
              </a:rPr>
              <a:t>假设业务总级次一共</a:t>
            </a:r>
            <a:r>
              <a:rPr lang="en-GB" altLang="zh-CN" sz="2400" dirty="0">
                <a:latin typeface="+mn-ea"/>
                <a:ea typeface="+mn-ea"/>
              </a:rPr>
              <a:t>3</a:t>
            </a:r>
            <a:r>
              <a:rPr lang="zh-CN" altLang="zh-CN" sz="2400" dirty="0">
                <a:latin typeface="+mn-ea"/>
                <a:ea typeface="+mn-ea"/>
              </a:rPr>
              <a:t>级</a:t>
            </a:r>
          </a:p>
          <a:p>
            <a:pPr marL="0" indent="0">
              <a:buNone/>
            </a:pPr>
            <a:r>
              <a:rPr lang="zh-CN" altLang="zh-CN" sz="2400" dirty="0">
                <a:latin typeface="+mn-ea"/>
                <a:ea typeface="+mn-ea"/>
              </a:rPr>
              <a:t>经办：</a:t>
            </a:r>
          </a:p>
          <a:p>
            <a:pPr marL="0" indent="0">
              <a:buNone/>
            </a:pPr>
            <a:r>
              <a:rPr lang="en-GB" altLang="zh-CN" sz="2400" dirty="0">
                <a:latin typeface="+mn-ea"/>
                <a:ea typeface="+mn-ea"/>
              </a:rPr>
              <a:t>    </a:t>
            </a:r>
            <a:r>
              <a:rPr lang="zh-CN" altLang="zh-CN" sz="2400" dirty="0">
                <a:latin typeface="+mn-ea"/>
                <a:ea typeface="+mn-ea"/>
              </a:rPr>
              <a:t>公共方法：写入事件包括经办人信息；</a:t>
            </a:r>
          </a:p>
          <a:p>
            <a:pPr marL="0" indent="0">
              <a:buNone/>
            </a:pPr>
            <a:r>
              <a:rPr lang="en-GB" altLang="zh-CN" sz="2400" dirty="0">
                <a:latin typeface="+mn-ea"/>
                <a:ea typeface="+mn-ea"/>
              </a:rPr>
              <a:t>        </a:t>
            </a:r>
            <a:r>
              <a:rPr lang="zh-CN" altLang="zh-CN" sz="2400" dirty="0">
                <a:latin typeface="+mn-ea"/>
                <a:ea typeface="+mn-ea"/>
              </a:rPr>
              <a:t>流程：</a:t>
            </a:r>
            <a:r>
              <a:rPr lang="en-US" altLang="zh-CN" sz="2400" dirty="0" err="1">
                <a:latin typeface="+mn-ea"/>
                <a:ea typeface="+mn-ea"/>
              </a:rPr>
              <a:t>sibpm_task</a:t>
            </a:r>
            <a:r>
              <a:rPr lang="zh-CN" altLang="zh-CN" sz="2400" dirty="0">
                <a:latin typeface="+mn-ea"/>
                <a:ea typeface="+mn-ea"/>
              </a:rPr>
              <a:t>写入经办人信息</a:t>
            </a:r>
          </a:p>
          <a:p>
            <a:pPr marL="0" indent="0">
              <a:buNone/>
            </a:pPr>
            <a:r>
              <a:rPr lang="zh-CN" altLang="zh-CN" sz="2400" dirty="0">
                <a:latin typeface="+mn-ea"/>
                <a:ea typeface="+mn-ea"/>
              </a:rPr>
              <a:t>审核</a:t>
            </a:r>
            <a:r>
              <a:rPr lang="en-GB" altLang="zh-CN" sz="2400" dirty="0">
                <a:latin typeface="+mn-ea"/>
                <a:ea typeface="+mn-ea"/>
              </a:rPr>
              <a:t>1:</a:t>
            </a:r>
            <a:endParaRPr lang="zh-CN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GB" altLang="zh-CN" sz="2400" dirty="0">
                <a:latin typeface="+mn-ea"/>
                <a:ea typeface="+mn-ea"/>
              </a:rPr>
              <a:t>     </a:t>
            </a:r>
            <a:r>
              <a:rPr lang="zh-CN" altLang="zh-CN" sz="2400" dirty="0">
                <a:latin typeface="+mn-ea"/>
                <a:ea typeface="+mn-ea"/>
              </a:rPr>
              <a:t>公共方法：空；</a:t>
            </a:r>
          </a:p>
          <a:p>
            <a:pPr marL="0" indent="0">
              <a:buNone/>
            </a:pPr>
            <a:r>
              <a:rPr lang="en-GB" altLang="zh-CN" sz="2400" dirty="0">
                <a:latin typeface="+mn-ea"/>
                <a:ea typeface="+mn-ea"/>
              </a:rPr>
              <a:t>         </a:t>
            </a:r>
            <a:r>
              <a:rPr lang="zh-CN" altLang="zh-CN" sz="2400" dirty="0">
                <a:latin typeface="+mn-ea"/>
                <a:ea typeface="+mn-ea"/>
              </a:rPr>
              <a:t>流程：</a:t>
            </a:r>
            <a:r>
              <a:rPr lang="en-US" altLang="zh-CN" sz="2400" dirty="0" err="1">
                <a:latin typeface="+mn-ea"/>
                <a:ea typeface="+mn-ea"/>
              </a:rPr>
              <a:t>sibpm_task</a:t>
            </a:r>
            <a:r>
              <a:rPr lang="zh-CN" altLang="zh-CN" sz="2400" dirty="0">
                <a:latin typeface="+mn-ea"/>
                <a:ea typeface="+mn-ea"/>
              </a:rPr>
              <a:t>写入审核人</a:t>
            </a:r>
            <a:r>
              <a:rPr lang="en-GB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信息</a:t>
            </a:r>
          </a:p>
          <a:p>
            <a:pPr marL="0" indent="0">
              <a:buNone/>
            </a:pPr>
            <a:r>
              <a:rPr lang="zh-CN" altLang="zh-CN" sz="2400" dirty="0">
                <a:latin typeface="+mn-ea"/>
                <a:ea typeface="+mn-ea"/>
              </a:rPr>
              <a:t>审核</a:t>
            </a:r>
            <a:r>
              <a:rPr lang="en-GB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：</a:t>
            </a:r>
          </a:p>
          <a:p>
            <a:pPr marL="0" indent="0">
              <a:buNone/>
            </a:pPr>
            <a:r>
              <a:rPr lang="en-GB" altLang="zh-CN" dirty="0"/>
              <a:t>     </a:t>
            </a:r>
            <a:r>
              <a:rPr lang="zh-CN" altLang="zh-CN" sz="2400" dirty="0">
                <a:latin typeface="+mn-ea"/>
                <a:ea typeface="+mn-ea"/>
              </a:rPr>
              <a:t>公共方法：更新复核结果和复核人信息；</a:t>
            </a:r>
          </a:p>
          <a:p>
            <a:pPr marL="0" indent="0">
              <a:buNone/>
            </a:pPr>
            <a:r>
              <a:rPr lang="en-GB" altLang="zh-CN" sz="2400" dirty="0">
                <a:latin typeface="+mn-ea"/>
                <a:ea typeface="+mn-ea"/>
              </a:rPr>
              <a:t>         </a:t>
            </a:r>
            <a:r>
              <a:rPr lang="zh-CN" altLang="zh-CN" sz="2400" dirty="0">
                <a:latin typeface="+mn-ea"/>
                <a:ea typeface="+mn-ea"/>
              </a:rPr>
              <a:t>流程：</a:t>
            </a:r>
            <a:r>
              <a:rPr lang="en-US" altLang="zh-CN" sz="2400" dirty="0" err="1">
                <a:latin typeface="+mn-ea"/>
                <a:ea typeface="+mn-ea"/>
              </a:rPr>
              <a:t>sibpm_task</a:t>
            </a:r>
            <a:r>
              <a:rPr lang="zh-CN" altLang="zh-CN" sz="2400" dirty="0">
                <a:latin typeface="+mn-ea"/>
                <a:ea typeface="+mn-ea"/>
              </a:rPr>
              <a:t>写入审核人</a:t>
            </a:r>
            <a:r>
              <a:rPr lang="en-GB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信息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70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审核</a:t>
            </a:r>
            <a:r>
              <a:rPr lang="zh-CN" altLang="en-US" dirty="0" smtClean="0"/>
              <a:t>审批，业务流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83568" y="1218456"/>
            <a:ext cx="10081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</a:t>
            </a:r>
            <a:r>
              <a:rPr lang="en-US" altLang="zh-CN" dirty="0" smtClean="0"/>
              <a:t>A</a:t>
            </a:r>
            <a:r>
              <a:rPr lang="zh-CN" altLang="en-US" dirty="0" smtClean="0"/>
              <a:t>经办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11760" y="12184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审核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89648" y="12184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审核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1691680" y="1433340"/>
            <a:ext cx="69837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347864" y="1432200"/>
            <a:ext cx="69837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83568" y="2996952"/>
            <a:ext cx="10081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</a:t>
            </a:r>
            <a:r>
              <a:rPr lang="en-US" altLang="zh-CN" dirty="0"/>
              <a:t>B</a:t>
            </a:r>
            <a:r>
              <a:rPr lang="zh-CN" altLang="en-US" dirty="0" smtClean="0"/>
              <a:t>经办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945308" y="2148600"/>
            <a:ext cx="48463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50584" y="2865125"/>
            <a:ext cx="50147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1.</a:t>
            </a:r>
            <a:r>
              <a:rPr lang="zh-CN" altLang="en-US" sz="3200" dirty="0" smtClean="0"/>
              <a:t>通用审核审批</a:t>
            </a:r>
            <a:r>
              <a:rPr lang="en-US" altLang="zh-CN" sz="3200" dirty="0" smtClean="0"/>
              <a:t>【</a:t>
            </a:r>
            <a:r>
              <a:rPr lang="zh-CN" altLang="en-US" sz="3200" dirty="0" smtClean="0"/>
              <a:t>页面还原</a:t>
            </a:r>
            <a:r>
              <a:rPr lang="en-US" altLang="zh-CN" sz="3200" dirty="0" smtClean="0"/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2.</a:t>
            </a:r>
            <a:r>
              <a:rPr lang="zh-CN" altLang="en-US" sz="3200" dirty="0" smtClean="0"/>
              <a:t>业务上虽然是审核环节，但是具有业务经办的属性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3819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910" y="116632"/>
            <a:ext cx="8229600" cy="654032"/>
          </a:xfrm>
        </p:spPr>
        <p:txBody>
          <a:bodyPr/>
          <a:lstStyle/>
          <a:p>
            <a:r>
              <a:rPr lang="zh-CN" altLang="en-US" dirty="0" smtClean="0"/>
              <a:t>构件（方法）服务化</a:t>
            </a:r>
            <a:r>
              <a:rPr lang="en-US" altLang="zh-CN" dirty="0"/>
              <a:t>Ⅰ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875747" y="1425808"/>
            <a:ext cx="844638" cy="1092440"/>
            <a:chOff x="5765718" y="2882778"/>
            <a:chExt cx="844638" cy="10924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637052" y="3011445"/>
              <a:ext cx="1092439" cy="835107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775249" y="2882778"/>
              <a:ext cx="835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A1</a:t>
              </a:r>
            </a:p>
            <a:p>
              <a:pPr algn="ctr"/>
              <a:r>
                <a:rPr lang="zh-CN" altLang="en-US" dirty="0" smtClean="0"/>
                <a:t>构件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70972" y="2616684"/>
            <a:ext cx="844637" cy="1092439"/>
            <a:chOff x="7194468" y="2854202"/>
            <a:chExt cx="844637" cy="109243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7065802" y="2982868"/>
              <a:ext cx="1092439" cy="83510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203998" y="2879608"/>
              <a:ext cx="835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B1</a:t>
              </a:r>
            </a:p>
            <a:p>
              <a:pPr algn="ctr"/>
              <a:r>
                <a:rPr lang="zh-CN" altLang="en-US" dirty="0" smtClean="0"/>
                <a:t>构件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85012" y="2627343"/>
            <a:ext cx="844637" cy="1092439"/>
            <a:chOff x="7194468" y="2854202"/>
            <a:chExt cx="844637" cy="109243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7065802" y="2982868"/>
              <a:ext cx="1092439" cy="83510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7203998" y="2884427"/>
              <a:ext cx="835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B2</a:t>
              </a:r>
            </a:p>
            <a:p>
              <a:pPr algn="ctr"/>
              <a:r>
                <a:rPr lang="zh-CN" altLang="en-US" dirty="0" smtClean="0"/>
                <a:t>构件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94954" y="1425808"/>
            <a:ext cx="900039" cy="1092439"/>
            <a:chOff x="5700786" y="2882779"/>
            <a:chExt cx="900039" cy="1092439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637052" y="3011445"/>
              <a:ext cx="1092439" cy="835107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5700786" y="2888352"/>
              <a:ext cx="835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A2</a:t>
              </a:r>
            </a:p>
            <a:p>
              <a:pPr algn="ctr"/>
              <a:r>
                <a:rPr lang="zh-CN" altLang="en-US" dirty="0" smtClean="0"/>
                <a:t>构件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875735" y="3888519"/>
            <a:ext cx="849400" cy="1092439"/>
            <a:chOff x="696871" y="4153434"/>
            <a:chExt cx="849400" cy="1092439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568205" y="4282100"/>
              <a:ext cx="1092439" cy="83510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711164" y="4194465"/>
              <a:ext cx="835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C1</a:t>
              </a:r>
            </a:p>
            <a:p>
              <a:pPr algn="ctr"/>
              <a:r>
                <a:rPr lang="zh-CN" altLang="en-US" dirty="0" smtClean="0"/>
                <a:t>构件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85401" y="3898039"/>
            <a:ext cx="849400" cy="1092439"/>
            <a:chOff x="696871" y="4153434"/>
            <a:chExt cx="849400" cy="1092439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568205" y="4282100"/>
              <a:ext cx="1092439" cy="835108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711164" y="4194465"/>
              <a:ext cx="835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C2</a:t>
              </a:r>
            </a:p>
            <a:p>
              <a:pPr algn="ctr"/>
              <a:r>
                <a:rPr lang="zh-CN" altLang="en-US" dirty="0" smtClean="0"/>
                <a:t>构件</a:t>
              </a:r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1193795" y="1448140"/>
            <a:ext cx="1165784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公共业务构件库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5090752" y="3888520"/>
            <a:ext cx="849400" cy="1092439"/>
            <a:chOff x="696871" y="4153434"/>
            <a:chExt cx="849400" cy="1092439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568205" y="4282100"/>
              <a:ext cx="1092439" cy="835108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711164" y="4194465"/>
              <a:ext cx="835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Cn</a:t>
              </a:r>
            </a:p>
            <a:p>
              <a:pPr algn="ctr"/>
              <a:r>
                <a:rPr lang="zh-CN" altLang="en-US" dirty="0" smtClean="0"/>
                <a:t>构件</a:t>
              </a:r>
              <a:endParaRPr lang="zh-CN" altLang="en-US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1193795" y="2606945"/>
            <a:ext cx="1165784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业务构件库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69731" y="3873540"/>
            <a:ext cx="1189848" cy="914400"/>
          </a:xfrm>
          <a:prstGeom prst="rect">
            <a:avLst/>
          </a:prstGeom>
          <a:solidFill>
            <a:srgbClr val="7E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流程控制构件库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969562" y="1425808"/>
            <a:ext cx="900039" cy="1092439"/>
            <a:chOff x="5700786" y="2882779"/>
            <a:chExt cx="900039" cy="1092439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637052" y="3011445"/>
              <a:ext cx="1092439" cy="835107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5700786" y="2888352"/>
              <a:ext cx="835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An</a:t>
              </a:r>
            </a:p>
            <a:p>
              <a:pPr algn="ctr"/>
              <a:r>
                <a:rPr lang="zh-CN" altLang="en-US" dirty="0" smtClean="0"/>
                <a:t>构件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051541" y="2628837"/>
            <a:ext cx="844637" cy="1092439"/>
            <a:chOff x="7194468" y="2854202"/>
            <a:chExt cx="844637" cy="1092439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7065802" y="2982868"/>
              <a:ext cx="1092439" cy="835107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7203998" y="2884427"/>
              <a:ext cx="835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Bn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构件</a:t>
              </a:r>
              <a:endParaRPr lang="zh-CN" altLang="en-US" dirty="0"/>
            </a:p>
          </p:txBody>
        </p:sp>
      </p:grpSp>
      <p:sp>
        <p:nvSpPr>
          <p:cNvPr id="35" name="矩形 34"/>
          <p:cNvSpPr/>
          <p:nvPr/>
        </p:nvSpPr>
        <p:spPr>
          <a:xfrm>
            <a:off x="1169731" y="5231576"/>
            <a:ext cx="1189848" cy="914400"/>
          </a:xfrm>
          <a:prstGeom prst="rect">
            <a:avLst/>
          </a:prstGeom>
          <a:solidFill>
            <a:srgbClr val="4A6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公有构件库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890028" y="5198474"/>
            <a:ext cx="835107" cy="1092439"/>
            <a:chOff x="9073838" y="2747216"/>
            <a:chExt cx="835107" cy="1092439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8965054" y="2895764"/>
              <a:ext cx="1092439" cy="795343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9073838" y="2747216"/>
              <a:ext cx="835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D1</a:t>
              </a:r>
            </a:p>
            <a:p>
              <a:pPr algn="ctr"/>
              <a:r>
                <a:rPr lang="zh-CN" altLang="en-US" dirty="0" smtClean="0"/>
                <a:t>构件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939860" y="5201207"/>
            <a:ext cx="835107" cy="1092439"/>
            <a:chOff x="9073838" y="2747216"/>
            <a:chExt cx="835107" cy="1092439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8965054" y="2895764"/>
              <a:ext cx="1092439" cy="795343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9073838" y="2747216"/>
              <a:ext cx="835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D2</a:t>
              </a:r>
            </a:p>
            <a:p>
              <a:pPr algn="ctr"/>
              <a:r>
                <a:rPr lang="zh-CN" altLang="en-US" dirty="0" smtClean="0"/>
                <a:t>构件</a:t>
              </a:r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084677" y="5216881"/>
            <a:ext cx="835107" cy="1092439"/>
            <a:chOff x="9073838" y="2747216"/>
            <a:chExt cx="835107" cy="1092439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8965054" y="2895764"/>
              <a:ext cx="1092439" cy="795343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9073838" y="2747216"/>
              <a:ext cx="835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Dn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构件</a:t>
              </a:r>
              <a:endParaRPr lang="zh-CN" altLang="en-US" dirty="0"/>
            </a:p>
          </p:txBody>
        </p:sp>
      </p:grpSp>
      <p:grpSp>
        <p:nvGrpSpPr>
          <p:cNvPr id="85" name="组合 2"/>
          <p:cNvGrpSpPr>
            <a:grpSpLocks/>
          </p:cNvGrpSpPr>
          <p:nvPr/>
        </p:nvGrpSpPr>
        <p:grpSpPr bwMode="auto">
          <a:xfrm>
            <a:off x="467544" y="908720"/>
            <a:ext cx="2964511" cy="514350"/>
            <a:chOff x="-1652263" y="3639526"/>
            <a:chExt cx="5133725" cy="514248"/>
          </a:xfrm>
        </p:grpSpPr>
        <p:sp>
          <p:nvSpPr>
            <p:cNvPr id="86" name="圆角矩形 85"/>
            <p:cNvSpPr/>
            <p:nvPr/>
          </p:nvSpPr>
          <p:spPr>
            <a:xfrm>
              <a:off x="-1652263" y="3639526"/>
              <a:ext cx="5133725" cy="514248"/>
            </a:xfrm>
            <a:prstGeom prst="roundRect">
              <a:avLst>
                <a:gd name="adj" fmla="val 4375"/>
              </a:avLst>
            </a:prstGeom>
            <a:solidFill>
              <a:srgbClr val="CD1F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Box 6"/>
            <p:cNvSpPr txBox="1">
              <a:spLocks noChangeArrowheads="1"/>
            </p:cNvSpPr>
            <p:nvPr/>
          </p:nvSpPr>
          <p:spPr bwMode="auto">
            <a:xfrm>
              <a:off x="-1612622" y="3661425"/>
              <a:ext cx="4319617" cy="41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注册发布：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971600" y="1395172"/>
            <a:ext cx="5204410" cy="50581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830757" y="1644467"/>
            <a:ext cx="1654628" cy="7489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构件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V1.1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13344" y="2445656"/>
            <a:ext cx="1654628" cy="7489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构件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V1.2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37936" y="1043573"/>
            <a:ext cx="1654628" cy="7489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构件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V1.0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46644" y="1888304"/>
            <a:ext cx="1654628" cy="7489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构件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V1.1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10800000" flipV="1">
            <a:off x="997604" y="1152436"/>
            <a:ext cx="1820092" cy="1793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 flipV="1">
            <a:off x="1058564" y="1426750"/>
            <a:ext cx="3740333" cy="148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</p:cNvCxnSpPr>
          <p:nvPr/>
        </p:nvCxnSpPr>
        <p:spPr>
          <a:xfrm>
            <a:off x="4485385" y="2018936"/>
            <a:ext cx="2939144" cy="14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8" idx="3"/>
          </p:cNvCxnSpPr>
          <p:nvPr/>
        </p:nvCxnSpPr>
        <p:spPr>
          <a:xfrm>
            <a:off x="6401272" y="2262773"/>
            <a:ext cx="1049383" cy="108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H="1">
            <a:off x="3205213" y="2045079"/>
            <a:ext cx="2490679" cy="159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2"/>
          </p:cNvCxnSpPr>
          <p:nvPr/>
        </p:nvCxnSpPr>
        <p:spPr>
          <a:xfrm rot="5400000">
            <a:off x="4729213" y="3181541"/>
            <a:ext cx="1389045" cy="30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直接访问存储器 14"/>
          <p:cNvSpPr/>
          <p:nvPr/>
        </p:nvSpPr>
        <p:spPr>
          <a:xfrm>
            <a:off x="13535" y="2911590"/>
            <a:ext cx="1550126" cy="853440"/>
          </a:xfrm>
          <a:prstGeom prst="flowChartMagneticDrum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流程图: 直接访问存储器 15"/>
          <p:cNvSpPr/>
          <p:nvPr/>
        </p:nvSpPr>
        <p:spPr>
          <a:xfrm>
            <a:off x="4245899" y="3586505"/>
            <a:ext cx="1776549" cy="685800"/>
          </a:xfrm>
          <a:prstGeom prst="flowChartMagneticDrum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流程图: 直接访问存储器 16"/>
          <p:cNvSpPr/>
          <p:nvPr/>
        </p:nvSpPr>
        <p:spPr>
          <a:xfrm>
            <a:off x="7080540" y="3290413"/>
            <a:ext cx="1693817" cy="685800"/>
          </a:xfrm>
          <a:prstGeom prst="flowChartMagneticDrum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2845364" y="807854"/>
            <a:ext cx="1654628" cy="7489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构件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V1.0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39852"/>
              </p:ext>
            </p:extLst>
          </p:nvPr>
        </p:nvGraphicFramePr>
        <p:xfrm>
          <a:off x="35496" y="4725761"/>
          <a:ext cx="8993043" cy="1659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307"/>
                <a:gridCol w="3096344"/>
                <a:gridCol w="3528392"/>
              </a:tblGrid>
              <a:tr h="32569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项目名称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ACTION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构件及版本</a:t>
                      </a:r>
                      <a:endParaRPr lang="zh-CN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2569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抽取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构件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V1.0</a:t>
                      </a:r>
                      <a:r>
                        <a:rPr lang="zh-CN" altLang="en-US" dirty="0" smtClean="0"/>
                        <a:t>），构件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V1.0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2569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抽取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构件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V1.0</a:t>
                      </a:r>
                      <a:r>
                        <a:rPr lang="zh-CN" altLang="en-US" dirty="0" smtClean="0"/>
                        <a:t>），构件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V1.1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5621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项目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抽取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构件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V1.1</a:t>
                      </a:r>
                      <a:r>
                        <a:rPr lang="zh-CN" altLang="en-US" dirty="0" smtClean="0"/>
                        <a:t>），构件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V1.1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圆角矩形 24"/>
          <p:cNvSpPr/>
          <p:nvPr/>
        </p:nvSpPr>
        <p:spPr bwMode="auto">
          <a:xfrm>
            <a:off x="35496" y="4221088"/>
            <a:ext cx="1599193" cy="514350"/>
          </a:xfrm>
          <a:prstGeom prst="roundRect">
            <a:avLst>
              <a:gd name="adj" fmla="val 4375"/>
            </a:avLst>
          </a:prstGeom>
          <a:solidFill>
            <a:srgbClr val="CD1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构件记录：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58910" y="116632"/>
            <a:ext cx="8229600" cy="654032"/>
          </a:xfrm>
        </p:spPr>
        <p:txBody>
          <a:bodyPr/>
          <a:lstStyle/>
          <a:p>
            <a:r>
              <a:rPr lang="zh-CN" altLang="en-US" dirty="0" smtClean="0"/>
              <a:t>构件（方法）服务化</a:t>
            </a:r>
            <a:r>
              <a:rPr lang="en-US" altLang="zh-CN" dirty="0"/>
              <a:t>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27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3573016"/>
          </a:xfrm>
          <a:prstGeom prst="rect">
            <a:avLst/>
          </a:prstGeom>
          <a:solidFill>
            <a:srgbClr val="009BD2"/>
          </a:solidFill>
          <a:ln>
            <a:solidFill>
              <a:srgbClr val="009B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3596499" y="1916832"/>
            <a:ext cx="5264226" cy="1102519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5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Thank </a:t>
            </a:r>
            <a:r>
              <a:rPr lang="en-US" altLang="zh-CN" sz="45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You</a:t>
            </a:r>
            <a:endParaRPr lang="zh-CN" altLang="en-US" sz="18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597188" y="4509120"/>
            <a:ext cx="4572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四川久远银海软件股份有限公司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Add.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成都市锦江区三色路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163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号银海芯座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Tel.028-65511666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Fax.028-65516111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www.yinhai.com</a:t>
            </a:r>
          </a:p>
        </p:txBody>
      </p:sp>
      <p:pic>
        <p:nvPicPr>
          <p:cNvPr id="5" name="Picture 4" descr="-47411568021984311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798122"/>
            <a:ext cx="3031410" cy="4079150"/>
          </a:xfrm>
          <a:prstGeom prst="rect">
            <a:avLst/>
          </a:prstGeom>
          <a:noFill/>
          <a:ln w="3810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0655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人员基本信息的处理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1239" y="1412776"/>
            <a:ext cx="8004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基础信息库</a:t>
            </a:r>
            <a:endParaRPr lang="en-US" altLang="zh-CN" sz="32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公共业务以服务的方式提供访问</a:t>
            </a:r>
            <a:r>
              <a:rPr lang="en-US" altLang="zh-CN" sz="3200" dirty="0" smtClean="0"/>
              <a:t>[</a:t>
            </a:r>
            <a:r>
              <a:rPr lang="zh-CN" altLang="en-US" sz="3200" dirty="0" smtClean="0"/>
              <a:t>只获取</a:t>
            </a:r>
            <a:r>
              <a:rPr lang="en-US" altLang="zh-CN" sz="3200" dirty="0" smtClean="0"/>
              <a:t>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各业务冗余设计，修改时通过数据同步实现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4236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核定前置条件检查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1239" y="1227524"/>
            <a:ext cx="80049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按险种设计各自的前置检查条件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养老：在职转退休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失业：失业情况登记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工伤：伤残（死亡）情况登记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生育：生育情况登记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127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核定计算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5576" y="1412776"/>
            <a:ext cx="80049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n-ea"/>
                <a:ea typeface="+mn-ea"/>
              </a:rPr>
              <a:t>1.</a:t>
            </a:r>
            <a:r>
              <a:rPr lang="zh-CN" altLang="en-US" sz="3200" dirty="0" smtClean="0">
                <a:latin typeface="+mn-ea"/>
                <a:ea typeface="+mn-ea"/>
              </a:rPr>
              <a:t>事件及审核审批流、业务流</a:t>
            </a:r>
            <a:endParaRPr lang="en-US" altLang="zh-CN" sz="3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n-ea"/>
                <a:ea typeface="+mn-ea"/>
              </a:rPr>
              <a:t>2.</a:t>
            </a:r>
            <a:r>
              <a:rPr lang="zh-CN" altLang="en-US" sz="3200" dirty="0" smtClean="0">
                <a:latin typeface="+mn-ea"/>
                <a:ea typeface="+mn-ea"/>
              </a:rPr>
              <a:t>核定计算的设计</a:t>
            </a:r>
            <a:endParaRPr lang="en-US" altLang="zh-CN" sz="3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en-US" altLang="zh-CN" sz="3200" dirty="0" smtClean="0">
                <a:latin typeface="+mn-ea"/>
                <a:ea typeface="+mn-ea"/>
              </a:rPr>
              <a:t> 2.1 </a:t>
            </a:r>
            <a:r>
              <a:rPr lang="zh-CN" altLang="en-US" sz="3200" dirty="0" smtClean="0">
                <a:latin typeface="+mn-ea"/>
                <a:ea typeface="+mn-ea"/>
              </a:rPr>
              <a:t>按待遇项目算法分别设计算法</a:t>
            </a:r>
            <a:endParaRPr lang="en-US" altLang="zh-CN" sz="3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+mn-ea"/>
                <a:ea typeface="+mn-ea"/>
              </a:rPr>
              <a:t> </a:t>
            </a:r>
            <a:r>
              <a:rPr lang="en-US" altLang="zh-CN" sz="3200" dirty="0" smtClean="0">
                <a:latin typeface="+mn-ea"/>
                <a:ea typeface="+mn-ea"/>
              </a:rPr>
              <a:t> 2.2 </a:t>
            </a:r>
            <a:r>
              <a:rPr lang="zh-CN" altLang="en-US" sz="3200" dirty="0" smtClean="0">
                <a:latin typeface="+mn-ea"/>
                <a:ea typeface="+mn-ea"/>
              </a:rPr>
              <a:t>按人员类别分别设计算法</a:t>
            </a:r>
            <a:endParaRPr lang="en-US" altLang="zh-CN" sz="3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n-ea"/>
                <a:ea typeface="+mn-ea"/>
              </a:rPr>
              <a:t>3.</a:t>
            </a:r>
            <a:r>
              <a:rPr lang="zh-CN" altLang="en-US" sz="3200" dirty="0" smtClean="0">
                <a:latin typeface="+mn-ea"/>
                <a:ea typeface="+mn-ea"/>
              </a:rPr>
              <a:t>外层封装服务</a:t>
            </a:r>
            <a:endParaRPr lang="en-US" altLang="zh-CN" sz="3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n-ea"/>
                <a:ea typeface="+mn-ea"/>
              </a:rPr>
              <a:t>4.</a:t>
            </a:r>
            <a:r>
              <a:rPr lang="zh-CN" altLang="en-US" sz="3200" dirty="0" smtClean="0">
                <a:latin typeface="+mn-ea"/>
                <a:ea typeface="+mn-ea"/>
              </a:rPr>
              <a:t>需要提供的其他服务（待遇发放方式处理）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75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结果及后续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334" y="1268760"/>
            <a:ext cx="80049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后续业务的使用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BENEFITEVENT </a:t>
            </a:r>
            <a:r>
              <a:rPr lang="zh-CN" altLang="en-US" sz="3200" dirty="0"/>
              <a:t>待遇事件</a:t>
            </a:r>
            <a:r>
              <a:rPr lang="zh-CN" altLang="en-US" sz="3200" dirty="0" smtClean="0"/>
              <a:t>表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PREPAYMENT </a:t>
            </a:r>
            <a:r>
              <a:rPr lang="zh-CN" altLang="en-US" sz="3200" dirty="0"/>
              <a:t>预发放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986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结果及后续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3334" y="1268760"/>
            <a:ext cx="8004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3200" dirty="0"/>
          </a:p>
          <a:p>
            <a:pPr>
              <a:lnSpc>
                <a:spcPct val="150000"/>
              </a:lnSpc>
            </a:pP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82" y="1865760"/>
            <a:ext cx="7722835" cy="3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按业务属性设计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1239" y="1484784"/>
            <a:ext cx="80049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服务设计与相关环节</a:t>
            </a:r>
            <a:r>
              <a:rPr lang="en-US" altLang="zh-CN" sz="2000" dirty="0" smtClean="0"/>
              <a:t> 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获取数据类</a:t>
            </a:r>
            <a:r>
              <a:rPr lang="en-US" altLang="zh-CN" sz="2000" dirty="0" smtClean="0"/>
              <a:t>(Get):</a:t>
            </a:r>
            <a:r>
              <a:rPr lang="zh-CN" altLang="en-US" sz="2000" dirty="0" smtClean="0"/>
              <a:t>获取人员基础信息、参保信息、退休等信息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2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条件检查类</a:t>
            </a:r>
            <a:r>
              <a:rPr lang="en-US" altLang="zh-CN" sz="2000" dirty="0" smtClean="0"/>
              <a:t>(Check):</a:t>
            </a:r>
            <a:r>
              <a:rPr lang="zh-CN" altLang="en-US" sz="2000" dirty="0" smtClean="0"/>
              <a:t>是否满足享受条件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/>
              <a:t>核定</a:t>
            </a:r>
            <a:r>
              <a:rPr lang="zh-CN" altLang="en-US" sz="2000" dirty="0" smtClean="0"/>
              <a:t>计算类</a:t>
            </a:r>
            <a:r>
              <a:rPr lang="en-US" altLang="zh-CN" sz="2000" dirty="0" smtClean="0"/>
              <a:t>(Calculate):</a:t>
            </a:r>
            <a:r>
              <a:rPr lang="zh-CN" altLang="en-US" sz="2000" dirty="0" smtClean="0"/>
              <a:t>计算养老待遇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4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数据保存类</a:t>
            </a:r>
            <a:r>
              <a:rPr lang="en-US" altLang="zh-CN" sz="2000" dirty="0" smtClean="0"/>
              <a:t>(Save)</a:t>
            </a:r>
            <a:r>
              <a:rPr lang="zh-CN" altLang="en-US" sz="2000" dirty="0" smtClean="0"/>
              <a:t>：写入数据库持久化操作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0681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基础信息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1239" y="1268760"/>
            <a:ext cx="8004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1.</a:t>
            </a:r>
            <a:r>
              <a:rPr lang="zh-CN" altLang="en-US" sz="3200" dirty="0" smtClean="0"/>
              <a:t>人员待遇信息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1.1 </a:t>
            </a:r>
            <a:r>
              <a:rPr lang="zh-CN" altLang="en-US" sz="3200" dirty="0" smtClean="0"/>
              <a:t>定期待遇人员基本信息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1.2 </a:t>
            </a:r>
            <a:r>
              <a:rPr lang="zh-CN" altLang="en-US" sz="3200" dirty="0" smtClean="0"/>
              <a:t>定期待遇人员待遇信息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47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银海金保二期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银海白底模板">
  <a:themeElements>
    <a:clrScheme name="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银海白底模板_2">
  <a:themeElements>
    <a:clrScheme name="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银海白底模板_2">
      <a:majorFont>
        <a:latin typeface="DFLiJinHeiW8-GB"/>
        <a:ea typeface="DFLiJinHeiW8-GB"/>
        <a:cs typeface="DFLiJinHeiW8-GB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银海金保二期模板.potx</Template>
  <TotalTime>157283706</TotalTime>
  <Pages>0</Pages>
  <Words>2237</Words>
  <Characters>0</Characters>
  <Application>Microsoft Office PowerPoint</Application>
  <DocSecurity>0</DocSecurity>
  <PresentationFormat>全屏显示(4:3)</PresentationFormat>
  <Lines>0</Lines>
  <Paragraphs>296</Paragraphs>
  <Slides>24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DFLiJinHeiW8-GB</vt:lpstr>
      <vt:lpstr>FrutigerNext LT Medium</vt:lpstr>
      <vt:lpstr>FrutigerNext LT Regular</vt:lpstr>
      <vt:lpstr>ＭＳ Ｐゴシック</vt:lpstr>
      <vt:lpstr>黑体</vt:lpstr>
      <vt:lpstr>华文细黑</vt:lpstr>
      <vt:lpstr>宋体</vt:lpstr>
      <vt:lpstr>微软雅黑</vt:lpstr>
      <vt:lpstr>Arial</vt:lpstr>
      <vt:lpstr>Broadway</vt:lpstr>
      <vt:lpstr>Calibri</vt:lpstr>
      <vt:lpstr>Impact</vt:lpstr>
      <vt:lpstr>Wingdings</vt:lpstr>
      <vt:lpstr>银海金保二期模板</vt:lpstr>
      <vt:lpstr>自定义设计方案</vt:lpstr>
      <vt:lpstr>1_银海白底模板</vt:lpstr>
      <vt:lpstr>银海白底模板_2</vt:lpstr>
      <vt:lpstr>四险待遇公共部分的设计交流</vt:lpstr>
      <vt:lpstr>基础信息</vt:lpstr>
      <vt:lpstr>人员基本信息的处理</vt:lpstr>
      <vt:lpstr>核定前置条件检查</vt:lpstr>
      <vt:lpstr>核定计算</vt:lpstr>
      <vt:lpstr>结果及后续</vt:lpstr>
      <vt:lpstr>结果及后续</vt:lpstr>
      <vt:lpstr>按业务属性设计</vt:lpstr>
      <vt:lpstr>基础信息</vt:lpstr>
      <vt:lpstr>变更处理</vt:lpstr>
      <vt:lpstr>结果及后续</vt:lpstr>
      <vt:lpstr>按业务属性设计</vt:lpstr>
      <vt:lpstr>基础信息</vt:lpstr>
      <vt:lpstr>支付处理</vt:lpstr>
      <vt:lpstr>按业务属性设计</vt:lpstr>
      <vt:lpstr>其他相关设计</vt:lpstr>
      <vt:lpstr>事件表Ⅰ【结构】</vt:lpstr>
      <vt:lpstr>事件表Ⅱ【内容】</vt:lpstr>
      <vt:lpstr>事件表Ⅲ 【功能方法】</vt:lpstr>
      <vt:lpstr>例：</vt:lpstr>
      <vt:lpstr>审核审批，业务流</vt:lpstr>
      <vt:lpstr>构件（方法）服务化Ⅰ</vt:lpstr>
      <vt:lpstr>构件（方法）服务化Ⅱ</vt:lpstr>
      <vt:lpstr>PowerPoint 演示文稿</vt:lpstr>
    </vt:vector>
  </TitlesOfParts>
  <Company>China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吴治中</dc:creator>
  <cp:lastModifiedBy>Xiefei</cp:lastModifiedBy>
  <cp:revision>2640</cp:revision>
  <cp:lastPrinted>1899-12-30T00:00:00Z</cp:lastPrinted>
  <dcterms:created xsi:type="dcterms:W3CDTF">2011-09-05T07:05:00Z</dcterms:created>
  <dcterms:modified xsi:type="dcterms:W3CDTF">2016-12-22T09:31:39Z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