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4139" r:id="rId2"/>
    <p:sldMasterId id="2147484148" r:id="rId3"/>
    <p:sldMasterId id="2147484154" r:id="rId4"/>
  </p:sldMasterIdLst>
  <p:notesMasterIdLst>
    <p:notesMasterId r:id="rId38"/>
  </p:notesMasterIdLst>
  <p:sldIdLst>
    <p:sldId id="1044" r:id="rId5"/>
    <p:sldId id="1563" r:id="rId6"/>
    <p:sldId id="1565" r:id="rId7"/>
    <p:sldId id="1566" r:id="rId8"/>
    <p:sldId id="1564" r:id="rId9"/>
    <p:sldId id="1513" r:id="rId10"/>
    <p:sldId id="1568" r:id="rId11"/>
    <p:sldId id="1562" r:id="rId12"/>
    <p:sldId id="1516" r:id="rId13"/>
    <p:sldId id="1567" r:id="rId14"/>
    <p:sldId id="1510" r:id="rId15"/>
    <p:sldId id="1569" r:id="rId16"/>
    <p:sldId id="1571" r:id="rId17"/>
    <p:sldId id="1574" r:id="rId18"/>
    <p:sldId id="1572" r:id="rId19"/>
    <p:sldId id="1573" r:id="rId20"/>
    <p:sldId id="1575" r:id="rId21"/>
    <p:sldId id="1576" r:id="rId22"/>
    <p:sldId id="1577" r:id="rId23"/>
    <p:sldId id="1578" r:id="rId24"/>
    <p:sldId id="1579" r:id="rId25"/>
    <p:sldId id="1581" r:id="rId26"/>
    <p:sldId id="1592" r:id="rId27"/>
    <p:sldId id="1582" r:id="rId28"/>
    <p:sldId id="1583" r:id="rId29"/>
    <p:sldId id="1584" r:id="rId30"/>
    <p:sldId id="1585" r:id="rId31"/>
    <p:sldId id="1586" r:id="rId32"/>
    <p:sldId id="1587" r:id="rId33"/>
    <p:sldId id="1588" r:id="rId34"/>
    <p:sldId id="1589" r:id="rId35"/>
    <p:sldId id="1591" r:id="rId36"/>
    <p:sldId id="1593"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封面" id="{2795DBC2-58AB-9D4D-A26B-234F306901E7}">
          <p14:sldIdLst>
            <p14:sldId id="1044"/>
          </p14:sldIdLst>
        </p14:section>
        <p14:section name="失业代缴医疗" id="{3AD73BEB-3116-4601-B561-622BF0720E0B}">
          <p14:sldIdLst>
            <p14:sldId id="1563"/>
            <p14:sldId id="1565"/>
            <p14:sldId id="1566"/>
            <p14:sldId id="1564"/>
            <p14:sldId id="1513"/>
            <p14:sldId id="1568"/>
            <p14:sldId id="1562"/>
            <p14:sldId id="1516"/>
            <p14:sldId id="1567"/>
            <p14:sldId id="1510"/>
            <p14:sldId id="1569"/>
            <p14:sldId id="1571"/>
            <p14:sldId id="1574"/>
            <p14:sldId id="1572"/>
            <p14:sldId id="1573"/>
          </p14:sldIdLst>
        </p14:section>
        <p14:section name="养老个人账户" id="{317B559E-2B36-49C5-82DD-565CBEDA1E8F}">
          <p14:sldIdLst>
            <p14:sldId id="1575"/>
            <p14:sldId id="1576"/>
            <p14:sldId id="1577"/>
            <p14:sldId id="1578"/>
            <p14:sldId id="1579"/>
            <p14:sldId id="1581"/>
            <p14:sldId id="1592"/>
            <p14:sldId id="1582"/>
            <p14:sldId id="1583"/>
            <p14:sldId id="1584"/>
            <p14:sldId id="1585"/>
            <p14:sldId id="1586"/>
            <p14:sldId id="1587"/>
            <p14:sldId id="1588"/>
            <p14:sldId id="1589"/>
            <p14:sldId id="1591"/>
            <p14:sldId id="1593"/>
          </p14:sldIdLst>
        </p14:section>
      </p14:sectionLst>
    </p:ext>
    <p:ext uri="{EFAFB233-063F-42B5-8137-9DF3F51BA10A}">
      <p15:sldGuideLst xmlns:p15="http://schemas.microsoft.com/office/powerpoint/2012/main">
        <p15:guide id="1" orient="horz" pos="709">
          <p15:clr>
            <a:srgbClr val="A4A3A4"/>
          </p15:clr>
        </p15:guide>
        <p15:guide id="2" orient="horz" pos="210">
          <p15:clr>
            <a:srgbClr val="A4A3A4"/>
          </p15:clr>
        </p15:guide>
        <p15:guide id="3" orient="horz" pos="4110">
          <p15:clr>
            <a:srgbClr val="A4A3A4"/>
          </p15:clr>
        </p15:guide>
        <p15:guide id="4" orient="horz" pos="2160">
          <p15:clr>
            <a:srgbClr val="A4A3A4"/>
          </p15:clr>
        </p15:guide>
        <p15:guide id="5" orient="horz" pos="1116">
          <p15:clr>
            <a:srgbClr val="A4A3A4"/>
          </p15:clr>
        </p15:guide>
        <p15:guide id="6" pos="2880">
          <p15:clr>
            <a:srgbClr val="A4A3A4"/>
          </p15:clr>
        </p15:guide>
        <p15:guide id="7" pos="295">
          <p15:clr>
            <a:srgbClr val="A4A3A4"/>
          </p15:clr>
        </p15:guide>
        <p15:guide id="8" pos="546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4646W  " initials="4646W" lastIdx="7" clrIdx="0"/>
  <p:cmAuthor id="1" name="Microsoft" initials="M" lastIdx="2" clrIdx="1"/>
  <p:cmAuthor id="2" name="linly" initials="l"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8064A2"/>
    <a:srgbClr val="4F81BD"/>
    <a:srgbClr val="558ED5"/>
    <a:srgbClr val="666699"/>
    <a:srgbClr val="F79646"/>
    <a:srgbClr val="EB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2" autoAdjust="0"/>
    <p:restoredTop sz="82374" autoAdjust="0"/>
  </p:normalViewPr>
  <p:slideViewPr>
    <p:cSldViewPr>
      <p:cViewPr varScale="1">
        <p:scale>
          <a:sx n="94" d="100"/>
          <a:sy n="94" d="100"/>
        </p:scale>
        <p:origin x="1710" y="78"/>
      </p:cViewPr>
      <p:guideLst>
        <p:guide orient="horz" pos="709"/>
        <p:guide orient="horz" pos="210"/>
        <p:guide orient="horz" pos="4110"/>
        <p:guide orient="horz" pos="2160"/>
        <p:guide orient="horz" pos="1116"/>
        <p:guide pos="2880"/>
        <p:guide pos="295"/>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66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ea typeface="+mn-ea"/>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ea typeface="+mn-ea"/>
              </a:defRPr>
            </a:lvl1pPr>
          </a:lstStyle>
          <a:p>
            <a:pPr>
              <a:defRPr/>
            </a:pPr>
            <a:fld id="{35EE5BF2-DDBF-4119-84D3-7A8F6A93A238}" type="datetime1">
              <a:rPr lang="zh-CN" altLang="en-US"/>
              <a:pPr>
                <a:defRPr/>
              </a:pPr>
              <a:t>2016/10/20</a:t>
            </a:fld>
            <a:endParaRPr lang="zh-CN" altLang="en-US"/>
          </a:p>
        </p:txBody>
      </p:sp>
      <p:sp>
        <p:nvSpPr>
          <p:cNvPr id="11268"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69"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eaLnBrk="0" hangingPunct="0">
              <a:spcBef>
                <a:spcPct val="30000"/>
              </a:spcBef>
            </a:pPr>
            <a:r>
              <a:rPr lang="zh-CN" sz="1200"/>
              <a:t>单击此处编辑母版文本样式</a:t>
            </a:r>
          </a:p>
          <a:p>
            <a:pPr defTabSz="0" eaLnBrk="0" hangingPunct="0">
              <a:spcBef>
                <a:spcPct val="30000"/>
              </a:spcBef>
            </a:pPr>
            <a:r>
              <a:rPr lang="zh-CN" sz="1200"/>
              <a:t>第二级</a:t>
            </a:r>
          </a:p>
          <a:p>
            <a:pPr defTabSz="0" eaLnBrk="0" hangingPunct="0">
              <a:spcBef>
                <a:spcPct val="30000"/>
              </a:spcBef>
            </a:pPr>
            <a:r>
              <a:rPr lang="zh-CN" sz="1200"/>
              <a:t>第三级</a:t>
            </a:r>
          </a:p>
          <a:p>
            <a:pPr defTabSz="0" eaLnBrk="0" hangingPunct="0">
              <a:spcBef>
                <a:spcPct val="30000"/>
              </a:spcBef>
            </a:pPr>
            <a:r>
              <a:rPr lang="zh-CN" sz="1200"/>
              <a:t>第四级</a:t>
            </a:r>
          </a:p>
          <a:p>
            <a:pPr defTabSz="0" eaLnBrk="0" hangingPunct="0">
              <a:spcBef>
                <a:spcPct val="30000"/>
              </a:spcBef>
            </a:pPr>
            <a:r>
              <a:rPr lang="zh-CN" sz="120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ea typeface="+mn-ea"/>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ea typeface="+mn-ea"/>
              </a:defRPr>
            </a:lvl1pPr>
          </a:lstStyle>
          <a:p>
            <a:pPr>
              <a:defRPr/>
            </a:pPr>
            <a:fld id="{4341A428-CC67-4EC5-B6B6-B3983E9C32BF}" type="slidenum">
              <a:rPr lang="zh-CN" altLang="en-US"/>
              <a:pPr>
                <a:defRPr/>
              </a:pPr>
              <a:t>‹#›</a:t>
            </a:fld>
            <a:endParaRPr lang="zh-CN" altLang="en-US"/>
          </a:p>
        </p:txBody>
      </p:sp>
    </p:spTree>
    <p:extLst>
      <p:ext uri="{BB962C8B-B14F-4D97-AF65-F5344CB8AC3E}">
        <p14:creationId xmlns:p14="http://schemas.microsoft.com/office/powerpoint/2010/main" val="189506783"/>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1</a:t>
            </a:fld>
            <a:endParaRPr lang="zh-CN" altLang="en-US"/>
          </a:p>
        </p:txBody>
      </p:sp>
    </p:spTree>
    <p:extLst>
      <p:ext uri="{BB962C8B-B14F-4D97-AF65-F5344CB8AC3E}">
        <p14:creationId xmlns:p14="http://schemas.microsoft.com/office/powerpoint/2010/main" val="45909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10</a:t>
            </a:fld>
            <a:endParaRPr lang="zh-CN" altLang="en-US"/>
          </a:p>
        </p:txBody>
      </p:sp>
    </p:spTree>
    <p:extLst>
      <p:ext uri="{BB962C8B-B14F-4D97-AF65-F5344CB8AC3E}">
        <p14:creationId xmlns:p14="http://schemas.microsoft.com/office/powerpoint/2010/main" val="357042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2</a:t>
            </a:fld>
            <a:endParaRPr lang="zh-CN" altLang="en-US"/>
          </a:p>
        </p:txBody>
      </p:sp>
    </p:spTree>
    <p:extLst>
      <p:ext uri="{BB962C8B-B14F-4D97-AF65-F5344CB8AC3E}">
        <p14:creationId xmlns:p14="http://schemas.microsoft.com/office/powerpoint/2010/main" val="328837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3</a:t>
            </a:fld>
            <a:endParaRPr lang="zh-CN" altLang="en-US"/>
          </a:p>
        </p:txBody>
      </p:sp>
    </p:spTree>
    <p:extLst>
      <p:ext uri="{BB962C8B-B14F-4D97-AF65-F5344CB8AC3E}">
        <p14:creationId xmlns:p14="http://schemas.microsoft.com/office/powerpoint/2010/main" val="312182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4</a:t>
            </a:fld>
            <a:endParaRPr lang="zh-CN" altLang="en-US"/>
          </a:p>
        </p:txBody>
      </p:sp>
    </p:spTree>
    <p:extLst>
      <p:ext uri="{BB962C8B-B14F-4D97-AF65-F5344CB8AC3E}">
        <p14:creationId xmlns:p14="http://schemas.microsoft.com/office/powerpoint/2010/main" val="313701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5</a:t>
            </a:fld>
            <a:endParaRPr lang="zh-CN" altLang="en-US"/>
          </a:p>
        </p:txBody>
      </p:sp>
    </p:spTree>
    <p:extLst>
      <p:ext uri="{BB962C8B-B14F-4D97-AF65-F5344CB8AC3E}">
        <p14:creationId xmlns:p14="http://schemas.microsoft.com/office/powerpoint/2010/main" val="2329878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6</a:t>
            </a:fld>
            <a:endParaRPr lang="zh-CN" altLang="en-US"/>
          </a:p>
        </p:txBody>
      </p:sp>
    </p:spTree>
    <p:extLst>
      <p:ext uri="{BB962C8B-B14F-4D97-AF65-F5344CB8AC3E}">
        <p14:creationId xmlns:p14="http://schemas.microsoft.com/office/powerpoint/2010/main" val="303409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7</a:t>
            </a:fld>
            <a:endParaRPr lang="zh-CN" altLang="en-US"/>
          </a:p>
        </p:txBody>
      </p:sp>
    </p:spTree>
    <p:extLst>
      <p:ext uri="{BB962C8B-B14F-4D97-AF65-F5344CB8AC3E}">
        <p14:creationId xmlns:p14="http://schemas.microsoft.com/office/powerpoint/2010/main" val="220393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8</a:t>
            </a:fld>
            <a:endParaRPr lang="zh-CN" altLang="en-US"/>
          </a:p>
        </p:txBody>
      </p:sp>
    </p:spTree>
    <p:extLst>
      <p:ext uri="{BB962C8B-B14F-4D97-AF65-F5344CB8AC3E}">
        <p14:creationId xmlns:p14="http://schemas.microsoft.com/office/powerpoint/2010/main" val="316779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35EE5BF2-DDBF-4119-84D3-7A8F6A93A238}" type="datetime1">
              <a:rPr lang="zh-CN" altLang="en-US" smtClean="0"/>
              <a:pPr>
                <a:defRPr/>
              </a:pPr>
              <a:t>2016/10/20</a:t>
            </a:fld>
            <a:endParaRPr lang="zh-CN" altLang="en-US"/>
          </a:p>
        </p:txBody>
      </p:sp>
      <p:sp>
        <p:nvSpPr>
          <p:cNvPr id="5" name="灯片编号占位符 4"/>
          <p:cNvSpPr>
            <a:spLocks noGrp="1"/>
          </p:cNvSpPr>
          <p:nvPr>
            <p:ph type="sldNum" sz="quarter" idx="11"/>
          </p:nvPr>
        </p:nvSpPr>
        <p:spPr/>
        <p:txBody>
          <a:bodyPr/>
          <a:lstStyle/>
          <a:p>
            <a:pPr>
              <a:defRPr/>
            </a:pPr>
            <a:fld id="{4341A428-CC67-4EC5-B6B6-B3983E9C32BF}" type="slidenum">
              <a:rPr lang="zh-CN" altLang="en-US" smtClean="0"/>
              <a:pPr>
                <a:defRPr/>
              </a:pPr>
              <a:t>9</a:t>
            </a:fld>
            <a:endParaRPr lang="zh-CN" altLang="en-US"/>
          </a:p>
        </p:txBody>
      </p:sp>
    </p:spTree>
    <p:extLst>
      <p:ext uri="{BB962C8B-B14F-4D97-AF65-F5344CB8AC3E}">
        <p14:creationId xmlns:p14="http://schemas.microsoft.com/office/powerpoint/2010/main" val="1491024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Picture 2" descr="Hintergrund"/>
          <p:cNvPicPr>
            <a:picLocks noChangeAspect="1" noChangeArrowheads="1"/>
          </p:cNvPicPr>
          <p:nvPr userDrawn="1"/>
        </p:nvPicPr>
        <p:blipFill>
          <a:blip r:embed="rId2"/>
          <a:srcRect/>
          <a:stretch>
            <a:fillRect/>
          </a:stretch>
        </p:blipFill>
        <p:spPr bwMode="auto">
          <a:xfrm>
            <a:off x="0" y="0"/>
            <a:ext cx="9429784" cy="7072338"/>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8" name="灯片编号占位符 5"/>
          <p:cNvSpPr>
            <a:spLocks noGrp="1"/>
          </p:cNvSpPr>
          <p:nvPr>
            <p:ph type="sldNum" sz="quarter" idx="12"/>
          </p:nvPr>
        </p:nvSpPr>
        <p:spPr>
          <a:xfrm>
            <a:off x="0" y="6492875"/>
            <a:ext cx="2133600" cy="365125"/>
          </a:xfrm>
          <a:prstGeom prst="rect">
            <a:avLst/>
          </a:prstGeom>
        </p:spPr>
        <p:txBody>
          <a:bodyPr/>
          <a:lstStyle>
            <a:lvl1pPr>
              <a:defRPr/>
            </a:lvl1pPr>
          </a:lstStyle>
          <a:p>
            <a:pPr>
              <a:defRPr/>
            </a:pPr>
            <a:fld id="{BBE49485-011E-418F-AF19-F113270A8678}" type="slidenum">
              <a:rPr lang="zh-CN" altLang="en-US"/>
              <a:pPr>
                <a:defRPr/>
              </a:pPr>
              <a:t>‹#›</a:t>
            </a:fld>
            <a:endParaRPr lang="zh-CN" altLang="en-US"/>
          </a:p>
        </p:txBody>
      </p:sp>
      <p:pic>
        <p:nvPicPr>
          <p:cNvPr id="11" name="Picture 13" descr="Himmel2"/>
          <p:cNvPicPr>
            <a:picLocks noChangeAspect="1" noChangeArrowheads="1"/>
          </p:cNvPicPr>
          <p:nvPr userDrawn="1"/>
        </p:nvPicPr>
        <p:blipFill>
          <a:blip r:embed="rId3"/>
          <a:srcRect/>
          <a:stretch>
            <a:fillRect/>
          </a:stretch>
        </p:blipFill>
        <p:spPr bwMode="auto">
          <a:xfrm>
            <a:off x="0" y="3336925"/>
            <a:ext cx="9429784" cy="1799726"/>
          </a:xfrm>
          <a:prstGeom prst="rect">
            <a:avLst/>
          </a:prstGeom>
          <a:noFill/>
          <a:ln w="9525">
            <a:noFill/>
            <a:miter lim="800000"/>
            <a:headEnd/>
            <a:tailEnd/>
          </a:ln>
        </p:spPr>
      </p:pic>
    </p:spTree>
    <p:extLst>
      <p:ext uri="{BB962C8B-B14F-4D97-AF65-F5344CB8AC3E}">
        <p14:creationId xmlns:p14="http://schemas.microsoft.com/office/powerpoint/2010/main" val="58149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sp>
        <p:nvSpPr>
          <p:cNvPr id="2" name="标题 1"/>
          <p:cNvSpPr>
            <a:spLocks noGrp="1"/>
          </p:cNvSpPr>
          <p:nvPr>
            <p:ph type="title"/>
          </p:nvPr>
        </p:nvSpPr>
        <p:spPr>
          <a:xfrm>
            <a:off x="942975" y="1436692"/>
            <a:ext cx="7165181" cy="670719"/>
          </a:xfrm>
          <a:prstGeom prst="rect">
            <a:avLst/>
          </a:prstGeom>
        </p:spPr>
        <p:txBody>
          <a:bodyPr/>
          <a:lstStyle>
            <a:lvl1pPr>
              <a:defRPr>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7457" y="193450"/>
            <a:ext cx="1317018" cy="246941"/>
          </a:xfrm>
          <a:prstGeom prst="rect">
            <a:avLst/>
          </a:prstGeom>
        </p:spPr>
      </p:pic>
    </p:spTree>
    <p:extLst>
      <p:ext uri="{BB962C8B-B14F-4D97-AF65-F5344CB8AC3E}">
        <p14:creationId xmlns:p14="http://schemas.microsoft.com/office/powerpoint/2010/main" val="10033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二级目录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8"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2917" y="2446344"/>
            <a:ext cx="2125658" cy="2125658"/>
          </a:xfrm>
          <a:prstGeom prst="rect">
            <a:avLst/>
          </a:prstGeom>
        </p:spPr>
      </p:pic>
      <p:sp>
        <p:nvSpPr>
          <p:cNvPr id="26" name="文本占位符 4"/>
          <p:cNvSpPr>
            <a:spLocks noGrp="1"/>
          </p:cNvSpPr>
          <p:nvPr>
            <p:ph type="body" sz="quarter" idx="11" hasCustomPrompt="1"/>
          </p:nvPr>
        </p:nvSpPr>
        <p:spPr>
          <a:xfrm>
            <a:off x="442917" y="240549"/>
            <a:ext cx="5243512" cy="513556"/>
          </a:xfrm>
          <a:prstGeom prst="rect">
            <a:avLst/>
          </a:prstGeom>
        </p:spPr>
        <p:txBody>
          <a:bodyPr/>
          <a:lstStyle>
            <a:lvl1pPr marL="0" indent="0">
              <a:buNone/>
              <a:defRPr sz="3200">
                <a:solidFill>
                  <a:srgbClr val="00ADEF"/>
                </a:solidFill>
                <a:latin typeface="微软雅黑" panose="020B0503020204020204" pitchFamily="34" charset="-122"/>
                <a:ea typeface="微软雅黑" panose="020B0503020204020204" pitchFamily="34" charset="-122"/>
              </a:defRPr>
            </a:lvl1pPr>
          </a:lstStyle>
          <a:p>
            <a:pPr lvl="0"/>
            <a:r>
              <a:rPr lang="zh-CN" altLang="en-US" dirty="0"/>
              <a:t>二级目录</a:t>
            </a:r>
          </a:p>
        </p:txBody>
      </p:sp>
      <p:sp>
        <p:nvSpPr>
          <p:cNvPr id="27" name="文本占位符 4"/>
          <p:cNvSpPr>
            <a:spLocks noGrp="1"/>
          </p:cNvSpPr>
          <p:nvPr>
            <p:ph type="body" sz="quarter" idx="12" hasCustomPrompt="1"/>
          </p:nvPr>
        </p:nvSpPr>
        <p:spPr>
          <a:xfrm>
            <a:off x="3064673" y="1199013"/>
            <a:ext cx="5333208" cy="513556"/>
          </a:xfrm>
          <a:prstGeom prst="rect">
            <a:avLst/>
          </a:prstGeom>
        </p:spPr>
        <p:txBody>
          <a:bodyPr/>
          <a:lstStyle>
            <a:lvl1pPr marL="0" indent="0">
              <a:buNone/>
              <a:defRPr sz="28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单击此处编辑文本</a:t>
            </a:r>
          </a:p>
        </p:txBody>
      </p:sp>
      <p:sp>
        <p:nvSpPr>
          <p:cNvPr id="28" name="文本占位符 4"/>
          <p:cNvSpPr>
            <a:spLocks noGrp="1"/>
          </p:cNvSpPr>
          <p:nvPr>
            <p:ph type="body" sz="quarter" idx="13" hasCustomPrompt="1"/>
          </p:nvPr>
        </p:nvSpPr>
        <p:spPr>
          <a:xfrm>
            <a:off x="3447253" y="2157058"/>
            <a:ext cx="5333208" cy="513556"/>
          </a:xfrm>
          <a:prstGeom prst="rect">
            <a:avLst/>
          </a:prstGeom>
        </p:spPr>
        <p:txBody>
          <a:bodyPr/>
          <a:lstStyle>
            <a:lvl1pPr marL="0" indent="0">
              <a:buNone/>
              <a:defRPr sz="28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单击此处编辑文本</a:t>
            </a:r>
          </a:p>
        </p:txBody>
      </p:sp>
      <p:sp>
        <p:nvSpPr>
          <p:cNvPr id="29" name="文本占位符 4"/>
          <p:cNvSpPr>
            <a:spLocks noGrp="1"/>
          </p:cNvSpPr>
          <p:nvPr>
            <p:ph type="body" sz="quarter" idx="14" hasCustomPrompt="1"/>
          </p:nvPr>
        </p:nvSpPr>
        <p:spPr>
          <a:xfrm>
            <a:off x="3656803" y="3252395"/>
            <a:ext cx="5333208" cy="513556"/>
          </a:xfrm>
          <a:prstGeom prst="rect">
            <a:avLst/>
          </a:prstGeom>
        </p:spPr>
        <p:txBody>
          <a:bodyPr/>
          <a:lstStyle>
            <a:lvl1pPr marL="0" indent="0">
              <a:buNone/>
              <a:defRPr sz="28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单击此处编辑文本</a:t>
            </a:r>
          </a:p>
        </p:txBody>
      </p:sp>
      <p:sp>
        <p:nvSpPr>
          <p:cNvPr id="30" name="文本占位符 4"/>
          <p:cNvSpPr>
            <a:spLocks noGrp="1"/>
          </p:cNvSpPr>
          <p:nvPr>
            <p:ph type="body" sz="quarter" idx="15" hasCustomPrompt="1"/>
          </p:nvPr>
        </p:nvSpPr>
        <p:spPr>
          <a:xfrm>
            <a:off x="3490117" y="4443401"/>
            <a:ext cx="5333208" cy="513556"/>
          </a:xfrm>
          <a:prstGeom prst="rect">
            <a:avLst/>
          </a:prstGeom>
        </p:spPr>
        <p:txBody>
          <a:bodyPr/>
          <a:lstStyle>
            <a:lvl1pPr marL="0" indent="0">
              <a:buNone/>
              <a:defRPr sz="28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单击此处编辑文本</a:t>
            </a:r>
          </a:p>
        </p:txBody>
      </p:sp>
      <p:sp>
        <p:nvSpPr>
          <p:cNvPr id="31" name="文本占位符 4"/>
          <p:cNvSpPr>
            <a:spLocks noGrp="1"/>
          </p:cNvSpPr>
          <p:nvPr>
            <p:ph type="body" sz="quarter" idx="16" hasCustomPrompt="1"/>
          </p:nvPr>
        </p:nvSpPr>
        <p:spPr>
          <a:xfrm>
            <a:off x="2870992" y="5493073"/>
            <a:ext cx="5333208" cy="513556"/>
          </a:xfrm>
          <a:prstGeom prst="rect">
            <a:avLst/>
          </a:prstGeom>
        </p:spPr>
        <p:txBody>
          <a:bodyPr/>
          <a:lstStyle>
            <a:lvl1pPr marL="0" indent="0">
              <a:buNone/>
              <a:defRPr sz="28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单击此处编辑文本</a:t>
            </a:r>
          </a:p>
        </p:txBody>
      </p:sp>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5422"/>
            <a:ext cx="361950" cy="523875"/>
          </a:xfrm>
          <a:prstGeom prst="rect">
            <a:avLst/>
          </a:prstGeom>
        </p:spPr>
      </p:pic>
    </p:spTree>
    <p:extLst>
      <p:ext uri="{BB962C8B-B14F-4D97-AF65-F5344CB8AC3E}">
        <p14:creationId xmlns:p14="http://schemas.microsoft.com/office/powerpoint/2010/main" val="24002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表格">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14"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sp>
        <p:nvSpPr>
          <p:cNvPr id="5" name="表格占位符 4"/>
          <p:cNvSpPr>
            <a:spLocks noGrp="1"/>
          </p:cNvSpPr>
          <p:nvPr>
            <p:ph type="tbl" sz="quarter" idx="10"/>
          </p:nvPr>
        </p:nvSpPr>
        <p:spPr>
          <a:xfrm>
            <a:off x="492125" y="1135063"/>
            <a:ext cx="8374063" cy="5394325"/>
          </a:xfrm>
          <a:prstGeom prst="rect">
            <a:avLst/>
          </a:prstGeom>
        </p:spPr>
        <p:txBody>
          <a:bodyPr/>
          <a:lstStyle/>
          <a:p>
            <a:endParaRPr lang="zh-CN" altLang="en-US" dirty="0"/>
          </a:p>
        </p:txBody>
      </p:sp>
      <p:sp>
        <p:nvSpPr>
          <p:cNvPr id="8" name="文本占位符 4"/>
          <p:cNvSpPr>
            <a:spLocks noGrp="1"/>
          </p:cNvSpPr>
          <p:nvPr>
            <p:ph type="body" sz="quarter" idx="11"/>
          </p:nvPr>
        </p:nvSpPr>
        <p:spPr>
          <a:xfrm>
            <a:off x="414337" y="235741"/>
            <a:ext cx="5243512" cy="513556"/>
          </a:xfrm>
          <a:prstGeom prst="rect">
            <a:avLst/>
          </a:prstGeom>
        </p:spPr>
        <p:txBody>
          <a:bodyPr/>
          <a:lstStyle>
            <a:lvl1pPr marL="0" indent="0">
              <a:buNone/>
              <a:defRPr sz="32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225422"/>
            <a:ext cx="361950" cy="523875"/>
          </a:xfrm>
          <a:prstGeom prst="rect">
            <a:avLst/>
          </a:prstGeom>
        </p:spPr>
      </p:pic>
    </p:spTree>
    <p:extLst>
      <p:ext uri="{BB962C8B-B14F-4D97-AF65-F5344CB8AC3E}">
        <p14:creationId xmlns:p14="http://schemas.microsoft.com/office/powerpoint/2010/main" val="259089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对比">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11"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sp>
        <p:nvSpPr>
          <p:cNvPr id="13" name="文本占位符 4"/>
          <p:cNvSpPr>
            <a:spLocks noGrp="1"/>
          </p:cNvSpPr>
          <p:nvPr>
            <p:ph type="body" sz="quarter" idx="12"/>
          </p:nvPr>
        </p:nvSpPr>
        <p:spPr>
          <a:xfrm>
            <a:off x="414337" y="235741"/>
            <a:ext cx="5243512" cy="513556"/>
          </a:xfrm>
          <a:prstGeom prst="rect">
            <a:avLst/>
          </a:prstGeom>
        </p:spPr>
        <p:txBody>
          <a:bodyPr/>
          <a:lstStyle>
            <a:lvl1pPr marL="0" indent="0">
              <a:buNone/>
              <a:defRPr sz="32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16" name="内容占位符 3"/>
          <p:cNvSpPr>
            <a:spLocks noGrp="1"/>
          </p:cNvSpPr>
          <p:nvPr>
            <p:ph sz="quarter" idx="10" hasCustomPrompt="1"/>
          </p:nvPr>
        </p:nvSpPr>
        <p:spPr>
          <a:xfrm>
            <a:off x="806680" y="1106488"/>
            <a:ext cx="3670224" cy="5194300"/>
          </a:xfrm>
          <a:prstGeom prst="rect">
            <a:avLst/>
          </a:prstGeom>
        </p:spPr>
        <p:txBody>
          <a:bodyPr/>
          <a:lstStyle>
            <a:lvl1pPr marL="228600" indent="-228600">
              <a:buFontTx/>
              <a:buBlip>
                <a:blip r:embed="rId3"/>
              </a:buBlip>
              <a:defRPr u="none">
                <a:solidFill>
                  <a:schemeClr val="tx1">
                    <a:lumMod val="50000"/>
                    <a:lumOff val="50000"/>
                  </a:schemeClr>
                </a:solidFill>
                <a:latin typeface="微软雅黑" panose="020B0503020204020204" pitchFamily="34" charset="-122"/>
                <a:ea typeface="微软雅黑" panose="020B0503020204020204" pitchFamily="34" charset="-122"/>
              </a:defRPr>
            </a:lvl1pPr>
            <a:lvl2pPr marL="800100" indent="-342900">
              <a:buClr>
                <a:srgbClr val="FF6531"/>
              </a:buClr>
              <a:buFontTx/>
              <a:buBlip>
                <a:blip r:embed="rId4"/>
              </a:buBlip>
              <a:defRPr u="none">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buFontTx/>
              <a:buBlip>
                <a:blip r:embed="rId5"/>
              </a:buBlip>
              <a:defRPr u="none">
                <a:solidFill>
                  <a:schemeClr val="tx1">
                    <a:lumMod val="50000"/>
                    <a:lumOff val="50000"/>
                  </a:schemeClr>
                </a:solidFill>
                <a:latin typeface="微软雅黑" panose="020B0503020204020204" pitchFamily="34" charset="-122"/>
                <a:ea typeface="微软雅黑" panose="020B0503020204020204" pitchFamily="34" charset="-122"/>
              </a:defRPr>
            </a:lvl3pPr>
            <a:lvl4pPr marL="1657350" indent="-285750">
              <a:buClr>
                <a:srgbClr val="FF7C80"/>
              </a:buClr>
              <a:buFontTx/>
              <a:buBlip>
                <a:blip r:embed="rId6"/>
              </a:buBlip>
              <a:defRPr u="none">
                <a:solidFill>
                  <a:schemeClr val="tx1">
                    <a:lumMod val="50000"/>
                    <a:lumOff val="50000"/>
                  </a:schemeClr>
                </a:solidFill>
                <a:latin typeface="微软雅黑" panose="020B0503020204020204" pitchFamily="34" charset="-122"/>
                <a:ea typeface="微软雅黑" panose="020B0503020204020204" pitchFamily="34" charset="-122"/>
              </a:defRPr>
            </a:lvl4pPr>
            <a:lvl5pPr>
              <a:buClr>
                <a:srgbClr val="2596D0"/>
              </a:buClr>
              <a:defRPr u="none">
                <a:solidFill>
                  <a:schemeClr val="tx1">
                    <a:lumMod val="50000"/>
                    <a:lumOff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内容占位符 3"/>
          <p:cNvSpPr>
            <a:spLocks noGrp="1"/>
          </p:cNvSpPr>
          <p:nvPr>
            <p:ph sz="quarter" idx="13" hasCustomPrompt="1"/>
          </p:nvPr>
        </p:nvSpPr>
        <p:spPr>
          <a:xfrm>
            <a:off x="4770299" y="1106488"/>
            <a:ext cx="3670224" cy="5194300"/>
          </a:xfrm>
          <a:prstGeom prst="rect">
            <a:avLst/>
          </a:prstGeom>
        </p:spPr>
        <p:txBody>
          <a:bodyPr/>
          <a:lstStyle>
            <a:lvl1pPr marL="228600" indent="-228600">
              <a:buFontTx/>
              <a:buBlip>
                <a:blip r:embed="rId3"/>
              </a:buBlip>
              <a:defRPr u="none">
                <a:solidFill>
                  <a:schemeClr val="tx1">
                    <a:lumMod val="50000"/>
                    <a:lumOff val="50000"/>
                  </a:schemeClr>
                </a:solidFill>
                <a:latin typeface="微软雅黑" panose="020B0503020204020204" pitchFamily="34" charset="-122"/>
                <a:ea typeface="微软雅黑" panose="020B0503020204020204" pitchFamily="34" charset="-122"/>
              </a:defRPr>
            </a:lvl1pPr>
            <a:lvl2pPr marL="800100" indent="-342900">
              <a:buClr>
                <a:srgbClr val="FF6531"/>
              </a:buClr>
              <a:buFontTx/>
              <a:buBlip>
                <a:blip r:embed="rId4"/>
              </a:buBlip>
              <a:defRPr u="none">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buFontTx/>
              <a:buBlip>
                <a:blip r:embed="rId5"/>
              </a:buBlip>
              <a:defRPr u="none">
                <a:solidFill>
                  <a:schemeClr val="tx1">
                    <a:lumMod val="50000"/>
                    <a:lumOff val="50000"/>
                  </a:schemeClr>
                </a:solidFill>
                <a:latin typeface="微软雅黑" panose="020B0503020204020204" pitchFamily="34" charset="-122"/>
                <a:ea typeface="微软雅黑" panose="020B0503020204020204" pitchFamily="34" charset="-122"/>
              </a:defRPr>
            </a:lvl3pPr>
            <a:lvl4pPr marL="1657350" indent="-285750">
              <a:buClr>
                <a:srgbClr val="FF7C80"/>
              </a:buClr>
              <a:buFontTx/>
              <a:buBlip>
                <a:blip r:embed="rId6"/>
              </a:buBlip>
              <a:defRPr u="none">
                <a:solidFill>
                  <a:schemeClr val="tx1">
                    <a:lumMod val="50000"/>
                    <a:lumOff val="50000"/>
                  </a:schemeClr>
                </a:solidFill>
                <a:latin typeface="微软雅黑" panose="020B0503020204020204" pitchFamily="34" charset="-122"/>
                <a:ea typeface="微软雅黑" panose="020B0503020204020204" pitchFamily="34" charset="-122"/>
              </a:defRPr>
            </a:lvl4pPr>
            <a:lvl5pPr>
              <a:buClr>
                <a:srgbClr val="2596D0"/>
              </a:buClr>
              <a:defRPr u="none">
                <a:solidFill>
                  <a:schemeClr val="tx1">
                    <a:lumMod val="50000"/>
                    <a:lumOff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 y="225422"/>
            <a:ext cx="361950" cy="523875"/>
          </a:xfrm>
          <a:prstGeom prst="rect">
            <a:avLst/>
          </a:prstGeom>
        </p:spPr>
      </p:pic>
    </p:spTree>
    <p:extLst>
      <p:ext uri="{BB962C8B-B14F-4D97-AF65-F5344CB8AC3E}">
        <p14:creationId xmlns:p14="http://schemas.microsoft.com/office/powerpoint/2010/main" val="741866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11"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sp>
        <p:nvSpPr>
          <p:cNvPr id="7" name="文本占位符 4"/>
          <p:cNvSpPr>
            <a:spLocks noGrp="1"/>
          </p:cNvSpPr>
          <p:nvPr>
            <p:ph type="body" sz="quarter" idx="10"/>
          </p:nvPr>
        </p:nvSpPr>
        <p:spPr>
          <a:xfrm>
            <a:off x="414337" y="235741"/>
            <a:ext cx="5243512" cy="513556"/>
          </a:xfrm>
          <a:prstGeom prst="rect">
            <a:avLst/>
          </a:prstGeom>
        </p:spPr>
        <p:txBody>
          <a:bodyPr/>
          <a:lstStyle>
            <a:lvl1pPr marL="0" indent="0">
              <a:buNone/>
              <a:defRPr sz="32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225422"/>
            <a:ext cx="361950" cy="523875"/>
          </a:xfrm>
          <a:prstGeom prst="rect">
            <a:avLst/>
          </a:prstGeom>
        </p:spPr>
      </p:pic>
      <p:sp>
        <p:nvSpPr>
          <p:cNvPr id="8" name="TextBox 7"/>
          <p:cNvSpPr txBox="1"/>
          <p:nvPr userDrawn="1"/>
        </p:nvSpPr>
        <p:spPr>
          <a:xfrm>
            <a:off x="201881" y="1080655"/>
            <a:ext cx="8752114" cy="5379522"/>
          </a:xfrm>
          <a:prstGeom prst="rect">
            <a:avLst/>
          </a:prstGeom>
          <a:noFill/>
        </p:spPr>
        <p:txBody>
          <a:bodyPr wrap="square" rtlCol="0">
            <a:noAutofit/>
          </a:bodyPr>
          <a:lstStyle/>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14780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自定义">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8"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spTree>
    <p:extLst>
      <p:ext uri="{BB962C8B-B14F-4D97-AF65-F5344CB8AC3E}">
        <p14:creationId xmlns:p14="http://schemas.microsoft.com/office/powerpoint/2010/main" val="362615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尾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8"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spTree>
    <p:extLst>
      <p:ext uri="{BB962C8B-B14F-4D97-AF65-F5344CB8AC3E}">
        <p14:creationId xmlns:p14="http://schemas.microsoft.com/office/powerpoint/2010/main" val="81376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lvl1pPr>
              <a:defRPr/>
            </a:lvl1pPr>
          </a:lstStyle>
          <a:p>
            <a:pPr>
              <a:defRPr/>
            </a:pPr>
            <a:fld id="{3D4DF630-3032-470B-BF0E-926D31AFA3D7}" type="datetimeFigureOut">
              <a:rPr lang="zh-CN" altLang="en-US"/>
              <a:pPr>
                <a:defRPr/>
              </a:pPr>
              <a:t>2016/10/20</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fld id="{EC8A6025-D040-43CB-B4A2-044718BD2643}" type="slidenum">
              <a:rPr lang="zh-CN"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lvl1pPr algn="ctr">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7" name="矩形 6"/>
          <p:cNvSpPr/>
          <p:nvPr userDrawn="1"/>
        </p:nvSpPr>
        <p:spPr bwMode="auto">
          <a:xfrm>
            <a:off x="7164288" y="6309321"/>
            <a:ext cx="1979712" cy="295417"/>
          </a:xfrm>
          <a:prstGeom prst="rect">
            <a:avLst/>
          </a:prstGeom>
          <a:solidFill>
            <a:schemeClr val="bg1"/>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eaLnBrk="1" hangingPunct="1"/>
            <a:endParaRPr lang="zh-CN" altLang="en-US" sz="1400">
              <a:solidFill>
                <a:srgbClr val="FFFFFF"/>
              </a:solidFill>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305513949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 name="图片 4" descr="PPT模板（内页）555.jpg"/>
          <p:cNvPicPr>
            <a:picLocks noChangeAspect="1"/>
          </p:cNvPicPr>
          <p:nvPr userDrawn="1"/>
        </p:nvPicPr>
        <p:blipFill>
          <a:blip r:embed="rId2"/>
          <a:stretch>
            <a:fillRect/>
          </a:stretch>
        </p:blipFill>
        <p:spPr>
          <a:xfrm>
            <a:off x="0" y="11322"/>
            <a:ext cx="9144000" cy="6854209"/>
          </a:xfrm>
          <a:prstGeom prst="rect">
            <a:avLst/>
          </a:prstGeom>
        </p:spPr>
      </p:pic>
      <p:sp>
        <p:nvSpPr>
          <p:cNvPr id="2" name="标题 1"/>
          <p:cNvSpPr>
            <a:spLocks noGrp="1"/>
          </p:cNvSpPr>
          <p:nvPr>
            <p:ph type="title"/>
          </p:nvPr>
        </p:nvSpPr>
        <p:spPr>
          <a:xfrm>
            <a:off x="785786" y="117772"/>
            <a:ext cx="7951496" cy="668022"/>
          </a:xfrm>
        </p:spPr>
        <p:txBody>
          <a:bodyPr/>
          <a:lstStyle>
            <a:lvl1pPr algn="l">
              <a:defRPr sz="3200">
                <a:solidFill>
                  <a:srgbClr val="E24C4B"/>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652953" y="1641095"/>
            <a:ext cx="7929269" cy="4596219"/>
          </a:xfrm>
        </p:spPr>
        <p:txBody>
          <a:bodyPr/>
          <a:lstStyle>
            <a:lvl1pPr>
              <a:defRPr sz="320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矩形 5"/>
          <p:cNvSpPr/>
          <p:nvPr userDrawn="1"/>
        </p:nvSpPr>
        <p:spPr bwMode="auto">
          <a:xfrm>
            <a:off x="0" y="214290"/>
            <a:ext cx="265745" cy="295417"/>
          </a:xfrm>
          <a:prstGeom prst="rect">
            <a:avLst/>
          </a:prstGeom>
          <a:solidFill>
            <a:schemeClr val="bg1"/>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eaLnBrk="1" hangingPunct="1"/>
            <a:r>
              <a:rPr lang="en-US" altLang="zh-CN" sz="1400" dirty="0">
                <a:solidFill>
                  <a:srgbClr val="FFFFFF"/>
                </a:solidFill>
                <a:latin typeface="FrutigerNext LT Regular" pitchFamily="34" charset="0"/>
                <a:ea typeface="ＭＳ Ｐゴシック" pitchFamily="34" charset="-128"/>
              </a:rPr>
              <a:t>   </a:t>
            </a:r>
            <a:endParaRPr lang="zh-CN" altLang="en-US" sz="1400" dirty="0">
              <a:solidFill>
                <a:srgbClr val="FFFFFF"/>
              </a:solidFill>
              <a:latin typeface="FrutigerNext LT Regular" pitchFamily="34" charset="0"/>
              <a:ea typeface="ＭＳ Ｐゴシック" pitchFamily="34" charset="-128"/>
            </a:endParaRPr>
          </a:p>
        </p:txBody>
      </p:sp>
      <p:sp>
        <p:nvSpPr>
          <p:cNvPr id="16" name="Rectangle 3"/>
          <p:cNvSpPr>
            <a:spLocks noChangeArrowheads="1"/>
          </p:cNvSpPr>
          <p:nvPr userDrawn="1"/>
        </p:nvSpPr>
        <p:spPr bwMode="auto">
          <a:xfrm>
            <a:off x="28575" y="142852"/>
            <a:ext cx="765175" cy="719138"/>
          </a:xfrm>
          <a:prstGeom prst="rect">
            <a:avLst/>
          </a:prstGeom>
          <a:solidFill>
            <a:schemeClr val="bg1"/>
          </a:solidFill>
          <a:ln w="9525" cmpd="sng">
            <a:noFill/>
            <a:miter lim="800000"/>
            <a:headEnd/>
            <a:tailEnd/>
          </a:ln>
          <a:effectLst/>
        </p:spPr>
        <p:txBody>
          <a:bodyPr wrap="none" lIns="90170" tIns="46990" rIns="90170" bIns="46990" anchor="ctr"/>
          <a:lstStyle/>
          <a:p>
            <a:pPr algn="ctr" eaLnBrk="1" fontAlgn="auto" hangingPunct="1">
              <a:spcBef>
                <a:spcPts val="0"/>
              </a:spcBef>
              <a:spcAft>
                <a:spcPts val="0"/>
              </a:spcAft>
            </a:pPr>
            <a:r>
              <a:rPr lang="zh-CN" altLang="en-US">
                <a:solidFill>
                  <a:srgbClr val="000000"/>
                </a:solidFill>
                <a:latin typeface="FrutigerNext LT Regular"/>
                <a:ea typeface="华文细黑"/>
              </a:rPr>
              <a:t>                   </a:t>
            </a:r>
          </a:p>
        </p:txBody>
      </p:sp>
      <p:sp>
        <p:nvSpPr>
          <p:cNvPr id="17" name="AutoShape 4"/>
          <p:cNvSpPr>
            <a:spLocks noChangeArrowheads="1"/>
          </p:cNvSpPr>
          <p:nvPr userDrawn="1"/>
        </p:nvSpPr>
        <p:spPr bwMode="auto">
          <a:xfrm>
            <a:off x="161925" y="234927"/>
            <a:ext cx="495300" cy="409575"/>
          </a:xfrm>
          <a:prstGeom prst="homePlate">
            <a:avLst>
              <a:gd name="adj" fmla="val 30233"/>
            </a:avLst>
          </a:prstGeom>
          <a:solidFill>
            <a:srgbClr val="E24B4B"/>
          </a:solidFill>
          <a:ln w="9525" cmpd="sng">
            <a:noFill/>
            <a:miter lim="800000"/>
            <a:headEnd/>
            <a:tailEnd/>
          </a:ln>
          <a:effectLst/>
        </p:spPr>
        <p:txBody>
          <a:bodyPr anchor="ctr"/>
          <a:lstStyle/>
          <a:p>
            <a:pPr eaLnBrk="1" fontAlgn="auto" hangingPunct="1">
              <a:spcBef>
                <a:spcPts val="0"/>
              </a:spcBef>
              <a:spcAft>
                <a:spcPts val="0"/>
              </a:spcAft>
            </a:pPr>
            <a:endParaRPr lang="zh-CN" altLang="en-US">
              <a:solidFill>
                <a:srgbClr val="000000"/>
              </a:solidFill>
              <a:latin typeface="FrutigerNext LT Regular"/>
              <a:ea typeface="华文细黑"/>
            </a:endParaRPr>
          </a:p>
        </p:txBody>
      </p:sp>
      <p:sp>
        <p:nvSpPr>
          <p:cNvPr id="18" name="Rectangle 5"/>
          <p:cNvSpPr>
            <a:spLocks noChangeArrowheads="1"/>
          </p:cNvSpPr>
          <p:nvPr userDrawn="1"/>
        </p:nvSpPr>
        <p:spPr bwMode="auto">
          <a:xfrm>
            <a:off x="3175" y="233340"/>
            <a:ext cx="114300" cy="411162"/>
          </a:xfrm>
          <a:prstGeom prst="rect">
            <a:avLst/>
          </a:prstGeom>
          <a:solidFill>
            <a:srgbClr val="E24B4B"/>
          </a:solidFill>
          <a:ln w="9525" cmpd="sng">
            <a:noFill/>
            <a:miter lim="800000"/>
            <a:headEnd/>
            <a:tailEnd/>
          </a:ln>
          <a:effectLst/>
        </p:spPr>
        <p:txBody>
          <a:bodyPr anchor="ctr"/>
          <a:lstStyle/>
          <a:p>
            <a:pPr eaLnBrk="1" fontAlgn="auto" hangingPunct="1">
              <a:spcBef>
                <a:spcPts val="0"/>
              </a:spcBef>
              <a:spcAft>
                <a:spcPts val="0"/>
              </a:spcAft>
            </a:pPr>
            <a:endParaRPr lang="zh-CN" altLang="en-US">
              <a:solidFill>
                <a:srgbClr val="000000"/>
              </a:solidFill>
              <a:latin typeface="FrutigerNext LT Regular"/>
              <a:ea typeface="华文细黑"/>
            </a:endParaRPr>
          </a:p>
        </p:txBody>
      </p:sp>
    </p:spTree>
    <p:extLst>
      <p:ext uri="{BB962C8B-B14F-4D97-AF65-F5344CB8AC3E}">
        <p14:creationId xmlns:p14="http://schemas.microsoft.com/office/powerpoint/2010/main" val="41110709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0" y="6443663"/>
            <a:ext cx="7939088" cy="414337"/>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Rectangle 11"/>
          <p:cNvSpPr>
            <a:spLocks noChangeArrowheads="1"/>
          </p:cNvSpPr>
          <p:nvPr userDrawn="1"/>
        </p:nvSpPr>
        <p:spPr bwMode="auto">
          <a:xfrm>
            <a:off x="1357313" y="714375"/>
            <a:ext cx="7056437" cy="36513"/>
          </a:xfrm>
          <a:prstGeom prst="rect">
            <a:avLst/>
          </a:prstGeom>
          <a:gradFill flip="none" rotWithShape="1">
            <a:gsLst>
              <a:gs pos="29000">
                <a:schemeClr val="tx2">
                  <a:lumMod val="60000"/>
                  <a:lumOff val="40000"/>
                </a:schemeClr>
              </a:gs>
              <a:gs pos="100000">
                <a:schemeClr val="tx2">
                  <a:gamma/>
                  <a:tint val="0"/>
                  <a:invGamma/>
                </a:schemeClr>
              </a:gs>
            </a:gsLst>
            <a:lin ang="10800000" scaled="1"/>
            <a:tileRect/>
          </a:gradFill>
          <a:ln w="9525">
            <a:noFill/>
            <a:miter lim="800000"/>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6" name="任意多边形 5"/>
          <p:cNvSpPr/>
          <p:nvPr userDrawn="1"/>
        </p:nvSpPr>
        <p:spPr>
          <a:xfrm>
            <a:off x="6715125" y="6443663"/>
            <a:ext cx="2428875" cy="414337"/>
          </a:xfrm>
          <a:custGeom>
            <a:avLst/>
            <a:gdLst>
              <a:gd name="connsiteX0" fmla="*/ 0 w 4010021"/>
              <a:gd name="connsiteY0" fmla="*/ 0 h 414338"/>
              <a:gd name="connsiteX1" fmla="*/ 4010021 w 4010021"/>
              <a:gd name="connsiteY1" fmla="*/ 0 h 414338"/>
              <a:gd name="connsiteX2" fmla="*/ 4010021 w 4010021"/>
              <a:gd name="connsiteY2" fmla="*/ 414338 h 414338"/>
              <a:gd name="connsiteX3" fmla="*/ 0 w 4010021"/>
              <a:gd name="connsiteY3" fmla="*/ 414338 h 414338"/>
              <a:gd name="connsiteX4" fmla="*/ 0 w 4010021"/>
              <a:gd name="connsiteY4" fmla="*/ 0 h 414338"/>
              <a:gd name="connsiteX0" fmla="*/ 416520 w 4010021"/>
              <a:gd name="connsiteY0" fmla="*/ 0 h 414338"/>
              <a:gd name="connsiteX1" fmla="*/ 4010021 w 4010021"/>
              <a:gd name="connsiteY1" fmla="*/ 0 h 414338"/>
              <a:gd name="connsiteX2" fmla="*/ 4010021 w 4010021"/>
              <a:gd name="connsiteY2" fmla="*/ 414338 h 414338"/>
              <a:gd name="connsiteX3" fmla="*/ 0 w 4010021"/>
              <a:gd name="connsiteY3" fmla="*/ 414338 h 414338"/>
              <a:gd name="connsiteX4" fmla="*/ 416520 w 4010021"/>
              <a:gd name="connsiteY4" fmla="*/ 0 h 414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0021" h="414338">
                <a:moveTo>
                  <a:pt x="416520" y="0"/>
                </a:moveTo>
                <a:lnTo>
                  <a:pt x="4010021" y="0"/>
                </a:lnTo>
                <a:lnTo>
                  <a:pt x="4010021" y="414338"/>
                </a:lnTo>
                <a:lnTo>
                  <a:pt x="0" y="414338"/>
                </a:lnTo>
                <a:lnTo>
                  <a:pt x="416520" y="0"/>
                </a:lnTo>
                <a:close/>
              </a:path>
            </a:pathLst>
          </a:custGeom>
          <a:solidFill>
            <a:srgbClr val="FFA4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458910" y="116632"/>
            <a:ext cx="8229600" cy="654032"/>
          </a:xfrm>
        </p:spPr>
        <p:txBody>
          <a:bodyPr>
            <a:normAutofit/>
          </a:bodyPr>
          <a:lstStyle>
            <a:lvl1pPr>
              <a:defRPr sz="3200" b="0">
                <a:solidFill>
                  <a:srgbClr val="0070C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7200" y="1071546"/>
            <a:ext cx="8229600" cy="5054617"/>
          </a:xfrm>
        </p:spPr>
        <p:txBody>
          <a:bodyPr/>
          <a:lstStyle>
            <a:lvl1pPr>
              <a:lnSpc>
                <a:spcPct val="130000"/>
              </a:lnSpc>
              <a:defRPr sz="2800" b="0"/>
            </a:lvl1pPr>
            <a:lvl2pPr>
              <a:lnSpc>
                <a:spcPct val="130000"/>
              </a:lnSpc>
              <a:defRPr sz="2400" b="0"/>
            </a:lvl2pPr>
            <a:lvl3pPr>
              <a:lnSpc>
                <a:spcPct val="130000"/>
              </a:lnSpc>
              <a:defRPr sz="2000" b="0"/>
            </a:lvl3pPr>
            <a:lvl4pPr>
              <a:lnSpc>
                <a:spcPct val="130000"/>
              </a:lnSpc>
              <a:defRPr sz="1800" b="0"/>
            </a:lvl4pPr>
            <a:lvl5pPr>
              <a:lnSpc>
                <a:spcPct val="130000"/>
              </a:lnSpc>
              <a:defRPr sz="1800" b="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9" name="Picture 4" descr="银海LOGO副本"/>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6296" y="6453336"/>
            <a:ext cx="1907704" cy="378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 name="灯片编号占位符 5"/>
          <p:cNvSpPr>
            <a:spLocks noGrp="1"/>
          </p:cNvSpPr>
          <p:nvPr>
            <p:ph type="sldNum" sz="quarter" idx="12"/>
          </p:nvPr>
        </p:nvSpPr>
        <p:spPr>
          <a:xfrm>
            <a:off x="0" y="6492875"/>
            <a:ext cx="2133600" cy="365125"/>
          </a:xfrm>
          <a:prstGeom prst="rect">
            <a:avLst/>
          </a:prstGeom>
        </p:spPr>
        <p:txBody>
          <a:bodyPr/>
          <a:lstStyle>
            <a:lvl1pPr>
              <a:defRPr/>
            </a:lvl1pPr>
          </a:lstStyle>
          <a:p>
            <a:pPr>
              <a:defRPr/>
            </a:pPr>
            <a:r>
              <a:rPr lang="zh-CN" altLang="en-US"/>
              <a:t>第</a:t>
            </a:r>
            <a:r>
              <a:rPr lang="en-US" altLang="zh-CN"/>
              <a:t>#</a:t>
            </a:r>
            <a:r>
              <a:rPr lang="zh-CN" altLang="en-US"/>
              <a:t>页</a:t>
            </a:r>
            <a:endParaRPr lang="zh-CN" altLang="en-US" dirty="0"/>
          </a:p>
        </p:txBody>
      </p:sp>
    </p:spTree>
    <p:extLst>
      <p:ext uri="{BB962C8B-B14F-4D97-AF65-F5344CB8AC3E}">
        <p14:creationId xmlns:p14="http://schemas.microsoft.com/office/powerpoint/2010/main" val="3324347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txBox="1">
            <a:spLocks/>
          </p:cNvSpPr>
          <p:nvPr userDrawn="1"/>
        </p:nvSpPr>
        <p:spPr>
          <a:xfrm>
            <a:off x="-9872" y="6487053"/>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4990CF28-E992-46B9-8A44-7A56808BDB72}" type="slidenum">
              <a:rPr lang="zh-CN" altLang="en-US" smtClean="0">
                <a:solidFill>
                  <a:srgbClr val="000000">
                    <a:tint val="75000"/>
                  </a:srgbClr>
                </a:solidFill>
              </a:rPr>
              <a:pPr fontAlgn="auto">
                <a:spcBef>
                  <a:spcPts val="0"/>
                </a:spcBef>
                <a:spcAft>
                  <a:spcPts val="0"/>
                </a:spcAft>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907874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64835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grpSp>
        <p:nvGrpSpPr>
          <p:cNvPr id="3" name="组合 13"/>
          <p:cNvGrpSpPr/>
          <p:nvPr userDrawn="1"/>
        </p:nvGrpSpPr>
        <p:grpSpPr>
          <a:xfrm>
            <a:off x="-446898" y="-603912"/>
            <a:ext cx="1269043" cy="1818351"/>
            <a:chOff x="-500098" y="-428652"/>
            <a:chExt cx="1536700" cy="2201863"/>
          </a:xfrm>
        </p:grpSpPr>
        <p:sp>
          <p:nvSpPr>
            <p:cNvPr id="5" name="Freeform 6"/>
            <p:cNvSpPr>
              <a:spLocks/>
            </p:cNvSpPr>
            <p:nvPr/>
          </p:nvSpPr>
          <p:spPr bwMode="auto">
            <a:xfrm>
              <a:off x="-381036" y="841348"/>
              <a:ext cx="1338263" cy="931863"/>
            </a:xfrm>
            <a:custGeom>
              <a:avLst/>
              <a:gdLst/>
              <a:ahLst/>
              <a:cxnLst>
                <a:cxn ang="0">
                  <a:pos x="679" y="422"/>
                </a:cxn>
                <a:cxn ang="0">
                  <a:pos x="529" y="0"/>
                </a:cxn>
                <a:cxn ang="0">
                  <a:pos x="140" y="131"/>
                </a:cxn>
                <a:cxn ang="0">
                  <a:pos x="40" y="20"/>
                </a:cxn>
                <a:cxn ang="0">
                  <a:pos x="30" y="382"/>
                </a:cxn>
                <a:cxn ang="0">
                  <a:pos x="679" y="422"/>
                </a:cxn>
              </a:cxnLst>
              <a:rect l="0" t="0" r="r" b="b"/>
              <a:pathLst>
                <a:path w="679" h="472">
                  <a:moveTo>
                    <a:pt x="679" y="422"/>
                  </a:moveTo>
                  <a:cubicBezTo>
                    <a:pt x="649" y="221"/>
                    <a:pt x="579" y="70"/>
                    <a:pt x="529" y="0"/>
                  </a:cubicBezTo>
                  <a:cubicBezTo>
                    <a:pt x="419" y="40"/>
                    <a:pt x="280" y="100"/>
                    <a:pt x="140" y="131"/>
                  </a:cubicBezTo>
                  <a:cubicBezTo>
                    <a:pt x="140" y="131"/>
                    <a:pt x="90" y="90"/>
                    <a:pt x="40" y="20"/>
                  </a:cubicBezTo>
                  <a:cubicBezTo>
                    <a:pt x="0" y="201"/>
                    <a:pt x="30" y="382"/>
                    <a:pt x="30" y="382"/>
                  </a:cubicBezTo>
                  <a:cubicBezTo>
                    <a:pt x="320" y="472"/>
                    <a:pt x="679" y="422"/>
                    <a:pt x="679" y="422"/>
                  </a:cubicBezTo>
                  <a:close/>
                </a:path>
              </a:pathLst>
            </a:custGeom>
            <a:solidFill>
              <a:srgbClr val="FF7F00"/>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zh-CN" altLang="en-US" sz="1900">
                <a:solidFill>
                  <a:srgbClr val="000000"/>
                </a:solidFill>
                <a:latin typeface="FrutigerNext LT Regular"/>
                <a:ea typeface="华文细黑"/>
              </a:endParaRPr>
            </a:p>
          </p:txBody>
        </p:sp>
        <p:sp>
          <p:nvSpPr>
            <p:cNvPr id="6" name="Freeform 7"/>
            <p:cNvSpPr>
              <a:spLocks/>
            </p:cNvSpPr>
            <p:nvPr/>
          </p:nvSpPr>
          <p:spPr bwMode="auto">
            <a:xfrm>
              <a:off x="-500098" y="-428652"/>
              <a:ext cx="1536700" cy="1309688"/>
            </a:xfrm>
            <a:custGeom>
              <a:avLst/>
              <a:gdLst/>
              <a:ahLst/>
              <a:cxnLst>
                <a:cxn ang="0">
                  <a:pos x="539" y="573"/>
                </a:cxn>
                <a:cxn ang="0">
                  <a:pos x="589" y="643"/>
                </a:cxn>
                <a:cxn ang="0">
                  <a:pos x="759" y="553"/>
                </a:cxn>
                <a:cxn ang="0">
                  <a:pos x="579" y="0"/>
                </a:cxn>
                <a:cxn ang="0">
                  <a:pos x="0" y="442"/>
                </a:cxn>
                <a:cxn ang="0">
                  <a:pos x="100" y="663"/>
                </a:cxn>
                <a:cxn ang="0">
                  <a:pos x="110" y="603"/>
                </a:cxn>
                <a:cxn ang="0">
                  <a:pos x="539" y="573"/>
                </a:cxn>
              </a:cxnLst>
              <a:rect l="0" t="0" r="r" b="b"/>
              <a:pathLst>
                <a:path w="779" h="663">
                  <a:moveTo>
                    <a:pt x="539" y="573"/>
                  </a:moveTo>
                  <a:cubicBezTo>
                    <a:pt x="539" y="573"/>
                    <a:pt x="559" y="593"/>
                    <a:pt x="589" y="643"/>
                  </a:cubicBezTo>
                  <a:cubicBezTo>
                    <a:pt x="689" y="593"/>
                    <a:pt x="759" y="553"/>
                    <a:pt x="759" y="553"/>
                  </a:cubicBezTo>
                  <a:cubicBezTo>
                    <a:pt x="779" y="251"/>
                    <a:pt x="579" y="0"/>
                    <a:pt x="579" y="0"/>
                  </a:cubicBezTo>
                  <a:cubicBezTo>
                    <a:pt x="180" y="201"/>
                    <a:pt x="0" y="442"/>
                    <a:pt x="0" y="442"/>
                  </a:cubicBezTo>
                  <a:cubicBezTo>
                    <a:pt x="0" y="523"/>
                    <a:pt x="50" y="603"/>
                    <a:pt x="100" y="663"/>
                  </a:cubicBezTo>
                  <a:cubicBezTo>
                    <a:pt x="100" y="643"/>
                    <a:pt x="110" y="623"/>
                    <a:pt x="110" y="603"/>
                  </a:cubicBezTo>
                  <a:cubicBezTo>
                    <a:pt x="110" y="603"/>
                    <a:pt x="380" y="543"/>
                    <a:pt x="539" y="573"/>
                  </a:cubicBezTo>
                  <a:close/>
                </a:path>
              </a:pathLst>
            </a:custGeom>
            <a:solidFill>
              <a:srgbClr val="F90B39"/>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zh-CN" altLang="en-US" sz="1900">
                <a:solidFill>
                  <a:srgbClr val="000000"/>
                </a:solidFill>
                <a:latin typeface="FrutigerNext LT Regular"/>
                <a:ea typeface="华文细黑"/>
              </a:endParaRPr>
            </a:p>
          </p:txBody>
        </p:sp>
        <p:sp>
          <p:nvSpPr>
            <p:cNvPr id="7" name="Freeform 8"/>
            <p:cNvSpPr>
              <a:spLocks/>
            </p:cNvSpPr>
            <p:nvPr/>
          </p:nvSpPr>
          <p:spPr bwMode="auto">
            <a:xfrm>
              <a:off x="-301661" y="644498"/>
              <a:ext cx="963613" cy="455613"/>
            </a:xfrm>
            <a:custGeom>
              <a:avLst/>
              <a:gdLst/>
              <a:ahLst/>
              <a:cxnLst>
                <a:cxn ang="0">
                  <a:pos x="100" y="231"/>
                </a:cxn>
                <a:cxn ang="0">
                  <a:pos x="489" y="100"/>
                </a:cxn>
                <a:cxn ang="0">
                  <a:pos x="439" y="30"/>
                </a:cxn>
                <a:cxn ang="0">
                  <a:pos x="10" y="60"/>
                </a:cxn>
                <a:cxn ang="0">
                  <a:pos x="0" y="120"/>
                </a:cxn>
                <a:cxn ang="0">
                  <a:pos x="100" y="231"/>
                </a:cxn>
              </a:cxnLst>
              <a:rect l="0" t="0" r="r" b="b"/>
              <a:pathLst>
                <a:path w="489" h="231">
                  <a:moveTo>
                    <a:pt x="100" y="231"/>
                  </a:moveTo>
                  <a:cubicBezTo>
                    <a:pt x="240" y="200"/>
                    <a:pt x="379" y="140"/>
                    <a:pt x="489" y="100"/>
                  </a:cubicBezTo>
                  <a:cubicBezTo>
                    <a:pt x="459" y="50"/>
                    <a:pt x="439" y="30"/>
                    <a:pt x="439" y="30"/>
                  </a:cubicBezTo>
                  <a:cubicBezTo>
                    <a:pt x="280" y="0"/>
                    <a:pt x="10" y="60"/>
                    <a:pt x="10" y="60"/>
                  </a:cubicBezTo>
                  <a:cubicBezTo>
                    <a:pt x="10" y="80"/>
                    <a:pt x="0" y="100"/>
                    <a:pt x="0" y="120"/>
                  </a:cubicBezTo>
                  <a:cubicBezTo>
                    <a:pt x="50" y="190"/>
                    <a:pt x="100" y="231"/>
                    <a:pt x="100" y="231"/>
                  </a:cubicBezTo>
                  <a:close/>
                </a:path>
              </a:pathLst>
            </a:custGeom>
            <a:solidFill>
              <a:srgbClr val="BD0000"/>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zh-CN" altLang="en-US" sz="1900">
                <a:solidFill>
                  <a:srgbClr val="000000"/>
                </a:solidFill>
                <a:latin typeface="FrutigerNext LT Regular"/>
                <a:ea typeface="华文细黑"/>
              </a:endParaRPr>
            </a:p>
          </p:txBody>
        </p:sp>
      </p:grpSp>
      <p:sp>
        <p:nvSpPr>
          <p:cNvPr id="9" name="灯片编号占位符 5"/>
          <p:cNvSpPr txBox="1">
            <a:spLocks/>
          </p:cNvSpPr>
          <p:nvPr userDrawn="1"/>
        </p:nvSpPr>
        <p:spPr>
          <a:xfrm>
            <a:off x="-9872" y="6487052"/>
            <a:ext cx="2133600" cy="365125"/>
          </a:xfrm>
          <a:prstGeom prst="rect">
            <a:avLst/>
          </a:prstGeom>
        </p:spPr>
        <p:txBody>
          <a:bodyPr vert="horz" lIns="91438" tIns="45719" rIns="91438" bIns="45719"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0CF28-E992-46B9-8A44-7A56808BDB72}" type="slidenum">
              <a:rPr lang="zh-CN" altLang="en-US" smtClean="0">
                <a:solidFill>
                  <a:srgbClr val="000000">
                    <a:tint val="75000"/>
                  </a:srgbClr>
                </a:solidFill>
                <a:latin typeface="FrutigerNext LT Regular"/>
                <a:ea typeface="华文细黑"/>
              </a:rPr>
              <a:pPr/>
              <a:t>‹#›</a:t>
            </a:fld>
            <a:endParaRPr lang="zh-CN" altLang="en-US" dirty="0">
              <a:solidFill>
                <a:srgbClr val="000000">
                  <a:tint val="75000"/>
                </a:srgbClr>
              </a:solidFill>
              <a:latin typeface="FrutigerNext LT Regular"/>
              <a:ea typeface="华文细黑"/>
            </a:endParaRPr>
          </a:p>
        </p:txBody>
      </p:sp>
    </p:spTree>
    <p:extLst>
      <p:ext uri="{BB962C8B-B14F-4D97-AF65-F5344CB8AC3E}">
        <p14:creationId xmlns:p14="http://schemas.microsoft.com/office/powerpoint/2010/main" val="5211637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1808355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94596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3856565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517806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93342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90070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7949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26482"/>
            <a:ext cx="8229600" cy="939800"/>
          </a:xfrm>
        </p:spPr>
        <p:txBody>
          <a:bodyPr/>
          <a:lstStyle>
            <a:lvl1pPr>
              <a:defRPr sz="32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124744"/>
            <a:ext cx="40386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124744"/>
            <a:ext cx="40386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p:cNvSpPr>
            <a:spLocks noGrp="1"/>
          </p:cNvSpPr>
          <p:nvPr>
            <p:ph type="sldNum" sz="quarter" idx="12"/>
          </p:nvPr>
        </p:nvSpPr>
        <p:spPr>
          <a:xfrm>
            <a:off x="0" y="6492875"/>
            <a:ext cx="2133600" cy="365125"/>
          </a:xfrm>
          <a:prstGeom prst="rect">
            <a:avLst/>
          </a:prstGeom>
        </p:spPr>
        <p:txBody>
          <a:bodyPr/>
          <a:lstStyle>
            <a:lvl1pPr>
              <a:defRPr/>
            </a:lvl1pPr>
          </a:lstStyle>
          <a:p>
            <a:pPr>
              <a:defRPr/>
            </a:pPr>
            <a:fld id="{9492F928-D1A2-4B8E-971B-F32D722CC8B1}" type="slidenum">
              <a:rPr lang="zh-CN" altLang="en-US"/>
              <a:pPr>
                <a:defRPr/>
              </a:pPr>
              <a:t>‹#›</a:t>
            </a:fld>
            <a:endParaRPr lang="zh-CN" altLang="en-US"/>
          </a:p>
        </p:txBody>
      </p:sp>
      <p:sp>
        <p:nvSpPr>
          <p:cNvPr id="8" name="Rectangle 11"/>
          <p:cNvSpPr>
            <a:spLocks noChangeArrowheads="1"/>
          </p:cNvSpPr>
          <p:nvPr userDrawn="1"/>
        </p:nvSpPr>
        <p:spPr bwMode="auto">
          <a:xfrm>
            <a:off x="1357313" y="714375"/>
            <a:ext cx="7056437" cy="36513"/>
          </a:xfrm>
          <a:prstGeom prst="rect">
            <a:avLst/>
          </a:prstGeom>
          <a:gradFill flip="none" rotWithShape="1">
            <a:gsLst>
              <a:gs pos="29000">
                <a:schemeClr val="tx2">
                  <a:lumMod val="60000"/>
                  <a:lumOff val="40000"/>
                </a:schemeClr>
              </a:gs>
              <a:gs pos="100000">
                <a:schemeClr val="tx2">
                  <a:gamma/>
                  <a:tint val="0"/>
                  <a:invGamma/>
                </a:schemeClr>
              </a:gs>
            </a:gsLst>
            <a:lin ang="10800000" scaled="1"/>
            <a:tileRect/>
          </a:gradFill>
          <a:ln w="9525">
            <a:noFill/>
            <a:miter lim="800000"/>
            <a:headEnd/>
            <a:tailEnd/>
          </a:ln>
          <a:effectLst/>
        </p:spPr>
        <p:txBody>
          <a:bodyPr wrap="none" anchor="ctr">
            <a:spAutoFit/>
          </a:bodyPr>
          <a:lstStyle/>
          <a:p>
            <a:pPr fontAlgn="auto">
              <a:spcBef>
                <a:spcPts val="0"/>
              </a:spcBef>
              <a:spcAft>
                <a:spcPts val="0"/>
              </a:spcAft>
              <a:defRPr/>
            </a:pPr>
            <a:endParaRPr lang="zh-CN" altLang="en-US">
              <a:ea typeface="+mn-ea"/>
            </a:endParaRPr>
          </a:p>
        </p:txBody>
      </p:sp>
    </p:spTree>
    <p:extLst>
      <p:ext uri="{BB962C8B-B14F-4D97-AF65-F5344CB8AC3E}">
        <p14:creationId xmlns:p14="http://schemas.microsoft.com/office/powerpoint/2010/main" val="2186913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8554295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FrutigerNext LT Regular"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17353049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09658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686267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52953" y="430385"/>
            <a:ext cx="7951496" cy="871496"/>
          </a:xfrm>
          <a:prstGeom prst="rect">
            <a:avLst/>
          </a:prstGeom>
        </p:spPr>
        <p:txBody>
          <a:bodyPr/>
          <a:lstStyle/>
          <a:p>
            <a:r>
              <a:rPr lang="zh-CN" altLang="en-US"/>
              <a:t>单击此处编辑母版标题样式</a:t>
            </a:r>
          </a:p>
        </p:txBody>
      </p:sp>
      <p:sp>
        <p:nvSpPr>
          <p:cNvPr id="4" name="灯片编号占位符 5"/>
          <p:cNvSpPr txBox="1">
            <a:spLocks/>
          </p:cNvSpPr>
          <p:nvPr userDrawn="1"/>
        </p:nvSpPr>
        <p:spPr>
          <a:xfrm>
            <a:off x="-9872" y="6487053"/>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0CF28-E992-46B9-8A44-7A56808BDB72}" type="slidenum">
              <a:rPr lang="zh-CN" altLang="en-US" smtClean="0"/>
              <a:pPr/>
              <a:t>‹#›</a:t>
            </a:fld>
            <a:endParaRPr lang="zh-CN" altLang="en-US" dirty="0"/>
          </a:p>
        </p:txBody>
      </p:sp>
    </p:spTree>
    <p:extLst>
      <p:ext uri="{BB962C8B-B14F-4D97-AF65-F5344CB8AC3E}">
        <p14:creationId xmlns:p14="http://schemas.microsoft.com/office/powerpoint/2010/main" val="2072576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26482"/>
            <a:ext cx="8229600" cy="939800"/>
          </a:xfrm>
        </p:spPr>
        <p:txBody>
          <a:bodyPr/>
          <a:lstStyle>
            <a:lvl1pPr>
              <a:defRPr sz="32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6183" y="1124744"/>
            <a:ext cx="4040188" cy="639762"/>
          </a:xfrm>
          <a:solidFill>
            <a:schemeClr val="bg1">
              <a:lumMod val="85000"/>
            </a:schemeClr>
          </a:solidFill>
        </p:spPr>
        <p:txBody>
          <a:bodyPr anchor="ct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6183" y="1764506"/>
            <a:ext cx="4040188" cy="4400798"/>
          </a:xfrm>
        </p:spPr>
        <p:txBody>
          <a:bodyPr/>
          <a:lstStyle>
            <a:lvl1pPr>
              <a:lnSpc>
                <a:spcPct val="120000"/>
              </a:lnSpc>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p:cNvSpPr>
            <a:spLocks noGrp="1"/>
          </p:cNvSpPr>
          <p:nvPr>
            <p:ph type="body" sz="quarter" idx="3"/>
          </p:nvPr>
        </p:nvSpPr>
        <p:spPr>
          <a:xfrm>
            <a:off x="4644008" y="1124744"/>
            <a:ext cx="4041775" cy="639762"/>
          </a:xfrm>
          <a:solidFill>
            <a:schemeClr val="bg2">
              <a:lumMod val="90000"/>
            </a:schemeClr>
          </a:solidFill>
        </p:spPr>
        <p:txBody>
          <a:bodyPr anchor="ct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4008" y="1764506"/>
            <a:ext cx="4041775" cy="4400798"/>
          </a:xfrm>
        </p:spPr>
        <p:txBody>
          <a:bodyPr/>
          <a:lstStyle>
            <a:lvl1pPr>
              <a:lnSpc>
                <a:spcPct val="120000"/>
              </a:lnSpc>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灯片编号占位符 5"/>
          <p:cNvSpPr>
            <a:spLocks noGrp="1"/>
          </p:cNvSpPr>
          <p:nvPr>
            <p:ph type="sldNum" sz="quarter" idx="12"/>
          </p:nvPr>
        </p:nvSpPr>
        <p:spPr>
          <a:xfrm>
            <a:off x="0" y="6480029"/>
            <a:ext cx="2133600" cy="365125"/>
          </a:xfrm>
          <a:prstGeom prst="rect">
            <a:avLst/>
          </a:prstGeom>
        </p:spPr>
        <p:txBody>
          <a:bodyPr/>
          <a:lstStyle>
            <a:lvl1pPr>
              <a:defRPr/>
            </a:lvl1pPr>
          </a:lstStyle>
          <a:p>
            <a:pPr>
              <a:defRPr/>
            </a:pPr>
            <a:fld id="{90944B83-94E2-4F8F-8042-430DA2B6CACB}" type="slidenum">
              <a:rPr lang="zh-CN" altLang="en-US"/>
              <a:pPr>
                <a:defRPr/>
              </a:pPr>
              <a:t>‹#›</a:t>
            </a:fld>
            <a:endParaRPr lang="zh-CN" altLang="en-US"/>
          </a:p>
        </p:txBody>
      </p:sp>
      <p:sp>
        <p:nvSpPr>
          <p:cNvPr id="10" name="Rectangle 11"/>
          <p:cNvSpPr>
            <a:spLocks noChangeArrowheads="1"/>
          </p:cNvSpPr>
          <p:nvPr userDrawn="1"/>
        </p:nvSpPr>
        <p:spPr bwMode="auto">
          <a:xfrm>
            <a:off x="1357313" y="714375"/>
            <a:ext cx="7056437" cy="36513"/>
          </a:xfrm>
          <a:prstGeom prst="rect">
            <a:avLst/>
          </a:prstGeom>
          <a:gradFill flip="none" rotWithShape="1">
            <a:gsLst>
              <a:gs pos="29000">
                <a:schemeClr val="tx2">
                  <a:lumMod val="60000"/>
                  <a:lumOff val="40000"/>
                </a:schemeClr>
              </a:gs>
              <a:gs pos="100000">
                <a:schemeClr val="tx2">
                  <a:gamma/>
                  <a:tint val="0"/>
                  <a:invGamma/>
                </a:schemeClr>
              </a:gs>
            </a:gsLst>
            <a:lin ang="10800000" scaled="1"/>
            <a:tileRect/>
          </a:gradFill>
          <a:ln w="9525">
            <a:noFill/>
            <a:miter lim="800000"/>
            <a:headEnd/>
            <a:tailEnd/>
          </a:ln>
          <a:effectLst/>
        </p:spPr>
        <p:txBody>
          <a:bodyPr wrap="none" anchor="ctr">
            <a:spAutoFit/>
          </a:bodyPr>
          <a:lstStyle/>
          <a:p>
            <a:pPr fontAlgn="auto">
              <a:spcBef>
                <a:spcPts val="0"/>
              </a:spcBef>
              <a:spcAft>
                <a:spcPts val="0"/>
              </a:spcAft>
              <a:defRPr/>
            </a:pPr>
            <a:endParaRPr lang="zh-CN" altLang="en-US">
              <a:ea typeface="+mn-ea"/>
            </a:endParaRPr>
          </a:p>
        </p:txBody>
      </p:sp>
    </p:spTree>
    <p:extLst>
      <p:ext uri="{BB962C8B-B14F-4D97-AF65-F5344CB8AC3E}">
        <p14:creationId xmlns:p14="http://schemas.microsoft.com/office/powerpoint/2010/main" val="24346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939800"/>
          </a:xfrm>
        </p:spPr>
        <p:txBody>
          <a:bodyPr/>
          <a:lstStyle>
            <a:lvl1pPr>
              <a:defRPr sz="2800"/>
            </a:lvl1pPr>
          </a:lstStyle>
          <a:p>
            <a:r>
              <a:rPr lang="zh-CN" altLang="en-US"/>
              <a:t>单击此处编辑母版标题样式</a:t>
            </a:r>
            <a:endParaRPr lang="zh-CN" altLang="en-US" dirty="0"/>
          </a:p>
        </p:txBody>
      </p:sp>
      <p:sp>
        <p:nvSpPr>
          <p:cNvPr id="5" name="灯片编号占位符 5"/>
          <p:cNvSpPr>
            <a:spLocks noGrp="1"/>
          </p:cNvSpPr>
          <p:nvPr>
            <p:ph type="sldNum" sz="quarter" idx="12"/>
          </p:nvPr>
        </p:nvSpPr>
        <p:spPr>
          <a:xfrm>
            <a:off x="0" y="6492875"/>
            <a:ext cx="2133600" cy="365125"/>
          </a:xfrm>
          <a:prstGeom prst="rect">
            <a:avLst/>
          </a:prstGeom>
        </p:spPr>
        <p:txBody>
          <a:bodyPr/>
          <a:lstStyle>
            <a:lvl1pPr>
              <a:defRPr/>
            </a:lvl1pPr>
          </a:lstStyle>
          <a:p>
            <a:pPr>
              <a:defRPr/>
            </a:pPr>
            <a:fld id="{3169FEA0-AE6E-4991-8673-5615FB996A82}" type="slidenum">
              <a:rPr lang="zh-CN" altLang="en-US"/>
              <a:pPr>
                <a:defRPr/>
              </a:pPr>
              <a:t>‹#›</a:t>
            </a:fld>
            <a:endParaRPr lang="zh-CN" altLang="en-US"/>
          </a:p>
        </p:txBody>
      </p:sp>
      <p:sp>
        <p:nvSpPr>
          <p:cNvPr id="6" name="Rectangle 11"/>
          <p:cNvSpPr>
            <a:spLocks noChangeArrowheads="1"/>
          </p:cNvSpPr>
          <p:nvPr userDrawn="1"/>
        </p:nvSpPr>
        <p:spPr bwMode="auto">
          <a:xfrm>
            <a:off x="1357313" y="714375"/>
            <a:ext cx="7056437" cy="36513"/>
          </a:xfrm>
          <a:prstGeom prst="rect">
            <a:avLst/>
          </a:prstGeom>
          <a:gradFill flip="none" rotWithShape="1">
            <a:gsLst>
              <a:gs pos="29000">
                <a:schemeClr val="tx2">
                  <a:lumMod val="60000"/>
                  <a:lumOff val="40000"/>
                </a:schemeClr>
              </a:gs>
              <a:gs pos="100000">
                <a:schemeClr val="tx2">
                  <a:gamma/>
                  <a:tint val="0"/>
                  <a:invGamma/>
                </a:schemeClr>
              </a:gs>
            </a:gsLst>
            <a:lin ang="10800000" scaled="1"/>
            <a:tileRect/>
          </a:gradFill>
          <a:ln w="9525">
            <a:noFill/>
            <a:miter lim="800000"/>
            <a:headEnd/>
            <a:tailEnd/>
          </a:ln>
          <a:effectLst/>
        </p:spPr>
        <p:txBody>
          <a:bodyPr wrap="none" anchor="ctr">
            <a:spAutoFit/>
          </a:bodyPr>
          <a:lstStyle/>
          <a:p>
            <a:pPr fontAlgn="auto">
              <a:spcBef>
                <a:spcPts val="0"/>
              </a:spcBef>
              <a:spcAft>
                <a:spcPts val="0"/>
              </a:spcAft>
              <a:defRPr/>
            </a:pPr>
            <a:endParaRPr lang="zh-CN" altLang="en-US">
              <a:ea typeface="+mn-ea"/>
            </a:endParaRPr>
          </a:p>
        </p:txBody>
      </p:sp>
    </p:spTree>
    <p:extLst>
      <p:ext uri="{BB962C8B-B14F-4D97-AF65-F5344CB8AC3E}">
        <p14:creationId xmlns:p14="http://schemas.microsoft.com/office/powerpoint/2010/main" val="276889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a:xfrm>
            <a:off x="0" y="6492875"/>
            <a:ext cx="2133600" cy="365125"/>
          </a:xfrm>
          <a:prstGeom prst="rect">
            <a:avLst/>
          </a:prstGeom>
        </p:spPr>
        <p:txBody>
          <a:bodyPr/>
          <a:lstStyle>
            <a:lvl1pPr>
              <a:defRPr/>
            </a:lvl1pPr>
          </a:lstStyle>
          <a:p>
            <a:pPr>
              <a:defRPr/>
            </a:pPr>
            <a:fld id="{A2CB20B9-DBB8-4262-A825-D5ABE608501A}" type="slidenum">
              <a:rPr lang="zh-CN" altLang="en-US"/>
              <a:pPr>
                <a:defRPr/>
              </a:pPr>
              <a:t>‹#›</a:t>
            </a:fld>
            <a:endParaRPr lang="zh-CN" altLang="en-US"/>
          </a:p>
        </p:txBody>
      </p:sp>
    </p:spTree>
    <p:extLst>
      <p:ext uri="{BB962C8B-B14F-4D97-AF65-F5344CB8AC3E}">
        <p14:creationId xmlns:p14="http://schemas.microsoft.com/office/powerpoint/2010/main" val="34863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txBox="1">
            <a:spLocks/>
          </p:cNvSpPr>
          <p:nvPr userDrawn="1"/>
        </p:nvSpPr>
        <p:spPr>
          <a:xfrm>
            <a:off x="-9872" y="6487051"/>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0CF28-E992-46B9-8A44-7A56808BDB72}" type="slidenum">
              <a:rPr lang="zh-CN" altLang="en-US" smtClean="0"/>
              <a:pPr/>
              <a:t>‹#›</a:t>
            </a:fld>
            <a:endParaRPr lang="zh-CN" altLang="en-US" dirty="0"/>
          </a:p>
        </p:txBody>
      </p:sp>
    </p:spTree>
    <p:extLst>
      <p:ext uri="{BB962C8B-B14F-4D97-AF65-F5344CB8AC3E}">
        <p14:creationId xmlns:p14="http://schemas.microsoft.com/office/powerpoint/2010/main" val="22138236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表格">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717" y="6607452"/>
            <a:ext cx="1013765" cy="190081"/>
          </a:xfrm>
          <a:prstGeom prst="rect">
            <a:avLst/>
          </a:prstGeom>
        </p:spPr>
      </p:pic>
      <p:sp>
        <p:nvSpPr>
          <p:cNvPr id="14" name="灯片编号占位符 3"/>
          <p:cNvSpPr>
            <a:spLocks noGrp="1"/>
          </p:cNvSpPr>
          <p:nvPr>
            <p:ph type="sldNum" sz="quarter" idx="4"/>
          </p:nvPr>
        </p:nvSpPr>
        <p:spPr>
          <a:xfrm>
            <a:off x="85724" y="6432408"/>
            <a:ext cx="4103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sp>
        <p:nvSpPr>
          <p:cNvPr id="5" name="表格占位符 4"/>
          <p:cNvSpPr>
            <a:spLocks noGrp="1"/>
          </p:cNvSpPr>
          <p:nvPr>
            <p:ph type="tbl" sz="quarter" idx="10"/>
          </p:nvPr>
        </p:nvSpPr>
        <p:spPr>
          <a:xfrm>
            <a:off x="492125" y="1135063"/>
            <a:ext cx="8374063" cy="5394325"/>
          </a:xfrm>
          <a:prstGeom prst="rect">
            <a:avLst/>
          </a:prstGeom>
        </p:spPr>
        <p:txBody>
          <a:bodyPr/>
          <a:lstStyle/>
          <a:p>
            <a:endParaRPr lang="zh-CN" altLang="en-US" dirty="0"/>
          </a:p>
        </p:txBody>
      </p:sp>
      <p:sp>
        <p:nvSpPr>
          <p:cNvPr id="8" name="文本占位符 4"/>
          <p:cNvSpPr>
            <a:spLocks noGrp="1"/>
          </p:cNvSpPr>
          <p:nvPr>
            <p:ph type="body" sz="quarter" idx="11"/>
          </p:nvPr>
        </p:nvSpPr>
        <p:spPr>
          <a:xfrm>
            <a:off x="414337" y="235741"/>
            <a:ext cx="5243512" cy="513556"/>
          </a:xfrm>
          <a:prstGeom prst="rect">
            <a:avLst/>
          </a:prstGeom>
        </p:spPr>
        <p:txBody>
          <a:bodyPr/>
          <a:lstStyle>
            <a:lvl1pPr marL="0" indent="0">
              <a:buNone/>
              <a:defRPr sz="3200">
                <a:solidFill>
                  <a:srgbClr val="00ADEF"/>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225422"/>
            <a:ext cx="361950" cy="523875"/>
          </a:xfrm>
          <a:prstGeom prst="rect">
            <a:avLst/>
          </a:prstGeom>
        </p:spPr>
      </p:pic>
    </p:spTree>
    <p:extLst>
      <p:ext uri="{BB962C8B-B14F-4D97-AF65-F5344CB8AC3E}">
        <p14:creationId xmlns:p14="http://schemas.microsoft.com/office/powerpoint/2010/main" val="259089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4782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18" Type="http://schemas.openxmlformats.org/officeDocument/2006/relationships/image" Target="../media/image14.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8.jpeg"/><Relationship Id="rId17" Type="http://schemas.openxmlformats.org/officeDocument/2006/relationships/image" Target="../media/image13.jpeg"/><Relationship Id="rId2" Type="http://schemas.openxmlformats.org/officeDocument/2006/relationships/slideLayout" Target="../slideLayouts/slideLayout11.xml"/><Relationship Id="rId16" Type="http://schemas.openxmlformats.org/officeDocument/2006/relationships/image" Target="../media/image12.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7.jpeg"/><Relationship Id="rId5" Type="http://schemas.openxmlformats.org/officeDocument/2006/relationships/slideLayout" Target="../slideLayouts/slideLayout14.xml"/><Relationship Id="rId15" Type="http://schemas.openxmlformats.org/officeDocument/2006/relationships/image" Target="../media/image11.jpeg"/><Relationship Id="rId10" Type="http://schemas.openxmlformats.org/officeDocument/2006/relationships/image" Target="../media/image6.jpeg"/><Relationship Id="rId4" Type="http://schemas.openxmlformats.org/officeDocument/2006/relationships/slideLayout" Target="../slideLayouts/slideLayout13.xml"/><Relationship Id="rId9" Type="http://schemas.openxmlformats.org/officeDocument/2006/relationships/theme" Target="../theme/theme2.xml"/><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67544" y="-27384"/>
            <a:ext cx="822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67544" y="1052736"/>
            <a:ext cx="82296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Picture 4" descr="银海LOGO副本"/>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36296" y="6447486"/>
            <a:ext cx="1907704" cy="378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 name="灯片编号占位符 5"/>
          <p:cNvSpPr>
            <a:spLocks noGrp="1"/>
          </p:cNvSpPr>
          <p:nvPr>
            <p:ph type="sldNum" sz="quarter" idx="4"/>
          </p:nvPr>
        </p:nvSpPr>
        <p:spPr>
          <a:xfrm>
            <a:off x="0" y="6492875"/>
            <a:ext cx="2133600" cy="365125"/>
          </a:xfrm>
          <a:prstGeom prst="rect">
            <a:avLst/>
          </a:prstGeom>
        </p:spPr>
        <p:txBody>
          <a:bodyPr/>
          <a:lstStyle>
            <a:lvl1pPr>
              <a:defRPr sz="1200"/>
            </a:lvl1pPr>
          </a:lstStyle>
          <a:p>
            <a:pPr>
              <a:defRPr/>
            </a:pPr>
            <a:fld id="{9492F928-D1A2-4B8E-971B-F32D722CC8B1}"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26" r:id="rId3"/>
    <p:sldLayoutId id="2147484127" r:id="rId4"/>
    <p:sldLayoutId id="2147484128" r:id="rId5"/>
    <p:sldLayoutId id="2147484129" r:id="rId6"/>
    <p:sldLayoutId id="2147484136" r:id="rId7"/>
    <p:sldLayoutId id="2147484138" r:id="rId8"/>
    <p:sldLayoutId id="2147484167" r:id="rId9"/>
  </p:sldLayoutIdLst>
  <p:hf hdr="0" ftr="0" dt="0"/>
  <p:txStyles>
    <p:titleStyle>
      <a:lvl1pPr algn="l" rtl="0" eaLnBrk="1" fontAlgn="base" hangingPunct="1">
        <a:spcBef>
          <a:spcPct val="0"/>
        </a:spcBef>
        <a:spcAft>
          <a:spcPct val="0"/>
        </a:spcAft>
        <a:defRPr lang="zh-CN" altLang="en-US" sz="3200" b="0" kern="1200" dirty="0" smtClean="0">
          <a:solidFill>
            <a:srgbClr val="0070C0"/>
          </a:solidFill>
          <a:latin typeface="微软雅黑" pitchFamily="34" charset="-122"/>
          <a:ea typeface="微软雅黑" pitchFamily="34" charset="-122"/>
          <a:cs typeface="+mj-cs"/>
        </a:defRPr>
      </a:lvl1pPr>
      <a:lvl2pPr algn="l" rtl="0" eaLnBrk="1" fontAlgn="base" hangingPunct="1">
        <a:spcBef>
          <a:spcPct val="0"/>
        </a:spcBef>
        <a:spcAft>
          <a:spcPct val="0"/>
        </a:spcAft>
        <a:defRPr sz="3600">
          <a:solidFill>
            <a:schemeClr val="tx1"/>
          </a:solidFill>
          <a:latin typeface="微软雅黑" pitchFamily="34" charset="-122"/>
          <a:ea typeface="微软雅黑" pitchFamily="34" charset="-122"/>
        </a:defRPr>
      </a:lvl2pPr>
      <a:lvl3pPr algn="l" rtl="0" eaLnBrk="1" fontAlgn="base" hangingPunct="1">
        <a:spcBef>
          <a:spcPct val="0"/>
        </a:spcBef>
        <a:spcAft>
          <a:spcPct val="0"/>
        </a:spcAft>
        <a:defRPr sz="3600">
          <a:solidFill>
            <a:schemeClr val="tx1"/>
          </a:solidFill>
          <a:latin typeface="微软雅黑" pitchFamily="34" charset="-122"/>
          <a:ea typeface="微软雅黑" pitchFamily="34" charset="-122"/>
        </a:defRPr>
      </a:lvl3pPr>
      <a:lvl4pPr algn="l" rtl="0" eaLnBrk="1" fontAlgn="base" hangingPunct="1">
        <a:spcBef>
          <a:spcPct val="0"/>
        </a:spcBef>
        <a:spcAft>
          <a:spcPct val="0"/>
        </a:spcAft>
        <a:defRPr sz="3600">
          <a:solidFill>
            <a:schemeClr val="tx1"/>
          </a:solidFill>
          <a:latin typeface="微软雅黑" pitchFamily="34" charset="-122"/>
          <a:ea typeface="微软雅黑" pitchFamily="34" charset="-122"/>
        </a:defRPr>
      </a:lvl4pPr>
      <a:lvl5pPr algn="l" rtl="0" eaLnBrk="1" fontAlgn="base" hangingPunct="1">
        <a:spcBef>
          <a:spcPct val="0"/>
        </a:spcBef>
        <a:spcAft>
          <a:spcPct val="0"/>
        </a:spcAft>
        <a:defRPr sz="3600">
          <a:solidFill>
            <a:schemeClr val="tx1"/>
          </a:solidFill>
          <a:latin typeface="微软雅黑" pitchFamily="34" charset="-122"/>
          <a:ea typeface="微软雅黑" pitchFamily="34" charset="-122"/>
        </a:defRPr>
      </a:lvl5pPr>
      <a:lvl6pPr marL="457200" algn="l" rtl="0" eaLnBrk="1" fontAlgn="base" hangingPunct="1">
        <a:spcBef>
          <a:spcPct val="0"/>
        </a:spcBef>
        <a:spcAft>
          <a:spcPct val="0"/>
        </a:spcAft>
        <a:defRPr sz="3600">
          <a:solidFill>
            <a:schemeClr val="tx1"/>
          </a:solidFill>
          <a:latin typeface="微软雅黑" pitchFamily="34" charset="-122"/>
          <a:ea typeface="微软雅黑" pitchFamily="34" charset="-122"/>
        </a:defRPr>
      </a:lvl6pPr>
      <a:lvl7pPr marL="914400" algn="l" rtl="0" eaLnBrk="1" fontAlgn="base" hangingPunct="1">
        <a:spcBef>
          <a:spcPct val="0"/>
        </a:spcBef>
        <a:spcAft>
          <a:spcPct val="0"/>
        </a:spcAft>
        <a:defRPr sz="3600">
          <a:solidFill>
            <a:schemeClr val="tx1"/>
          </a:solidFill>
          <a:latin typeface="微软雅黑" pitchFamily="34" charset="-122"/>
          <a:ea typeface="微软雅黑" pitchFamily="34" charset="-122"/>
        </a:defRPr>
      </a:lvl7pPr>
      <a:lvl8pPr marL="1371600" algn="l" rtl="0" eaLnBrk="1" fontAlgn="base" hangingPunct="1">
        <a:spcBef>
          <a:spcPct val="0"/>
        </a:spcBef>
        <a:spcAft>
          <a:spcPct val="0"/>
        </a:spcAft>
        <a:defRPr sz="3600">
          <a:solidFill>
            <a:schemeClr val="tx1"/>
          </a:solidFill>
          <a:latin typeface="微软雅黑" pitchFamily="34" charset="-122"/>
          <a:ea typeface="微软雅黑" pitchFamily="34" charset="-122"/>
        </a:defRPr>
      </a:lvl8pPr>
      <a:lvl9pPr marL="1828800" algn="l" rtl="0" eaLnBrk="1" fontAlgn="base" hangingPunct="1">
        <a:spcBef>
          <a:spcPct val="0"/>
        </a:spcBef>
        <a:spcAft>
          <a:spcPct val="0"/>
        </a:spcAft>
        <a:defRPr sz="3600">
          <a:solidFill>
            <a:schemeClr val="tx1"/>
          </a:solidFill>
          <a:latin typeface="微软雅黑" pitchFamily="34" charset="-122"/>
          <a:ea typeface="微软雅黑" pitchFamily="34" charset="-122"/>
        </a:defRPr>
      </a:lvl9pPr>
    </p:titleStyle>
    <p:bodyStyle>
      <a:lvl1pPr marL="342900" indent="-342900" algn="l" rtl="0" eaLnBrk="1" fontAlgn="base" hangingPunct="1">
        <a:lnSpc>
          <a:spcPct val="130000"/>
        </a:lnSpc>
        <a:spcBef>
          <a:spcPct val="20000"/>
        </a:spcBef>
        <a:spcAft>
          <a:spcPct val="0"/>
        </a:spcAft>
        <a:buFont typeface="Wingdings" pitchFamily="2" charset="2"/>
        <a:buChar char="Ø"/>
        <a:defRPr sz="2800" kern="1200">
          <a:solidFill>
            <a:schemeClr val="tx1"/>
          </a:solidFill>
          <a:latin typeface="微软雅黑" pitchFamily="34" charset="-122"/>
          <a:ea typeface="微软雅黑" pitchFamily="34" charset="-122"/>
          <a:cs typeface="+mn-cs"/>
        </a:defRPr>
      </a:lvl1pPr>
      <a:lvl2pPr marL="742950" indent="-285750" algn="l" rtl="0" eaLnBrk="1" fontAlgn="base" hangingPunct="1">
        <a:lnSpc>
          <a:spcPct val="130000"/>
        </a:lnSpc>
        <a:spcBef>
          <a:spcPct val="20000"/>
        </a:spcBef>
        <a:spcAft>
          <a:spcPct val="0"/>
        </a:spcAft>
        <a:buFont typeface="Wingdings" pitchFamily="2" charset="2"/>
        <a:buChar char="ü"/>
        <a:defRPr sz="2400" kern="1200">
          <a:solidFill>
            <a:schemeClr val="tx1"/>
          </a:solidFill>
          <a:latin typeface="微软雅黑" pitchFamily="34" charset="-122"/>
          <a:ea typeface="微软雅黑" pitchFamily="34" charset="-122"/>
          <a:cs typeface="+mn-cs"/>
        </a:defRPr>
      </a:lvl2pPr>
      <a:lvl3pPr marL="1143000" indent="-228600" algn="l" rtl="0" eaLnBrk="1" fontAlgn="base" hangingPunct="1">
        <a:lnSpc>
          <a:spcPct val="130000"/>
        </a:lnSpc>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3pPr>
      <a:lvl4pPr marL="1600200" indent="-228600" algn="l" rtl="0" eaLnBrk="1" fontAlgn="base" hangingPunct="1">
        <a:lnSpc>
          <a:spcPct val="130000"/>
        </a:lnSpc>
        <a:spcBef>
          <a:spcPct val="20000"/>
        </a:spcBef>
        <a:spcAft>
          <a:spcPct val="0"/>
        </a:spcAft>
        <a:buFont typeface="Arial" charset="0"/>
        <a:buChar char="–"/>
        <a:defRPr sz="1800" kern="1200">
          <a:solidFill>
            <a:schemeClr val="tx1"/>
          </a:solidFill>
          <a:latin typeface="微软雅黑" pitchFamily="34" charset="-122"/>
          <a:ea typeface="微软雅黑" pitchFamily="34" charset="-122"/>
          <a:cs typeface="+mn-cs"/>
        </a:defRPr>
      </a:lvl4pPr>
      <a:lvl5pPr marL="2057400" indent="-228600" algn="l" rtl="0" eaLnBrk="1" fontAlgn="base" hangingPunct="1">
        <a:lnSpc>
          <a:spcPct val="130000"/>
        </a:lnSpc>
        <a:spcBef>
          <a:spcPct val="20000"/>
        </a:spcBef>
        <a:spcAft>
          <a:spcPct val="0"/>
        </a:spcAft>
        <a:buFont typeface="Arial"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sp>
        <p:nvSpPr>
          <p:cNvPr id="8" name="椭圆 7"/>
          <p:cNvSpPr/>
          <p:nvPr userDrawn="1"/>
        </p:nvSpPr>
        <p:spPr>
          <a:xfrm>
            <a:off x="1057275" y="2646758"/>
            <a:ext cx="1564481" cy="1564481"/>
          </a:xfrm>
          <a:prstGeom prst="ellipse">
            <a:avLst/>
          </a:prstGeom>
          <a:solidFill>
            <a:srgbClr val="FFCA2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n>
                <a:solidFill>
                  <a:schemeClr val="bg1"/>
                </a:solidFill>
              </a:ln>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7AD02-325B-405C-AAAE-947AB9CC75E9}" type="slidenum">
              <a:rPr lang="zh-CN" altLang="en-US" smtClean="0"/>
              <a:pPr/>
              <a:t>‹#›</a:t>
            </a:fld>
            <a:endParaRPr lang="zh-CN" altLang="en-US" dirty="0"/>
          </a:p>
        </p:txBody>
      </p:sp>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5" name="图片 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6" name="图片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9" name="图片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10" name="图片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11" name="图片 10"/>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7" name="图片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pic>
        <p:nvPicPr>
          <p:cNvPr id="13" name="图片 12"/>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1895"/>
            <a:ext cx="9144000" cy="6854209"/>
          </a:xfrm>
          <a:prstGeom prst="rect">
            <a:avLst/>
          </a:prstGeom>
        </p:spPr>
      </p:pic>
    </p:spTree>
    <p:extLst>
      <p:ext uri="{BB962C8B-B14F-4D97-AF65-F5344CB8AC3E}">
        <p14:creationId xmlns:p14="http://schemas.microsoft.com/office/powerpoint/2010/main" val="3837862253"/>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00" name="Rectangle 13"/>
          <p:cNvSpPr>
            <a:spLocks noGrp="1" noChangeArrowheads="1"/>
          </p:cNvSpPr>
          <p:nvPr>
            <p:ph type="title"/>
          </p:nvPr>
        </p:nvSpPr>
        <p:spPr bwMode="auto">
          <a:xfrm>
            <a:off x="652953" y="430385"/>
            <a:ext cx="7951496" cy="8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096" tIns="40048" rIns="80096" bIns="40048" numCol="1" anchor="ctr" anchorCtr="0" compatLnSpc="1">
            <a:prstTxWarp prst="textNoShape">
              <a:avLst/>
            </a:prstTxWarp>
          </a:bodyPr>
          <a:lstStyle/>
          <a:p>
            <a:pPr lvl="0"/>
            <a:r>
              <a:rPr lang="zh-CN" altLang="en-US" dirty="0"/>
              <a:t>单击此处编辑母版标题样式</a:t>
            </a:r>
          </a:p>
        </p:txBody>
      </p:sp>
      <p:sp>
        <p:nvSpPr>
          <p:cNvPr id="28734" name="Rectangle 62"/>
          <p:cNvSpPr>
            <a:spLocks noChangeArrowheads="1"/>
          </p:cNvSpPr>
          <p:nvPr/>
        </p:nvSpPr>
        <p:spPr bwMode="auto">
          <a:xfrm>
            <a:off x="9198971" y="1423891"/>
            <a:ext cx="1049817" cy="2005781"/>
          </a:xfrm>
          <a:prstGeom prst="rect">
            <a:avLst/>
          </a:prstGeom>
          <a:noFill/>
          <a:ln w="9525">
            <a:noFill/>
            <a:miter lim="800000"/>
            <a:headEnd/>
            <a:tailEnd/>
          </a:ln>
        </p:spPr>
        <p:txBody>
          <a:bodyPr lIns="80081" tIns="40041" rIns="80081" bIns="40041"/>
          <a:lstStyle/>
          <a:p>
            <a:pPr defTabSz="801362" eaLnBrk="1" hangingPunct="1">
              <a:lnSpc>
                <a:spcPct val="120000"/>
              </a:lnSpc>
              <a:buClr>
                <a:srgbClr val="777777"/>
              </a:buClr>
              <a:buSzPct val="60000"/>
              <a:buFont typeface="Wingdings" pitchFamily="2" charset="2"/>
              <a:buNone/>
              <a:defRPr/>
            </a:pPr>
            <a:r>
              <a:rPr lang="zh-CN" altLang="en-US" sz="1100" dirty="0">
                <a:solidFill>
                  <a:srgbClr val="FFFFFF"/>
                </a:solidFill>
                <a:latin typeface="微软雅黑" pitchFamily="34" charset="-122"/>
                <a:ea typeface="微软雅黑" pitchFamily="34" charset="-122"/>
              </a:rPr>
              <a:t>配色参考方案：</a:t>
            </a:r>
          </a:p>
          <a:p>
            <a:pPr defTabSz="801362" eaLnBrk="1" hangingPunct="1">
              <a:lnSpc>
                <a:spcPct val="120000"/>
              </a:lnSpc>
              <a:buClr>
                <a:srgbClr val="777777"/>
              </a:buClr>
              <a:buSzPct val="60000"/>
              <a:buFont typeface="Wingdings" pitchFamily="2" charset="2"/>
              <a:buNone/>
              <a:defRPr/>
            </a:pPr>
            <a:r>
              <a:rPr lang="zh-CN" altLang="en-US" sz="1100" dirty="0">
                <a:solidFill>
                  <a:srgbClr val="FFFFFF"/>
                </a:solidFill>
                <a:latin typeface="微软雅黑" pitchFamily="34" charset="-122"/>
                <a:ea typeface="微软雅黑" pitchFamily="34" charset="-122"/>
              </a:rPr>
              <a:t>建议同一页面内不超过四种颜色，以下是</a:t>
            </a:r>
            <a:r>
              <a:rPr lang="en-US" altLang="zh-CN" sz="1100" dirty="0">
                <a:solidFill>
                  <a:srgbClr val="FFFFFF"/>
                </a:solidFill>
                <a:latin typeface="微软雅黑" pitchFamily="34" charset="-122"/>
                <a:ea typeface="微软雅黑" pitchFamily="34" charset="-122"/>
              </a:rPr>
              <a:t>13</a:t>
            </a:r>
            <a:r>
              <a:rPr lang="zh-CN" altLang="en-US" sz="1100" dirty="0">
                <a:solidFill>
                  <a:srgbClr val="FFFFFF"/>
                </a:solidFill>
                <a:latin typeface="微软雅黑" pitchFamily="34" charset="-122"/>
                <a:ea typeface="微软雅黑" pitchFamily="34" charset="-122"/>
              </a:rPr>
              <a:t>组配色方案，同一页面内只选择一组使用。（仅供参考）</a:t>
            </a:r>
          </a:p>
          <a:p>
            <a:pPr defTabSz="801362" eaLnBrk="1" hangingPunct="1">
              <a:lnSpc>
                <a:spcPct val="125000"/>
              </a:lnSpc>
              <a:buClr>
                <a:srgbClr val="777777"/>
              </a:buClr>
              <a:buSzPct val="60000"/>
              <a:buFont typeface="Wingdings" pitchFamily="2" charset="2"/>
              <a:buNone/>
              <a:defRPr/>
            </a:pPr>
            <a:endParaRPr lang="en-US" altLang="zh-CN" sz="1100" dirty="0">
              <a:solidFill>
                <a:srgbClr val="FFFFFF"/>
              </a:solidFill>
              <a:latin typeface="微软雅黑" pitchFamily="34" charset="-122"/>
              <a:ea typeface="微软雅黑" pitchFamily="34" charset="-122"/>
            </a:endParaRPr>
          </a:p>
          <a:p>
            <a:pPr defTabSz="801362" eaLnBrk="1" hangingPunct="1">
              <a:lnSpc>
                <a:spcPct val="125000"/>
              </a:lnSpc>
              <a:buClr>
                <a:srgbClr val="777777"/>
              </a:buClr>
              <a:buSzPct val="60000"/>
              <a:buFont typeface="Wingdings" pitchFamily="2" charset="2"/>
              <a:buChar char="l"/>
              <a:defRPr/>
            </a:pPr>
            <a:endParaRPr lang="en-US" altLang="zh-CN" sz="1100" dirty="0">
              <a:solidFill>
                <a:srgbClr val="FFFFFF"/>
              </a:solidFill>
              <a:latin typeface="微软雅黑" pitchFamily="34" charset="-122"/>
              <a:ea typeface="微软雅黑" pitchFamily="34" charset="-122"/>
            </a:endParaRPr>
          </a:p>
          <a:p>
            <a:pPr defTabSz="801362" eaLnBrk="1" hangingPunct="1">
              <a:lnSpc>
                <a:spcPct val="125000"/>
              </a:lnSpc>
              <a:buClr>
                <a:srgbClr val="777777"/>
              </a:buClr>
              <a:buSzPct val="60000"/>
              <a:buFont typeface="Wingdings" pitchFamily="2" charset="2"/>
              <a:buChar char="l"/>
              <a:defRPr/>
            </a:pPr>
            <a:endParaRPr lang="zh-CN" altLang="en-US" sz="1100" dirty="0">
              <a:solidFill>
                <a:srgbClr val="FFFFFF"/>
              </a:solidFill>
              <a:latin typeface="微软雅黑" pitchFamily="34" charset="-122"/>
              <a:ea typeface="微软雅黑" pitchFamily="34" charset="-122"/>
            </a:endParaRPr>
          </a:p>
        </p:txBody>
      </p:sp>
      <p:sp>
        <p:nvSpPr>
          <p:cNvPr id="28737" name="Rectangle 65"/>
          <p:cNvSpPr>
            <a:spLocks noChangeArrowheads="1"/>
          </p:cNvSpPr>
          <p:nvPr/>
        </p:nvSpPr>
        <p:spPr bwMode="auto">
          <a:xfrm>
            <a:off x="9198971" y="-61675"/>
            <a:ext cx="1049817" cy="837977"/>
          </a:xfrm>
          <a:prstGeom prst="rect">
            <a:avLst/>
          </a:prstGeom>
          <a:noFill/>
          <a:ln w="9525">
            <a:noFill/>
            <a:miter lim="800000"/>
            <a:headEnd/>
            <a:tailEnd/>
          </a:ln>
        </p:spPr>
        <p:txBody>
          <a:bodyPr lIns="80081" tIns="40041" rIns="80081" bIns="40041"/>
          <a:lstStyle/>
          <a:p>
            <a:pPr defTabSz="801362" eaLnBrk="1" hangingPunct="1">
              <a:lnSpc>
                <a:spcPct val="120000"/>
              </a:lnSpc>
              <a:buClr>
                <a:srgbClr val="777777"/>
              </a:buClr>
              <a:buSzPct val="60000"/>
              <a:buFont typeface="Wingdings" pitchFamily="2" charset="2"/>
              <a:buNone/>
              <a:defRPr/>
            </a:pPr>
            <a:r>
              <a:rPr lang="zh-CN" altLang="en-US" sz="1100" dirty="0">
                <a:solidFill>
                  <a:srgbClr val="FFFFFF"/>
                </a:solidFill>
                <a:latin typeface="微软雅黑" pitchFamily="34" charset="-122"/>
                <a:ea typeface="微软雅黑" pitchFamily="34" charset="-122"/>
              </a:rPr>
              <a:t>客户或者合作伙伴的标志放在右上角</a:t>
            </a:r>
            <a:r>
              <a:rPr lang="en-US" altLang="zh-CN" sz="1100" dirty="0">
                <a:solidFill>
                  <a:srgbClr val="FFFFFF"/>
                </a:solidFill>
                <a:latin typeface="微软雅黑" pitchFamily="34" charset="-122"/>
                <a:ea typeface="微软雅黑" pitchFamily="34" charset="-122"/>
              </a:rPr>
              <a:t>.</a:t>
            </a:r>
          </a:p>
          <a:p>
            <a:pPr defTabSz="801362" eaLnBrk="1" hangingPunct="1">
              <a:lnSpc>
                <a:spcPct val="125000"/>
              </a:lnSpc>
              <a:buClr>
                <a:srgbClr val="777777"/>
              </a:buClr>
              <a:buSzPct val="60000"/>
              <a:buFont typeface="Wingdings" pitchFamily="2" charset="2"/>
              <a:buNone/>
              <a:defRPr/>
            </a:pPr>
            <a:endParaRPr lang="en-US" altLang="zh-CN" sz="1100" dirty="0">
              <a:solidFill>
                <a:srgbClr val="FFFFFF"/>
              </a:solidFill>
              <a:latin typeface="微软雅黑" pitchFamily="34" charset="-122"/>
              <a:ea typeface="微软雅黑" pitchFamily="34" charset="-122"/>
            </a:endParaRPr>
          </a:p>
          <a:p>
            <a:pPr defTabSz="801362" eaLnBrk="1" hangingPunct="1">
              <a:lnSpc>
                <a:spcPct val="125000"/>
              </a:lnSpc>
              <a:buClr>
                <a:srgbClr val="777777"/>
              </a:buClr>
              <a:buSzPct val="60000"/>
              <a:buFont typeface="Wingdings" pitchFamily="2" charset="2"/>
              <a:buChar char="l"/>
              <a:defRPr/>
            </a:pPr>
            <a:endParaRPr lang="en-US" altLang="zh-CN" sz="1100" dirty="0">
              <a:solidFill>
                <a:srgbClr val="FFFFFF"/>
              </a:solidFill>
              <a:latin typeface="微软雅黑" pitchFamily="34" charset="-122"/>
              <a:ea typeface="微软雅黑" pitchFamily="34" charset="-122"/>
            </a:endParaRPr>
          </a:p>
          <a:p>
            <a:pPr defTabSz="801362" eaLnBrk="1" hangingPunct="1">
              <a:lnSpc>
                <a:spcPct val="125000"/>
              </a:lnSpc>
              <a:buClr>
                <a:srgbClr val="777777"/>
              </a:buClr>
              <a:buSzPct val="60000"/>
              <a:buFont typeface="Wingdings" pitchFamily="2" charset="2"/>
              <a:buChar char="l"/>
              <a:defRPr/>
            </a:pPr>
            <a:endParaRPr lang="zh-CN" altLang="en-US" sz="1100" dirty="0">
              <a:solidFill>
                <a:srgbClr val="FFFFFF"/>
              </a:solidFill>
              <a:latin typeface="微软雅黑" pitchFamily="34" charset="-122"/>
              <a:ea typeface="微软雅黑" pitchFamily="34" charset="-122"/>
            </a:endParaRPr>
          </a:p>
        </p:txBody>
      </p:sp>
      <p:sp>
        <p:nvSpPr>
          <p:cNvPr id="4104" name="Rectangle 68"/>
          <p:cNvSpPr>
            <a:spLocks noGrp="1" noChangeArrowheads="1"/>
          </p:cNvSpPr>
          <p:nvPr>
            <p:ph type="body" idx="1"/>
          </p:nvPr>
        </p:nvSpPr>
        <p:spPr bwMode="auto">
          <a:xfrm>
            <a:off x="652953" y="1641095"/>
            <a:ext cx="7929269" cy="452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09" tIns="40055" rIns="80109" bIns="40055" numCol="1" anchor="t" anchorCtr="0" compatLnSpc="1">
            <a:prstTxWarp prst="textNoShape">
              <a:avLst/>
            </a:prstTxWarp>
          </a:body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89" name="矩形 88"/>
          <p:cNvSpPr/>
          <p:nvPr/>
        </p:nvSpPr>
        <p:spPr>
          <a:xfrm>
            <a:off x="-1260648" y="233485"/>
            <a:ext cx="1143008" cy="926984"/>
          </a:xfrm>
          <a:prstGeom prst="rect">
            <a:avLst/>
          </a:prstGeom>
          <a:solidFill>
            <a:srgbClr val="E24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R = 226</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G = 76</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B = 75</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90" name="矩形 89"/>
          <p:cNvSpPr/>
          <p:nvPr/>
        </p:nvSpPr>
        <p:spPr>
          <a:xfrm>
            <a:off x="-1297072" y="4653136"/>
            <a:ext cx="1143008" cy="926984"/>
          </a:xfrm>
          <a:prstGeom prst="rect">
            <a:avLst/>
          </a:prstGeom>
          <a:solidFill>
            <a:srgbClr val="92D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R = 146</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G = 208</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B = 89</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91" name="矩形 90"/>
          <p:cNvSpPr/>
          <p:nvPr/>
        </p:nvSpPr>
        <p:spPr>
          <a:xfrm>
            <a:off x="-1297072" y="3573016"/>
            <a:ext cx="1143008" cy="9269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R = 255</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G = 192</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B = 0</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92" name="矩形 91"/>
          <p:cNvSpPr/>
          <p:nvPr/>
        </p:nvSpPr>
        <p:spPr>
          <a:xfrm>
            <a:off x="-1290176" y="2492896"/>
            <a:ext cx="1143008" cy="926984"/>
          </a:xfrm>
          <a:prstGeom prst="rect">
            <a:avLst/>
          </a:prstGeom>
          <a:solidFill>
            <a:srgbClr val="4C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R = 76</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G = 187</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B = 214</a:t>
            </a:r>
            <a:endParaRPr lang="nl-NL" altLang="zh-CN" sz="1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a:xfrm>
            <a:off x="-1266256" y="1349888"/>
            <a:ext cx="1143008" cy="926984"/>
          </a:xfrm>
          <a:prstGeom prst="rect">
            <a:avLst/>
          </a:prstGeom>
          <a:solidFill>
            <a:srgbClr val="FF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R = 255</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G = 123</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B = 78</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310132" y="5805264"/>
            <a:ext cx="1143008" cy="926984"/>
          </a:xfrm>
          <a:prstGeom prst="rect">
            <a:avLst/>
          </a:prstGeom>
          <a:solidFill>
            <a:srgbClr val="E36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R = 227</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G = 97</a:t>
            </a:r>
          </a:p>
          <a:p>
            <a:pPr eaLnBrk="1" fontAlgn="auto" hangingPunct="1">
              <a:spcBef>
                <a:spcPts val="0"/>
              </a:spcBef>
              <a:spcAft>
                <a:spcPts val="0"/>
              </a:spcAft>
            </a:pPr>
            <a:r>
              <a:rPr lang="en-US" sz="1400" dirty="0">
                <a:solidFill>
                  <a:srgbClr val="FFFFFF"/>
                </a:solidFill>
                <a:latin typeface="微软雅黑" panose="020B0503020204020204" pitchFamily="34" charset="-122"/>
                <a:ea typeface="微软雅黑" panose="020B0503020204020204" pitchFamily="34" charset="-122"/>
              </a:rPr>
              <a:t>B = 158</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5944733"/>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Lst>
  <p:transition>
    <p:fade/>
  </p:transition>
  <p:hf hdr="0" ftr="0"/>
  <p:txStyles>
    <p:titleStyle>
      <a:lvl1pPr algn="ctr" defTabSz="799024" rtl="0" eaLnBrk="1" fontAlgn="base" hangingPunct="1">
        <a:spcBef>
          <a:spcPct val="0"/>
        </a:spcBef>
        <a:spcAft>
          <a:spcPct val="0"/>
        </a:spcAft>
        <a:defRPr sz="4400">
          <a:solidFill>
            <a:srgbClr val="990000"/>
          </a:solidFill>
          <a:latin typeface="DFLiJinHeiW8-GB"/>
          <a:ea typeface="DFLiJinHeiW8-GB"/>
          <a:cs typeface="DFLiJinHeiW8-GB"/>
        </a:defRPr>
      </a:lvl1pPr>
      <a:lvl2pPr algn="l" defTabSz="799024"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799024"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799024"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799024"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385940" algn="l" defTabSz="676736" rtl="0" eaLnBrk="1" fontAlgn="base" hangingPunct="1">
        <a:spcBef>
          <a:spcPct val="0"/>
        </a:spcBef>
        <a:spcAft>
          <a:spcPct val="0"/>
        </a:spcAft>
        <a:defRPr sz="2800">
          <a:solidFill>
            <a:srgbClr val="990000"/>
          </a:solidFill>
          <a:latin typeface="FrutigerNext LT Medium" pitchFamily="34" charset="0"/>
          <a:ea typeface="黑体" pitchFamily="2" charset="-122"/>
        </a:defRPr>
      </a:lvl6pPr>
      <a:lvl7pPr marL="771881" algn="l" defTabSz="676736" rtl="0" eaLnBrk="1" fontAlgn="base" hangingPunct="1">
        <a:spcBef>
          <a:spcPct val="0"/>
        </a:spcBef>
        <a:spcAft>
          <a:spcPct val="0"/>
        </a:spcAft>
        <a:defRPr sz="2800">
          <a:solidFill>
            <a:srgbClr val="990000"/>
          </a:solidFill>
          <a:latin typeface="FrutigerNext LT Medium" pitchFamily="34" charset="0"/>
          <a:ea typeface="黑体" pitchFamily="2" charset="-122"/>
        </a:defRPr>
      </a:lvl7pPr>
      <a:lvl8pPr marL="1157820" algn="l" defTabSz="676736" rtl="0" eaLnBrk="1" fontAlgn="base" hangingPunct="1">
        <a:spcBef>
          <a:spcPct val="0"/>
        </a:spcBef>
        <a:spcAft>
          <a:spcPct val="0"/>
        </a:spcAft>
        <a:defRPr sz="2800">
          <a:solidFill>
            <a:srgbClr val="990000"/>
          </a:solidFill>
          <a:latin typeface="FrutigerNext LT Medium" pitchFamily="34" charset="0"/>
          <a:ea typeface="黑体" pitchFamily="2" charset="-122"/>
        </a:defRPr>
      </a:lvl8pPr>
      <a:lvl9pPr marL="1543761" algn="l" defTabSz="676736" rtl="0" eaLnBrk="1" fontAlgn="base" hangingPunct="1">
        <a:spcBef>
          <a:spcPct val="0"/>
        </a:spcBef>
        <a:spcAft>
          <a:spcPct val="0"/>
        </a:spcAft>
        <a:defRPr sz="2800">
          <a:solidFill>
            <a:srgbClr val="990000"/>
          </a:solidFill>
          <a:latin typeface="FrutigerNext LT Medium" pitchFamily="34" charset="0"/>
          <a:ea typeface="黑体" pitchFamily="2" charset="-122"/>
        </a:defRPr>
      </a:lvl9pPr>
    </p:titleStyle>
    <p:bodyStyle>
      <a:lvl1pPr marL="297623" indent="-297623" algn="l" defTabSz="799024" rtl="0" eaLnBrk="1" fontAlgn="base" hangingPunct="1">
        <a:lnSpc>
          <a:spcPct val="140000"/>
        </a:lnSpc>
        <a:spcBef>
          <a:spcPct val="0"/>
        </a:spcBef>
        <a:spcAft>
          <a:spcPct val="0"/>
        </a:spcAft>
        <a:buClr>
          <a:srgbClr val="BD0000"/>
        </a:buClr>
        <a:buSzPct val="70000"/>
        <a:buFont typeface="Wingdings" pitchFamily="2" charset="2"/>
        <a:buChar char="l"/>
        <a:defRPr sz="3600" b="0">
          <a:solidFill>
            <a:schemeClr val="tx1"/>
          </a:solidFill>
          <a:latin typeface="微软雅黑" pitchFamily="34" charset="-122"/>
          <a:ea typeface="微软雅黑" pitchFamily="34" charset="-122"/>
          <a:cs typeface="+mn-cs"/>
        </a:defRPr>
      </a:lvl1pPr>
      <a:lvl2pPr marL="650213" indent="-248020" algn="l" defTabSz="799024" rtl="0" eaLnBrk="1" fontAlgn="base" hangingPunct="1">
        <a:lnSpc>
          <a:spcPct val="140000"/>
        </a:lnSpc>
        <a:spcBef>
          <a:spcPct val="0"/>
        </a:spcBef>
        <a:spcAft>
          <a:spcPct val="0"/>
        </a:spcAft>
        <a:buClr>
          <a:schemeClr val="tx1"/>
        </a:buClr>
        <a:buSzPct val="50000"/>
        <a:buFont typeface="Wingdings" pitchFamily="2" charset="2"/>
        <a:buChar char="p"/>
        <a:defRPr sz="3200">
          <a:solidFill>
            <a:schemeClr val="tx1"/>
          </a:solidFill>
          <a:latin typeface="微软雅黑" pitchFamily="34" charset="-122"/>
          <a:ea typeface="微软雅黑" pitchFamily="34" charset="-122"/>
        </a:defRPr>
      </a:lvl2pPr>
      <a:lvl3pPr marL="1000120" indent="-198415" algn="l" defTabSz="799024" rtl="0" eaLnBrk="1" fontAlgn="base" hangingPunct="1">
        <a:lnSpc>
          <a:spcPct val="140000"/>
        </a:lnSpc>
        <a:spcBef>
          <a:spcPct val="0"/>
        </a:spcBef>
        <a:spcAft>
          <a:spcPct val="0"/>
        </a:spcAft>
        <a:buSzPct val="50000"/>
        <a:buFont typeface="Wingdings" pitchFamily="2" charset="2"/>
        <a:buChar char="n"/>
        <a:defRPr sz="2800">
          <a:solidFill>
            <a:schemeClr val="tx1"/>
          </a:solidFill>
          <a:latin typeface="微软雅黑" pitchFamily="34" charset="-122"/>
          <a:ea typeface="微软雅黑" pitchFamily="34" charset="-122"/>
        </a:defRPr>
      </a:lvl3pPr>
      <a:lvl4pPr marL="1398292" indent="-197075" algn="l" defTabSz="799024" rtl="0" eaLnBrk="1" fontAlgn="base" hangingPunct="1">
        <a:lnSpc>
          <a:spcPct val="140000"/>
        </a:lnSpc>
        <a:spcBef>
          <a:spcPct val="0"/>
        </a:spcBef>
        <a:spcAft>
          <a:spcPct val="0"/>
        </a:spcAft>
        <a:buChar char="–"/>
        <a:defRPr sz="2400">
          <a:solidFill>
            <a:schemeClr val="tx1"/>
          </a:solidFill>
          <a:latin typeface="微软雅黑" pitchFamily="34" charset="-122"/>
          <a:ea typeface="微软雅黑" pitchFamily="34" charset="-122"/>
        </a:defRPr>
      </a:lvl4pPr>
      <a:lvl5pPr marL="1800485" indent="-198415" algn="l" defTabSz="799024" rtl="0" eaLnBrk="1" fontAlgn="base" hangingPunct="1">
        <a:lnSpc>
          <a:spcPct val="140000"/>
        </a:lnSpc>
        <a:spcBef>
          <a:spcPct val="0"/>
        </a:spcBef>
        <a:spcAft>
          <a:spcPct val="0"/>
        </a:spcAft>
        <a:buFont typeface="宋体" pitchFamily="2" charset="-122"/>
        <a:buChar char="﹒"/>
        <a:defRPr sz="2000">
          <a:solidFill>
            <a:schemeClr val="tx1"/>
          </a:solidFill>
          <a:latin typeface="微软雅黑" pitchFamily="34" charset="-122"/>
          <a:ea typeface="微软雅黑" pitchFamily="34" charset="-122"/>
        </a:defRPr>
      </a:lvl5pPr>
      <a:lvl6pPr marL="1908260" indent="-170190" algn="l" defTabSz="676736" rtl="0" eaLnBrk="1" fontAlgn="base" hangingPunct="1">
        <a:lnSpc>
          <a:spcPct val="140000"/>
        </a:lnSpc>
        <a:spcBef>
          <a:spcPct val="0"/>
        </a:spcBef>
        <a:spcAft>
          <a:spcPct val="0"/>
        </a:spcAft>
        <a:buFont typeface="FrutigerNext LT Medium" pitchFamily="34" charset="0"/>
        <a:buChar char="~"/>
        <a:defRPr sz="1000">
          <a:solidFill>
            <a:schemeClr val="tx1"/>
          </a:solidFill>
          <a:latin typeface="+mj-lt"/>
          <a:ea typeface="+mn-ea"/>
        </a:defRPr>
      </a:lvl6pPr>
      <a:lvl7pPr marL="2294200" indent="-170190" algn="l" defTabSz="676736" rtl="0" eaLnBrk="1" fontAlgn="base" hangingPunct="1">
        <a:lnSpc>
          <a:spcPct val="140000"/>
        </a:lnSpc>
        <a:spcBef>
          <a:spcPct val="0"/>
        </a:spcBef>
        <a:spcAft>
          <a:spcPct val="0"/>
        </a:spcAft>
        <a:buFont typeface="FrutigerNext LT Medium" pitchFamily="34" charset="0"/>
        <a:buChar char="~"/>
        <a:defRPr sz="1000">
          <a:solidFill>
            <a:schemeClr val="tx1"/>
          </a:solidFill>
          <a:latin typeface="+mj-lt"/>
          <a:ea typeface="+mn-ea"/>
        </a:defRPr>
      </a:lvl7pPr>
      <a:lvl8pPr marL="2680141" indent="-170190" algn="l" defTabSz="676736" rtl="0" eaLnBrk="1" fontAlgn="base" hangingPunct="1">
        <a:lnSpc>
          <a:spcPct val="140000"/>
        </a:lnSpc>
        <a:spcBef>
          <a:spcPct val="0"/>
        </a:spcBef>
        <a:spcAft>
          <a:spcPct val="0"/>
        </a:spcAft>
        <a:buFont typeface="FrutigerNext LT Medium" pitchFamily="34" charset="0"/>
        <a:buChar char="~"/>
        <a:defRPr sz="1000">
          <a:solidFill>
            <a:schemeClr val="tx1"/>
          </a:solidFill>
          <a:latin typeface="+mj-lt"/>
          <a:ea typeface="+mn-ea"/>
        </a:defRPr>
      </a:lvl8pPr>
      <a:lvl9pPr marL="3066081" indent="-170190" algn="l" defTabSz="676736" rtl="0" eaLnBrk="1" fontAlgn="base" hangingPunct="1">
        <a:lnSpc>
          <a:spcPct val="140000"/>
        </a:lnSpc>
        <a:spcBef>
          <a:spcPct val="0"/>
        </a:spcBef>
        <a:spcAft>
          <a:spcPct val="0"/>
        </a:spcAft>
        <a:buFont typeface="FrutigerNext LT Medium" pitchFamily="34" charset="0"/>
        <a:buChar char="~"/>
        <a:defRPr sz="1000">
          <a:solidFill>
            <a:schemeClr val="tx1"/>
          </a:solidFill>
          <a:latin typeface="+mj-lt"/>
          <a:ea typeface="+mn-ea"/>
        </a:defRPr>
      </a:lvl9pPr>
    </p:bodyStyle>
    <p:otherStyle>
      <a:defPPr>
        <a:defRPr lang="zh-CN"/>
      </a:defPPr>
      <a:lvl1pPr marL="0" algn="l" defTabSz="771881" rtl="0" eaLnBrk="1" latinLnBrk="0" hangingPunct="1">
        <a:defRPr sz="1500" kern="1200">
          <a:solidFill>
            <a:schemeClr val="tx1"/>
          </a:solidFill>
          <a:latin typeface="+mn-lt"/>
          <a:ea typeface="+mn-ea"/>
          <a:cs typeface="+mn-cs"/>
        </a:defRPr>
      </a:lvl1pPr>
      <a:lvl2pPr marL="385940" algn="l" defTabSz="771881" rtl="0" eaLnBrk="1" latinLnBrk="0" hangingPunct="1">
        <a:defRPr sz="1500" kern="1200">
          <a:solidFill>
            <a:schemeClr val="tx1"/>
          </a:solidFill>
          <a:latin typeface="+mn-lt"/>
          <a:ea typeface="+mn-ea"/>
          <a:cs typeface="+mn-cs"/>
        </a:defRPr>
      </a:lvl2pPr>
      <a:lvl3pPr marL="771881" algn="l" defTabSz="771881" rtl="0" eaLnBrk="1" latinLnBrk="0" hangingPunct="1">
        <a:defRPr sz="1500" kern="1200">
          <a:solidFill>
            <a:schemeClr val="tx1"/>
          </a:solidFill>
          <a:latin typeface="+mn-lt"/>
          <a:ea typeface="+mn-ea"/>
          <a:cs typeface="+mn-cs"/>
        </a:defRPr>
      </a:lvl3pPr>
      <a:lvl4pPr marL="1157820" algn="l" defTabSz="771881" rtl="0" eaLnBrk="1" latinLnBrk="0" hangingPunct="1">
        <a:defRPr sz="1500" kern="1200">
          <a:solidFill>
            <a:schemeClr val="tx1"/>
          </a:solidFill>
          <a:latin typeface="+mn-lt"/>
          <a:ea typeface="+mn-ea"/>
          <a:cs typeface="+mn-cs"/>
        </a:defRPr>
      </a:lvl4pPr>
      <a:lvl5pPr marL="1543761" algn="l" defTabSz="771881" rtl="0" eaLnBrk="1" latinLnBrk="0" hangingPunct="1">
        <a:defRPr sz="1500" kern="1200">
          <a:solidFill>
            <a:schemeClr val="tx1"/>
          </a:solidFill>
          <a:latin typeface="+mn-lt"/>
          <a:ea typeface="+mn-ea"/>
          <a:cs typeface="+mn-cs"/>
        </a:defRPr>
      </a:lvl5pPr>
      <a:lvl6pPr marL="1929700" algn="l" defTabSz="771881" rtl="0" eaLnBrk="1" latinLnBrk="0" hangingPunct="1">
        <a:defRPr sz="1500" kern="1200">
          <a:solidFill>
            <a:schemeClr val="tx1"/>
          </a:solidFill>
          <a:latin typeface="+mn-lt"/>
          <a:ea typeface="+mn-ea"/>
          <a:cs typeface="+mn-cs"/>
        </a:defRPr>
      </a:lvl6pPr>
      <a:lvl7pPr marL="2315641" algn="l" defTabSz="771881" rtl="0" eaLnBrk="1" latinLnBrk="0" hangingPunct="1">
        <a:defRPr sz="1500" kern="1200">
          <a:solidFill>
            <a:schemeClr val="tx1"/>
          </a:solidFill>
          <a:latin typeface="+mn-lt"/>
          <a:ea typeface="+mn-ea"/>
          <a:cs typeface="+mn-cs"/>
        </a:defRPr>
      </a:lvl7pPr>
      <a:lvl8pPr marL="2701582" algn="l" defTabSz="771881" rtl="0" eaLnBrk="1" latinLnBrk="0" hangingPunct="1">
        <a:defRPr sz="1500" kern="1200">
          <a:solidFill>
            <a:schemeClr val="tx1"/>
          </a:solidFill>
          <a:latin typeface="+mn-lt"/>
          <a:ea typeface="+mn-ea"/>
          <a:cs typeface="+mn-cs"/>
        </a:defRPr>
      </a:lvl8pPr>
      <a:lvl9pPr marL="3087522" algn="l" defTabSz="771881"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模板（内页）55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6988" y="9525"/>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userDrawn="1"/>
        </p:nvSpPr>
        <p:spPr bwMode="auto">
          <a:xfrm>
            <a:off x="28575" y="190500"/>
            <a:ext cx="765175" cy="7191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                   </a:t>
            </a:r>
          </a:p>
        </p:txBody>
      </p:sp>
      <p:sp>
        <p:nvSpPr>
          <p:cNvPr id="1028" name="AutoShape 4"/>
          <p:cNvSpPr>
            <a:spLocks noChangeArrowheads="1"/>
          </p:cNvSpPr>
          <p:nvPr userDrawn="1"/>
        </p:nvSpPr>
        <p:spPr bwMode="auto">
          <a:xfrm>
            <a:off x="161925" y="282575"/>
            <a:ext cx="495300" cy="409575"/>
          </a:xfrm>
          <a:prstGeom prst="homePlate">
            <a:avLst>
              <a:gd name="adj" fmla="val 30233"/>
            </a:avLst>
          </a:prstGeom>
          <a:solidFill>
            <a:srgbClr val="E24B4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 name="Rectangle 5"/>
          <p:cNvSpPr>
            <a:spLocks noChangeArrowheads="1"/>
          </p:cNvSpPr>
          <p:nvPr userDrawn="1"/>
        </p:nvSpPr>
        <p:spPr bwMode="auto">
          <a:xfrm>
            <a:off x="3175" y="280988"/>
            <a:ext cx="114300" cy="411162"/>
          </a:xfrm>
          <a:prstGeom prst="rect">
            <a:avLst/>
          </a:prstGeom>
          <a:solidFill>
            <a:srgbClr val="E24B4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ransition>
    <p:fade/>
  </p:transition>
  <p:txStyles>
    <p:titleStyle>
      <a:lvl1pPr marL="798513" indent="-798513" algn="ctr" rtl="0" eaLnBrk="0" fontAlgn="base" hangingPunct="0">
        <a:spcBef>
          <a:spcPct val="0"/>
        </a:spcBef>
        <a:spcAft>
          <a:spcPct val="0"/>
        </a:spcAft>
        <a:defRPr sz="4400" kern="1200">
          <a:solidFill>
            <a:srgbClr val="990000"/>
          </a:solidFill>
          <a:latin typeface="+mj-lt"/>
          <a:ea typeface="+mj-ea"/>
          <a:cs typeface="+mj-cs"/>
          <a:sym typeface="DFLiJinHeiW8-GB" charset="0"/>
        </a:defRPr>
      </a:lvl1pPr>
      <a:lvl2pPr marL="798513" indent="-798513" algn="ctr" rtl="0" eaLnBrk="0" fontAlgn="base" hangingPunct="0">
        <a:spcBef>
          <a:spcPct val="0"/>
        </a:spcBef>
        <a:spcAft>
          <a:spcPct val="0"/>
        </a:spcAft>
        <a:defRPr sz="4400">
          <a:solidFill>
            <a:srgbClr val="990000"/>
          </a:solidFill>
          <a:latin typeface="DFLiJinHeiW8-GB" charset="0"/>
          <a:ea typeface="DFLiJinHeiW8-GB" charset="0"/>
          <a:cs typeface="DFLiJinHeiW8-GB" charset="0"/>
          <a:sym typeface="DFLiJinHeiW8-GB" charset="0"/>
        </a:defRPr>
      </a:lvl2pPr>
      <a:lvl3pPr marL="798513" indent="-798513" algn="ctr" rtl="0" eaLnBrk="0" fontAlgn="base" hangingPunct="0">
        <a:spcBef>
          <a:spcPct val="0"/>
        </a:spcBef>
        <a:spcAft>
          <a:spcPct val="0"/>
        </a:spcAft>
        <a:defRPr sz="4400">
          <a:solidFill>
            <a:srgbClr val="990000"/>
          </a:solidFill>
          <a:latin typeface="DFLiJinHeiW8-GB" charset="0"/>
          <a:ea typeface="DFLiJinHeiW8-GB" charset="0"/>
          <a:cs typeface="DFLiJinHeiW8-GB" charset="0"/>
          <a:sym typeface="DFLiJinHeiW8-GB" charset="0"/>
        </a:defRPr>
      </a:lvl3pPr>
      <a:lvl4pPr marL="798513" indent="-798513" algn="ctr" rtl="0" eaLnBrk="0" fontAlgn="base" hangingPunct="0">
        <a:spcBef>
          <a:spcPct val="0"/>
        </a:spcBef>
        <a:spcAft>
          <a:spcPct val="0"/>
        </a:spcAft>
        <a:defRPr sz="4400">
          <a:solidFill>
            <a:srgbClr val="990000"/>
          </a:solidFill>
          <a:latin typeface="DFLiJinHeiW8-GB" charset="0"/>
          <a:ea typeface="DFLiJinHeiW8-GB" charset="0"/>
          <a:cs typeface="DFLiJinHeiW8-GB" charset="0"/>
          <a:sym typeface="DFLiJinHeiW8-GB" charset="0"/>
        </a:defRPr>
      </a:lvl4pPr>
      <a:lvl5pPr marL="798513" indent="-798513" algn="ctr" rtl="0" eaLnBrk="0" fontAlgn="base" hangingPunct="0">
        <a:spcBef>
          <a:spcPct val="0"/>
        </a:spcBef>
        <a:spcAft>
          <a:spcPct val="0"/>
        </a:spcAft>
        <a:defRPr sz="4400">
          <a:solidFill>
            <a:srgbClr val="990000"/>
          </a:solidFill>
          <a:latin typeface="DFLiJinHeiW8-GB" charset="0"/>
          <a:ea typeface="DFLiJinHeiW8-GB" charset="0"/>
          <a:cs typeface="DFLiJinHeiW8-GB" charset="0"/>
          <a:sym typeface="DFLiJinHeiW8-GB" charset="0"/>
        </a:defRPr>
      </a:lvl5pPr>
      <a:lvl6pPr marL="1255713" indent="-798513" algn="ctr" rtl="0" fontAlgn="base">
        <a:spcBef>
          <a:spcPct val="0"/>
        </a:spcBef>
        <a:spcAft>
          <a:spcPct val="0"/>
        </a:spcAft>
        <a:defRPr sz="4400">
          <a:solidFill>
            <a:srgbClr val="990000"/>
          </a:solidFill>
          <a:latin typeface="DFLiJinHeiW8-GB" charset="0"/>
          <a:ea typeface="DFLiJinHeiW8-GB" charset="0"/>
          <a:cs typeface="DFLiJinHeiW8-GB" charset="0"/>
          <a:sym typeface="DFLiJinHeiW8-GB" charset="0"/>
        </a:defRPr>
      </a:lvl6pPr>
      <a:lvl7pPr marL="1712913" indent="-798513" algn="ctr" rtl="0" fontAlgn="base">
        <a:spcBef>
          <a:spcPct val="0"/>
        </a:spcBef>
        <a:spcAft>
          <a:spcPct val="0"/>
        </a:spcAft>
        <a:defRPr sz="4400">
          <a:solidFill>
            <a:srgbClr val="990000"/>
          </a:solidFill>
          <a:latin typeface="DFLiJinHeiW8-GB" charset="0"/>
          <a:ea typeface="DFLiJinHeiW8-GB" charset="0"/>
          <a:cs typeface="DFLiJinHeiW8-GB" charset="0"/>
          <a:sym typeface="DFLiJinHeiW8-GB" charset="0"/>
        </a:defRPr>
      </a:lvl7pPr>
      <a:lvl8pPr marL="2170113" indent="-798513" algn="ctr" rtl="0" fontAlgn="base">
        <a:spcBef>
          <a:spcPct val="0"/>
        </a:spcBef>
        <a:spcAft>
          <a:spcPct val="0"/>
        </a:spcAft>
        <a:defRPr sz="4400">
          <a:solidFill>
            <a:srgbClr val="990000"/>
          </a:solidFill>
          <a:latin typeface="DFLiJinHeiW8-GB" charset="0"/>
          <a:ea typeface="DFLiJinHeiW8-GB" charset="0"/>
          <a:cs typeface="DFLiJinHeiW8-GB" charset="0"/>
          <a:sym typeface="DFLiJinHeiW8-GB" charset="0"/>
        </a:defRPr>
      </a:lvl8pPr>
      <a:lvl9pPr marL="2627313" indent="-798513" algn="ctr" rtl="0" fontAlgn="base">
        <a:spcBef>
          <a:spcPct val="0"/>
        </a:spcBef>
        <a:spcAft>
          <a:spcPct val="0"/>
        </a:spcAft>
        <a:defRPr sz="4400">
          <a:solidFill>
            <a:srgbClr val="990000"/>
          </a:solidFill>
          <a:latin typeface="DFLiJinHeiW8-GB" charset="0"/>
          <a:ea typeface="DFLiJinHeiW8-GB" charset="0"/>
          <a:cs typeface="DFLiJinHeiW8-GB" charset="0"/>
          <a:sym typeface="DFLiJinHeiW8-GB" charset="0"/>
        </a:defRPr>
      </a:lvl9pPr>
    </p:titleStyle>
    <p:bodyStyle>
      <a:lvl1pPr marL="298450" indent="-298450" algn="l" defTabSz="798513" rtl="0" eaLnBrk="0" fontAlgn="base" hangingPunct="0">
        <a:lnSpc>
          <a:spcPct val="140000"/>
        </a:lnSpc>
        <a:spcBef>
          <a:spcPct val="0"/>
        </a:spcBef>
        <a:spcAft>
          <a:spcPct val="0"/>
        </a:spcAft>
        <a:buClr>
          <a:srgbClr val="BD0000"/>
        </a:buClr>
        <a:buSzPct val="70000"/>
        <a:buFont typeface="Wingdings" panose="05000000000000000000" pitchFamily="2" charset="2"/>
        <a:buChar char="l"/>
        <a:defRPr sz="3600" kern="1200">
          <a:solidFill>
            <a:schemeClr val="tx1"/>
          </a:solidFill>
          <a:latin typeface="+mn-lt"/>
          <a:ea typeface="+mn-ea"/>
          <a:cs typeface="+mn-cs"/>
          <a:sym typeface="FrutigerNext LT Regular" charset="0"/>
        </a:defRPr>
      </a:lvl1pPr>
      <a:lvl2pPr marL="650875" indent="-247650" algn="l" defTabSz="798513"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3200" kern="1200">
          <a:solidFill>
            <a:schemeClr val="tx1"/>
          </a:solidFill>
          <a:latin typeface="+mn-lt"/>
          <a:ea typeface="+mn-ea"/>
          <a:cs typeface="+mn-cs"/>
          <a:sym typeface="FrutigerNext LT Regular" charset="0"/>
        </a:defRPr>
      </a:lvl2pPr>
      <a:lvl3pPr marL="1000125" indent="-196850" algn="l" defTabSz="798513" rtl="0" eaLnBrk="0" fontAlgn="base" hangingPunct="0">
        <a:lnSpc>
          <a:spcPct val="140000"/>
        </a:lnSpc>
        <a:spcBef>
          <a:spcPct val="0"/>
        </a:spcBef>
        <a:spcAft>
          <a:spcPct val="0"/>
        </a:spcAft>
        <a:buClr>
          <a:schemeClr val="tx1"/>
        </a:buClr>
        <a:buSzPct val="50000"/>
        <a:buFont typeface="Wingdings" panose="05000000000000000000" pitchFamily="2" charset="2"/>
        <a:buChar char="n"/>
        <a:defRPr sz="2800" kern="1200">
          <a:solidFill>
            <a:schemeClr val="tx1"/>
          </a:solidFill>
          <a:latin typeface="+mn-lt"/>
          <a:ea typeface="+mn-ea"/>
          <a:cs typeface="+mn-cs"/>
          <a:sym typeface="FrutigerNext LT Regular" charset="0"/>
        </a:defRPr>
      </a:lvl3pPr>
      <a:lvl4pPr marL="1398588" indent="-196850" algn="l" defTabSz="798513" rtl="0" eaLnBrk="0" fontAlgn="base" hangingPunct="0">
        <a:lnSpc>
          <a:spcPct val="140000"/>
        </a:lnSpc>
        <a:spcBef>
          <a:spcPct val="0"/>
        </a:spcBef>
        <a:spcAft>
          <a:spcPct val="0"/>
        </a:spcAft>
        <a:buClr>
          <a:schemeClr val="tx1"/>
        </a:buClr>
        <a:buSzPct val="50000"/>
        <a:buFont typeface="Wingdings" panose="05000000000000000000" pitchFamily="2" charset="2"/>
        <a:buChar char="–"/>
        <a:defRPr sz="2400" kern="1200">
          <a:solidFill>
            <a:schemeClr val="tx1"/>
          </a:solidFill>
          <a:latin typeface="+mn-lt"/>
          <a:ea typeface="+mn-ea"/>
          <a:cs typeface="+mn-cs"/>
          <a:sym typeface="FrutigerNext LT Regular" charset="0"/>
        </a:defRPr>
      </a:lvl4pPr>
      <a:lvl5pPr marL="1800225" indent="-196850" algn="l" defTabSz="798513" rtl="0" eaLnBrk="0" fontAlgn="base" hangingPunct="0">
        <a:lnSpc>
          <a:spcPct val="140000"/>
        </a:lnSpc>
        <a:spcBef>
          <a:spcPct val="0"/>
        </a:spcBef>
        <a:spcAft>
          <a:spcPct val="0"/>
        </a:spcAft>
        <a:buClr>
          <a:schemeClr val="tx1"/>
        </a:buClr>
        <a:buSzPct val="50000"/>
        <a:buFont typeface="宋体" panose="02010600030101010101" pitchFamily="2" charset="-122"/>
        <a:buChar char="﹒"/>
        <a:defRPr sz="2000" kern="1200">
          <a:solidFill>
            <a:schemeClr val="tx1"/>
          </a:solidFill>
          <a:latin typeface="+mn-lt"/>
          <a:ea typeface="+mn-ea"/>
          <a:cs typeface="+mn-cs"/>
          <a:sym typeface="FrutigerNext LT Regula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977545.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528" y="1052736"/>
            <a:ext cx="8643998" cy="1470025"/>
          </a:xfrm>
        </p:spPr>
        <p:txBody>
          <a:bodyPr/>
          <a:lstStyle/>
          <a:p>
            <a:pPr algn="ctr"/>
            <a:r>
              <a:rPr lang="zh-CN" altLang="en-US" sz="3801" b="1" spc="493" dirty="0">
                <a:solidFill>
                  <a:srgbClr val="ED7F00"/>
                </a:solidFill>
                <a:latin typeface="微软雅黑"/>
                <a:ea typeface="微软雅黑"/>
                <a:cs typeface="微软雅黑"/>
              </a:rPr>
              <a:t>失业代缴医疗与养老个人账户</a:t>
            </a:r>
            <a:endParaRPr altLang="zh-CN" sz="3801" b="1" spc="493" dirty="0">
              <a:solidFill>
                <a:srgbClr val="ED7F00"/>
              </a:solidFill>
              <a:latin typeface="微软雅黑"/>
              <a:ea typeface="微软雅黑"/>
              <a:cs typeface="微软雅黑"/>
            </a:endParaRPr>
          </a:p>
        </p:txBody>
      </p:sp>
      <p:sp>
        <p:nvSpPr>
          <p:cNvPr id="3075" name="Rectangle 3"/>
          <p:cNvSpPr>
            <a:spLocks noGrp="1" noChangeArrowheads="1"/>
          </p:cNvSpPr>
          <p:nvPr>
            <p:ph type="subTitle" idx="1"/>
          </p:nvPr>
        </p:nvSpPr>
        <p:spPr>
          <a:xfrm>
            <a:off x="1571604" y="5643578"/>
            <a:ext cx="6400800" cy="1214422"/>
          </a:xfrm>
        </p:spPr>
        <p:txBody>
          <a:bodyPr/>
          <a:lstStyle/>
          <a:p>
            <a:r>
              <a:rPr lang="zh-CN" altLang="en-US" sz="2400">
                <a:solidFill>
                  <a:schemeClr val="bg2">
                    <a:lumMod val="25000"/>
                  </a:schemeClr>
                </a:solidFill>
              </a:rPr>
              <a:t>四川久远银海软件股份有限公司</a:t>
            </a:r>
            <a:endParaRPr lang="en-US" altLang="zh-CN" sz="2400">
              <a:solidFill>
                <a:schemeClr val="bg2">
                  <a:lumMod val="25000"/>
                </a:schemeClr>
              </a:solidFill>
            </a:endParaRPr>
          </a:p>
        </p:txBody>
      </p:sp>
    </p:spTree>
    <p:extLst>
      <p:ext uri="{BB962C8B-B14F-4D97-AF65-F5344CB8AC3E}">
        <p14:creationId xmlns:p14="http://schemas.microsoft.com/office/powerpoint/2010/main" val="183905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755576" y="1988840"/>
            <a:ext cx="7272808" cy="39604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失业保险待遇</a:t>
            </a:r>
          </a:p>
        </p:txBody>
      </p:sp>
      <p:sp>
        <p:nvSpPr>
          <p:cNvPr id="3" name="文本框 2"/>
          <p:cNvSpPr txBox="1"/>
          <p:nvPr/>
        </p:nvSpPr>
        <p:spPr>
          <a:xfrm>
            <a:off x="493334" y="1052736"/>
            <a:ext cx="8004942" cy="830997"/>
          </a:xfrm>
          <a:prstGeom prst="rect">
            <a:avLst/>
          </a:prstGeom>
          <a:noFill/>
        </p:spPr>
        <p:txBody>
          <a:bodyPr wrap="square" rtlCol="0">
            <a:spAutoFit/>
          </a:bodyPr>
          <a:lstStyle/>
          <a:p>
            <a:pPr>
              <a:lnSpc>
                <a:spcPct val="150000"/>
              </a:lnSpc>
            </a:pPr>
            <a:r>
              <a:rPr lang="zh-CN" altLang="en-US" sz="3200" dirty="0"/>
              <a:t>执行失业代缴医疗后：</a:t>
            </a:r>
            <a:endParaRPr lang="en-US" altLang="zh-CN" sz="3200" dirty="0"/>
          </a:p>
        </p:txBody>
      </p:sp>
      <p:sp>
        <p:nvSpPr>
          <p:cNvPr id="5" name="椭圆 4"/>
          <p:cNvSpPr/>
          <p:nvPr/>
        </p:nvSpPr>
        <p:spPr>
          <a:xfrm>
            <a:off x="1691680" y="2564904"/>
            <a:ext cx="2376264" cy="218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失业保险金</a:t>
            </a:r>
          </a:p>
        </p:txBody>
      </p:sp>
      <p:sp>
        <p:nvSpPr>
          <p:cNvPr id="6" name="椭圆 5"/>
          <p:cNvSpPr/>
          <p:nvPr/>
        </p:nvSpPr>
        <p:spPr>
          <a:xfrm>
            <a:off x="4716016" y="2564904"/>
            <a:ext cx="2376264" cy="218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代缴基本医疗保险费</a:t>
            </a:r>
          </a:p>
        </p:txBody>
      </p:sp>
      <p:sp>
        <p:nvSpPr>
          <p:cNvPr id="8" name="文本框 7"/>
          <p:cNvSpPr txBox="1"/>
          <p:nvPr/>
        </p:nvSpPr>
        <p:spPr>
          <a:xfrm>
            <a:off x="3415685" y="5119275"/>
            <a:ext cx="2160240" cy="461665"/>
          </a:xfrm>
          <a:prstGeom prst="rect">
            <a:avLst/>
          </a:prstGeom>
          <a:noFill/>
        </p:spPr>
        <p:txBody>
          <a:bodyPr wrap="square" rtlCol="0">
            <a:spAutoFit/>
          </a:bodyPr>
          <a:lstStyle/>
          <a:p>
            <a:r>
              <a:rPr lang="zh-CN" altLang="en-US" sz="2400" dirty="0"/>
              <a:t>失业保险待遇</a:t>
            </a:r>
          </a:p>
        </p:txBody>
      </p:sp>
    </p:spTree>
    <p:extLst>
      <p:ext uri="{BB962C8B-B14F-4D97-AF65-F5344CB8AC3E}">
        <p14:creationId xmlns:p14="http://schemas.microsoft.com/office/powerpoint/2010/main" val="165336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a:t>
            </a:r>
          </a:p>
        </p:txBody>
      </p:sp>
      <p:sp>
        <p:nvSpPr>
          <p:cNvPr id="3" name="内容占位符 2"/>
          <p:cNvSpPr>
            <a:spLocks noGrp="1"/>
          </p:cNvSpPr>
          <p:nvPr>
            <p:ph idx="1"/>
          </p:nvPr>
        </p:nvSpPr>
        <p:spPr>
          <a:xfrm>
            <a:off x="611560" y="1844824"/>
            <a:ext cx="7632848" cy="2232248"/>
          </a:xfrm>
        </p:spPr>
        <p:txBody>
          <a:bodyPr/>
          <a:lstStyle/>
          <a:p>
            <a:pPr marL="403225" lvl="1" indent="0">
              <a:lnSpc>
                <a:spcPct val="200000"/>
              </a:lnSpc>
              <a:buClr>
                <a:srgbClr val="E24C4B"/>
              </a:buClr>
              <a:buSzPct val="70000"/>
              <a:buNone/>
            </a:pPr>
            <a:r>
              <a:rPr lang="zh-CN" altLang="en-US" sz="1800" b="1" dirty="0">
                <a:latin typeface="宋体" panose="02010600030101010101" pitchFamily="2" charset="-122"/>
                <a:ea typeface="宋体" panose="02010600030101010101" pitchFamily="2" charset="-122"/>
              </a:rPr>
              <a:t>缴费规则：</a:t>
            </a:r>
            <a:endParaRPr lang="en-US" altLang="zh-CN" sz="1800" b="1" dirty="0">
              <a:latin typeface="宋体" panose="02010600030101010101" pitchFamily="2" charset="-122"/>
              <a:ea typeface="宋体" panose="02010600030101010101" pitchFamily="2" charset="-122"/>
            </a:endParaRPr>
          </a:p>
          <a:p>
            <a:pPr marL="403225" lvl="1" indent="0">
              <a:lnSpc>
                <a:spcPct val="200000"/>
              </a:lnSpc>
              <a:buClr>
                <a:srgbClr val="E24C4B"/>
              </a:buClr>
              <a:buSzPct val="70000"/>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市社平（档次） * 缴费比例（</a:t>
            </a:r>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统筹、</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账户）；参照灵活就业人员缴纳城职职工基本医疗保险。</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9575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a:t>
            </a:r>
          </a:p>
        </p:txBody>
      </p:sp>
      <p:sp>
        <p:nvSpPr>
          <p:cNvPr id="3" name="内容占位符 2"/>
          <p:cNvSpPr>
            <a:spLocks noGrp="1"/>
          </p:cNvSpPr>
          <p:nvPr>
            <p:ph idx="1"/>
          </p:nvPr>
        </p:nvSpPr>
        <p:spPr>
          <a:xfrm>
            <a:off x="611560" y="1844824"/>
            <a:ext cx="7632848" cy="2232248"/>
          </a:xfrm>
        </p:spPr>
        <p:txBody>
          <a:bodyPr/>
          <a:lstStyle/>
          <a:p>
            <a:pPr marL="403225" lvl="1" indent="0">
              <a:lnSpc>
                <a:spcPct val="200000"/>
              </a:lnSpc>
              <a:buClr>
                <a:srgbClr val="E24C4B"/>
              </a:buClr>
              <a:buSzPct val="70000"/>
              <a:buNone/>
            </a:pPr>
            <a:r>
              <a:rPr lang="zh-CN" altLang="en-US" sz="1800" b="1" dirty="0">
                <a:latin typeface="宋体" panose="02010600030101010101" pitchFamily="2" charset="-122"/>
                <a:ea typeface="宋体" panose="02010600030101010101" pitchFamily="2" charset="-122"/>
              </a:rPr>
              <a:t>代缴时间点：</a:t>
            </a:r>
            <a:endParaRPr lang="en-US" altLang="zh-CN" sz="1800" b="1" dirty="0">
              <a:latin typeface="宋体" panose="02010600030101010101" pitchFamily="2" charset="-122"/>
              <a:ea typeface="宋体" panose="02010600030101010101" pitchFamily="2" charset="-122"/>
            </a:endParaRPr>
          </a:p>
          <a:p>
            <a:pPr marL="403225" lvl="1" indent="0">
              <a:lnSpc>
                <a:spcPct val="200000"/>
              </a:lnSpc>
              <a:buClr>
                <a:srgbClr val="E24C4B"/>
              </a:buClr>
              <a:buSzPct val="70000"/>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办理支付计划时调用公共业务代缴接口，把需要代缴的人员送达至公共业务接口。</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244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a:t>
            </a:r>
          </a:p>
        </p:txBody>
      </p:sp>
      <p:sp>
        <p:nvSpPr>
          <p:cNvPr id="4" name="文本框 3"/>
          <p:cNvSpPr txBox="1"/>
          <p:nvPr/>
        </p:nvSpPr>
        <p:spPr>
          <a:xfrm>
            <a:off x="865298" y="1268760"/>
            <a:ext cx="7416824" cy="4524315"/>
          </a:xfrm>
          <a:prstGeom prst="rect">
            <a:avLst/>
          </a:prstGeom>
          <a:noFill/>
        </p:spPr>
        <p:txBody>
          <a:bodyPr wrap="square" rtlCol="0">
            <a:spAutoFit/>
          </a:bodyPr>
          <a:lstStyle/>
          <a:p>
            <a:pPr>
              <a:lnSpc>
                <a:spcPct val="200000"/>
              </a:lnSpc>
            </a:pPr>
            <a:r>
              <a:rPr lang="zh-CN" altLang="en-US" b="1" dirty="0"/>
              <a:t>新疆处理模式</a:t>
            </a:r>
            <a:r>
              <a:rPr lang="zh-CN" altLang="en-US" dirty="0"/>
              <a:t>：</a:t>
            </a:r>
            <a:endParaRPr lang="en-US" altLang="zh-CN" dirty="0"/>
          </a:p>
          <a:p>
            <a:pPr marL="285750" indent="-285750">
              <a:lnSpc>
                <a:spcPct val="200000"/>
              </a:lnSpc>
              <a:buFont typeface="Arial" panose="020B0604020202020204" pitchFamily="34" charset="0"/>
              <a:buChar char="•"/>
            </a:pPr>
            <a:r>
              <a:rPr lang="zh-CN" altLang="en-US" dirty="0"/>
              <a:t>代缴医疗时，不管当月居民医疗保险有没有缴，不管人员缴费状态（含职工、居民），强制代缴基本医疗保险。</a:t>
            </a:r>
          </a:p>
          <a:p>
            <a:pPr marL="285750" indent="-285750">
              <a:lnSpc>
                <a:spcPct val="200000"/>
              </a:lnSpc>
              <a:buFont typeface="Arial" panose="020B0604020202020204" pitchFamily="34" charset="0"/>
              <a:buChar char="•"/>
            </a:pPr>
            <a:r>
              <a:rPr lang="zh-CN" altLang="en-US" dirty="0"/>
              <a:t>代缴时发现当月已经按灵活就业实缴，则退当月已实缴的钱，乌鲁木齐市退至个人待转，昌吉市退至发放失业保险金的银行账户。</a:t>
            </a:r>
          </a:p>
          <a:p>
            <a:pPr marL="285750" indent="-285750">
              <a:lnSpc>
                <a:spcPct val="200000"/>
              </a:lnSpc>
              <a:buFont typeface="Arial" panose="020B0604020202020204" pitchFamily="34" charset="0"/>
              <a:buChar char="•"/>
            </a:pPr>
            <a:r>
              <a:rPr lang="zh-CN" altLang="en-US" dirty="0"/>
              <a:t>代缴时如果发现单位当月已经缴纳基本医疗保险的，报错，提示。代缴时发现按灵活就业已建账未实缴基本医疗，报错，提示，允许后面补建失业代缴医疗。</a:t>
            </a:r>
          </a:p>
        </p:txBody>
      </p:sp>
    </p:spTree>
    <p:extLst>
      <p:ext uri="{BB962C8B-B14F-4D97-AF65-F5344CB8AC3E}">
        <p14:creationId xmlns:p14="http://schemas.microsoft.com/office/powerpoint/2010/main" val="222523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a:t>
            </a:r>
          </a:p>
        </p:txBody>
      </p:sp>
      <p:sp>
        <p:nvSpPr>
          <p:cNvPr id="4" name="文本框 3"/>
          <p:cNvSpPr txBox="1"/>
          <p:nvPr/>
        </p:nvSpPr>
        <p:spPr>
          <a:xfrm>
            <a:off x="865298" y="1700808"/>
            <a:ext cx="7416824" cy="2862322"/>
          </a:xfrm>
          <a:prstGeom prst="rect">
            <a:avLst/>
          </a:prstGeom>
          <a:noFill/>
        </p:spPr>
        <p:txBody>
          <a:bodyPr wrap="square" rtlCol="0">
            <a:spAutoFit/>
          </a:bodyPr>
          <a:lstStyle/>
          <a:p>
            <a:pPr>
              <a:lnSpc>
                <a:spcPct val="200000"/>
              </a:lnSpc>
            </a:pPr>
            <a:r>
              <a:rPr lang="zh-CN" altLang="en-US" b="1" dirty="0"/>
              <a:t>吉林模式</a:t>
            </a:r>
            <a:r>
              <a:rPr lang="zh-CN" altLang="en-US" dirty="0"/>
              <a:t>：</a:t>
            </a:r>
            <a:endParaRPr lang="en-US" altLang="zh-CN" dirty="0"/>
          </a:p>
          <a:p>
            <a:pPr marL="285750" indent="-285750">
              <a:lnSpc>
                <a:spcPct val="200000"/>
              </a:lnSpc>
              <a:buFont typeface="Arial" panose="020B0604020202020204" pitchFamily="34" charset="0"/>
              <a:buChar char="•"/>
            </a:pPr>
            <a:r>
              <a:rPr lang="zh-CN" altLang="en-US" dirty="0"/>
              <a:t>补退记录、支付记录用报盘分类指标区分开代缴的医疗保险费与其他待遇项目，发放时生成独立的失业代缴医疗人员应付信息、财务帐。</a:t>
            </a:r>
            <a:endParaRPr lang="en-US" altLang="zh-CN" dirty="0"/>
          </a:p>
          <a:p>
            <a:pPr marL="285750" indent="-285750">
              <a:lnSpc>
                <a:spcPct val="200000"/>
              </a:lnSpc>
              <a:buFont typeface="Arial" panose="020B0604020202020204" pitchFamily="34" charset="0"/>
              <a:buChar char="•"/>
            </a:pPr>
            <a:r>
              <a:rPr lang="zh-CN" altLang="en-US" dirty="0"/>
              <a:t>每月发放失业金后，社保生成人员明细报盘文件拿给医保局走体外处理。</a:t>
            </a:r>
            <a:endParaRPr lang="en-US" altLang="zh-CN" dirty="0"/>
          </a:p>
        </p:txBody>
      </p:sp>
    </p:spTree>
    <p:extLst>
      <p:ext uri="{BB962C8B-B14F-4D97-AF65-F5344CB8AC3E}">
        <p14:creationId xmlns:p14="http://schemas.microsoft.com/office/powerpoint/2010/main" val="129055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涉及模块</a:t>
            </a:r>
          </a:p>
        </p:txBody>
      </p:sp>
      <p:sp>
        <p:nvSpPr>
          <p:cNvPr id="4" name="文本框 3"/>
          <p:cNvSpPr txBox="1"/>
          <p:nvPr/>
        </p:nvSpPr>
        <p:spPr>
          <a:xfrm>
            <a:off x="971600" y="1052736"/>
            <a:ext cx="7416824" cy="3970318"/>
          </a:xfrm>
          <a:prstGeom prst="rect">
            <a:avLst/>
          </a:prstGeom>
          <a:noFill/>
        </p:spPr>
        <p:txBody>
          <a:bodyPr wrap="square" rtlCol="0">
            <a:spAutoFit/>
          </a:bodyPr>
          <a:lstStyle/>
          <a:p>
            <a:pPr>
              <a:lnSpc>
                <a:spcPct val="200000"/>
              </a:lnSpc>
            </a:pPr>
            <a:r>
              <a:rPr lang="zh-CN" altLang="en-US" b="1" dirty="0"/>
              <a:t>支付计划</a:t>
            </a:r>
            <a:r>
              <a:rPr lang="zh-CN" altLang="en-US" dirty="0"/>
              <a:t>：按月发放失业保险金时调用公共业务接口代缴基本医疗保险。</a:t>
            </a:r>
            <a:endParaRPr lang="en-US" altLang="zh-CN" dirty="0"/>
          </a:p>
          <a:p>
            <a:pPr>
              <a:lnSpc>
                <a:spcPct val="200000"/>
              </a:lnSpc>
            </a:pPr>
            <a:r>
              <a:rPr lang="zh-CN" altLang="en-US" b="1" dirty="0"/>
              <a:t>零星支付</a:t>
            </a:r>
            <a:r>
              <a:rPr lang="zh-CN" altLang="en-US" dirty="0"/>
              <a:t>：如果支付记录中含月失业金、按月补退所产生的失业金则也需要调用公共业务接口代缴基本医疗保险。</a:t>
            </a:r>
            <a:endParaRPr lang="en-US" altLang="zh-CN" dirty="0"/>
          </a:p>
          <a:p>
            <a:pPr>
              <a:lnSpc>
                <a:spcPct val="200000"/>
              </a:lnSpc>
            </a:pPr>
            <a:r>
              <a:rPr lang="zh-CN" altLang="en-US" b="1" dirty="0"/>
              <a:t>多领追回</a:t>
            </a:r>
            <a:r>
              <a:rPr lang="zh-CN" altLang="en-US" dirty="0"/>
              <a:t>：如果需追回记录中存在月失业金、按月补退所产生的失业金也需要调用公共业务接口把代缴的对应月份的基本医疗保险做退费处理。</a:t>
            </a:r>
            <a:endParaRPr lang="en-US" altLang="zh-CN" dirty="0"/>
          </a:p>
          <a:p>
            <a:pPr>
              <a:lnSpc>
                <a:spcPct val="200000"/>
              </a:lnSpc>
            </a:pPr>
            <a:r>
              <a:rPr lang="zh-CN" altLang="en-US" b="1" dirty="0"/>
              <a:t>失业待遇终止（含死亡）</a:t>
            </a:r>
            <a:r>
              <a:rPr lang="zh-CN" altLang="en-US" dirty="0"/>
              <a:t>：如果选择当即支付，并且存在补退失业金的情况，也需要调用公共业务接口代缴基本医疗保险。</a:t>
            </a:r>
            <a:endParaRPr lang="en-US" altLang="zh-CN" dirty="0"/>
          </a:p>
        </p:txBody>
      </p:sp>
    </p:spTree>
    <p:extLst>
      <p:ext uri="{BB962C8B-B14F-4D97-AF65-F5344CB8AC3E}">
        <p14:creationId xmlns:p14="http://schemas.microsoft.com/office/powerpoint/2010/main" val="358485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a:t>
            </a:r>
          </a:p>
        </p:txBody>
      </p:sp>
      <p:sp>
        <p:nvSpPr>
          <p:cNvPr id="4" name="文本框 3"/>
          <p:cNvSpPr txBox="1"/>
          <p:nvPr/>
        </p:nvSpPr>
        <p:spPr>
          <a:xfrm>
            <a:off x="971600" y="1988840"/>
            <a:ext cx="7416824" cy="2308324"/>
          </a:xfrm>
          <a:prstGeom prst="rect">
            <a:avLst/>
          </a:prstGeom>
          <a:noFill/>
        </p:spPr>
        <p:txBody>
          <a:bodyPr wrap="square" rtlCol="0">
            <a:spAutoFit/>
          </a:bodyPr>
          <a:lstStyle/>
          <a:p>
            <a:pPr>
              <a:lnSpc>
                <a:spcPct val="200000"/>
              </a:lnSpc>
            </a:pPr>
            <a:r>
              <a:rPr lang="zh-CN" altLang="en-US" b="1" dirty="0"/>
              <a:t>失败帐：</a:t>
            </a:r>
            <a:endParaRPr lang="en-US" altLang="zh-CN" b="1" dirty="0"/>
          </a:p>
          <a:p>
            <a:pPr>
              <a:lnSpc>
                <a:spcPct val="200000"/>
              </a:lnSpc>
            </a:pPr>
            <a:r>
              <a:rPr lang="en-US" altLang="zh-CN" b="1" dirty="0"/>
              <a:t>       </a:t>
            </a:r>
            <a:r>
              <a:rPr lang="zh-CN" altLang="en-US" dirty="0"/>
              <a:t>针对发放失业金发放失败的情况，已经代缴成功的基本医疗保险费用建议不予做退费处理。</a:t>
            </a:r>
            <a:endParaRPr lang="en-US" altLang="zh-CN" dirty="0"/>
          </a:p>
          <a:p>
            <a:pPr>
              <a:lnSpc>
                <a:spcPct val="200000"/>
              </a:lnSpc>
            </a:pPr>
            <a:r>
              <a:rPr lang="en-US" altLang="zh-CN" dirty="0"/>
              <a:t>       </a:t>
            </a:r>
            <a:r>
              <a:rPr lang="zh-CN" altLang="en-US" dirty="0"/>
              <a:t>在失败帐重发时不处理代缴医疗。</a:t>
            </a:r>
            <a:endParaRPr lang="en-US" altLang="zh-CN" dirty="0"/>
          </a:p>
        </p:txBody>
      </p:sp>
    </p:spTree>
    <p:extLst>
      <p:ext uri="{BB962C8B-B14F-4D97-AF65-F5344CB8AC3E}">
        <p14:creationId xmlns:p14="http://schemas.microsoft.com/office/powerpoint/2010/main" val="372671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971600" y="1196752"/>
            <a:ext cx="7416824" cy="4247317"/>
          </a:xfrm>
          <a:prstGeom prst="rect">
            <a:avLst/>
          </a:prstGeom>
          <a:noFill/>
        </p:spPr>
        <p:txBody>
          <a:bodyPr wrap="square" rtlCol="0">
            <a:spAutoFit/>
          </a:bodyPr>
          <a:lstStyle/>
          <a:p>
            <a:pPr>
              <a:lnSpc>
                <a:spcPct val="150000"/>
              </a:lnSpc>
            </a:pPr>
            <a:r>
              <a:rPr lang="zh-CN" altLang="en-US" dirty="0"/>
              <a:t>       个人账户是用于记录参保人员缴纳的基本养老保险费和从单位缴费中划转计入的基本养老保险费，以及上述两部分的利息。它是参保人员办理退休手续、以及跨统筹范围转移、退休前退保、退休前出境定居或死亡终结基本养老关系时，领取个人账户有关待遇的主要依据。</a:t>
            </a:r>
            <a:endParaRPr lang="en-US" altLang="zh-CN" dirty="0"/>
          </a:p>
          <a:p>
            <a:pPr>
              <a:lnSpc>
                <a:spcPct val="150000"/>
              </a:lnSpc>
            </a:pPr>
            <a:endParaRPr lang="zh-CN" altLang="en-US" dirty="0"/>
          </a:p>
          <a:p>
            <a:pPr>
              <a:lnSpc>
                <a:spcPct val="150000"/>
              </a:lnSpc>
            </a:pPr>
            <a:r>
              <a:rPr lang="zh-CN" altLang="en-US" dirty="0"/>
              <a:t>       职工基本养老保险个人账户，是指社会保险经办机构以居民身份证号码为标识，为每位参加基本养老保险的职工个人设立的唯一的、用于记录职工个人缴纳的养老保险费和从企业缴费中划转记人的基本养老保险费，以及上述两部分的利息金额的账户。个人账户是职工在符合国家规定的退休条件并办理了退休手续后，领取基本养老金的主要依据。</a:t>
            </a:r>
            <a:endParaRPr lang="en-US" altLang="zh-CN" dirty="0"/>
          </a:p>
        </p:txBody>
      </p:sp>
    </p:spTree>
    <p:extLst>
      <p:ext uri="{BB962C8B-B14F-4D97-AF65-F5344CB8AC3E}">
        <p14:creationId xmlns:p14="http://schemas.microsoft.com/office/powerpoint/2010/main" val="54050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865298" y="1772816"/>
            <a:ext cx="7416824" cy="2947025"/>
          </a:xfrm>
          <a:prstGeom prst="rect">
            <a:avLst/>
          </a:prstGeom>
          <a:noFill/>
        </p:spPr>
        <p:txBody>
          <a:bodyPr wrap="square" rtlCol="0">
            <a:spAutoFit/>
          </a:bodyPr>
          <a:lstStyle/>
          <a:p>
            <a:pPr>
              <a:lnSpc>
                <a:spcPct val="150000"/>
              </a:lnSpc>
            </a:pPr>
            <a:r>
              <a:rPr lang="en-US" altLang="zh-CN" dirty="0"/>
              <a:t>      </a:t>
            </a:r>
            <a:r>
              <a:rPr lang="zh-CN" altLang="en-US" dirty="0"/>
              <a:t>当职工办理退休时，用其个人账户全部储存额除以计发月数（</a:t>
            </a:r>
            <a:r>
              <a:rPr lang="en-US" altLang="zh-CN" dirty="0"/>
              <a:t>50</a:t>
            </a:r>
            <a:r>
              <a:rPr lang="zh-CN" altLang="en-US" dirty="0"/>
              <a:t>岁为</a:t>
            </a:r>
            <a:r>
              <a:rPr lang="en-US" altLang="zh-CN" dirty="0"/>
              <a:t>195</a:t>
            </a:r>
            <a:r>
              <a:rPr lang="zh-CN" altLang="en-US" dirty="0"/>
              <a:t>、</a:t>
            </a:r>
            <a:r>
              <a:rPr lang="en-US" altLang="zh-CN" dirty="0"/>
              <a:t>55</a:t>
            </a:r>
            <a:r>
              <a:rPr lang="zh-CN" altLang="en-US" dirty="0"/>
              <a:t>岁为</a:t>
            </a:r>
            <a:r>
              <a:rPr lang="en-US" altLang="zh-CN" dirty="0"/>
              <a:t>170</a:t>
            </a:r>
            <a:r>
              <a:rPr lang="zh-CN" altLang="en-US" dirty="0"/>
              <a:t>、</a:t>
            </a:r>
            <a:r>
              <a:rPr lang="en-US" altLang="zh-CN" dirty="0"/>
              <a:t>60</a:t>
            </a:r>
            <a:r>
              <a:rPr lang="zh-CN" altLang="en-US" dirty="0"/>
              <a:t>岁为</a:t>
            </a:r>
            <a:r>
              <a:rPr lang="en-US" altLang="zh-CN" dirty="0"/>
              <a:t>139</a:t>
            </a:r>
            <a:r>
              <a:rPr lang="zh-CN" altLang="en-US" dirty="0"/>
              <a:t>，不再统一是</a:t>
            </a:r>
            <a:r>
              <a:rPr lang="en-US" altLang="zh-CN" dirty="0"/>
              <a:t>120</a:t>
            </a:r>
            <a:r>
              <a:rPr lang="zh-CN" altLang="en-US" dirty="0"/>
              <a:t>了）即是该职工退休当月的个人账户养老金。</a:t>
            </a:r>
            <a:endParaRPr lang="en-US" altLang="zh-CN" dirty="0"/>
          </a:p>
          <a:p>
            <a:pPr>
              <a:lnSpc>
                <a:spcPct val="150000"/>
              </a:lnSpc>
            </a:pPr>
            <a:endParaRPr lang="en-US" altLang="zh-CN" dirty="0"/>
          </a:p>
          <a:p>
            <a:pPr>
              <a:lnSpc>
                <a:spcPct val="150000"/>
              </a:lnSpc>
            </a:pPr>
            <a:r>
              <a:rPr lang="en-US" altLang="zh-CN" dirty="0"/>
              <a:t>      </a:t>
            </a:r>
            <a:r>
              <a:rPr lang="zh-CN" altLang="en-US" dirty="0"/>
              <a:t>个人账户养老金是社会统筹与个人账户相结合改革模式中的基本养老金的重要组成部分。个人账户养老金与基础养老金以及过渡性养老金、调节金一起，共同构成退休人员的基本养老金。</a:t>
            </a:r>
            <a:endParaRPr lang="en-US" altLang="zh-CN" dirty="0"/>
          </a:p>
        </p:txBody>
      </p:sp>
    </p:spTree>
    <p:extLst>
      <p:ext uri="{BB962C8B-B14F-4D97-AF65-F5344CB8AC3E}">
        <p14:creationId xmlns:p14="http://schemas.microsoft.com/office/powerpoint/2010/main" val="3222927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865298" y="1772816"/>
            <a:ext cx="7416824" cy="2947025"/>
          </a:xfrm>
          <a:prstGeom prst="rect">
            <a:avLst/>
          </a:prstGeom>
          <a:noFill/>
        </p:spPr>
        <p:txBody>
          <a:bodyPr wrap="square" rtlCol="0">
            <a:spAutoFit/>
          </a:bodyPr>
          <a:lstStyle/>
          <a:p>
            <a:pPr>
              <a:lnSpc>
                <a:spcPct val="150000"/>
              </a:lnSpc>
            </a:pPr>
            <a:r>
              <a:rPr lang="en-US" altLang="zh-CN" dirty="0"/>
              <a:t>      </a:t>
            </a:r>
            <a:r>
              <a:rPr lang="zh-CN" altLang="en-US" dirty="0"/>
              <a:t>当职工办理退休时，用其个人账户全部储存额除以计发月数（</a:t>
            </a:r>
            <a:r>
              <a:rPr lang="en-US" altLang="zh-CN" dirty="0"/>
              <a:t>50</a:t>
            </a:r>
            <a:r>
              <a:rPr lang="zh-CN" altLang="en-US" dirty="0"/>
              <a:t>岁为</a:t>
            </a:r>
            <a:r>
              <a:rPr lang="en-US" altLang="zh-CN" dirty="0"/>
              <a:t>195</a:t>
            </a:r>
            <a:r>
              <a:rPr lang="zh-CN" altLang="en-US" dirty="0"/>
              <a:t>、</a:t>
            </a:r>
            <a:r>
              <a:rPr lang="en-US" altLang="zh-CN" dirty="0"/>
              <a:t>55</a:t>
            </a:r>
            <a:r>
              <a:rPr lang="zh-CN" altLang="en-US" dirty="0"/>
              <a:t>岁为</a:t>
            </a:r>
            <a:r>
              <a:rPr lang="en-US" altLang="zh-CN" dirty="0"/>
              <a:t>170</a:t>
            </a:r>
            <a:r>
              <a:rPr lang="zh-CN" altLang="en-US" dirty="0"/>
              <a:t>、</a:t>
            </a:r>
            <a:r>
              <a:rPr lang="en-US" altLang="zh-CN" dirty="0"/>
              <a:t>60</a:t>
            </a:r>
            <a:r>
              <a:rPr lang="zh-CN" altLang="en-US" dirty="0"/>
              <a:t>岁为</a:t>
            </a:r>
            <a:r>
              <a:rPr lang="en-US" altLang="zh-CN" dirty="0"/>
              <a:t>139</a:t>
            </a:r>
            <a:r>
              <a:rPr lang="zh-CN" altLang="en-US" dirty="0"/>
              <a:t>，不再统一是</a:t>
            </a:r>
            <a:r>
              <a:rPr lang="en-US" altLang="zh-CN" dirty="0"/>
              <a:t>120</a:t>
            </a:r>
            <a:r>
              <a:rPr lang="zh-CN" altLang="en-US" dirty="0"/>
              <a:t>了）即是该职工退休当月的个人账户养老金。</a:t>
            </a:r>
            <a:endParaRPr lang="en-US" altLang="zh-CN" dirty="0"/>
          </a:p>
          <a:p>
            <a:pPr>
              <a:lnSpc>
                <a:spcPct val="150000"/>
              </a:lnSpc>
            </a:pPr>
            <a:endParaRPr lang="en-US" altLang="zh-CN" dirty="0"/>
          </a:p>
          <a:p>
            <a:pPr>
              <a:lnSpc>
                <a:spcPct val="150000"/>
              </a:lnSpc>
            </a:pPr>
            <a:r>
              <a:rPr lang="en-US" altLang="zh-CN" dirty="0"/>
              <a:t>      </a:t>
            </a:r>
            <a:r>
              <a:rPr lang="zh-CN" altLang="en-US" dirty="0"/>
              <a:t>个人账户养老金是社会统筹与个人账户相结合改革模式中的基本养老金的重要组成部分。个人账户养老金与基础养老金以及过渡性养老金、调节金一起，共同构成退休人员的基本养老金。</a:t>
            </a:r>
            <a:endParaRPr lang="en-US" altLang="zh-CN" dirty="0"/>
          </a:p>
        </p:txBody>
      </p:sp>
    </p:spTree>
    <p:extLst>
      <p:ext uri="{BB962C8B-B14F-4D97-AF65-F5344CB8AC3E}">
        <p14:creationId xmlns:p14="http://schemas.microsoft.com/office/powerpoint/2010/main" val="265810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失业保险</a:t>
            </a:r>
          </a:p>
        </p:txBody>
      </p:sp>
      <p:sp>
        <p:nvSpPr>
          <p:cNvPr id="3" name="文本框 2"/>
          <p:cNvSpPr txBox="1"/>
          <p:nvPr/>
        </p:nvSpPr>
        <p:spPr>
          <a:xfrm>
            <a:off x="683568" y="1484784"/>
            <a:ext cx="8004942" cy="2929072"/>
          </a:xfrm>
          <a:prstGeom prst="rect">
            <a:avLst/>
          </a:prstGeom>
          <a:noFill/>
        </p:spPr>
        <p:txBody>
          <a:bodyPr wrap="square" rtlCol="0">
            <a:spAutoFit/>
          </a:bodyPr>
          <a:lstStyle/>
          <a:p>
            <a:pPr>
              <a:lnSpc>
                <a:spcPct val="200000"/>
              </a:lnSpc>
            </a:pPr>
            <a:r>
              <a:rPr lang="zh-CN" altLang="en-US" sz="2400" b="1" dirty="0"/>
              <a:t>       失业保险</a:t>
            </a:r>
            <a:r>
              <a:rPr lang="zh-CN" altLang="en-US" sz="2400" dirty="0"/>
              <a:t>是指国家通过立法强制实行的，由社会集中建立基金，对因失业而暂时中断生活来源的劳动者提供物质帮助进而保障失业人员失业期间的基本生活，促进其再就业的制度。</a:t>
            </a:r>
            <a:endParaRPr lang="zh-CN" altLang="en-US" sz="2400" dirty="0"/>
          </a:p>
        </p:txBody>
      </p:sp>
    </p:spTree>
    <p:extLst>
      <p:ext uri="{BB962C8B-B14F-4D97-AF65-F5344CB8AC3E}">
        <p14:creationId xmlns:p14="http://schemas.microsoft.com/office/powerpoint/2010/main" val="3825881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865298" y="1772816"/>
            <a:ext cx="7416824" cy="1754326"/>
          </a:xfrm>
          <a:prstGeom prst="rect">
            <a:avLst/>
          </a:prstGeom>
          <a:noFill/>
        </p:spPr>
        <p:txBody>
          <a:bodyPr wrap="square" rtlCol="0">
            <a:spAutoFit/>
          </a:bodyPr>
          <a:lstStyle/>
          <a:p>
            <a:pPr>
              <a:lnSpc>
                <a:spcPct val="150000"/>
              </a:lnSpc>
            </a:pPr>
            <a:r>
              <a:rPr lang="zh-CN" altLang="en-US" dirty="0"/>
              <a:t>调资对养老个人账户的影响：</a:t>
            </a:r>
            <a:endParaRPr lang="en-US" altLang="zh-CN" dirty="0"/>
          </a:p>
          <a:p>
            <a:pPr>
              <a:lnSpc>
                <a:spcPct val="150000"/>
              </a:lnSpc>
            </a:pPr>
            <a:endParaRPr lang="en-US" altLang="zh-CN" dirty="0"/>
          </a:p>
          <a:p>
            <a:pPr>
              <a:lnSpc>
                <a:spcPct val="150000"/>
              </a:lnSpc>
            </a:pPr>
            <a:r>
              <a:rPr lang="en-US" altLang="zh-CN" dirty="0"/>
              <a:t>       </a:t>
            </a:r>
            <a:r>
              <a:rPr lang="zh-CN" altLang="en-US" dirty="0"/>
              <a:t>部分地方执行调整增加的养老金部分划入基础养老金、部分划入个人账户养老金的办法。</a:t>
            </a:r>
            <a:endParaRPr lang="en-US" altLang="zh-CN" dirty="0"/>
          </a:p>
        </p:txBody>
      </p:sp>
    </p:spTree>
    <p:extLst>
      <p:ext uri="{BB962C8B-B14F-4D97-AF65-F5344CB8AC3E}">
        <p14:creationId xmlns:p14="http://schemas.microsoft.com/office/powerpoint/2010/main" val="144666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971600" y="1700808"/>
            <a:ext cx="7416824" cy="2585323"/>
          </a:xfrm>
          <a:prstGeom prst="rect">
            <a:avLst/>
          </a:prstGeom>
          <a:noFill/>
        </p:spPr>
        <p:txBody>
          <a:bodyPr wrap="square" rtlCol="0">
            <a:spAutoFit/>
          </a:bodyPr>
          <a:lstStyle/>
          <a:p>
            <a:pPr>
              <a:lnSpc>
                <a:spcPct val="150000"/>
              </a:lnSpc>
            </a:pPr>
            <a:r>
              <a:rPr lang="zh-CN" altLang="en-US" dirty="0"/>
              <a:t>养老个人账户组成：</a:t>
            </a:r>
            <a:endParaRPr lang="en-US" altLang="zh-CN" dirty="0"/>
          </a:p>
          <a:p>
            <a:pPr>
              <a:lnSpc>
                <a:spcPct val="150000"/>
              </a:lnSpc>
            </a:pPr>
            <a:r>
              <a:rPr lang="en-US" altLang="zh-CN" dirty="0"/>
              <a:t>        </a:t>
            </a:r>
            <a:r>
              <a:rPr lang="zh-CN" altLang="en-US" dirty="0"/>
              <a:t>单位缴纳部分。</a:t>
            </a:r>
            <a:endParaRPr lang="en-US" altLang="zh-CN" dirty="0"/>
          </a:p>
          <a:p>
            <a:pPr>
              <a:lnSpc>
                <a:spcPct val="150000"/>
              </a:lnSpc>
            </a:pPr>
            <a:r>
              <a:rPr lang="en-US" altLang="zh-CN" dirty="0"/>
              <a:t>        </a:t>
            </a:r>
            <a:r>
              <a:rPr lang="zh-CN" altLang="en-US" dirty="0"/>
              <a:t>个人缴纳部分。</a:t>
            </a:r>
            <a:endParaRPr lang="en-US" altLang="zh-CN" dirty="0"/>
          </a:p>
          <a:p>
            <a:pPr>
              <a:lnSpc>
                <a:spcPct val="150000"/>
              </a:lnSpc>
            </a:pPr>
            <a:endParaRPr lang="en-US" altLang="zh-CN" dirty="0"/>
          </a:p>
          <a:p>
            <a:pPr>
              <a:lnSpc>
                <a:spcPct val="150000"/>
              </a:lnSpc>
            </a:pPr>
            <a:r>
              <a:rPr lang="zh-CN" altLang="en-US" dirty="0"/>
              <a:t>死亡或退保时：</a:t>
            </a:r>
            <a:endParaRPr lang="en-US" altLang="zh-CN" dirty="0"/>
          </a:p>
          <a:p>
            <a:pPr>
              <a:lnSpc>
                <a:spcPct val="150000"/>
              </a:lnSpc>
            </a:pPr>
            <a:r>
              <a:rPr lang="en-US" altLang="zh-CN" dirty="0"/>
              <a:t>       </a:t>
            </a:r>
            <a:r>
              <a:rPr lang="zh-CN" altLang="en-US" dirty="0"/>
              <a:t>部分地方只退个人缴纳部分，部分地方全退。</a:t>
            </a:r>
            <a:endParaRPr lang="en-US" altLang="zh-CN" dirty="0"/>
          </a:p>
        </p:txBody>
      </p:sp>
    </p:spTree>
    <p:extLst>
      <p:ext uri="{BB962C8B-B14F-4D97-AF65-F5344CB8AC3E}">
        <p14:creationId xmlns:p14="http://schemas.microsoft.com/office/powerpoint/2010/main" val="108590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1271686" y="1340768"/>
            <a:ext cx="7416824" cy="3416320"/>
          </a:xfrm>
          <a:prstGeom prst="rect">
            <a:avLst/>
          </a:prstGeom>
          <a:noFill/>
        </p:spPr>
        <p:txBody>
          <a:bodyPr wrap="square" rtlCol="0">
            <a:spAutoFit/>
          </a:bodyPr>
          <a:lstStyle/>
          <a:p>
            <a:pPr>
              <a:lnSpc>
                <a:spcPct val="150000"/>
              </a:lnSpc>
            </a:pPr>
            <a:r>
              <a:rPr lang="zh-CN" altLang="en-US" b="1" dirty="0"/>
              <a:t>相关名词：</a:t>
            </a:r>
            <a:endParaRPr lang="en-US" altLang="zh-CN" b="1" dirty="0"/>
          </a:p>
          <a:p>
            <a:pPr>
              <a:lnSpc>
                <a:spcPct val="150000"/>
              </a:lnSpc>
            </a:pPr>
            <a:endParaRPr lang="en-US" altLang="zh-CN" dirty="0"/>
          </a:p>
          <a:p>
            <a:pPr>
              <a:lnSpc>
                <a:spcPct val="150000"/>
              </a:lnSpc>
            </a:pPr>
            <a:r>
              <a:rPr lang="en-US" altLang="zh-CN" dirty="0"/>
              <a:t>       </a:t>
            </a:r>
            <a:r>
              <a:rPr lang="zh-CN" altLang="en-US" dirty="0"/>
              <a:t>截止上年末、本年</a:t>
            </a:r>
            <a:endParaRPr lang="en-US" altLang="zh-CN" dirty="0"/>
          </a:p>
          <a:p>
            <a:pPr>
              <a:lnSpc>
                <a:spcPct val="150000"/>
              </a:lnSpc>
            </a:pPr>
            <a:r>
              <a:rPr lang="en-US" altLang="zh-CN" dirty="0"/>
              <a:t>       </a:t>
            </a:r>
            <a:r>
              <a:rPr lang="zh-CN" altLang="en-US" dirty="0"/>
              <a:t>单位缴费部分、个人缴费部分、财政补助（补贴）划入部分</a:t>
            </a:r>
            <a:endParaRPr lang="en-US" altLang="zh-CN" dirty="0"/>
          </a:p>
          <a:p>
            <a:pPr>
              <a:lnSpc>
                <a:spcPct val="150000"/>
              </a:lnSpc>
            </a:pPr>
            <a:r>
              <a:rPr lang="en-US" altLang="zh-CN" dirty="0"/>
              <a:t>       </a:t>
            </a:r>
            <a:r>
              <a:rPr lang="zh-CN" altLang="en-US" dirty="0"/>
              <a:t>本金、利息、本息</a:t>
            </a:r>
            <a:endParaRPr lang="en-US" altLang="zh-CN" dirty="0"/>
          </a:p>
          <a:p>
            <a:pPr>
              <a:lnSpc>
                <a:spcPct val="150000"/>
              </a:lnSpc>
            </a:pPr>
            <a:r>
              <a:rPr lang="zh-CN" altLang="en-US" dirty="0"/>
              <a:t>       支出额、应扣减利息</a:t>
            </a:r>
            <a:endParaRPr lang="en-US" altLang="zh-CN" dirty="0"/>
          </a:p>
          <a:p>
            <a:pPr>
              <a:lnSpc>
                <a:spcPct val="150000"/>
              </a:lnSpc>
            </a:pPr>
            <a:r>
              <a:rPr lang="en-US" altLang="zh-CN" dirty="0"/>
              <a:t>       </a:t>
            </a:r>
            <a:r>
              <a:rPr lang="zh-CN" altLang="en-US" dirty="0"/>
              <a:t>做实</a:t>
            </a:r>
            <a:endParaRPr lang="en-US" altLang="zh-CN" dirty="0"/>
          </a:p>
          <a:p>
            <a:pPr>
              <a:lnSpc>
                <a:spcPct val="150000"/>
              </a:lnSpc>
            </a:pPr>
            <a:r>
              <a:rPr lang="en-US" altLang="zh-CN" dirty="0"/>
              <a:t>       </a:t>
            </a:r>
            <a:r>
              <a:rPr lang="zh-CN" altLang="en-US" dirty="0"/>
              <a:t>计息截止时间、计息收入时间</a:t>
            </a:r>
            <a:endParaRPr lang="en-US" altLang="zh-CN" dirty="0"/>
          </a:p>
        </p:txBody>
      </p:sp>
    </p:spTree>
    <p:extLst>
      <p:ext uri="{BB962C8B-B14F-4D97-AF65-F5344CB8AC3E}">
        <p14:creationId xmlns:p14="http://schemas.microsoft.com/office/powerpoint/2010/main" val="15299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1271686" y="1340768"/>
            <a:ext cx="7416824" cy="3416320"/>
          </a:xfrm>
          <a:prstGeom prst="rect">
            <a:avLst/>
          </a:prstGeom>
          <a:noFill/>
        </p:spPr>
        <p:txBody>
          <a:bodyPr wrap="square" rtlCol="0">
            <a:spAutoFit/>
          </a:bodyPr>
          <a:lstStyle/>
          <a:p>
            <a:pPr>
              <a:lnSpc>
                <a:spcPct val="150000"/>
              </a:lnSpc>
            </a:pPr>
            <a:r>
              <a:rPr lang="zh-CN" altLang="en-US" b="1" dirty="0"/>
              <a:t>库表：</a:t>
            </a:r>
            <a:endParaRPr lang="en-US" altLang="zh-CN" b="1" dirty="0"/>
          </a:p>
          <a:p>
            <a:pPr>
              <a:lnSpc>
                <a:spcPct val="150000"/>
              </a:lnSpc>
            </a:pPr>
            <a:endParaRPr lang="en-US" altLang="zh-CN" dirty="0"/>
          </a:p>
          <a:p>
            <a:pPr>
              <a:lnSpc>
                <a:spcPct val="150000"/>
              </a:lnSpc>
            </a:pPr>
            <a:r>
              <a:rPr lang="en-US" altLang="zh-CN" dirty="0"/>
              <a:t>       ac50   </a:t>
            </a:r>
            <a:r>
              <a:rPr lang="zh-CN" altLang="en-US" dirty="0"/>
              <a:t>个人账户</a:t>
            </a:r>
            <a:endParaRPr lang="en-US" altLang="zh-CN" dirty="0"/>
          </a:p>
          <a:p>
            <a:pPr>
              <a:lnSpc>
                <a:spcPct val="150000"/>
              </a:lnSpc>
            </a:pPr>
            <a:r>
              <a:rPr lang="en-US" altLang="zh-CN" dirty="0"/>
              <a:t>       ac51   </a:t>
            </a:r>
            <a:r>
              <a:rPr lang="zh-CN" altLang="en-US" dirty="0"/>
              <a:t>个人账户年度台账</a:t>
            </a:r>
            <a:endParaRPr lang="en-US" altLang="zh-CN" dirty="0"/>
          </a:p>
          <a:p>
            <a:pPr>
              <a:lnSpc>
                <a:spcPct val="150000"/>
              </a:lnSpc>
            </a:pPr>
            <a:r>
              <a:rPr lang="en-US" altLang="zh-CN" dirty="0"/>
              <a:t>       ac52   </a:t>
            </a:r>
            <a:r>
              <a:rPr lang="zh-CN" altLang="en-US" dirty="0"/>
              <a:t>个人账户收入事件</a:t>
            </a:r>
            <a:endParaRPr lang="en-US" altLang="zh-CN" dirty="0"/>
          </a:p>
          <a:p>
            <a:pPr>
              <a:lnSpc>
                <a:spcPct val="150000"/>
              </a:lnSpc>
            </a:pPr>
            <a:r>
              <a:rPr lang="en-US" altLang="zh-CN" dirty="0"/>
              <a:t>       ac53   </a:t>
            </a:r>
            <a:r>
              <a:rPr lang="zh-CN" altLang="en-US" dirty="0"/>
              <a:t>个人账户收入明细</a:t>
            </a:r>
            <a:endParaRPr lang="en-US" altLang="zh-CN" dirty="0"/>
          </a:p>
          <a:p>
            <a:pPr>
              <a:lnSpc>
                <a:spcPct val="150000"/>
              </a:lnSpc>
            </a:pPr>
            <a:r>
              <a:rPr lang="en-US" altLang="zh-CN" dirty="0"/>
              <a:t>       ac54   </a:t>
            </a:r>
            <a:r>
              <a:rPr lang="zh-CN" altLang="en-US" dirty="0"/>
              <a:t>个人账户支出事件</a:t>
            </a:r>
            <a:endParaRPr lang="en-US" altLang="zh-CN" dirty="0"/>
          </a:p>
          <a:p>
            <a:pPr>
              <a:lnSpc>
                <a:spcPct val="150000"/>
              </a:lnSpc>
            </a:pPr>
            <a:r>
              <a:rPr lang="en-US" altLang="zh-CN" dirty="0"/>
              <a:t>       ac55   </a:t>
            </a:r>
            <a:r>
              <a:rPr lang="zh-CN" altLang="en-US" dirty="0"/>
              <a:t>个人账户支出明细</a:t>
            </a:r>
            <a:endParaRPr lang="en-US" altLang="zh-CN" dirty="0"/>
          </a:p>
        </p:txBody>
      </p:sp>
    </p:spTree>
    <p:extLst>
      <p:ext uri="{BB962C8B-B14F-4D97-AF65-F5344CB8AC3E}">
        <p14:creationId xmlns:p14="http://schemas.microsoft.com/office/powerpoint/2010/main" val="271352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4" name="文本框 3"/>
          <p:cNvSpPr txBox="1"/>
          <p:nvPr/>
        </p:nvSpPr>
        <p:spPr>
          <a:xfrm>
            <a:off x="971600" y="1196752"/>
            <a:ext cx="7416824" cy="3693319"/>
          </a:xfrm>
          <a:prstGeom prst="rect">
            <a:avLst/>
          </a:prstGeom>
          <a:noFill/>
        </p:spPr>
        <p:txBody>
          <a:bodyPr wrap="square" rtlCol="0">
            <a:spAutoFit/>
          </a:bodyPr>
          <a:lstStyle/>
          <a:p>
            <a:pPr>
              <a:lnSpc>
                <a:spcPct val="150000"/>
              </a:lnSpc>
            </a:pPr>
            <a:r>
              <a:rPr lang="zh-CN" altLang="en-US" b="1" dirty="0"/>
              <a:t>在职职工账户利息计算方法：</a:t>
            </a:r>
            <a:endParaRPr lang="en-US" altLang="zh-CN" b="1" dirty="0"/>
          </a:p>
          <a:p>
            <a:pPr>
              <a:lnSpc>
                <a:spcPct val="150000"/>
              </a:lnSpc>
            </a:pPr>
            <a:endParaRPr lang="zh-CN" altLang="en-US" b="1" dirty="0"/>
          </a:p>
          <a:p>
            <a:pPr>
              <a:lnSpc>
                <a:spcPct val="200000"/>
              </a:lnSpc>
            </a:pPr>
            <a:r>
              <a:rPr lang="zh-CN" altLang="en-US" dirty="0"/>
              <a:t>    至本年底个人账户累计存储额</a:t>
            </a:r>
            <a:r>
              <a:rPr lang="en-US" altLang="zh-CN" dirty="0"/>
              <a:t>=</a:t>
            </a:r>
            <a:r>
              <a:rPr lang="zh-CN" altLang="en-US" dirty="0"/>
              <a:t>上年底个人账户累计存储额</a:t>
            </a:r>
            <a:r>
              <a:rPr lang="en-US" altLang="zh-CN" dirty="0"/>
              <a:t>×</a:t>
            </a:r>
            <a:r>
              <a:rPr lang="zh-CN" altLang="en-US" dirty="0"/>
              <a:t>（</a:t>
            </a:r>
            <a:r>
              <a:rPr lang="en-US" altLang="zh-CN" dirty="0"/>
              <a:t>1+</a:t>
            </a:r>
            <a:r>
              <a:rPr lang="zh-CN" altLang="en-US" dirty="0"/>
              <a:t>本年记账利率）</a:t>
            </a:r>
            <a:r>
              <a:rPr lang="en-US" altLang="zh-CN" dirty="0"/>
              <a:t>+</a:t>
            </a:r>
            <a:r>
              <a:rPr lang="zh-CN" altLang="en-US" dirty="0"/>
              <a:t>本年记账额本金</a:t>
            </a:r>
            <a:r>
              <a:rPr lang="en-US" altLang="zh-CN" dirty="0"/>
              <a:t>+</a:t>
            </a:r>
            <a:r>
              <a:rPr lang="zh-CN" altLang="en-US" dirty="0"/>
              <a:t>本年记账额利息。</a:t>
            </a:r>
          </a:p>
          <a:p>
            <a:pPr>
              <a:lnSpc>
                <a:spcPct val="200000"/>
              </a:lnSpc>
            </a:pPr>
            <a:r>
              <a:rPr lang="zh-CN" altLang="en-US" dirty="0"/>
              <a:t>    其中：本年记账额利息</a:t>
            </a:r>
            <a:r>
              <a:rPr lang="en-US" altLang="zh-CN" dirty="0"/>
              <a:t>=</a:t>
            </a:r>
            <a:r>
              <a:rPr lang="zh-CN" altLang="en-US" dirty="0"/>
              <a:t>本年记账月积数</a:t>
            </a:r>
            <a:r>
              <a:rPr lang="en-US" altLang="zh-CN" dirty="0"/>
              <a:t>×</a:t>
            </a:r>
            <a:r>
              <a:rPr lang="zh-CN" altLang="en-US" dirty="0"/>
              <a:t>本年记账利率</a:t>
            </a:r>
            <a:r>
              <a:rPr lang="en-US" altLang="zh-CN" dirty="0"/>
              <a:t>×1/12</a:t>
            </a:r>
          </a:p>
          <a:p>
            <a:pPr>
              <a:lnSpc>
                <a:spcPct val="200000"/>
              </a:lnSpc>
            </a:pPr>
            <a:r>
              <a:rPr lang="en-US" altLang="zh-CN" dirty="0"/>
              <a:t>    </a:t>
            </a:r>
            <a:r>
              <a:rPr lang="zh-CN" altLang="en-US" dirty="0"/>
              <a:t>本年记账月积数</a:t>
            </a:r>
            <a:r>
              <a:rPr lang="en-US" altLang="zh-CN" dirty="0"/>
              <a:t>=∑[n</a:t>
            </a:r>
            <a:r>
              <a:rPr lang="zh-CN" altLang="en-US" dirty="0"/>
              <a:t>月份记账额</a:t>
            </a:r>
            <a:r>
              <a:rPr lang="en-US" altLang="zh-CN" dirty="0"/>
              <a:t>×</a:t>
            </a:r>
            <a:r>
              <a:rPr lang="zh-CN" altLang="en-US" dirty="0"/>
              <a:t>（</a:t>
            </a:r>
            <a:r>
              <a:rPr lang="en-US" altLang="zh-CN" dirty="0"/>
              <a:t>12-n+1</a:t>
            </a:r>
            <a:r>
              <a:rPr lang="zh-CN" altLang="en-US" dirty="0"/>
              <a:t>）</a:t>
            </a:r>
            <a:r>
              <a:rPr lang="en-US" altLang="zh-CN" dirty="0"/>
              <a:t>] </a:t>
            </a:r>
            <a:r>
              <a:rPr lang="zh-CN" altLang="en-US" dirty="0"/>
              <a:t>（</a:t>
            </a:r>
            <a:r>
              <a:rPr lang="en-US" altLang="zh-CN" dirty="0"/>
              <a:t>n</a:t>
            </a:r>
            <a:r>
              <a:rPr lang="zh-CN" altLang="en-US" dirty="0"/>
              <a:t>为本年各记账月份，且</a:t>
            </a:r>
            <a:r>
              <a:rPr lang="en-US" altLang="zh-CN" dirty="0"/>
              <a:t>1≦n≦12</a:t>
            </a:r>
            <a:r>
              <a:rPr lang="zh-CN" altLang="en-US" dirty="0"/>
              <a:t>）</a:t>
            </a:r>
            <a:endParaRPr lang="en-US" altLang="zh-CN" dirty="0"/>
          </a:p>
        </p:txBody>
      </p:sp>
    </p:spTree>
    <p:extLst>
      <p:ext uri="{BB962C8B-B14F-4D97-AF65-F5344CB8AC3E}">
        <p14:creationId xmlns:p14="http://schemas.microsoft.com/office/powerpoint/2010/main" val="2199812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49049" y="1916832"/>
            <a:ext cx="7920880" cy="2219903"/>
          </a:xfrm>
          <a:prstGeom prst="rect">
            <a:avLst/>
          </a:prstGeom>
        </p:spPr>
        <p:txBody>
          <a:bodyPr wrap="square">
            <a:spAutoFit/>
          </a:bodyPr>
          <a:lstStyle/>
          <a:p>
            <a:pPr>
              <a:lnSpc>
                <a:spcPct val="200000"/>
              </a:lnSpc>
            </a:pPr>
            <a:r>
              <a:rPr lang="zh-CN" altLang="en-US" dirty="0"/>
              <a:t>同一年度中获取：</a:t>
            </a:r>
            <a:endParaRPr lang="en-US" altLang="zh-CN" dirty="0"/>
          </a:p>
          <a:p>
            <a:pPr>
              <a:lnSpc>
                <a:spcPct val="200000"/>
              </a:lnSpc>
            </a:pPr>
            <a:endParaRPr lang="zh-CN" altLang="en-US" dirty="0"/>
          </a:p>
          <a:p>
            <a:pPr>
              <a:lnSpc>
                <a:spcPct val="200000"/>
              </a:lnSpc>
            </a:pPr>
            <a:r>
              <a:rPr lang="zh-CN" altLang="en-US" dirty="0"/>
              <a:t>本年个人账户支出额 = 本年个人账户单位缴费部分支出金额 + 本年个人账户个人缴费部分支出金额 + 本年账户做实支出金额</a:t>
            </a:r>
            <a:endParaRPr lang="zh-CN" altLang="en-US" dirty="0"/>
          </a:p>
        </p:txBody>
      </p:sp>
    </p:spTree>
    <p:extLst>
      <p:ext uri="{BB962C8B-B14F-4D97-AF65-F5344CB8AC3E}">
        <p14:creationId xmlns:p14="http://schemas.microsoft.com/office/powerpoint/2010/main" val="795157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67630" y="798128"/>
            <a:ext cx="7920880" cy="5509200"/>
          </a:xfrm>
          <a:prstGeom prst="rect">
            <a:avLst/>
          </a:prstGeom>
        </p:spPr>
        <p:txBody>
          <a:bodyPr wrap="square">
            <a:spAutoFit/>
          </a:bodyPr>
          <a:lstStyle/>
          <a:p>
            <a:r>
              <a:rPr lang="zh-CN" altLang="en-US" sz="1100" dirty="0"/>
              <a:t>从上一年度中获取本年截至上年末个人账户累计剩余总额 </a:t>
            </a:r>
            <a:r>
              <a:rPr lang="en-US" altLang="zh-CN" sz="1100" dirty="0"/>
              <a:t>= </a:t>
            </a:r>
          </a:p>
          <a:p>
            <a:r>
              <a:rPr lang="en-US" altLang="zh-CN" sz="1100" dirty="0"/>
              <a:t>                                    </a:t>
            </a:r>
            <a:r>
              <a:rPr lang="zh-CN" altLang="en-US" sz="1100" dirty="0"/>
              <a:t>截至上年末个人账户单位缴费部分划转累计本金 </a:t>
            </a:r>
          </a:p>
          <a:p>
            <a:r>
              <a:rPr lang="zh-CN" altLang="en-US" sz="1100" dirty="0"/>
              <a:t>                                 </a:t>
            </a:r>
            <a:r>
              <a:rPr lang="en-US" altLang="zh-CN" sz="1100" dirty="0"/>
              <a:t>+ </a:t>
            </a:r>
            <a:r>
              <a:rPr lang="zh-CN" altLang="en-US" sz="1100" dirty="0"/>
              <a:t>截至上年末个人账户个人缴费部分划转累计本金 </a:t>
            </a:r>
          </a:p>
          <a:p>
            <a:r>
              <a:rPr lang="zh-CN" altLang="en-US" sz="1100" dirty="0"/>
              <a:t>                                 </a:t>
            </a:r>
            <a:r>
              <a:rPr lang="en-US" altLang="zh-CN" sz="1100" dirty="0"/>
              <a:t>+ </a:t>
            </a:r>
            <a:r>
              <a:rPr lang="zh-CN" altLang="en-US" sz="1100" dirty="0"/>
              <a:t>截至上年末个人账户单位缴费部分划转利息 </a:t>
            </a:r>
          </a:p>
          <a:p>
            <a:r>
              <a:rPr lang="zh-CN" altLang="en-US" sz="1100" dirty="0"/>
              <a:t>                                 </a:t>
            </a:r>
            <a:r>
              <a:rPr lang="en-US" altLang="zh-CN" sz="1100" dirty="0"/>
              <a:t>+ </a:t>
            </a:r>
            <a:r>
              <a:rPr lang="zh-CN" altLang="en-US" sz="1100" dirty="0"/>
              <a:t>截至上年末个人账户个人缴费部分划转利息 </a:t>
            </a:r>
          </a:p>
          <a:p>
            <a:r>
              <a:rPr lang="zh-CN" altLang="en-US" sz="1100" dirty="0"/>
              <a:t>                                 </a:t>
            </a:r>
            <a:r>
              <a:rPr lang="en-US" altLang="zh-CN" sz="1100" dirty="0"/>
              <a:t>+ </a:t>
            </a:r>
            <a:r>
              <a:rPr lang="zh-CN" altLang="en-US" sz="1100" dirty="0"/>
              <a:t>截至上年末个人账户单位缴费部分划转本息在本年产生的利息 </a:t>
            </a:r>
          </a:p>
          <a:p>
            <a:r>
              <a:rPr lang="zh-CN" altLang="en-US" sz="1100" dirty="0"/>
              <a:t>                                 </a:t>
            </a:r>
            <a:r>
              <a:rPr lang="en-US" altLang="zh-CN" sz="1100" dirty="0"/>
              <a:t>+ </a:t>
            </a:r>
            <a:r>
              <a:rPr lang="zh-CN" altLang="en-US" sz="1100" dirty="0"/>
              <a:t>截至上年末个人账户个人缴费部分划转本息在本年产生的利息 </a:t>
            </a:r>
          </a:p>
          <a:p>
            <a:r>
              <a:rPr lang="zh-CN" altLang="en-US" sz="1100" dirty="0"/>
              <a:t>                                 </a:t>
            </a:r>
            <a:r>
              <a:rPr lang="en-US" altLang="zh-CN" sz="1100" dirty="0"/>
              <a:t>+ </a:t>
            </a:r>
            <a:r>
              <a:rPr lang="zh-CN" altLang="en-US" sz="1100" dirty="0"/>
              <a:t>本年单位缴费部分划入个人账户本金 </a:t>
            </a:r>
          </a:p>
          <a:p>
            <a:r>
              <a:rPr lang="zh-CN" altLang="en-US" sz="1100" dirty="0"/>
              <a:t>                                 </a:t>
            </a:r>
            <a:r>
              <a:rPr lang="en-US" altLang="zh-CN" sz="1100" dirty="0"/>
              <a:t>+ </a:t>
            </a:r>
            <a:r>
              <a:rPr lang="zh-CN" altLang="en-US" sz="1100" dirty="0"/>
              <a:t>本年单位缴费部分划入个人账户本金所产生的利息 </a:t>
            </a:r>
          </a:p>
          <a:p>
            <a:r>
              <a:rPr lang="zh-CN" altLang="en-US" sz="1100" dirty="0"/>
              <a:t>                                 </a:t>
            </a:r>
            <a:r>
              <a:rPr lang="en-US" altLang="zh-CN" sz="1100" dirty="0"/>
              <a:t>+ </a:t>
            </a:r>
            <a:r>
              <a:rPr lang="zh-CN" altLang="en-US" sz="1100" dirty="0"/>
              <a:t>本年个人缴费部分划入个人账户本金 </a:t>
            </a:r>
          </a:p>
          <a:p>
            <a:r>
              <a:rPr lang="zh-CN" altLang="en-US" sz="1100" dirty="0"/>
              <a:t>                                 </a:t>
            </a:r>
            <a:r>
              <a:rPr lang="en-US" altLang="zh-CN" sz="1100" dirty="0"/>
              <a:t>+ </a:t>
            </a:r>
            <a:r>
              <a:rPr lang="zh-CN" altLang="en-US" sz="1100" dirty="0"/>
              <a:t>本年个人缴费部分划入个人账户本金所产生的利息 </a:t>
            </a:r>
          </a:p>
          <a:p>
            <a:r>
              <a:rPr lang="zh-CN" altLang="en-US" sz="1100" dirty="0"/>
              <a:t>                                 </a:t>
            </a:r>
            <a:r>
              <a:rPr lang="en-US" altLang="zh-CN" sz="1100" dirty="0"/>
              <a:t>+ </a:t>
            </a:r>
            <a:r>
              <a:rPr lang="zh-CN" altLang="en-US" sz="1100" dirty="0"/>
              <a:t>截至上年末账户做实金额 </a:t>
            </a:r>
          </a:p>
          <a:p>
            <a:r>
              <a:rPr lang="zh-CN" altLang="en-US" sz="1100" dirty="0"/>
              <a:t>                                 </a:t>
            </a:r>
            <a:r>
              <a:rPr lang="en-US" altLang="zh-CN" sz="1100" dirty="0"/>
              <a:t>+ </a:t>
            </a:r>
            <a:r>
              <a:rPr lang="zh-CN" altLang="en-US" sz="1100" dirty="0"/>
              <a:t>截至上年末账户做实部分利息 </a:t>
            </a:r>
          </a:p>
          <a:p>
            <a:r>
              <a:rPr lang="zh-CN" altLang="en-US" sz="1100" dirty="0"/>
              <a:t>                                 </a:t>
            </a:r>
            <a:r>
              <a:rPr lang="en-US" altLang="zh-CN" sz="1100" dirty="0"/>
              <a:t>+ </a:t>
            </a:r>
            <a:r>
              <a:rPr lang="zh-CN" altLang="en-US" sz="1100" dirty="0"/>
              <a:t>本年账户做实金额 </a:t>
            </a:r>
          </a:p>
          <a:p>
            <a:r>
              <a:rPr lang="zh-CN" altLang="en-US" sz="1100" dirty="0"/>
              <a:t>                                 </a:t>
            </a:r>
            <a:r>
              <a:rPr lang="en-US" altLang="zh-CN" sz="1100" dirty="0"/>
              <a:t>+ </a:t>
            </a:r>
            <a:r>
              <a:rPr lang="zh-CN" altLang="en-US" sz="1100" dirty="0"/>
              <a:t>本年账户做实部分利息 </a:t>
            </a:r>
          </a:p>
          <a:p>
            <a:r>
              <a:rPr lang="zh-CN" altLang="en-US" sz="1100" dirty="0"/>
              <a:t>                                 </a:t>
            </a:r>
            <a:r>
              <a:rPr lang="en-US" altLang="zh-CN" sz="1100" dirty="0"/>
              <a:t>+ </a:t>
            </a:r>
            <a:r>
              <a:rPr lang="zh-CN" altLang="en-US" sz="1100" dirty="0"/>
              <a:t>截至上年末账户做实本息在本年产生的利息 </a:t>
            </a:r>
          </a:p>
          <a:p>
            <a:r>
              <a:rPr lang="zh-CN" altLang="en-US" sz="1100" dirty="0"/>
              <a:t>                                 </a:t>
            </a:r>
            <a:r>
              <a:rPr lang="en-US" altLang="zh-CN" sz="1100" dirty="0"/>
              <a:t>- </a:t>
            </a:r>
            <a:r>
              <a:rPr lang="zh-CN" altLang="en-US" sz="1100" dirty="0"/>
              <a:t>截至上年末个人账户单位缴费部分支出金额 </a:t>
            </a:r>
          </a:p>
          <a:p>
            <a:r>
              <a:rPr lang="zh-CN" altLang="en-US" sz="1100" dirty="0"/>
              <a:t>                                 </a:t>
            </a:r>
            <a:r>
              <a:rPr lang="en-US" altLang="zh-CN" sz="1100" dirty="0"/>
              <a:t>- </a:t>
            </a:r>
            <a:r>
              <a:rPr lang="zh-CN" altLang="en-US" sz="1100" dirty="0"/>
              <a:t>截至上年末个人账户个人缴费部分支出金额 </a:t>
            </a:r>
          </a:p>
          <a:p>
            <a:r>
              <a:rPr lang="zh-CN" altLang="en-US" sz="1100" dirty="0"/>
              <a:t>                                 </a:t>
            </a:r>
            <a:r>
              <a:rPr lang="en-US" altLang="zh-CN" sz="1100" dirty="0"/>
              <a:t>- </a:t>
            </a:r>
            <a:r>
              <a:rPr lang="zh-CN" altLang="en-US" sz="1100" dirty="0"/>
              <a:t>截至上年末个人账户单位缴费部分支出应扣减利息 </a:t>
            </a:r>
          </a:p>
          <a:p>
            <a:r>
              <a:rPr lang="zh-CN" altLang="en-US" sz="1100" dirty="0"/>
              <a:t>                                 </a:t>
            </a:r>
            <a:r>
              <a:rPr lang="en-US" altLang="zh-CN" sz="1100" dirty="0"/>
              <a:t>- </a:t>
            </a:r>
            <a:r>
              <a:rPr lang="zh-CN" altLang="en-US" sz="1100" dirty="0"/>
              <a:t>截至上年末个人账户个人缴费部分支出应扣减利息 </a:t>
            </a:r>
          </a:p>
          <a:p>
            <a:r>
              <a:rPr lang="zh-CN" altLang="en-US" sz="1100" dirty="0"/>
              <a:t>                                 </a:t>
            </a:r>
            <a:r>
              <a:rPr lang="en-US" altLang="zh-CN" sz="1100" dirty="0"/>
              <a:t>- </a:t>
            </a:r>
            <a:r>
              <a:rPr lang="zh-CN" altLang="en-US" sz="1100" dirty="0"/>
              <a:t>截至上年末个人账户单位缴费部分支出及应扣减利息在本年应扣减的利息 </a:t>
            </a:r>
          </a:p>
          <a:p>
            <a:r>
              <a:rPr lang="zh-CN" altLang="en-US" sz="1100" dirty="0"/>
              <a:t>                                 </a:t>
            </a:r>
            <a:r>
              <a:rPr lang="en-US" altLang="zh-CN" sz="1100" dirty="0"/>
              <a:t>- </a:t>
            </a:r>
            <a:r>
              <a:rPr lang="zh-CN" altLang="en-US" sz="1100" dirty="0"/>
              <a:t>截至上年末个人账户个人缴费部分支出及应扣减利息在本年应扣减的利息 </a:t>
            </a:r>
          </a:p>
          <a:p>
            <a:r>
              <a:rPr lang="zh-CN" altLang="en-US" sz="1100" dirty="0"/>
              <a:t>                                 </a:t>
            </a:r>
            <a:r>
              <a:rPr lang="en-US" altLang="zh-CN" sz="1100" dirty="0"/>
              <a:t>- </a:t>
            </a:r>
            <a:r>
              <a:rPr lang="zh-CN" altLang="en-US" sz="1100" dirty="0"/>
              <a:t>本年个人账户单位缴费部分支出金额 </a:t>
            </a:r>
          </a:p>
          <a:p>
            <a:r>
              <a:rPr lang="zh-CN" altLang="en-US" sz="1100" dirty="0"/>
              <a:t>                                 </a:t>
            </a:r>
            <a:r>
              <a:rPr lang="en-US" altLang="zh-CN" sz="1100" dirty="0"/>
              <a:t>- </a:t>
            </a:r>
            <a:r>
              <a:rPr lang="zh-CN" altLang="en-US" sz="1100" dirty="0"/>
              <a:t>本年个人账户单位缴费部分支出金额应扣减利息 </a:t>
            </a:r>
          </a:p>
          <a:p>
            <a:r>
              <a:rPr lang="zh-CN" altLang="en-US" sz="1100" dirty="0"/>
              <a:t>                                 </a:t>
            </a:r>
            <a:r>
              <a:rPr lang="en-US" altLang="zh-CN" sz="1100" dirty="0"/>
              <a:t>- </a:t>
            </a:r>
            <a:r>
              <a:rPr lang="zh-CN" altLang="en-US" sz="1100" dirty="0"/>
              <a:t>本年个人账户个人缴费部分支出金额 </a:t>
            </a:r>
          </a:p>
          <a:p>
            <a:r>
              <a:rPr lang="zh-CN" altLang="en-US" sz="1100" dirty="0"/>
              <a:t>                                 </a:t>
            </a:r>
            <a:r>
              <a:rPr lang="en-US" altLang="zh-CN" sz="1100" dirty="0"/>
              <a:t>- </a:t>
            </a:r>
            <a:r>
              <a:rPr lang="zh-CN" altLang="en-US" sz="1100" dirty="0"/>
              <a:t>本年个人账户个人缴费部分支出金额应扣减利息 </a:t>
            </a:r>
          </a:p>
          <a:p>
            <a:r>
              <a:rPr lang="zh-CN" altLang="en-US" sz="1100" dirty="0"/>
              <a:t>                                 </a:t>
            </a:r>
            <a:r>
              <a:rPr lang="en-US" altLang="zh-CN" sz="1100" dirty="0"/>
              <a:t>- </a:t>
            </a:r>
            <a:r>
              <a:rPr lang="zh-CN" altLang="en-US" sz="1100" dirty="0"/>
              <a:t>截至上年末账户做实支出金额 </a:t>
            </a:r>
          </a:p>
          <a:p>
            <a:r>
              <a:rPr lang="zh-CN" altLang="en-US" sz="1100" dirty="0"/>
              <a:t>                                 </a:t>
            </a:r>
            <a:r>
              <a:rPr lang="en-US" altLang="zh-CN" sz="1100" dirty="0"/>
              <a:t>- </a:t>
            </a:r>
            <a:r>
              <a:rPr lang="zh-CN" altLang="en-US" sz="1100" dirty="0"/>
              <a:t>截至上年末账户做实支出应扣利息</a:t>
            </a:r>
          </a:p>
          <a:p>
            <a:r>
              <a:rPr lang="zh-CN" altLang="en-US" sz="1100" dirty="0"/>
              <a:t>                                 </a:t>
            </a:r>
            <a:r>
              <a:rPr lang="en-US" altLang="zh-CN" sz="1100" dirty="0"/>
              <a:t>- </a:t>
            </a:r>
            <a:r>
              <a:rPr lang="zh-CN" altLang="en-US" sz="1100" dirty="0"/>
              <a:t>本年账户做实支出金额 </a:t>
            </a:r>
          </a:p>
          <a:p>
            <a:r>
              <a:rPr lang="zh-CN" altLang="en-US" sz="1100" dirty="0"/>
              <a:t>                                 </a:t>
            </a:r>
            <a:r>
              <a:rPr lang="en-US" altLang="zh-CN" sz="1100" dirty="0"/>
              <a:t>- </a:t>
            </a:r>
            <a:r>
              <a:rPr lang="zh-CN" altLang="en-US" sz="1100" dirty="0"/>
              <a:t>本年账户做实支出应扣利息  </a:t>
            </a:r>
          </a:p>
          <a:p>
            <a:r>
              <a:rPr lang="zh-CN" altLang="en-US" sz="1100" dirty="0"/>
              <a:t>                                 </a:t>
            </a:r>
            <a:r>
              <a:rPr lang="en-US" altLang="zh-CN" sz="1100" dirty="0"/>
              <a:t>- </a:t>
            </a:r>
            <a:r>
              <a:rPr lang="zh-CN" altLang="en-US" sz="1100" dirty="0"/>
              <a:t>截至上年末账户做实支出应扣利息在本年产生的利息 </a:t>
            </a:r>
            <a:endParaRPr lang="zh-CN" altLang="en-US" sz="1100" dirty="0"/>
          </a:p>
        </p:txBody>
      </p:sp>
    </p:spTree>
    <p:extLst>
      <p:ext uri="{BB962C8B-B14F-4D97-AF65-F5344CB8AC3E}">
        <p14:creationId xmlns:p14="http://schemas.microsoft.com/office/powerpoint/2010/main" val="895181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44303" y="1052736"/>
            <a:ext cx="7920880" cy="4435894"/>
          </a:xfrm>
          <a:prstGeom prst="rect">
            <a:avLst/>
          </a:prstGeom>
        </p:spPr>
        <p:txBody>
          <a:bodyPr wrap="square">
            <a:spAutoFit/>
          </a:bodyPr>
          <a:lstStyle/>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截至上年末个人账户单位缴费部分划转累计本金 </a:t>
            </a:r>
            <a:r>
              <a:rPr lang="en-US" altLang="zh-CN" dirty="0"/>
              <a:t>= </a:t>
            </a:r>
            <a:r>
              <a:rPr lang="zh-CN" altLang="en-US" dirty="0"/>
              <a:t>截至上年末个人账户单位缴费部分划转累计本金 </a:t>
            </a:r>
            <a:r>
              <a:rPr lang="en-US" altLang="zh-CN" dirty="0"/>
              <a:t>+ </a:t>
            </a:r>
            <a:r>
              <a:rPr lang="zh-CN" altLang="en-US" dirty="0"/>
              <a:t>本年单位缴费部分划入个人账户本金 </a:t>
            </a:r>
            <a:endParaRPr lang="en-US" altLang="zh-CN" dirty="0"/>
          </a:p>
          <a:p>
            <a:pPr>
              <a:lnSpc>
                <a:spcPct val="200000"/>
              </a:lnSpc>
            </a:pPr>
            <a:endParaRPr lang="en-US" altLang="zh-CN" dirty="0"/>
          </a:p>
          <a:p>
            <a:pPr>
              <a:lnSpc>
                <a:spcPct val="200000"/>
              </a:lnSpc>
            </a:pPr>
            <a:endParaRPr lang="zh-CN" altLang="en-US" dirty="0"/>
          </a:p>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截至上年末个人账户个人缴费部分划转累计本金 </a:t>
            </a:r>
            <a:r>
              <a:rPr lang="en-US" altLang="zh-CN" dirty="0"/>
              <a:t>= </a:t>
            </a:r>
            <a:r>
              <a:rPr lang="zh-CN" altLang="en-US" dirty="0"/>
              <a:t>截至上年末个人账户个人缴费部分划转累计本金 </a:t>
            </a:r>
            <a:r>
              <a:rPr lang="en-US" altLang="zh-CN" dirty="0"/>
              <a:t>+ </a:t>
            </a:r>
            <a:r>
              <a:rPr lang="zh-CN" altLang="en-US" dirty="0"/>
              <a:t>本年个人缴费部分划入个人账户本金</a:t>
            </a:r>
            <a:endParaRPr lang="zh-CN" altLang="en-US" dirty="0"/>
          </a:p>
        </p:txBody>
      </p:sp>
    </p:spTree>
    <p:extLst>
      <p:ext uri="{BB962C8B-B14F-4D97-AF65-F5344CB8AC3E}">
        <p14:creationId xmlns:p14="http://schemas.microsoft.com/office/powerpoint/2010/main" val="382163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67630" y="836712"/>
            <a:ext cx="7920880" cy="4989892"/>
          </a:xfrm>
          <a:prstGeom prst="rect">
            <a:avLst/>
          </a:prstGeom>
        </p:spPr>
        <p:txBody>
          <a:bodyPr wrap="square">
            <a:spAutoFit/>
          </a:bodyPr>
          <a:lstStyle/>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截至上年末个人账户单位缴费部分划转利息 </a:t>
            </a:r>
            <a:r>
              <a:rPr lang="en-US" altLang="zh-CN" dirty="0"/>
              <a:t>= </a:t>
            </a:r>
            <a:r>
              <a:rPr lang="zh-CN" altLang="en-US" dirty="0"/>
              <a:t>截至上年末个人账户单位缴费部分划转利息 </a:t>
            </a:r>
            <a:r>
              <a:rPr lang="en-US" altLang="zh-CN" dirty="0"/>
              <a:t>+ </a:t>
            </a:r>
            <a:r>
              <a:rPr lang="zh-CN" altLang="en-US" dirty="0"/>
              <a:t>截至上年末个人账户单位缴费部分划转本息在本年产生的利息 </a:t>
            </a:r>
            <a:r>
              <a:rPr lang="en-US" altLang="zh-CN" dirty="0"/>
              <a:t>+ </a:t>
            </a:r>
            <a:r>
              <a:rPr lang="zh-CN" altLang="en-US" dirty="0"/>
              <a:t>本年单位缴费部分划入个人账户本金所产生的利息  </a:t>
            </a:r>
            <a:endParaRPr lang="en-US" altLang="zh-CN" dirty="0"/>
          </a:p>
          <a:p>
            <a:pPr>
              <a:lnSpc>
                <a:spcPct val="200000"/>
              </a:lnSpc>
            </a:pPr>
            <a:endParaRPr lang="zh-CN" altLang="en-US" dirty="0"/>
          </a:p>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截至上年末个人账户个人缴费部分划转利息 </a:t>
            </a:r>
            <a:r>
              <a:rPr lang="en-US" altLang="zh-CN" dirty="0"/>
              <a:t>= </a:t>
            </a:r>
            <a:r>
              <a:rPr lang="zh-CN" altLang="en-US" dirty="0"/>
              <a:t>截至上年末个人账户个人缴费部分划转利息 </a:t>
            </a:r>
            <a:r>
              <a:rPr lang="en-US" altLang="zh-CN" dirty="0"/>
              <a:t>+ </a:t>
            </a:r>
            <a:r>
              <a:rPr lang="zh-CN" altLang="en-US" dirty="0"/>
              <a:t>截至上年末个人账户个人缴费部分划转本息在本年产生的利息 </a:t>
            </a:r>
            <a:r>
              <a:rPr lang="en-US" altLang="zh-CN" dirty="0"/>
              <a:t>+ </a:t>
            </a:r>
            <a:r>
              <a:rPr lang="zh-CN" altLang="en-US" dirty="0"/>
              <a:t>本年个人缴费部分划入个人账户本金所产生的利息</a:t>
            </a:r>
            <a:endParaRPr lang="zh-CN" altLang="en-US" dirty="0"/>
          </a:p>
        </p:txBody>
      </p:sp>
    </p:spTree>
    <p:extLst>
      <p:ext uri="{BB962C8B-B14F-4D97-AF65-F5344CB8AC3E}">
        <p14:creationId xmlns:p14="http://schemas.microsoft.com/office/powerpoint/2010/main" val="330999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44303" y="1052736"/>
            <a:ext cx="7920880" cy="3970318"/>
          </a:xfrm>
          <a:prstGeom prst="rect">
            <a:avLst/>
          </a:prstGeom>
        </p:spPr>
        <p:txBody>
          <a:bodyPr wrap="square">
            <a:spAutoFit/>
          </a:bodyPr>
          <a:lstStyle/>
          <a:p>
            <a:pPr>
              <a:lnSpc>
                <a:spcPct val="200000"/>
              </a:lnSpc>
            </a:pPr>
            <a:r>
              <a:rPr lang="zh-CN" altLang="en-US" dirty="0"/>
              <a:t>从上一年度中获取本年 </a:t>
            </a:r>
            <a:endParaRPr lang="en-US" altLang="zh-CN" dirty="0"/>
          </a:p>
          <a:p>
            <a:pPr>
              <a:lnSpc>
                <a:spcPct val="200000"/>
              </a:lnSpc>
            </a:pPr>
            <a:r>
              <a:rPr lang="zh-CN" altLang="en-US" dirty="0"/>
              <a:t>       截至上年末账户做实金额 </a:t>
            </a:r>
            <a:r>
              <a:rPr lang="en-US" altLang="zh-CN" dirty="0"/>
              <a:t>= </a:t>
            </a:r>
            <a:r>
              <a:rPr lang="zh-CN" altLang="en-US" dirty="0"/>
              <a:t>截至上年末账户做实金额 </a:t>
            </a:r>
            <a:r>
              <a:rPr lang="en-US" altLang="zh-CN" dirty="0"/>
              <a:t>+ </a:t>
            </a:r>
            <a:r>
              <a:rPr lang="zh-CN" altLang="en-US" dirty="0"/>
              <a:t>本年账户做实金额 </a:t>
            </a:r>
            <a:endParaRPr lang="en-US" altLang="zh-CN" dirty="0"/>
          </a:p>
          <a:p>
            <a:pPr>
              <a:lnSpc>
                <a:spcPct val="200000"/>
              </a:lnSpc>
            </a:pPr>
            <a:endParaRPr lang="zh-CN" altLang="en-US" dirty="0"/>
          </a:p>
          <a:p>
            <a:pPr>
              <a:lnSpc>
                <a:spcPct val="200000"/>
              </a:lnSpc>
            </a:pPr>
            <a:r>
              <a:rPr lang="zh-CN" altLang="en-US" dirty="0"/>
              <a:t>从上一年度中获取本年 </a:t>
            </a:r>
            <a:endParaRPr lang="en-US" altLang="zh-CN" dirty="0"/>
          </a:p>
          <a:p>
            <a:pPr>
              <a:lnSpc>
                <a:spcPct val="200000"/>
              </a:lnSpc>
            </a:pPr>
            <a:r>
              <a:rPr lang="zh-CN" altLang="en-US" dirty="0"/>
              <a:t>       截至上年末账户做实部分利息 </a:t>
            </a:r>
            <a:r>
              <a:rPr lang="en-US" altLang="zh-CN" dirty="0"/>
              <a:t>= </a:t>
            </a:r>
            <a:r>
              <a:rPr lang="zh-CN" altLang="en-US" dirty="0"/>
              <a:t>截至上年末账户做实部分利息 </a:t>
            </a:r>
            <a:r>
              <a:rPr lang="en-US" altLang="zh-CN" dirty="0"/>
              <a:t>+ </a:t>
            </a:r>
            <a:r>
              <a:rPr lang="zh-CN" altLang="en-US" dirty="0"/>
              <a:t>本年账户做实部分利息 </a:t>
            </a:r>
            <a:r>
              <a:rPr lang="en-US" altLang="zh-CN" dirty="0"/>
              <a:t>+ </a:t>
            </a:r>
            <a:r>
              <a:rPr lang="zh-CN" altLang="en-US" dirty="0"/>
              <a:t>截至上年末账户做实本息在本年产生的利息</a:t>
            </a:r>
            <a:endParaRPr lang="zh-CN" altLang="en-US" dirty="0"/>
          </a:p>
        </p:txBody>
      </p:sp>
    </p:spTree>
    <p:extLst>
      <p:ext uri="{BB962C8B-B14F-4D97-AF65-F5344CB8AC3E}">
        <p14:creationId xmlns:p14="http://schemas.microsoft.com/office/powerpoint/2010/main" val="362554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失业保险待遇</a:t>
            </a:r>
          </a:p>
        </p:txBody>
      </p:sp>
      <p:sp>
        <p:nvSpPr>
          <p:cNvPr id="3" name="文本框 2"/>
          <p:cNvSpPr txBox="1"/>
          <p:nvPr/>
        </p:nvSpPr>
        <p:spPr>
          <a:xfrm>
            <a:off x="755576" y="1412776"/>
            <a:ext cx="8004942" cy="3416320"/>
          </a:xfrm>
          <a:prstGeom prst="rect">
            <a:avLst/>
          </a:prstGeom>
          <a:noFill/>
        </p:spPr>
        <p:txBody>
          <a:bodyPr wrap="square" rtlCol="0">
            <a:spAutoFit/>
          </a:bodyPr>
          <a:lstStyle/>
          <a:p>
            <a:pPr>
              <a:lnSpc>
                <a:spcPct val="150000"/>
              </a:lnSpc>
            </a:pPr>
            <a:r>
              <a:rPr lang="zh-CN" altLang="en-US" sz="2400" dirty="0"/>
              <a:t> </a:t>
            </a:r>
            <a:r>
              <a:rPr lang="zh-CN" altLang="en-US" sz="2000" dirty="0"/>
              <a:t>失业人员符合下列条件的，从</a:t>
            </a:r>
            <a:r>
              <a:rPr lang="zh-CN" altLang="en-US" sz="2000" dirty="0">
                <a:hlinkClick r:id="rId3"/>
              </a:rPr>
              <a:t>失业保险基金</a:t>
            </a:r>
            <a:r>
              <a:rPr lang="zh-CN" altLang="en-US" sz="2000" dirty="0"/>
              <a:t>中领取失业保险金：</a:t>
            </a:r>
            <a:endParaRPr lang="en-US" altLang="zh-CN" sz="2000" dirty="0"/>
          </a:p>
          <a:p>
            <a:pPr>
              <a:lnSpc>
                <a:spcPct val="150000"/>
              </a:lnSpc>
            </a:pPr>
            <a:endParaRPr lang="zh-CN" altLang="en-US" sz="2000" dirty="0"/>
          </a:p>
          <a:p>
            <a:pPr>
              <a:lnSpc>
                <a:spcPct val="150000"/>
              </a:lnSpc>
            </a:pPr>
            <a:r>
              <a:rPr lang="zh-CN" altLang="en-US" sz="2000" dirty="0"/>
              <a:t>       （一）失业前用人单位和本人已经缴纳失业保险费满一年的；</a:t>
            </a:r>
            <a:endParaRPr lang="en-US" altLang="zh-CN" sz="2000" dirty="0"/>
          </a:p>
          <a:p>
            <a:pPr>
              <a:lnSpc>
                <a:spcPct val="150000"/>
              </a:lnSpc>
            </a:pPr>
            <a:endParaRPr lang="zh-CN" altLang="en-US" sz="2000" dirty="0"/>
          </a:p>
          <a:p>
            <a:pPr>
              <a:lnSpc>
                <a:spcPct val="150000"/>
              </a:lnSpc>
            </a:pPr>
            <a:r>
              <a:rPr lang="zh-CN" altLang="en-US" sz="2000" dirty="0"/>
              <a:t>       （二）非因本人意愿中断就业的；</a:t>
            </a:r>
            <a:endParaRPr lang="en-US" altLang="zh-CN" sz="2000" dirty="0"/>
          </a:p>
          <a:p>
            <a:pPr>
              <a:lnSpc>
                <a:spcPct val="150000"/>
              </a:lnSpc>
            </a:pPr>
            <a:endParaRPr lang="zh-CN" altLang="en-US" sz="2000" dirty="0"/>
          </a:p>
          <a:p>
            <a:pPr>
              <a:lnSpc>
                <a:spcPct val="150000"/>
              </a:lnSpc>
            </a:pPr>
            <a:r>
              <a:rPr lang="zh-CN" altLang="en-US" sz="2000" dirty="0"/>
              <a:t>       （三）已经进行失业登记，并有求职要求的。</a:t>
            </a:r>
          </a:p>
        </p:txBody>
      </p:sp>
    </p:spTree>
    <p:extLst>
      <p:ext uri="{BB962C8B-B14F-4D97-AF65-F5344CB8AC3E}">
        <p14:creationId xmlns:p14="http://schemas.microsoft.com/office/powerpoint/2010/main" val="3564001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44303" y="1052736"/>
            <a:ext cx="7920880" cy="3970318"/>
          </a:xfrm>
          <a:prstGeom prst="rect">
            <a:avLst/>
          </a:prstGeom>
        </p:spPr>
        <p:txBody>
          <a:bodyPr wrap="square">
            <a:spAutoFit/>
          </a:bodyPr>
          <a:lstStyle/>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截至上年末个人账户单位缴费部分支出金额 </a:t>
            </a:r>
            <a:r>
              <a:rPr lang="en-US" altLang="zh-CN" dirty="0"/>
              <a:t>= </a:t>
            </a:r>
            <a:r>
              <a:rPr lang="zh-CN" altLang="en-US" dirty="0"/>
              <a:t>截至上年末个人账户单位缴费部分支出金额 </a:t>
            </a:r>
            <a:r>
              <a:rPr lang="en-US" altLang="zh-CN" dirty="0"/>
              <a:t>+ </a:t>
            </a:r>
            <a:r>
              <a:rPr lang="zh-CN" altLang="en-US" dirty="0"/>
              <a:t>本年个人账户单位缴费部分支出金额</a:t>
            </a:r>
            <a:endParaRPr lang="en-US" altLang="zh-CN" dirty="0"/>
          </a:p>
          <a:p>
            <a:pPr>
              <a:lnSpc>
                <a:spcPct val="200000"/>
              </a:lnSpc>
            </a:pPr>
            <a:endParaRPr lang="zh-CN" altLang="en-US" dirty="0"/>
          </a:p>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截至上年末个人账户个人缴费部分支出金额 </a:t>
            </a:r>
            <a:r>
              <a:rPr lang="en-US" altLang="zh-CN" dirty="0"/>
              <a:t>= </a:t>
            </a:r>
            <a:r>
              <a:rPr lang="zh-CN" altLang="en-US" dirty="0"/>
              <a:t>截至上年末个人账户个人缴费部分支出金额 </a:t>
            </a:r>
            <a:r>
              <a:rPr lang="en-US" altLang="zh-CN" dirty="0"/>
              <a:t>+ </a:t>
            </a:r>
            <a:r>
              <a:rPr lang="zh-CN" altLang="en-US" dirty="0"/>
              <a:t>本年个人账户个人缴费部分支出金额</a:t>
            </a:r>
            <a:endParaRPr lang="zh-CN" altLang="en-US" dirty="0"/>
          </a:p>
        </p:txBody>
      </p:sp>
    </p:spTree>
    <p:extLst>
      <p:ext uri="{BB962C8B-B14F-4D97-AF65-F5344CB8AC3E}">
        <p14:creationId xmlns:p14="http://schemas.microsoft.com/office/powerpoint/2010/main" val="45932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613270" y="778371"/>
            <a:ext cx="7920880" cy="5632311"/>
          </a:xfrm>
          <a:prstGeom prst="rect">
            <a:avLst/>
          </a:prstGeom>
        </p:spPr>
        <p:txBody>
          <a:bodyPr wrap="square">
            <a:spAutoFit/>
          </a:bodyPr>
          <a:lstStyle/>
          <a:p>
            <a:pPr>
              <a:lnSpc>
                <a:spcPct val="200000"/>
              </a:lnSpc>
            </a:pPr>
            <a:r>
              <a:rPr lang="zh-CN" altLang="en-US" dirty="0"/>
              <a:t>从上一年度中获取本年 </a:t>
            </a:r>
            <a:endParaRPr lang="en-US" altLang="zh-CN" dirty="0"/>
          </a:p>
          <a:p>
            <a:pPr>
              <a:lnSpc>
                <a:spcPct val="200000"/>
              </a:lnSpc>
            </a:pPr>
            <a:r>
              <a:rPr lang="zh-CN" altLang="en-US" dirty="0"/>
              <a:t>       截至上年末个人账户单位缴费部分支出应扣减利息 </a:t>
            </a:r>
            <a:r>
              <a:rPr lang="en-US" altLang="zh-CN" dirty="0"/>
              <a:t>= </a:t>
            </a:r>
            <a:r>
              <a:rPr lang="zh-CN" altLang="en-US" dirty="0"/>
              <a:t>截至上年末个人账户单位缴费部分支出应扣减利息 </a:t>
            </a:r>
            <a:r>
              <a:rPr lang="en-US" altLang="zh-CN" dirty="0"/>
              <a:t>+ </a:t>
            </a:r>
            <a:r>
              <a:rPr lang="zh-CN" altLang="en-US" dirty="0"/>
              <a:t>截至上年末个人账户单位缴费部分支出及应扣减利息在本年应扣减的利息 </a:t>
            </a:r>
            <a:r>
              <a:rPr lang="en-US" altLang="zh-CN" dirty="0"/>
              <a:t>+ </a:t>
            </a:r>
            <a:r>
              <a:rPr lang="zh-CN" altLang="en-US" dirty="0"/>
              <a:t>本年个人账户单位缴费部分支出金额应扣减利息</a:t>
            </a:r>
          </a:p>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截至上年末个人账户个人缴费部分支出应扣减利息 </a:t>
            </a:r>
            <a:r>
              <a:rPr lang="en-US" altLang="zh-CN" dirty="0"/>
              <a:t>= </a:t>
            </a:r>
            <a:r>
              <a:rPr lang="zh-CN" altLang="en-US" dirty="0"/>
              <a:t>截至上年末个人账户个人缴费部分支出应扣减利息 </a:t>
            </a:r>
            <a:r>
              <a:rPr lang="en-US" altLang="zh-CN" dirty="0"/>
              <a:t>+ </a:t>
            </a:r>
            <a:r>
              <a:rPr lang="zh-CN" altLang="en-US" dirty="0"/>
              <a:t>截至上年末个人账户个人缴费部分支出及应扣减利息在本年应扣减的利息 </a:t>
            </a:r>
            <a:r>
              <a:rPr lang="en-US" altLang="zh-CN" dirty="0"/>
              <a:t>+ </a:t>
            </a:r>
            <a:r>
              <a:rPr lang="zh-CN" altLang="en-US" dirty="0"/>
              <a:t>本年个人账户个人缴费部分支出金额应扣减利息</a:t>
            </a:r>
            <a:endParaRPr lang="zh-CN" altLang="en-US" dirty="0"/>
          </a:p>
        </p:txBody>
      </p:sp>
    </p:spTree>
    <p:extLst>
      <p:ext uri="{BB962C8B-B14F-4D97-AF65-F5344CB8AC3E}">
        <p14:creationId xmlns:p14="http://schemas.microsoft.com/office/powerpoint/2010/main" val="827074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养老个人账户</a:t>
            </a:r>
          </a:p>
        </p:txBody>
      </p:sp>
      <p:sp>
        <p:nvSpPr>
          <p:cNvPr id="3" name="矩形 2"/>
          <p:cNvSpPr/>
          <p:nvPr/>
        </p:nvSpPr>
        <p:spPr>
          <a:xfrm>
            <a:off x="744303" y="1052736"/>
            <a:ext cx="7920880" cy="4524315"/>
          </a:xfrm>
          <a:prstGeom prst="rect">
            <a:avLst/>
          </a:prstGeom>
        </p:spPr>
        <p:txBody>
          <a:bodyPr wrap="square">
            <a:spAutoFit/>
          </a:bodyPr>
          <a:lstStyle/>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截至上年末账户做实支出金额 </a:t>
            </a:r>
            <a:r>
              <a:rPr lang="en-US" altLang="zh-CN" dirty="0"/>
              <a:t>= </a:t>
            </a:r>
            <a:r>
              <a:rPr lang="zh-CN" altLang="en-US" dirty="0"/>
              <a:t>截至上年末账户做实支出金额 </a:t>
            </a:r>
            <a:r>
              <a:rPr lang="en-US" altLang="zh-CN" dirty="0"/>
              <a:t>+ </a:t>
            </a:r>
            <a:r>
              <a:rPr lang="zh-CN" altLang="en-US" dirty="0"/>
              <a:t>本年账户做实支出金额</a:t>
            </a:r>
            <a:endParaRPr lang="en-US" altLang="zh-CN" dirty="0"/>
          </a:p>
          <a:p>
            <a:pPr>
              <a:lnSpc>
                <a:spcPct val="200000"/>
              </a:lnSpc>
            </a:pPr>
            <a:endParaRPr lang="zh-CN" altLang="en-US" dirty="0"/>
          </a:p>
          <a:p>
            <a:pPr>
              <a:lnSpc>
                <a:spcPct val="200000"/>
              </a:lnSpc>
            </a:pPr>
            <a:r>
              <a:rPr lang="zh-CN" altLang="en-US" dirty="0"/>
              <a:t>从上一年度中获取本年 </a:t>
            </a:r>
            <a:endParaRPr lang="en-US" altLang="zh-CN" dirty="0"/>
          </a:p>
          <a:p>
            <a:pPr>
              <a:lnSpc>
                <a:spcPct val="200000"/>
              </a:lnSpc>
            </a:pPr>
            <a:r>
              <a:rPr lang="en-US" altLang="zh-CN" dirty="0"/>
              <a:t>       </a:t>
            </a:r>
            <a:r>
              <a:rPr lang="zh-CN" altLang="en-US" dirty="0"/>
              <a:t>截至上年末账户做实支出应扣利息 </a:t>
            </a:r>
            <a:r>
              <a:rPr lang="en-US" altLang="zh-CN" dirty="0"/>
              <a:t>= </a:t>
            </a:r>
            <a:r>
              <a:rPr lang="zh-CN" altLang="en-US" dirty="0"/>
              <a:t>截至上年末账户做实支出应扣利息 </a:t>
            </a:r>
            <a:r>
              <a:rPr lang="en-US" altLang="zh-CN" dirty="0"/>
              <a:t>+ </a:t>
            </a:r>
            <a:r>
              <a:rPr lang="zh-CN" altLang="en-US" dirty="0"/>
              <a:t>本年账户做实支出应扣利息 </a:t>
            </a:r>
            <a:r>
              <a:rPr lang="en-US" altLang="zh-CN" dirty="0"/>
              <a:t>+ </a:t>
            </a:r>
            <a:r>
              <a:rPr lang="zh-CN" altLang="en-US" dirty="0"/>
              <a:t>截至上年末账户做实支出应扣利息在本年产生的利息</a:t>
            </a:r>
            <a:endParaRPr lang="zh-CN" altLang="en-US" dirty="0"/>
          </a:p>
        </p:txBody>
      </p:sp>
    </p:spTree>
    <p:extLst>
      <p:ext uri="{BB962C8B-B14F-4D97-AF65-F5344CB8AC3E}">
        <p14:creationId xmlns:p14="http://schemas.microsoft.com/office/powerpoint/2010/main" val="2051508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573016"/>
          </a:xfrm>
          <a:prstGeom prst="rect">
            <a:avLst/>
          </a:prstGeom>
          <a:solidFill>
            <a:srgbClr val="009BD2"/>
          </a:solidFill>
          <a:ln>
            <a:solidFill>
              <a:srgbClr val="009BD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0066FF"/>
              </a:solidFill>
            </a:endParaRPr>
          </a:p>
        </p:txBody>
      </p:sp>
      <p:sp>
        <p:nvSpPr>
          <p:cNvPr id="3" name="标题 1"/>
          <p:cNvSpPr txBox="1">
            <a:spLocks noChangeArrowheads="1"/>
          </p:cNvSpPr>
          <p:nvPr/>
        </p:nvSpPr>
        <p:spPr>
          <a:xfrm>
            <a:off x="3596499" y="1916832"/>
            <a:ext cx="5264226" cy="1102519"/>
          </a:xfrm>
          <a:prstGeom prst="rect">
            <a:avLst/>
          </a:prstGeom>
          <a:ln/>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500" dirty="0">
                <a:solidFill>
                  <a:schemeClr val="bg1"/>
                </a:solidFill>
                <a:effectLst>
                  <a:reflection blurRad="6350" stA="55000" endA="300" endPos="45500" dir="5400000" sy="-100000" algn="bl" rotWithShape="0"/>
                </a:effectLst>
                <a:latin typeface="Broadway" pitchFamily="82" charset="0"/>
                <a:sym typeface="Impact" pitchFamily="34" charset="0"/>
              </a:rPr>
              <a:t>Thank </a:t>
            </a:r>
            <a:r>
              <a:rPr lang="en-US" altLang="zh-CN" sz="4500" dirty="0">
                <a:solidFill>
                  <a:schemeClr val="bg1"/>
                </a:solidFill>
                <a:effectLst>
                  <a:reflection blurRad="6350" stA="55000" endA="300" endPos="45500" dir="5400000" sy="-100000" algn="bl" rotWithShape="0"/>
                </a:effectLst>
                <a:latin typeface="Broadway" pitchFamily="82" charset="0"/>
                <a:sym typeface="Impact" pitchFamily="34" charset="0"/>
              </a:rPr>
              <a:t>You</a:t>
            </a:r>
            <a:endParaRPr lang="zh-CN" altLang="en-US" sz="1800" dirty="0">
              <a:solidFill>
                <a:schemeClr val="bg1"/>
              </a:solidFill>
              <a:effectLst>
                <a:reflection blurRad="6350" stA="55000" endA="300" endPos="45500" dir="5400000" sy="-100000" algn="bl" rotWithShape="0"/>
              </a:effectLst>
              <a:latin typeface="Broadway" pitchFamily="82" charset="0"/>
            </a:endParaRPr>
          </a:p>
        </p:txBody>
      </p:sp>
      <p:sp>
        <p:nvSpPr>
          <p:cNvPr id="4" name="TextBox 4"/>
          <p:cNvSpPr txBox="1">
            <a:spLocks noChangeArrowheads="1"/>
          </p:cNvSpPr>
          <p:nvPr/>
        </p:nvSpPr>
        <p:spPr bwMode="auto">
          <a:xfrm>
            <a:off x="4597188" y="4509120"/>
            <a:ext cx="4572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defRPr/>
            </a:pPr>
            <a:r>
              <a:rPr lang="zh-CN" altLang="en-US" b="1" dirty="0">
                <a:solidFill>
                  <a:schemeClr val="tx1">
                    <a:lumMod val="65000"/>
                    <a:lumOff val="35000"/>
                  </a:schemeClr>
                </a:solidFill>
                <a:latin typeface="微软雅黑" pitchFamily="34" charset="-122"/>
                <a:ea typeface="微软雅黑" pitchFamily="34" charset="-122"/>
              </a:rPr>
              <a:t>四川久远银海软件股份有限公司</a:t>
            </a:r>
            <a:endParaRPr lang="en-US" altLang="zh-CN" b="1" dirty="0">
              <a:solidFill>
                <a:schemeClr val="tx1">
                  <a:lumMod val="65000"/>
                  <a:lumOff val="35000"/>
                </a:schemeClr>
              </a:solidFill>
              <a:latin typeface="微软雅黑" pitchFamily="34" charset="-122"/>
              <a:ea typeface="微软雅黑" pitchFamily="34" charset="-122"/>
            </a:endParaRPr>
          </a:p>
          <a:p>
            <a:pPr eaLnBrk="1" hangingPunct="1">
              <a:lnSpc>
                <a:spcPct val="150000"/>
              </a:lnSpc>
              <a:defRPr/>
            </a:pPr>
            <a:r>
              <a:rPr lang="en-US" altLang="zh-CN" sz="1050" dirty="0">
                <a:solidFill>
                  <a:schemeClr val="tx1">
                    <a:lumMod val="65000"/>
                    <a:lumOff val="35000"/>
                  </a:schemeClr>
                </a:solidFill>
                <a:latin typeface="微软雅黑" pitchFamily="34" charset="-122"/>
                <a:ea typeface="微软雅黑" pitchFamily="34" charset="-122"/>
              </a:rPr>
              <a:t>Add.</a:t>
            </a:r>
            <a:r>
              <a:rPr lang="zh-CN" altLang="en-US" sz="1050" dirty="0">
                <a:solidFill>
                  <a:schemeClr val="tx1">
                    <a:lumMod val="65000"/>
                    <a:lumOff val="35000"/>
                  </a:schemeClr>
                </a:solidFill>
                <a:latin typeface="微软雅黑" pitchFamily="34" charset="-122"/>
                <a:ea typeface="微软雅黑" pitchFamily="34" charset="-122"/>
              </a:rPr>
              <a:t>成都市锦江区三色路</a:t>
            </a:r>
            <a:r>
              <a:rPr lang="en-US" altLang="zh-CN" sz="1050" dirty="0">
                <a:solidFill>
                  <a:schemeClr val="tx1">
                    <a:lumMod val="65000"/>
                    <a:lumOff val="35000"/>
                  </a:schemeClr>
                </a:solidFill>
                <a:latin typeface="微软雅黑" pitchFamily="34" charset="-122"/>
                <a:ea typeface="微软雅黑" pitchFamily="34" charset="-122"/>
              </a:rPr>
              <a:t>163</a:t>
            </a:r>
            <a:r>
              <a:rPr lang="zh-CN" altLang="en-US" sz="1050" dirty="0">
                <a:solidFill>
                  <a:schemeClr val="tx1">
                    <a:lumMod val="65000"/>
                    <a:lumOff val="35000"/>
                  </a:schemeClr>
                </a:solidFill>
                <a:latin typeface="微软雅黑" pitchFamily="34" charset="-122"/>
                <a:ea typeface="微软雅黑" pitchFamily="34" charset="-122"/>
              </a:rPr>
              <a:t>号银海芯座</a:t>
            </a:r>
            <a:endParaRPr lang="en-US" altLang="zh-CN" sz="1050" dirty="0">
              <a:solidFill>
                <a:schemeClr val="tx1">
                  <a:lumMod val="65000"/>
                  <a:lumOff val="35000"/>
                </a:schemeClr>
              </a:solidFill>
              <a:latin typeface="微软雅黑" pitchFamily="34" charset="-122"/>
              <a:ea typeface="微软雅黑" pitchFamily="34" charset="-122"/>
            </a:endParaRPr>
          </a:p>
          <a:p>
            <a:pPr eaLnBrk="1" hangingPunct="1">
              <a:lnSpc>
                <a:spcPct val="150000"/>
              </a:lnSpc>
              <a:defRPr/>
            </a:pPr>
            <a:r>
              <a:rPr lang="en-US" altLang="zh-CN" sz="1050" dirty="0">
                <a:solidFill>
                  <a:schemeClr val="tx1">
                    <a:lumMod val="65000"/>
                    <a:lumOff val="35000"/>
                  </a:schemeClr>
                </a:solidFill>
                <a:latin typeface="微软雅黑" pitchFamily="34" charset="-122"/>
                <a:ea typeface="微软雅黑" pitchFamily="34" charset="-122"/>
              </a:rPr>
              <a:t>Tel.028-65511666</a:t>
            </a:r>
          </a:p>
          <a:p>
            <a:pPr eaLnBrk="1" hangingPunct="1">
              <a:lnSpc>
                <a:spcPct val="150000"/>
              </a:lnSpc>
              <a:defRPr/>
            </a:pPr>
            <a:r>
              <a:rPr lang="en-US" altLang="zh-CN" sz="1050" dirty="0">
                <a:solidFill>
                  <a:schemeClr val="tx1">
                    <a:lumMod val="65000"/>
                    <a:lumOff val="35000"/>
                  </a:schemeClr>
                </a:solidFill>
                <a:latin typeface="微软雅黑" pitchFamily="34" charset="-122"/>
                <a:ea typeface="微软雅黑" pitchFamily="34" charset="-122"/>
              </a:rPr>
              <a:t>Fax.028-65516111</a:t>
            </a:r>
          </a:p>
          <a:p>
            <a:pPr eaLnBrk="1" hangingPunct="1">
              <a:lnSpc>
                <a:spcPct val="150000"/>
              </a:lnSpc>
              <a:defRPr/>
            </a:pPr>
            <a:r>
              <a:rPr lang="en-US" altLang="zh-CN" sz="1050" dirty="0">
                <a:solidFill>
                  <a:schemeClr val="tx1">
                    <a:lumMod val="65000"/>
                    <a:lumOff val="35000"/>
                  </a:schemeClr>
                </a:solidFill>
                <a:latin typeface="微软雅黑" pitchFamily="34" charset="-122"/>
                <a:ea typeface="微软雅黑" pitchFamily="34" charset="-122"/>
              </a:rPr>
              <a:t>www.yinhai.com</a:t>
            </a:r>
          </a:p>
        </p:txBody>
      </p:sp>
      <p:pic>
        <p:nvPicPr>
          <p:cNvPr id="5" name="Picture 4" descr="-4741156802198431112.JPG"/>
          <p:cNvPicPr>
            <a:picLocks noChangeAspect="1" noChangeArrowheads="1"/>
          </p:cNvPicPr>
          <p:nvPr/>
        </p:nvPicPr>
        <p:blipFill>
          <a:blip r:embed="rId2"/>
          <a:srcRect/>
          <a:stretch>
            <a:fillRect/>
          </a:stretch>
        </p:blipFill>
        <p:spPr bwMode="auto">
          <a:xfrm>
            <a:off x="683568" y="1798122"/>
            <a:ext cx="3031410" cy="4079150"/>
          </a:xfrm>
          <a:prstGeom prst="rect">
            <a:avLst/>
          </a:prstGeom>
          <a:noFill/>
          <a:ln w="38100">
            <a:solidFill>
              <a:srgbClr val="FFFFFF"/>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8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755576" y="1988840"/>
            <a:ext cx="7272808" cy="39604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失业保险待遇</a:t>
            </a:r>
          </a:p>
        </p:txBody>
      </p:sp>
      <p:sp>
        <p:nvSpPr>
          <p:cNvPr id="3" name="文本框 2"/>
          <p:cNvSpPr txBox="1"/>
          <p:nvPr/>
        </p:nvSpPr>
        <p:spPr>
          <a:xfrm>
            <a:off x="493334" y="1052736"/>
            <a:ext cx="8004942" cy="830997"/>
          </a:xfrm>
          <a:prstGeom prst="rect">
            <a:avLst/>
          </a:prstGeom>
          <a:noFill/>
        </p:spPr>
        <p:txBody>
          <a:bodyPr wrap="square" rtlCol="0">
            <a:spAutoFit/>
          </a:bodyPr>
          <a:lstStyle/>
          <a:p>
            <a:pPr>
              <a:lnSpc>
                <a:spcPct val="150000"/>
              </a:lnSpc>
            </a:pPr>
            <a:r>
              <a:rPr lang="zh-CN" altLang="en-US" sz="3200" dirty="0"/>
              <a:t>未执行失业代缴医疗前：</a:t>
            </a:r>
            <a:endParaRPr lang="en-US" altLang="zh-CN" sz="3200" dirty="0"/>
          </a:p>
        </p:txBody>
      </p:sp>
      <p:sp>
        <p:nvSpPr>
          <p:cNvPr id="5" name="椭圆 4"/>
          <p:cNvSpPr/>
          <p:nvPr/>
        </p:nvSpPr>
        <p:spPr>
          <a:xfrm>
            <a:off x="1691680" y="2564904"/>
            <a:ext cx="2376264" cy="218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失业保险金</a:t>
            </a:r>
          </a:p>
        </p:txBody>
      </p:sp>
      <p:sp>
        <p:nvSpPr>
          <p:cNvPr id="6" name="椭圆 5"/>
          <p:cNvSpPr/>
          <p:nvPr/>
        </p:nvSpPr>
        <p:spPr>
          <a:xfrm>
            <a:off x="4716016" y="2564904"/>
            <a:ext cx="2376264" cy="2186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医疗补助金</a:t>
            </a:r>
          </a:p>
        </p:txBody>
      </p:sp>
      <p:sp>
        <p:nvSpPr>
          <p:cNvPr id="8" name="文本框 7"/>
          <p:cNvSpPr txBox="1"/>
          <p:nvPr/>
        </p:nvSpPr>
        <p:spPr>
          <a:xfrm>
            <a:off x="3415685" y="5119275"/>
            <a:ext cx="2160240" cy="461665"/>
          </a:xfrm>
          <a:prstGeom prst="rect">
            <a:avLst/>
          </a:prstGeom>
          <a:noFill/>
        </p:spPr>
        <p:txBody>
          <a:bodyPr wrap="square" rtlCol="0">
            <a:spAutoFit/>
          </a:bodyPr>
          <a:lstStyle/>
          <a:p>
            <a:r>
              <a:rPr lang="zh-CN" altLang="en-US" sz="2400" dirty="0"/>
              <a:t>失业保险待遇</a:t>
            </a:r>
          </a:p>
        </p:txBody>
      </p:sp>
    </p:spTree>
    <p:extLst>
      <p:ext uri="{BB962C8B-B14F-4D97-AF65-F5344CB8AC3E}">
        <p14:creationId xmlns:p14="http://schemas.microsoft.com/office/powerpoint/2010/main" val="39866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医疗补助金</a:t>
            </a:r>
          </a:p>
        </p:txBody>
      </p:sp>
      <p:sp>
        <p:nvSpPr>
          <p:cNvPr id="3" name="文本框 2"/>
          <p:cNvSpPr txBox="1"/>
          <p:nvPr/>
        </p:nvSpPr>
        <p:spPr>
          <a:xfrm>
            <a:off x="571239" y="1484784"/>
            <a:ext cx="800494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失业保险条例第十九条 </a:t>
            </a:r>
            <a:r>
              <a:rPr lang="zh-CN" altLang="en-US" sz="2000" dirty="0"/>
              <a:t>失业人员在领取失业保险金期间患病就医的，可以按照规定向社会保险经办机构申请领取医疗补助金。医疗补助金的标准由省、自治区、直辖市人民政府规定。</a:t>
            </a:r>
            <a:r>
              <a:rPr lang="en-US" altLang="zh-CN" sz="2000" dirty="0"/>
              <a:t>  </a:t>
            </a:r>
          </a:p>
          <a:p>
            <a:pPr>
              <a:lnSpc>
                <a:spcPct val="150000"/>
              </a:lnSpc>
            </a:pPr>
            <a:r>
              <a:rPr lang="en-US" altLang="zh-CN" sz="2000" dirty="0"/>
              <a:t>   </a:t>
            </a:r>
          </a:p>
          <a:p>
            <a:pPr marL="457200" indent="-457200">
              <a:lnSpc>
                <a:spcPct val="150000"/>
              </a:lnSpc>
              <a:buFont typeface="Arial" panose="020B0604020202020204" pitchFamily="34" charset="0"/>
              <a:buChar char="•"/>
            </a:pPr>
            <a:r>
              <a:rPr lang="zh-CN" altLang="en-US" sz="2000" dirty="0"/>
              <a:t>失业保险待遇中，医疗补助金是失业人员患病就医时在失业保险经办机构领取的补助，一般包括每月随失业保险金一同发放的门诊费和按规定比例报销的医疗费两部分。</a:t>
            </a:r>
            <a:endParaRPr lang="en-US" altLang="zh-CN" sz="2000" dirty="0"/>
          </a:p>
          <a:p>
            <a:pPr>
              <a:lnSpc>
                <a:spcPct val="150000"/>
              </a:lnSpc>
            </a:pPr>
            <a:endParaRPr lang="en-US" altLang="zh-CN" sz="2000" dirty="0"/>
          </a:p>
          <a:p>
            <a:pPr marL="457200" indent="-457200">
              <a:lnSpc>
                <a:spcPct val="150000"/>
              </a:lnSpc>
              <a:buFont typeface="Arial" panose="020B0604020202020204" pitchFamily="34" charset="0"/>
              <a:buChar char="•"/>
            </a:pPr>
            <a:r>
              <a:rPr lang="zh-CN" altLang="en-US" sz="2000" b="1" dirty="0">
                <a:solidFill>
                  <a:srgbClr val="FF0000"/>
                </a:solidFill>
              </a:rPr>
              <a:t>每月随失业金一同发到本人手中。</a:t>
            </a:r>
          </a:p>
        </p:txBody>
      </p:sp>
    </p:spTree>
    <p:extLst>
      <p:ext uri="{BB962C8B-B14F-4D97-AF65-F5344CB8AC3E}">
        <p14:creationId xmlns:p14="http://schemas.microsoft.com/office/powerpoint/2010/main" val="340681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标题 1"/>
          <p:cNvSpPr>
            <a:spLocks noGrp="1"/>
          </p:cNvSpPr>
          <p:nvPr>
            <p:ph type="title"/>
          </p:nvPr>
        </p:nvSpPr>
        <p:spPr>
          <a:xfrm>
            <a:off x="458910" y="116632"/>
            <a:ext cx="8229600" cy="654032"/>
          </a:xfrm>
        </p:spPr>
        <p:txBody>
          <a:bodyPr>
            <a:normAutofit/>
          </a:bodyPr>
          <a:lstStyle/>
          <a:p>
            <a:r>
              <a:rPr lang="zh-CN" altLang="en-US" dirty="0"/>
              <a:t>中华人民共和国社会保险法</a:t>
            </a:r>
            <a:endParaRPr lang="zh-CN" altLang="en-US" dirty="0"/>
          </a:p>
        </p:txBody>
      </p:sp>
      <p:sp>
        <p:nvSpPr>
          <p:cNvPr id="2" name="文本框 1"/>
          <p:cNvSpPr txBox="1"/>
          <p:nvPr/>
        </p:nvSpPr>
        <p:spPr>
          <a:xfrm>
            <a:off x="860981" y="1844824"/>
            <a:ext cx="7425458" cy="3462486"/>
          </a:xfrm>
          <a:prstGeom prst="rect">
            <a:avLst/>
          </a:prstGeom>
          <a:noFill/>
        </p:spPr>
        <p:txBody>
          <a:bodyPr wrap="square" rtlCol="0">
            <a:spAutoFit/>
          </a:bodyPr>
          <a:lstStyle/>
          <a:p>
            <a:pPr>
              <a:lnSpc>
                <a:spcPct val="150000"/>
              </a:lnSpc>
            </a:pPr>
            <a:r>
              <a:rPr lang="en-US" altLang="zh-CN" sz="32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第四十八条 失业人员在领取失业保险金期间，参加职工基本医疗保险，享受基本医疗保险待遇。</a:t>
            </a:r>
            <a:endParaRPr lang="en-US" altLang="zh-CN" sz="2400" dirty="0">
              <a:latin typeface="Arial" panose="020B0604020202020204" pitchFamily="34" charset="0"/>
              <a:cs typeface="Arial" panose="020B0604020202020204" pitchFamily="34" charset="0"/>
            </a:endParaRPr>
          </a:p>
          <a:p>
            <a:pPr>
              <a:lnSpc>
                <a:spcPct val="150000"/>
              </a:lnSpc>
            </a:pPr>
            <a:endParaRPr lang="zh-CN" altLang="en-US" sz="2400" dirty="0">
              <a:latin typeface="Arial" panose="020B0604020202020204" pitchFamily="34" charset="0"/>
              <a:cs typeface="Arial" panose="020B0604020202020204" pitchFamily="34" charset="0"/>
            </a:endParaRPr>
          </a:p>
          <a:p>
            <a:pPr>
              <a:lnSpc>
                <a:spcPct val="150000"/>
              </a:lnSpc>
            </a:pPr>
            <a:r>
              <a:rPr lang="zh-CN" altLang="en-US" sz="2400" dirty="0">
                <a:latin typeface="Arial" panose="020B0604020202020204" pitchFamily="34" charset="0"/>
                <a:cs typeface="Arial" panose="020B0604020202020204" pitchFamily="34" charset="0"/>
              </a:rPr>
              <a:t>       失业人员应当缴纳的基本医疗保险费从失业保险基金中支付，个人不缴纳基本医疗保险费。</a:t>
            </a:r>
          </a:p>
          <a:p>
            <a:pPr>
              <a:lnSpc>
                <a:spcPct val="150000"/>
              </a:lnSpc>
            </a:pP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9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标题 1"/>
          <p:cNvSpPr>
            <a:spLocks noGrp="1"/>
          </p:cNvSpPr>
          <p:nvPr>
            <p:ph type="title"/>
          </p:nvPr>
        </p:nvSpPr>
        <p:spPr>
          <a:xfrm>
            <a:off x="458910" y="116632"/>
            <a:ext cx="8229600" cy="654032"/>
          </a:xfrm>
        </p:spPr>
        <p:txBody>
          <a:bodyPr/>
          <a:lstStyle/>
          <a:p>
            <a:r>
              <a:rPr lang="zh-CN" altLang="en-US" dirty="0"/>
              <a:t>农民合同工</a:t>
            </a:r>
          </a:p>
        </p:txBody>
      </p:sp>
      <p:sp>
        <p:nvSpPr>
          <p:cNvPr id="3" name="文本框 2"/>
          <p:cNvSpPr txBox="1"/>
          <p:nvPr/>
        </p:nvSpPr>
        <p:spPr>
          <a:xfrm>
            <a:off x="899592" y="1556792"/>
            <a:ext cx="7632848" cy="3264227"/>
          </a:xfrm>
          <a:prstGeom prst="rect">
            <a:avLst/>
          </a:prstGeom>
          <a:noFill/>
        </p:spPr>
        <p:txBody>
          <a:bodyPr wrap="square" rtlCol="0">
            <a:spAutoFit/>
          </a:bodyPr>
          <a:lstStyle/>
          <a:p>
            <a:pPr>
              <a:lnSpc>
                <a:spcPct val="150000"/>
              </a:lnSpc>
            </a:pPr>
            <a:r>
              <a:rPr lang="zh-CN" altLang="en-US" sz="2000" b="1" dirty="0"/>
              <a:t>失业保险条例 </a:t>
            </a:r>
            <a:r>
              <a:rPr lang="zh-CN" altLang="en-US" sz="2000" dirty="0"/>
              <a:t>第二十一条 单位招用的农民合同制工人连续工作满</a:t>
            </a:r>
            <a:r>
              <a:rPr lang="en-US" altLang="zh-CN" sz="2000" dirty="0"/>
              <a:t>1</a:t>
            </a:r>
            <a:r>
              <a:rPr lang="zh-CN" altLang="en-US" sz="2000" dirty="0"/>
              <a:t>年，本单位并已缴纳失业保险费，劳动合同期满未续订或者提前解除劳动合同的，由社会保险经办机构根据其工作时间长短，对其支付一次性生活补助。补助的办法和标准由省、自治区、直辖市人民政府规定。</a:t>
            </a:r>
          </a:p>
          <a:p>
            <a:pPr>
              <a:lnSpc>
                <a:spcPct val="150000"/>
              </a:lnSpc>
            </a:pPr>
            <a:endParaRPr lang="en-US" altLang="zh-CN" sz="2000" dirty="0"/>
          </a:p>
          <a:p>
            <a:pPr>
              <a:lnSpc>
                <a:spcPct val="150000"/>
              </a:lnSpc>
            </a:pPr>
            <a:r>
              <a:rPr lang="zh-CN" altLang="en-US" sz="2000" dirty="0">
                <a:solidFill>
                  <a:srgbClr val="FF0000"/>
                </a:solidFill>
              </a:rPr>
              <a:t>得出结论：享受一次性生活补助的农民合同工不享受失业代缴医疗。</a:t>
            </a:r>
          </a:p>
        </p:txBody>
      </p:sp>
    </p:spTree>
    <p:extLst>
      <p:ext uri="{BB962C8B-B14F-4D97-AF65-F5344CB8AC3E}">
        <p14:creationId xmlns:p14="http://schemas.microsoft.com/office/powerpoint/2010/main" val="25609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待遇项目</a:t>
            </a:r>
          </a:p>
        </p:txBody>
      </p:sp>
      <p:sp>
        <p:nvSpPr>
          <p:cNvPr id="3" name="矩形 2"/>
          <p:cNvSpPr/>
          <p:nvPr/>
        </p:nvSpPr>
        <p:spPr>
          <a:xfrm>
            <a:off x="1763688" y="1844824"/>
            <a:ext cx="7200800" cy="2862322"/>
          </a:xfrm>
          <a:prstGeom prst="rect">
            <a:avLst/>
          </a:prstGeom>
        </p:spPr>
        <p:txBody>
          <a:bodyPr wrap="square">
            <a:spAutoFit/>
          </a:bodyPr>
          <a:lstStyle/>
          <a:p>
            <a:r>
              <a:rPr lang="zh-CN" altLang="en-US" sz="3600" b="1" dirty="0"/>
              <a:t>200010	失业保险金</a:t>
            </a:r>
            <a:endParaRPr lang="en-US" altLang="zh-CN" sz="3600" b="1" dirty="0"/>
          </a:p>
          <a:p>
            <a:endParaRPr lang="zh-CN" altLang="en-US" sz="3600" b="1" dirty="0"/>
          </a:p>
          <a:p>
            <a:r>
              <a:rPr lang="zh-CN" altLang="en-US" sz="3600" b="1" dirty="0"/>
              <a:t>200020	医疗补助金</a:t>
            </a:r>
            <a:endParaRPr lang="en-US" altLang="zh-CN" sz="3600" b="1" dirty="0"/>
          </a:p>
          <a:p>
            <a:endParaRPr lang="zh-CN" altLang="en-US" sz="3600" b="1" dirty="0"/>
          </a:p>
          <a:p>
            <a:r>
              <a:rPr lang="zh-CN" altLang="en-US" sz="3600" b="1" dirty="0"/>
              <a:t>200021	基本医疗保险费</a:t>
            </a:r>
          </a:p>
        </p:txBody>
      </p:sp>
    </p:spTree>
    <p:extLst>
      <p:ext uri="{BB962C8B-B14F-4D97-AF65-F5344CB8AC3E}">
        <p14:creationId xmlns:p14="http://schemas.microsoft.com/office/powerpoint/2010/main" val="107949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标题 1"/>
          <p:cNvSpPr>
            <a:spLocks noGrp="1"/>
          </p:cNvSpPr>
          <p:nvPr>
            <p:ph type="title"/>
          </p:nvPr>
        </p:nvSpPr>
        <p:spPr>
          <a:xfrm>
            <a:off x="458910" y="116632"/>
            <a:ext cx="8229600" cy="654032"/>
          </a:xfrm>
        </p:spPr>
        <p:txBody>
          <a:bodyPr/>
          <a:lstStyle/>
          <a:p>
            <a:r>
              <a:rPr lang="zh-CN" altLang="en-US" dirty="0"/>
              <a:t>待遇项目</a:t>
            </a:r>
          </a:p>
        </p:txBody>
      </p:sp>
      <p:sp>
        <p:nvSpPr>
          <p:cNvPr id="42" name="AutoShape 3"/>
          <p:cNvSpPr>
            <a:spLocks noChangeArrowheads="1"/>
          </p:cNvSpPr>
          <p:nvPr/>
        </p:nvSpPr>
        <p:spPr bwMode="auto">
          <a:xfrm>
            <a:off x="3216571" y="1700808"/>
            <a:ext cx="2587625" cy="388843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sp>
        <p:nvSpPr>
          <p:cNvPr id="43" name="AutoShape 4"/>
          <p:cNvSpPr>
            <a:spLocks noChangeArrowheads="1"/>
          </p:cNvSpPr>
          <p:nvPr/>
        </p:nvSpPr>
        <p:spPr bwMode="auto">
          <a:xfrm>
            <a:off x="5980409" y="1700808"/>
            <a:ext cx="2587625" cy="388843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grpSp>
        <p:nvGrpSpPr>
          <p:cNvPr id="44" name="Group 5"/>
          <p:cNvGrpSpPr>
            <a:grpSpLocks/>
          </p:cNvGrpSpPr>
          <p:nvPr/>
        </p:nvGrpSpPr>
        <p:grpSpPr bwMode="auto">
          <a:xfrm>
            <a:off x="6120109" y="1449983"/>
            <a:ext cx="2355850" cy="523875"/>
            <a:chOff x="0" y="0"/>
            <a:chExt cx="1484" cy="330"/>
          </a:xfrm>
        </p:grpSpPr>
        <p:sp>
          <p:nvSpPr>
            <p:cNvPr id="45" name="AutoShape 6"/>
            <p:cNvSpPr>
              <a:spLocks noChangeArrowheads="1"/>
            </p:cNvSpPr>
            <p:nvPr/>
          </p:nvSpPr>
          <p:spPr bwMode="auto">
            <a:xfrm>
              <a:off x="0" y="0"/>
              <a:ext cx="1484" cy="330"/>
            </a:xfrm>
            <a:prstGeom prst="roundRect">
              <a:avLst>
                <a:gd name="adj" fmla="val 16667"/>
              </a:avLst>
            </a:prstGeom>
            <a:solidFill>
              <a:srgbClr val="FFC319"/>
            </a:solidFill>
            <a:ln w="38100">
              <a:solidFill>
                <a:srgbClr val="FFFFFF">
                  <a:alpha val="69019"/>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endParaRPr>
            </a:p>
          </p:txBody>
        </p:sp>
        <p:sp>
          <p:nvSpPr>
            <p:cNvPr id="53" name="AutoShape 7"/>
            <p:cNvSpPr>
              <a:spLocks noChangeArrowheads="1"/>
            </p:cNvSpPr>
            <p:nvPr/>
          </p:nvSpPr>
          <p:spPr bwMode="auto">
            <a:xfrm>
              <a:off x="23" y="20"/>
              <a:ext cx="1432" cy="134"/>
            </a:xfrm>
            <a:prstGeom prst="roundRect">
              <a:avLst>
                <a:gd name="adj" fmla="val 28352"/>
              </a:avLst>
            </a:prstGeom>
            <a:gradFill rotWithShape="1">
              <a:gsLst>
                <a:gs pos="0">
                  <a:srgbClr val="FFFFFF"/>
                </a:gs>
                <a:gs pos="100000">
                  <a:srgbClr val="FFC319"/>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grpSp>
      <p:sp>
        <p:nvSpPr>
          <p:cNvPr id="54" name="Rectangle 8"/>
          <p:cNvSpPr>
            <a:spLocks noChangeArrowheads="1"/>
          </p:cNvSpPr>
          <p:nvPr/>
        </p:nvSpPr>
        <p:spPr bwMode="auto">
          <a:xfrm>
            <a:off x="6301614" y="1500783"/>
            <a:ext cx="199125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sym typeface="Arial" panose="020B0604020202020204" pitchFamily="34" charset="0"/>
              </a:rPr>
              <a:t>基本医疗保险费</a:t>
            </a:r>
            <a:endParaRPr lang="zh-CN" altLang="en-US" dirty="0"/>
          </a:p>
        </p:txBody>
      </p:sp>
      <p:grpSp>
        <p:nvGrpSpPr>
          <p:cNvPr id="55" name="Group 9"/>
          <p:cNvGrpSpPr>
            <a:grpSpLocks/>
          </p:cNvGrpSpPr>
          <p:nvPr/>
        </p:nvGrpSpPr>
        <p:grpSpPr bwMode="auto">
          <a:xfrm>
            <a:off x="3327696" y="1449983"/>
            <a:ext cx="2355850" cy="523875"/>
            <a:chOff x="0" y="0"/>
            <a:chExt cx="1484" cy="330"/>
          </a:xfrm>
        </p:grpSpPr>
        <p:sp>
          <p:nvSpPr>
            <p:cNvPr id="57" name="AutoShape 10"/>
            <p:cNvSpPr>
              <a:spLocks noChangeArrowheads="1"/>
            </p:cNvSpPr>
            <p:nvPr/>
          </p:nvSpPr>
          <p:spPr bwMode="auto">
            <a:xfrm>
              <a:off x="0" y="0"/>
              <a:ext cx="1484" cy="330"/>
            </a:xfrm>
            <a:prstGeom prst="roundRect">
              <a:avLst>
                <a:gd name="adj" fmla="val 16667"/>
              </a:avLst>
            </a:prstGeom>
            <a:solidFill>
              <a:srgbClr val="5CB1FE"/>
            </a:solidFill>
            <a:ln w="38100">
              <a:solidFill>
                <a:srgbClr val="FFFFFF">
                  <a:alpha val="69019"/>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endParaRPr>
            </a:p>
          </p:txBody>
        </p:sp>
        <p:sp>
          <p:nvSpPr>
            <p:cNvPr id="58" name="AutoShape 11"/>
            <p:cNvSpPr>
              <a:spLocks noChangeArrowheads="1"/>
            </p:cNvSpPr>
            <p:nvPr/>
          </p:nvSpPr>
          <p:spPr bwMode="auto">
            <a:xfrm>
              <a:off x="23" y="20"/>
              <a:ext cx="1432" cy="134"/>
            </a:xfrm>
            <a:prstGeom prst="roundRect">
              <a:avLst>
                <a:gd name="adj" fmla="val 28352"/>
              </a:avLst>
            </a:prstGeom>
            <a:gradFill rotWithShape="1">
              <a:gsLst>
                <a:gs pos="0">
                  <a:srgbClr val="FFFFFF"/>
                </a:gs>
                <a:gs pos="100000">
                  <a:srgbClr val="5CB1F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grpSp>
      <p:sp>
        <p:nvSpPr>
          <p:cNvPr id="59" name="Rectangle 12"/>
          <p:cNvSpPr>
            <a:spLocks noChangeArrowheads="1"/>
          </p:cNvSpPr>
          <p:nvPr/>
        </p:nvSpPr>
        <p:spPr bwMode="auto">
          <a:xfrm>
            <a:off x="3760936" y="1500783"/>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sym typeface="Arial" panose="020B0604020202020204" pitchFamily="34" charset="0"/>
              </a:rPr>
              <a:t>医疗补助金</a:t>
            </a:r>
            <a:endParaRPr lang="zh-CN" altLang="en-US" dirty="0"/>
          </a:p>
        </p:txBody>
      </p:sp>
      <p:sp>
        <p:nvSpPr>
          <p:cNvPr id="60" name="AutoShape 13"/>
          <p:cNvSpPr>
            <a:spLocks noChangeArrowheads="1"/>
          </p:cNvSpPr>
          <p:nvPr/>
        </p:nvSpPr>
        <p:spPr bwMode="auto">
          <a:xfrm>
            <a:off x="454321" y="1700808"/>
            <a:ext cx="2587625" cy="388843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sp>
        <p:nvSpPr>
          <p:cNvPr id="61" name="AutoShape 14"/>
          <p:cNvSpPr>
            <a:spLocks noChangeArrowheads="1"/>
          </p:cNvSpPr>
          <p:nvPr/>
        </p:nvSpPr>
        <p:spPr bwMode="auto">
          <a:xfrm>
            <a:off x="552746" y="1449983"/>
            <a:ext cx="2355850" cy="523875"/>
          </a:xfrm>
          <a:prstGeom prst="roundRect">
            <a:avLst>
              <a:gd name="adj" fmla="val 16667"/>
            </a:avLst>
          </a:prstGeom>
          <a:solidFill>
            <a:srgbClr val="A8D02A"/>
          </a:solidFill>
          <a:ln w="38100">
            <a:solidFill>
              <a:srgbClr val="FFFFFF">
                <a:alpha val="69019"/>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sp>
        <p:nvSpPr>
          <p:cNvPr id="62" name="AutoShape 15"/>
          <p:cNvSpPr>
            <a:spLocks noChangeArrowheads="1"/>
          </p:cNvSpPr>
          <p:nvPr/>
        </p:nvSpPr>
        <p:spPr bwMode="auto">
          <a:xfrm>
            <a:off x="589259" y="1481733"/>
            <a:ext cx="2273300" cy="125412"/>
          </a:xfrm>
          <a:prstGeom prst="roundRect">
            <a:avLst>
              <a:gd name="adj" fmla="val 28352"/>
            </a:avLst>
          </a:prstGeom>
          <a:gradFill rotWithShape="1">
            <a:gsLst>
              <a:gs pos="0">
                <a:srgbClr val="FFFFFF"/>
              </a:gs>
              <a:gs pos="100000">
                <a:srgbClr val="A8D02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endParaRPr>
          </a:p>
        </p:txBody>
      </p:sp>
      <p:sp>
        <p:nvSpPr>
          <p:cNvPr id="63" name="Rectangle 16"/>
          <p:cNvSpPr>
            <a:spLocks noChangeArrowheads="1"/>
          </p:cNvSpPr>
          <p:nvPr/>
        </p:nvSpPr>
        <p:spPr bwMode="auto">
          <a:xfrm>
            <a:off x="985986" y="1500783"/>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sym typeface="Arial" panose="020B0604020202020204" pitchFamily="34" charset="0"/>
              </a:rPr>
              <a:t>失业保险金</a:t>
            </a:r>
            <a:endParaRPr lang="zh-CN" altLang="en-US" dirty="0"/>
          </a:p>
        </p:txBody>
      </p:sp>
      <p:sp>
        <p:nvSpPr>
          <p:cNvPr id="64" name="Text Box 18"/>
          <p:cNvSpPr>
            <a:spLocks noChangeArrowheads="1"/>
          </p:cNvSpPr>
          <p:nvPr/>
        </p:nvSpPr>
        <p:spPr bwMode="auto">
          <a:xfrm>
            <a:off x="569936" y="2277070"/>
            <a:ext cx="2262187" cy="1146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ts val="2100"/>
              </a:lnSpc>
              <a:spcBef>
                <a:spcPct val="50000"/>
              </a:spcBef>
              <a:buFont typeface="Arial" panose="020B0604020202020204" pitchFamily="34" charset="0"/>
              <a:buChar char="•"/>
            </a:pPr>
            <a:r>
              <a:rPr lang="zh-CN" altLang="en-US" sz="1600" b="1" dirty="0">
                <a:solidFill>
                  <a:srgbClr val="000000"/>
                </a:solidFill>
              </a:rPr>
              <a:t>项目代码</a:t>
            </a:r>
            <a:r>
              <a:rPr lang="en-US" altLang="zh-CN" sz="1600" b="1" dirty="0">
                <a:solidFill>
                  <a:srgbClr val="000000"/>
                </a:solidFill>
              </a:rPr>
              <a:t>200010</a:t>
            </a:r>
          </a:p>
          <a:p>
            <a:pPr marL="285750" indent="-285750" eaLnBrk="1" hangingPunct="1">
              <a:lnSpc>
                <a:spcPts val="2100"/>
              </a:lnSpc>
              <a:spcBef>
                <a:spcPct val="50000"/>
              </a:spcBef>
              <a:buFont typeface="Arial" panose="020B0604020202020204" pitchFamily="34" charset="0"/>
              <a:buChar char="•"/>
            </a:pPr>
            <a:r>
              <a:rPr lang="zh-CN" altLang="en-US" sz="1600" b="1" dirty="0">
                <a:solidFill>
                  <a:srgbClr val="000000"/>
                </a:solidFill>
              </a:rPr>
              <a:t>按月发放</a:t>
            </a:r>
            <a:endParaRPr lang="en-US" altLang="zh-CN" sz="1600" b="1" dirty="0">
              <a:solidFill>
                <a:srgbClr val="000000"/>
              </a:solidFill>
            </a:endParaRPr>
          </a:p>
          <a:p>
            <a:pPr marL="285750" indent="-285750" eaLnBrk="1" hangingPunct="1">
              <a:lnSpc>
                <a:spcPts val="2100"/>
              </a:lnSpc>
              <a:spcBef>
                <a:spcPct val="50000"/>
              </a:spcBef>
              <a:buFont typeface="Arial" panose="020B0604020202020204" pitchFamily="34" charset="0"/>
              <a:buChar char="•"/>
            </a:pPr>
            <a:r>
              <a:rPr lang="zh-CN" altLang="en-US" sz="1600" b="1" dirty="0">
                <a:solidFill>
                  <a:srgbClr val="000000"/>
                </a:solidFill>
              </a:rPr>
              <a:t>发放到参保人手中</a:t>
            </a:r>
            <a:endParaRPr lang="en-US" altLang="zh-CN" sz="1600" b="1" dirty="0">
              <a:solidFill>
                <a:srgbClr val="000000"/>
              </a:solidFill>
            </a:endParaRPr>
          </a:p>
        </p:txBody>
      </p:sp>
      <p:sp>
        <p:nvSpPr>
          <p:cNvPr id="65" name="Text Box 19"/>
          <p:cNvSpPr>
            <a:spLocks noChangeArrowheads="1"/>
          </p:cNvSpPr>
          <p:nvPr/>
        </p:nvSpPr>
        <p:spPr bwMode="auto">
          <a:xfrm>
            <a:off x="3288009" y="2277070"/>
            <a:ext cx="2506662"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项目代码</a:t>
            </a:r>
            <a:r>
              <a:rPr lang="en-US" altLang="zh-CN" sz="1600" b="1" dirty="0">
                <a:solidFill>
                  <a:srgbClr val="000000"/>
                </a:solidFill>
                <a:sym typeface="Arial" panose="020B0604020202020204" pitchFamily="34" charset="0"/>
              </a:rPr>
              <a:t>200020</a:t>
            </a:r>
          </a:p>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按月发放</a:t>
            </a:r>
            <a:endParaRPr lang="en-US" altLang="zh-CN" sz="1600" b="1" dirty="0">
              <a:solidFill>
                <a:srgbClr val="000000"/>
              </a:solidFill>
              <a:sym typeface="Arial" panose="020B0604020202020204" pitchFamily="34" charset="0"/>
            </a:endParaRPr>
          </a:p>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发放到参保人手中</a:t>
            </a:r>
            <a:endParaRPr lang="zh-CN" altLang="en-US" dirty="0"/>
          </a:p>
        </p:txBody>
      </p:sp>
      <p:sp>
        <p:nvSpPr>
          <p:cNvPr id="66" name="Text Box 20"/>
          <p:cNvSpPr>
            <a:spLocks noChangeArrowheads="1"/>
          </p:cNvSpPr>
          <p:nvPr/>
        </p:nvSpPr>
        <p:spPr bwMode="auto">
          <a:xfrm>
            <a:off x="6029621" y="2277070"/>
            <a:ext cx="2506663" cy="2923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项目代码</a:t>
            </a:r>
            <a:r>
              <a:rPr lang="en-US" altLang="zh-CN" sz="1600" b="1" dirty="0">
                <a:solidFill>
                  <a:srgbClr val="000000"/>
                </a:solidFill>
                <a:sym typeface="Arial" panose="020B0604020202020204" pitchFamily="34" charset="0"/>
              </a:rPr>
              <a:t>200021</a:t>
            </a:r>
          </a:p>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每发放一个月失业保险金就代缴一个月</a:t>
            </a:r>
            <a:endParaRPr lang="en-US" altLang="zh-CN" sz="1600" b="1" dirty="0">
              <a:solidFill>
                <a:srgbClr val="000000"/>
              </a:solidFill>
              <a:sym typeface="Arial" panose="020B0604020202020204" pitchFamily="34" charset="0"/>
            </a:endParaRPr>
          </a:p>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未发放到参保人手中</a:t>
            </a:r>
            <a:endParaRPr lang="en-US" altLang="zh-CN" sz="1600" b="1" dirty="0">
              <a:solidFill>
                <a:srgbClr val="000000"/>
              </a:solidFill>
              <a:sym typeface="Arial" panose="020B0604020202020204" pitchFamily="34" charset="0"/>
            </a:endParaRPr>
          </a:p>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从失业基金划入医疗基金</a:t>
            </a:r>
            <a:endParaRPr lang="en-US" altLang="zh-CN" sz="1600" b="1" dirty="0">
              <a:solidFill>
                <a:srgbClr val="000000"/>
              </a:solidFill>
              <a:sym typeface="Arial" panose="020B0604020202020204" pitchFamily="34" charset="0"/>
            </a:endParaRPr>
          </a:p>
          <a:p>
            <a:pPr eaLnBrk="1" hangingPunct="1">
              <a:spcBef>
                <a:spcPct val="50000"/>
              </a:spcBef>
              <a:buFont typeface="Arial" panose="020B0604020202020204" pitchFamily="34" charset="0"/>
              <a:buChar char="•"/>
            </a:pPr>
            <a:r>
              <a:rPr lang="zh-CN" altLang="en-US" sz="1600" b="1" dirty="0">
                <a:solidFill>
                  <a:srgbClr val="000000"/>
                </a:solidFill>
                <a:sym typeface="Arial" panose="020B0604020202020204" pitchFamily="34" charset="0"/>
              </a:rPr>
              <a:t>代缴医疗后不再发放医疗补助金</a:t>
            </a:r>
            <a:endParaRPr lang="en-US" altLang="zh-CN" sz="1600" b="1" dirty="0">
              <a:solidFill>
                <a:srgbClr val="000000"/>
              </a:solidFill>
              <a:sym typeface="Arial" panose="020B0604020202020204" pitchFamily="34" charset="0"/>
            </a:endParaRPr>
          </a:p>
          <a:p>
            <a:pPr eaLnBrk="1" hangingPunct="1">
              <a:spcBef>
                <a:spcPct val="50000"/>
              </a:spcBef>
            </a:pPr>
            <a:endParaRPr lang="en-US" altLang="zh-CN" sz="1600" b="1" dirty="0">
              <a:solidFill>
                <a:srgbClr val="000000"/>
              </a:solidFill>
              <a:sym typeface="Arial" panose="020B0604020202020204" pitchFamily="34" charset="0"/>
            </a:endParaRPr>
          </a:p>
        </p:txBody>
      </p:sp>
    </p:spTree>
    <p:extLst>
      <p:ext uri="{BB962C8B-B14F-4D97-AF65-F5344CB8AC3E}">
        <p14:creationId xmlns:p14="http://schemas.microsoft.com/office/powerpoint/2010/main" val="1899836705"/>
      </p:ext>
    </p:extLst>
  </p:cSld>
  <p:clrMapOvr>
    <a:masterClrMapping/>
  </p:clrMapOvr>
</p:sld>
</file>

<file path=ppt/theme/theme1.xml><?xml version="1.0" encoding="utf-8"?>
<a:theme xmlns:a="http://schemas.openxmlformats.org/drawingml/2006/main" name="银海金保二期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银海白底模板">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银海白底模板_2">
  <a:themeElements>
    <a:clrScheme name="">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银海白底模板_2">
      <a:majorFont>
        <a:latin typeface="DFLiJinHeiW8-GB"/>
        <a:ea typeface="DFLiJinHeiW8-GB"/>
        <a:cs typeface="DFLiJinHeiW8-GB"/>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银海金保二期模板.potx</Template>
  <TotalTime>157281973</TotalTime>
  <Pages>0</Pages>
  <Words>2504</Words>
  <Characters>0</Characters>
  <Application>Microsoft Office PowerPoint</Application>
  <DocSecurity>0</DocSecurity>
  <PresentationFormat>全屏显示(4:3)</PresentationFormat>
  <Lines>0</Lines>
  <Paragraphs>226</Paragraphs>
  <Slides>33</Slides>
  <Notes>10</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33</vt:i4>
      </vt:variant>
    </vt:vector>
  </HeadingPairs>
  <TitlesOfParts>
    <vt:vector size="50" baseType="lpstr">
      <vt:lpstr>DFLiJinHeiW8-GB</vt:lpstr>
      <vt:lpstr>FrutigerNext LT Medium</vt:lpstr>
      <vt:lpstr>FrutigerNext LT Regular</vt:lpstr>
      <vt:lpstr>ＭＳ Ｐゴシック</vt:lpstr>
      <vt:lpstr>黑体</vt:lpstr>
      <vt:lpstr>华文细黑</vt:lpstr>
      <vt:lpstr>宋体</vt:lpstr>
      <vt:lpstr>微软雅黑</vt:lpstr>
      <vt:lpstr>Arial</vt:lpstr>
      <vt:lpstr>Broadway</vt:lpstr>
      <vt:lpstr>Calibri</vt:lpstr>
      <vt:lpstr>Impact</vt:lpstr>
      <vt:lpstr>Wingdings</vt:lpstr>
      <vt:lpstr>银海金保二期模板</vt:lpstr>
      <vt:lpstr>自定义设计方案</vt:lpstr>
      <vt:lpstr>1_银海白底模板</vt:lpstr>
      <vt:lpstr>银海白底模板_2</vt:lpstr>
      <vt:lpstr>失业代缴医疗与养老个人账户</vt:lpstr>
      <vt:lpstr>失业保险</vt:lpstr>
      <vt:lpstr>失业保险待遇</vt:lpstr>
      <vt:lpstr>失业保险待遇</vt:lpstr>
      <vt:lpstr>医疗补助金</vt:lpstr>
      <vt:lpstr>中华人民共和国社会保险法</vt:lpstr>
      <vt:lpstr>农民合同工</vt:lpstr>
      <vt:lpstr>待遇项目</vt:lpstr>
      <vt:lpstr>待遇项目</vt:lpstr>
      <vt:lpstr>失业保险待遇</vt:lpstr>
      <vt:lpstr>规则</vt:lpstr>
      <vt:lpstr>规则</vt:lpstr>
      <vt:lpstr>规则</vt:lpstr>
      <vt:lpstr>规则</vt:lpstr>
      <vt:lpstr>涉及模块</vt:lpstr>
      <vt:lpstr>规则</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养老个人账户</vt:lpstr>
      <vt:lpstr>PowerPoint 演示文稿</vt:lpstr>
    </vt:vector>
  </TitlesOfParts>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吴治中</dc:creator>
  <cp:lastModifiedBy>田奇</cp:lastModifiedBy>
  <cp:revision>2312</cp:revision>
  <cp:lastPrinted>1899-12-30T00:00:00Z</cp:lastPrinted>
  <dcterms:created xsi:type="dcterms:W3CDTF">2011-09-05T07:05:00Z</dcterms:created>
  <dcterms:modified xsi:type="dcterms:W3CDTF">2016-10-20T08:53:25Z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