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28" r:id="rId4"/>
    <p:sldId id="259" r:id="rId5"/>
    <p:sldId id="260" r:id="rId6"/>
    <p:sldId id="262" r:id="rId7"/>
    <p:sldId id="349" r:id="rId8"/>
    <p:sldId id="269" r:id="rId9"/>
    <p:sldId id="268" r:id="rId10"/>
    <p:sldId id="334" r:id="rId11"/>
    <p:sldId id="333" r:id="rId12"/>
    <p:sldId id="335" r:id="rId13"/>
    <p:sldId id="272" r:id="rId14"/>
    <p:sldId id="337" r:id="rId15"/>
    <p:sldId id="338" r:id="rId16"/>
    <p:sldId id="281" r:id="rId17"/>
    <p:sldId id="282" r:id="rId18"/>
    <p:sldId id="283" r:id="rId19"/>
    <p:sldId id="348" r:id="rId20"/>
    <p:sldId id="339" r:id="rId21"/>
    <p:sldId id="350" r:id="rId22"/>
    <p:sldId id="344" r:id="rId23"/>
    <p:sldId id="291" r:id="rId24"/>
    <p:sldId id="294" r:id="rId25"/>
    <p:sldId id="327" r:id="rId26"/>
    <p:sldId id="300" r:id="rId27"/>
    <p:sldId id="355" r:id="rId28"/>
    <p:sldId id="360" r:id="rId29"/>
    <p:sldId id="356" r:id="rId30"/>
    <p:sldId id="357" r:id="rId31"/>
    <p:sldId id="358" r:id="rId32"/>
    <p:sldId id="353" r:id="rId33"/>
    <p:sldId id="359" r:id="rId34"/>
    <p:sldId id="361" r:id="rId35"/>
    <p:sldId id="363" r:id="rId36"/>
    <p:sldId id="342" r:id="rId37"/>
    <p:sldId id="293" r:id="rId38"/>
    <p:sldId id="364" r:id="rId39"/>
    <p:sldId id="343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Wanghongxuan" initials="Zh" lastIdx="2" clrIdx="0">
    <p:extLst>
      <p:ext uri="{19B8F6BF-5375-455C-9EA6-DF929625EA0E}">
        <p15:presenceInfo xmlns:p15="http://schemas.microsoft.com/office/powerpoint/2012/main" userId="S::s2020696@u.tsukuba.ac.jp::ebed4987-1878-4a87-8106-dfca5eebce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1B332-1353-FF23-4D34-A23F45581DA0}" v="73" dt="2020-10-19T06:33:57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Wanghongxuan" userId="S::s2020696@u.tsukuba.ac.jp::ebed4987-1878-4a87-8106-dfca5eebce31" providerId="AD" clId="Web-{0441B332-1353-FF23-4D34-A23F45581DA0}"/>
    <pc:docChg chg="delSld modSld">
      <pc:chgData name="ZhaoWanghongxuan" userId="S::s2020696@u.tsukuba.ac.jp::ebed4987-1878-4a87-8106-dfca5eebce31" providerId="AD" clId="Web-{0441B332-1353-FF23-4D34-A23F45581DA0}" dt="2020-10-19T06:33:57.713" v="72" actId="20577"/>
      <pc:docMkLst>
        <pc:docMk/>
      </pc:docMkLst>
      <pc:sldChg chg="addCm">
        <pc:chgData name="ZhaoWanghongxuan" userId="S::s2020696@u.tsukuba.ac.jp::ebed4987-1878-4a87-8106-dfca5eebce31" providerId="AD" clId="Web-{0441B332-1353-FF23-4D34-A23F45581DA0}" dt="2020-10-19T05:48:59.209" v="12"/>
        <pc:sldMkLst>
          <pc:docMk/>
          <pc:sldMk cId="3177341380" sldId="262"/>
        </pc:sldMkLst>
      </pc:sldChg>
      <pc:sldChg chg="addSp delSp modSp">
        <pc:chgData name="ZhaoWanghongxuan" userId="S::s2020696@u.tsukuba.ac.jp::ebed4987-1878-4a87-8106-dfca5eebce31" providerId="AD" clId="Web-{0441B332-1353-FF23-4D34-A23F45581DA0}" dt="2020-10-19T05:51:08.789" v="19" actId="1076"/>
        <pc:sldMkLst>
          <pc:docMk/>
          <pc:sldMk cId="2986557155" sldId="269"/>
        </pc:sldMkLst>
        <pc:spChg chg="add del">
          <ac:chgData name="ZhaoWanghongxuan" userId="S::s2020696@u.tsukuba.ac.jp::ebed4987-1878-4a87-8106-dfca5eebce31" providerId="AD" clId="Web-{0441B332-1353-FF23-4D34-A23F45581DA0}" dt="2020-10-19T05:50:07.507" v="16"/>
          <ac:spMkLst>
            <pc:docMk/>
            <pc:sldMk cId="2986557155" sldId="269"/>
            <ac:spMk id="3" creationId="{12ED3081-26CD-4068-965E-BA731FBE2631}"/>
          </ac:spMkLst>
        </pc:spChg>
        <pc:spChg chg="mod">
          <ac:chgData name="ZhaoWanghongxuan" userId="S::s2020696@u.tsukuba.ac.jp::ebed4987-1878-4a87-8106-dfca5eebce31" providerId="AD" clId="Web-{0441B332-1353-FF23-4D34-A23F45581DA0}" dt="2020-10-19T05:32:15.253" v="4" actId="1076"/>
          <ac:spMkLst>
            <pc:docMk/>
            <pc:sldMk cId="2986557155" sldId="269"/>
            <ac:spMk id="7" creationId="{AA211CB5-57DB-4D14-B8B8-EFFFDAD650D8}"/>
          </ac:spMkLst>
        </pc:spChg>
        <pc:spChg chg="add mod">
          <ac:chgData name="ZhaoWanghongxuan" userId="S::s2020696@u.tsukuba.ac.jp::ebed4987-1878-4a87-8106-dfca5eebce31" providerId="AD" clId="Web-{0441B332-1353-FF23-4D34-A23F45581DA0}" dt="2020-10-19T05:51:08.789" v="19" actId="1076"/>
          <ac:spMkLst>
            <pc:docMk/>
            <pc:sldMk cId="2986557155" sldId="269"/>
            <ac:spMk id="22" creationId="{2545F5F1-3CE9-42AC-B6A8-01D7A46D24E6}"/>
          </ac:spMkLst>
        </pc:spChg>
        <pc:spChg chg="del">
          <ac:chgData name="ZhaoWanghongxuan" userId="S::s2020696@u.tsukuba.ac.jp::ebed4987-1878-4a87-8106-dfca5eebce31" providerId="AD" clId="Web-{0441B332-1353-FF23-4D34-A23F45581DA0}" dt="2020-10-19T05:51:05.133" v="17"/>
          <ac:spMkLst>
            <pc:docMk/>
            <pc:sldMk cId="2986557155" sldId="269"/>
            <ac:spMk id="24" creationId="{2FE19D97-8822-4613-B944-2A4A346CD321}"/>
          </ac:spMkLst>
        </pc:spChg>
        <pc:picChg chg="add del">
          <ac:chgData name="ZhaoWanghongxuan" userId="S::s2020696@u.tsukuba.ac.jp::ebed4987-1878-4a87-8106-dfca5eebce31" providerId="AD" clId="Web-{0441B332-1353-FF23-4D34-A23F45581DA0}" dt="2020-10-19T05:50:05.038" v="15"/>
          <ac:picMkLst>
            <pc:docMk/>
            <pc:sldMk cId="2986557155" sldId="269"/>
            <ac:picMk id="20" creationId="{09D9E396-71DA-4D1C-AB96-33166D137513}"/>
          </ac:picMkLst>
        </pc:picChg>
      </pc:sldChg>
      <pc:sldChg chg="del">
        <pc:chgData name="ZhaoWanghongxuan" userId="S::s2020696@u.tsukuba.ac.jp::ebed4987-1878-4a87-8106-dfca5eebce31" providerId="AD" clId="Web-{0441B332-1353-FF23-4D34-A23F45581DA0}" dt="2020-10-19T04:42:32.585" v="0"/>
        <pc:sldMkLst>
          <pc:docMk/>
          <pc:sldMk cId="2016639481" sldId="278"/>
        </pc:sldMkLst>
      </pc:sldChg>
      <pc:sldChg chg="modSp">
        <pc:chgData name="ZhaoWanghongxuan" userId="S::s2020696@u.tsukuba.ac.jp::ebed4987-1878-4a87-8106-dfca5eebce31" providerId="AD" clId="Web-{0441B332-1353-FF23-4D34-A23F45581DA0}" dt="2020-10-19T06:14:09.628" v="48" actId="20577"/>
        <pc:sldMkLst>
          <pc:docMk/>
          <pc:sldMk cId="57220473" sldId="282"/>
        </pc:sldMkLst>
        <pc:spChg chg="mod">
          <ac:chgData name="ZhaoWanghongxuan" userId="S::s2020696@u.tsukuba.ac.jp::ebed4987-1878-4a87-8106-dfca5eebce31" providerId="AD" clId="Web-{0441B332-1353-FF23-4D34-A23F45581DA0}" dt="2020-10-19T06:14:09.628" v="48" actId="20577"/>
          <ac:spMkLst>
            <pc:docMk/>
            <pc:sldMk cId="57220473" sldId="282"/>
            <ac:spMk id="6" creationId="{81F7F686-1B45-4889-B83D-FD07DC1C7C0D}"/>
          </ac:spMkLst>
        </pc:spChg>
      </pc:sldChg>
      <pc:sldChg chg="modSp">
        <pc:chgData name="ZhaoWanghongxuan" userId="S::s2020696@u.tsukuba.ac.jp::ebed4987-1878-4a87-8106-dfca5eebce31" providerId="AD" clId="Web-{0441B332-1353-FF23-4D34-A23F45581DA0}" dt="2020-10-19T06:18:01.929" v="58" actId="20577"/>
        <pc:sldMkLst>
          <pc:docMk/>
          <pc:sldMk cId="1320992524" sldId="283"/>
        </pc:sldMkLst>
        <pc:spChg chg="mod">
          <ac:chgData name="ZhaoWanghongxuan" userId="S::s2020696@u.tsukuba.ac.jp::ebed4987-1878-4a87-8106-dfca5eebce31" providerId="AD" clId="Web-{0441B332-1353-FF23-4D34-A23F45581DA0}" dt="2020-10-19T06:18:01.929" v="58" actId="20577"/>
          <ac:spMkLst>
            <pc:docMk/>
            <pc:sldMk cId="1320992524" sldId="283"/>
            <ac:spMk id="14" creationId="{8286994A-CC39-4F6F-B0B6-3F470D20BD15}"/>
          </ac:spMkLst>
        </pc:spChg>
      </pc:sldChg>
      <pc:sldChg chg="del">
        <pc:chgData name="ZhaoWanghongxuan" userId="S::s2020696@u.tsukuba.ac.jp::ebed4987-1878-4a87-8106-dfca5eebce31" providerId="AD" clId="Web-{0441B332-1353-FF23-4D34-A23F45581DA0}" dt="2020-10-19T06:23:36.607" v="68"/>
        <pc:sldMkLst>
          <pc:docMk/>
          <pc:sldMk cId="2235733167" sldId="290"/>
        </pc:sldMkLst>
      </pc:sldChg>
      <pc:sldChg chg="addCm">
        <pc:chgData name="ZhaoWanghongxuan" userId="S::s2020696@u.tsukuba.ac.jp::ebed4987-1878-4a87-8106-dfca5eebce31" providerId="AD" clId="Web-{0441B332-1353-FF23-4D34-A23F45581DA0}" dt="2020-10-19T05:40:17.137" v="11"/>
        <pc:sldMkLst>
          <pc:docMk/>
          <pc:sldMk cId="2854298775" sldId="315"/>
        </pc:sldMkLst>
      </pc:sldChg>
      <pc:sldChg chg="addSp delSp modSp">
        <pc:chgData name="ZhaoWanghongxuan" userId="S::s2020696@u.tsukuba.ac.jp::ebed4987-1878-4a87-8106-dfca5eebce31" providerId="AD" clId="Web-{0441B332-1353-FF23-4D34-A23F45581DA0}" dt="2020-10-19T06:33:57.713" v="72" actId="20577"/>
        <pc:sldMkLst>
          <pc:docMk/>
          <pc:sldMk cId="528863628" sldId="316"/>
        </pc:sldMkLst>
        <pc:spChg chg="mod">
          <ac:chgData name="ZhaoWanghongxuan" userId="S::s2020696@u.tsukuba.ac.jp::ebed4987-1878-4a87-8106-dfca5eebce31" providerId="AD" clId="Web-{0441B332-1353-FF23-4D34-A23F45581DA0}" dt="2020-10-19T06:33:57.713" v="72" actId="20577"/>
          <ac:spMkLst>
            <pc:docMk/>
            <pc:sldMk cId="528863628" sldId="316"/>
            <ac:spMk id="5" creationId="{A37BF1AD-6A2D-4365-AAA7-1292B60A304D}"/>
          </ac:spMkLst>
        </pc:spChg>
        <pc:picChg chg="add del mod">
          <ac:chgData name="ZhaoWanghongxuan" userId="S::s2020696@u.tsukuba.ac.jp::ebed4987-1878-4a87-8106-dfca5eebce31" providerId="AD" clId="Web-{0441B332-1353-FF23-4D34-A23F45581DA0}" dt="2020-10-19T05:36:07.257" v="10"/>
          <ac:picMkLst>
            <pc:docMk/>
            <pc:sldMk cId="528863628" sldId="316"/>
            <ac:picMk id="8" creationId="{A736898C-765F-478E-9A98-631CA49C4CEE}"/>
          </ac:picMkLst>
        </pc:picChg>
      </pc:sldChg>
      <pc:sldChg chg="modSp">
        <pc:chgData name="ZhaoWanghongxuan" userId="S::s2020696@u.tsukuba.ac.jp::ebed4987-1878-4a87-8106-dfca5eebce31" providerId="AD" clId="Web-{0441B332-1353-FF23-4D34-A23F45581DA0}" dt="2020-10-19T06:19:27.431" v="67" actId="1076"/>
        <pc:sldMkLst>
          <pc:docMk/>
          <pc:sldMk cId="2168187453" sldId="348"/>
        </pc:sldMkLst>
        <pc:spChg chg="mod">
          <ac:chgData name="ZhaoWanghongxuan" userId="S::s2020696@u.tsukuba.ac.jp::ebed4987-1878-4a87-8106-dfca5eebce31" providerId="AD" clId="Web-{0441B332-1353-FF23-4D34-A23F45581DA0}" dt="2020-10-19T06:19:27.431" v="67" actId="1076"/>
          <ac:spMkLst>
            <pc:docMk/>
            <pc:sldMk cId="2168187453" sldId="348"/>
            <ac:spMk id="16" creationId="{0B8ACFB9-0B96-4F21-9023-E486C09626CE}"/>
          </ac:spMkLst>
        </pc:spChg>
      </pc:sldChg>
      <pc:sldChg chg="delSp modSp">
        <pc:chgData name="ZhaoWanghongxuan" userId="S::s2020696@u.tsukuba.ac.jp::ebed4987-1878-4a87-8106-dfca5eebce31" providerId="AD" clId="Web-{0441B332-1353-FF23-4D34-A23F45581DA0}" dt="2020-10-19T06:23:42.545" v="70" actId="1076"/>
        <pc:sldMkLst>
          <pc:docMk/>
          <pc:sldMk cId="4121825079" sldId="350"/>
        </pc:sldMkLst>
        <pc:spChg chg="mod">
          <ac:chgData name="ZhaoWanghongxuan" userId="S::s2020696@u.tsukuba.ac.jp::ebed4987-1878-4a87-8106-dfca5eebce31" providerId="AD" clId="Web-{0441B332-1353-FF23-4D34-A23F45581DA0}" dt="2020-10-19T06:23:42.545" v="70" actId="1076"/>
          <ac:spMkLst>
            <pc:docMk/>
            <pc:sldMk cId="4121825079" sldId="350"/>
            <ac:spMk id="4" creationId="{E37D2A9E-D384-4F00-B492-BBAB56A16FB1}"/>
          </ac:spMkLst>
        </pc:spChg>
        <pc:spChg chg="del">
          <ac:chgData name="ZhaoWanghongxuan" userId="S::s2020696@u.tsukuba.ac.jp::ebed4987-1878-4a87-8106-dfca5eebce31" providerId="AD" clId="Web-{0441B332-1353-FF23-4D34-A23F45581DA0}" dt="2020-10-19T06:23:39.920" v="69"/>
          <ac:spMkLst>
            <pc:docMk/>
            <pc:sldMk cId="4121825079" sldId="350"/>
            <ac:spMk id="5" creationId="{AE78148D-711F-4170-AD4D-3CCF242D4D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7B3D-775D-469E-8296-06C770B55E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87ED-D4C4-4439-882D-306FFBB6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CCE-AB98-49EA-8A29-F2E00966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531D-360D-44F6-9614-D0E2D8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3258-4C44-4E5B-A1A3-C983115A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940-1D7D-4843-A8AC-1DEBA14969A8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D02-144C-4E96-8A29-B768D96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68A-2824-4CEB-8214-17CD886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395-FADE-461A-BDA1-A8A13F1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611E-1CED-41FB-ACD5-FC6E21A19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346E-A874-42AA-9558-BD2BAC6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1C-9E3D-4EE8-B21A-513A316B4F2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C041-EDC4-46EC-A70A-A3C93E9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74FA-B517-431D-A560-38E2A5F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4A6A9-1404-4767-B063-04B5762E8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164E-1B16-4C3B-8375-C59880BA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2D7D-884C-4BEF-98C6-9261D9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E8C-F7EB-41DB-876B-2099DDD24DB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D178-D771-4DB2-A662-1BCEB630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861-9BB2-4ECD-9DD5-6100AFF0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918-9F3E-4689-AB2D-5EA29DD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4F8A-68D2-4A72-B6BE-650DF77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A09-D2DB-46B0-8504-91A0E1A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99C1-1776-4C35-8935-DFBF39AB039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4776-9E9A-43B0-9D7B-C426FE55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93E-829D-4117-9A7E-4ACD18C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39900" y="439738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C8F-4CA0-47C3-984E-B871229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4D9E-CB7E-4E7F-BB0E-8CAD8C58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4C9C-9DD0-4530-8D34-8AB881E4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423-E49A-48F0-A686-513B5D15EC4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26EB-2490-4A42-BBEC-94E430D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C0B5-38A5-4006-BEF7-77B7161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11F-259D-443C-B730-7EC5278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5B40-145C-4511-87A8-A1D08523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90296-EBFA-44DE-AE2D-4D69E239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DE42-70FB-4E17-96DA-622C1F5E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C166-876A-4B0E-94DF-52CE2F47318A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23B91-54ED-4510-A1AD-9EC020A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0264-339D-468B-8471-0247B98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3BA-4406-4AF0-AC84-F5758B5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F0B1-B276-40EF-99FB-4A0D223F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A73A-594C-43DC-A559-CB472A09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A12D-F653-4E15-8FB1-862AB533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54262-00DD-44F2-A516-C4DA4B22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2CEA-1290-4873-A6FB-BBA58BE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10A-52F9-4553-A629-A8AF99EE3882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22B9A-B6CC-46E1-9334-8812706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EE42-E352-4D2E-A5F8-0DA8637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140-ED2F-45FF-8C0E-E6EB763F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6E9D-7311-4C66-B0EF-CDAF40E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F88-21F2-416C-9BC2-470221AD943F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95F7-9207-4B93-8342-2EC4807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DD83-1B5B-4604-99DD-7F6E3F08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4C80-0123-4C70-9AC8-54A3919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C225-7AF1-46ED-AB5F-5D786B8F388F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8F9F4-875D-4E8D-AD06-BEB5225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662D-FF2F-44A0-9D9A-2480E07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BD29-CBA0-42B4-819D-E7ABF2F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33B7-EE72-4ABC-AD37-09E099E1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52BF-8AD3-4E0B-A13E-FD8E7178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B157-99F7-4AD4-93C0-A011E67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1ECF-A51D-42D0-A27D-EFD25B42FE8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77CE-935C-4B4A-929F-129AF4AA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386-2819-4E74-8721-5051C85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1CA-03AC-4F98-B5BC-105E3D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C08EA-55EF-4095-8AE4-73842821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E02F-F3EB-41C0-A28C-497BBEB8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1A67-B8DA-4CBC-8E0E-19EC8E86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920-1266-4856-A39A-23B6E92E854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C85B-B72E-4D14-86BF-C91ED259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98C1-8F5E-403D-A97B-EB54217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A8E2-592B-4F45-AE3B-3223D12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DBE-E76A-48DE-A687-B3DBEF9C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A951-21F8-4337-80E2-499D40768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1828-3605-41E3-845A-4CC2A1EF8D10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8493-4E74-4FDA-85B7-C84EEBC1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76C6-0E94-4226-A3D1-3ABB2831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87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A728D8-C045-4115-B172-CC6489BAA86C}"/>
              </a:ext>
            </a:extLst>
          </p:cNvPr>
          <p:cNvSpPr txBox="1">
            <a:spLocks/>
          </p:cNvSpPr>
          <p:nvPr/>
        </p:nvSpPr>
        <p:spPr>
          <a:xfrm>
            <a:off x="721950" y="1482971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Dynjit: A General-purpose Just-In-Time Compiler for Python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7B4D-A691-4E84-A70A-AAEC0D0AFC4A}"/>
              </a:ext>
            </a:extLst>
          </p:cNvPr>
          <p:cNvSpPr txBox="1"/>
          <p:nvPr/>
        </p:nvSpPr>
        <p:spPr>
          <a:xfrm>
            <a:off x="2280183" y="3174468"/>
            <a:ext cx="7723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システム情報工学研究科　情報理工学位プログラム</a:t>
            </a:r>
            <a:endParaRPr lang="en-US" altLang="ja-JP" sz="2400" dirty="0"/>
          </a:p>
          <a:p>
            <a:r>
              <a:rPr lang="ja-JP" altLang="en-US" sz="2400" dirty="0"/>
              <a:t>プログラム論理研究室　</a:t>
            </a:r>
            <a:r>
              <a:rPr lang="en-US" altLang="ja-JP" sz="2400" dirty="0"/>
              <a:t>Zhao Wanghongxuan</a:t>
            </a:r>
          </a:p>
          <a:p>
            <a:r>
              <a:rPr lang="ja-JP" altLang="en-US" sz="2400" dirty="0"/>
              <a:t>指導教員：亀山幸義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3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Faster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978942" y="1259370"/>
            <a:ext cx="88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</a:t>
            </a:r>
            <a:r>
              <a:rPr lang="en-US" sz="4000" b="1" dirty="0"/>
              <a:t>dynamic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3336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Faster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2665" y="1326838"/>
            <a:ext cx="88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</a:t>
            </a:r>
            <a:r>
              <a:rPr lang="en-US" sz="4000" b="1" dirty="0"/>
              <a:t>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I/O(eval, reflections)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754510-E1B8-47A0-AE0B-87CB10EBC24D}"/>
              </a:ext>
            </a:extLst>
          </p:cNvPr>
          <p:cNvSpPr txBox="1"/>
          <p:nvPr/>
        </p:nvSpPr>
        <p:spPr>
          <a:xfrm>
            <a:off x="6947035" y="2496386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“I’m sorry”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6338238" y="2735013"/>
            <a:ext cx="2677428" cy="825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283109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Faster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</a:t>
            </a:r>
            <a:r>
              <a:rPr lang="en-US" sz="4000" b="1" dirty="0"/>
              <a:t>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57841EB-E22F-4D73-B00A-73E46509C9B5}"/>
              </a:ext>
            </a:extLst>
          </p:cNvPr>
          <p:cNvSpPr/>
          <p:nvPr/>
        </p:nvSpPr>
        <p:spPr>
          <a:xfrm rot="10800000" flipH="1">
            <a:off x="2193557" y="3895969"/>
            <a:ext cx="1877929" cy="1283447"/>
          </a:xfrm>
          <a:prstGeom prst="bentArrow">
            <a:avLst>
              <a:gd name="adj1" fmla="val 16001"/>
              <a:gd name="adj2" fmla="val 22746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CE45-2631-41F7-85FC-59859091D51A}"/>
              </a:ext>
            </a:extLst>
          </p:cNvPr>
          <p:cNvSpPr txBox="1"/>
          <p:nvPr/>
        </p:nvSpPr>
        <p:spPr>
          <a:xfrm>
            <a:off x="4291262" y="4590145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Referred as </a:t>
            </a:r>
            <a:r>
              <a:rPr lang="en-US" sz="3200" b="1" dirty="0"/>
              <a:t>Just-In-Time(JIT) </a:t>
            </a:r>
            <a:r>
              <a:rPr lang="en-US" sz="2400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/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/>
                  <a:t>Python needs JIT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1098786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Whole World is Calling for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Python JIT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DBAB-189F-41FC-BE87-E245E5494E8B}"/>
              </a:ext>
            </a:extLst>
          </p:cNvPr>
          <p:cNvSpPr txBox="1"/>
          <p:nvPr/>
        </p:nvSpPr>
        <p:spPr>
          <a:xfrm>
            <a:off x="10525225" y="587771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Status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2C3EF7A-7C20-47A9-AD9A-E776EAB3FDDB}"/>
              </a:ext>
            </a:extLst>
          </p:cNvPr>
          <p:cNvSpPr/>
          <p:nvPr/>
        </p:nvSpPr>
        <p:spPr>
          <a:xfrm>
            <a:off x="9476204" y="591371"/>
            <a:ext cx="986590" cy="5811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8FD91D4-69FA-4D98-85A1-A455152E60DB}"/>
              </a:ext>
            </a:extLst>
          </p:cNvPr>
          <p:cNvSpPr/>
          <p:nvPr/>
        </p:nvSpPr>
        <p:spPr>
          <a:xfrm flipV="1">
            <a:off x="5416481" y="1819516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F193A90-5367-4B12-96AB-C886944F2F5E}"/>
              </a:ext>
            </a:extLst>
          </p:cNvPr>
          <p:cNvSpPr/>
          <p:nvPr/>
        </p:nvSpPr>
        <p:spPr>
          <a:xfrm flipV="1">
            <a:off x="6511856" y="1819516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2B29BD5-3148-41B3-BFB5-E54B1E2C55B3}"/>
              </a:ext>
            </a:extLst>
          </p:cNvPr>
          <p:cNvSpPr/>
          <p:nvPr/>
        </p:nvSpPr>
        <p:spPr>
          <a:xfrm flipV="1">
            <a:off x="4321106" y="1819516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B96AD-479F-4C0E-AC63-B3A75D2E8678}"/>
              </a:ext>
            </a:extLst>
          </p:cNvPr>
          <p:cNvSpPr txBox="1"/>
          <p:nvPr/>
        </p:nvSpPr>
        <p:spPr>
          <a:xfrm>
            <a:off x="1777864" y="2031948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PyPy</a:t>
            </a:r>
            <a:r>
              <a:rPr lang="en-US" sz="3200" dirty="0">
                <a:solidFill>
                  <a:srgbClr val="C00000"/>
                </a:solidFill>
              </a:rPr>
              <a:t>(most successful so far)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15" name="Picture 2" descr="Microsoft Support">
            <a:extLst>
              <a:ext uri="{FF2B5EF4-FFF2-40B4-BE49-F238E27FC236}">
                <a16:creationId xmlns:a16="http://schemas.microsoft.com/office/drawing/2014/main" id="{F011F674-2886-49ED-A032-3021D7D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2153042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ropbox: A Free Online File Storage Account">
            <a:extLst>
              <a:ext uri="{FF2B5EF4-FFF2-40B4-BE49-F238E27FC236}">
                <a16:creationId xmlns:a16="http://schemas.microsoft.com/office/drawing/2014/main" id="{97EE36A0-E4DB-41FC-984F-88EDE64E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660913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usiness Intern, 2021 at Google in Singapore.">
            <a:extLst>
              <a:ext uri="{FF2B5EF4-FFF2-40B4-BE49-F238E27FC236}">
                <a16:creationId xmlns:a16="http://schemas.microsoft.com/office/drawing/2014/main" id="{BE863E3E-EEF0-4190-89C8-40172295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3080206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2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7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EC61CC9-0C69-48CF-A38E-9E4D5322F6E8}"/>
              </a:ext>
            </a:extLst>
          </p:cNvPr>
          <p:cNvSpPr/>
          <p:nvPr/>
        </p:nvSpPr>
        <p:spPr>
          <a:xfrm>
            <a:off x="4606309" y="2155546"/>
            <a:ext cx="4976723" cy="1646834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commits in last 2 years.</a:t>
            </a:r>
          </a:p>
          <a:p>
            <a:pPr algn="ctr"/>
            <a:r>
              <a:rPr lang="en-US" sz="2400" dirty="0"/>
              <a:t>Suspended, or even died..</a:t>
            </a:r>
          </a:p>
        </p:txBody>
      </p:sp>
    </p:spTree>
    <p:extLst>
      <p:ext uri="{BB962C8B-B14F-4D97-AF65-F5344CB8AC3E}">
        <p14:creationId xmlns:p14="http://schemas.microsoft.com/office/powerpoint/2010/main" val="20585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1F7F686-1B45-4889-B83D-FD07DC1C7C0D}"/>
              </a:ext>
            </a:extLst>
          </p:cNvPr>
          <p:cNvSpPr/>
          <p:nvPr/>
        </p:nvSpPr>
        <p:spPr>
          <a:xfrm>
            <a:off x="5610264" y="2294641"/>
            <a:ext cx="3564216" cy="1807189"/>
          </a:xfrm>
          <a:prstGeom prst="wedgeEllipseCallout">
            <a:avLst>
              <a:gd name="adj1" fmla="val -67633"/>
              <a:gd name="adj2" fmla="val 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Incompatible to CPython memory layouts</a:t>
            </a:r>
            <a:endParaRPr lang="en-US" sz="2400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5EE66-3BCB-4353-BF55-A466A0F1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320" y="4499704"/>
            <a:ext cx="7749439" cy="166343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09E1F-1396-4AEC-9B98-431909612B5B}"/>
              </a:ext>
            </a:extLst>
          </p:cNvPr>
          <p:cNvSpPr txBox="1"/>
          <p:nvPr/>
        </p:nvSpPr>
        <p:spPr>
          <a:xfrm>
            <a:off x="4695573" y="6224936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https://dl.acm.org/doi/pdf/10.1145/1565824.1565827</a:t>
            </a:r>
          </a:p>
        </p:txBody>
      </p:sp>
    </p:spTree>
    <p:extLst>
      <p:ext uri="{BB962C8B-B14F-4D97-AF65-F5344CB8AC3E}">
        <p14:creationId xmlns:p14="http://schemas.microsoft.com/office/powerpoint/2010/main" val="5722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286994A-CC39-4F6F-B0B6-3F470D20BD15}"/>
              </a:ext>
            </a:extLst>
          </p:cNvPr>
          <p:cNvSpPr/>
          <p:nvPr/>
        </p:nvSpPr>
        <p:spPr>
          <a:xfrm>
            <a:off x="5657112" y="2512581"/>
            <a:ext cx="3925920" cy="1702040"/>
          </a:xfrm>
          <a:prstGeom prst="wedgeEllipseCallout">
            <a:avLst>
              <a:gd name="adj1" fmla="val -63362"/>
              <a:gd name="adj2" fmla="val 24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Only works for numeric computing.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4CB7-E174-4BE8-9198-788F0AEA49C8}"/>
              </a:ext>
            </a:extLst>
          </p:cNvPr>
          <p:cNvSpPr txBox="1"/>
          <p:nvPr/>
        </p:nvSpPr>
        <p:spPr>
          <a:xfrm>
            <a:off x="6146351" y="619210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https://dl.acm.org/doi/pdf/10.1145/2833157.2833162</a:t>
            </a:r>
          </a:p>
        </p:txBody>
      </p:sp>
    </p:spTree>
    <p:extLst>
      <p:ext uri="{BB962C8B-B14F-4D97-AF65-F5344CB8AC3E}">
        <p14:creationId xmlns:p14="http://schemas.microsoft.com/office/powerpoint/2010/main" val="132099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0CF50F43-5493-4CE0-8784-69F1551670B7}"/>
              </a:ext>
            </a:extLst>
          </p:cNvPr>
          <p:cNvSpPr/>
          <p:nvPr/>
        </p:nvSpPr>
        <p:spPr>
          <a:xfrm>
            <a:off x="4367198" y="4607090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ACFB9-0B96-4F21-9023-E486C09626CE}"/>
              </a:ext>
            </a:extLst>
          </p:cNvPr>
          <p:cNvSpPr txBox="1"/>
          <p:nvPr/>
        </p:nvSpPr>
        <p:spPr>
          <a:xfrm>
            <a:off x="5454581" y="3441030"/>
            <a:ext cx="646005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/>
              <a:t>All have their own issues!</a:t>
            </a:r>
          </a:p>
        </p:txBody>
      </p:sp>
    </p:spTree>
    <p:extLst>
      <p:ext uri="{BB962C8B-B14F-4D97-AF65-F5344CB8AC3E}">
        <p14:creationId xmlns:p14="http://schemas.microsoft.com/office/powerpoint/2010/main" val="21681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569654-60E0-452B-9DD0-12B84AE71284}"/>
              </a:ext>
            </a:extLst>
          </p:cNvPr>
          <p:cNvSpPr txBox="1"/>
          <p:nvPr/>
        </p:nvSpPr>
        <p:spPr>
          <a:xfrm>
            <a:off x="1003300" y="1361287"/>
            <a:ext cx="11033760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Approaches that </a:t>
            </a:r>
            <a:r>
              <a:rPr lang="en-US" sz="3200" b="1" dirty="0">
                <a:solidFill>
                  <a:srgbClr val="C00000"/>
                </a:solidFill>
              </a:rPr>
              <a:t>don't require patching CPython</a:t>
            </a:r>
            <a:r>
              <a:rPr lang="en-US" sz="3200" dirty="0"/>
              <a:t>(C codebase) are probably preferable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A </a:t>
            </a:r>
            <a:r>
              <a:rPr lang="en-US" sz="3200" b="1" dirty="0">
                <a:solidFill>
                  <a:srgbClr val="C00000"/>
                </a:solidFill>
              </a:rPr>
              <a:t>general-purpose</a:t>
            </a:r>
            <a:r>
              <a:rPr lang="en-US" sz="3200" dirty="0"/>
              <a:t> JIT is expected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3200" dirty="0"/>
              <a:t>A </a:t>
            </a:r>
            <a:r>
              <a:rPr lang="en-US" sz="3200" b="1" dirty="0">
                <a:solidFill>
                  <a:srgbClr val="C00000"/>
                </a:solidFill>
              </a:rPr>
              <a:t>CPython-compatible</a:t>
            </a:r>
            <a:r>
              <a:rPr lang="en-US" sz="3200" dirty="0"/>
              <a:t> JIT is expected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20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8007823" y="3073118"/>
            <a:ext cx="1763114" cy="456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00BFBF-ABB0-4410-85C2-4EBCE08E29BB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702EE9-064A-4F59-8645-E45B0FD73249}"/>
              </a:ext>
            </a:extLst>
          </p:cNvPr>
          <p:cNvSpPr/>
          <p:nvPr/>
        </p:nvSpPr>
        <p:spPr>
          <a:xfrm>
            <a:off x="8007823" y="2324201"/>
            <a:ext cx="1763114" cy="483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</a:t>
            </a:r>
            <a:r>
              <a:rPr lang="en-US" dirty="0" err="1">
                <a:solidFill>
                  <a:schemeClr val="tx1"/>
                </a:solidFill>
              </a:rPr>
              <a:t>Pyston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8BC359-BD67-4D3C-8A95-D79DF7611A7A}"/>
              </a:ext>
            </a:extLst>
          </p:cNvPr>
          <p:cNvSpPr/>
          <p:nvPr/>
        </p:nvSpPr>
        <p:spPr>
          <a:xfrm>
            <a:off x="8007823" y="3772307"/>
            <a:ext cx="952082" cy="456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CC547-1528-4C78-8890-6C2E3A9E25ED}"/>
              </a:ext>
            </a:extLst>
          </p:cNvPr>
          <p:cNvSpPr txBox="1"/>
          <p:nvPr/>
        </p:nvSpPr>
        <p:spPr>
          <a:xfrm>
            <a:off x="1352550" y="4785553"/>
            <a:ext cx="10335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In nearly 30 years, many Python JIT projects failed for each started with a heavy implementation.</a:t>
            </a:r>
            <a:endParaRPr lang="en-US" sz="2000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6ED39-0A62-4EFB-9FFA-7F0CC9C5237F}"/>
              </a:ext>
            </a:extLst>
          </p:cNvPr>
          <p:cNvSpPr txBox="1"/>
          <p:nvPr/>
        </p:nvSpPr>
        <p:spPr>
          <a:xfrm>
            <a:off x="1003300" y="5220251"/>
            <a:ext cx="9149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-apple-system"/>
              </a:rPr>
              <a:t>4</a:t>
            </a:r>
            <a:r>
              <a:rPr lang="en-US" sz="2800" dirty="0">
                <a:latin typeface="-apple-system"/>
              </a:rPr>
              <a:t>. A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lightweight</a:t>
            </a:r>
            <a:r>
              <a:rPr lang="en-US" altLang="zh-CN" sz="2800" dirty="0">
                <a:latin typeface="-apple-system"/>
              </a:rPr>
              <a:t> but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extensible </a:t>
            </a:r>
            <a:r>
              <a:rPr lang="en-US" altLang="zh-CN" sz="2800" dirty="0">
                <a:latin typeface="-apple-system"/>
              </a:rPr>
              <a:t>JIT implementation is better. </a:t>
            </a:r>
            <a:r>
              <a:rPr lang="en-US" sz="2800" dirty="0">
                <a:latin typeface="-apple-system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328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21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D2A9E-D384-4F00-B492-BBAB56A16FB1}"/>
              </a:ext>
            </a:extLst>
          </p:cNvPr>
          <p:cNvSpPr txBox="1"/>
          <p:nvPr/>
        </p:nvSpPr>
        <p:spPr>
          <a:xfrm>
            <a:off x="2642633" y="2538318"/>
            <a:ext cx="739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 hereby present </a:t>
            </a:r>
            <a:r>
              <a:rPr lang="en-US" sz="6000" b="1" dirty="0"/>
              <a:t>Dynjit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182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Dynjit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23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D62C7-754E-4E9C-A156-7B3E05236886}"/>
              </a:ext>
            </a:extLst>
          </p:cNvPr>
          <p:cNvSpPr txBox="1"/>
          <p:nvPr/>
        </p:nvSpPr>
        <p:spPr>
          <a:xfrm>
            <a:off x="1727020" y="2075413"/>
            <a:ext cx="9123792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Why is Python so slow?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 Approach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By Case: What can Dynjit do?</a:t>
            </a:r>
          </a:p>
        </p:txBody>
      </p:sp>
    </p:spTree>
    <p:extLst>
      <p:ext uri="{BB962C8B-B14F-4D97-AF65-F5344CB8AC3E}">
        <p14:creationId xmlns:p14="http://schemas.microsoft.com/office/powerpoint/2010/main" val="323585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24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6FF5-EBA0-4850-9793-7AA295A9BCE3}"/>
              </a:ext>
            </a:extLst>
          </p:cNvPr>
          <p:cNvSpPr/>
          <p:nvPr/>
        </p:nvSpPr>
        <p:spPr>
          <a:xfrm>
            <a:off x="5140394" y="2014164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843622-26B7-4811-8F3E-E7C69C632E08}"/>
              </a:ext>
            </a:extLst>
          </p:cNvPr>
          <p:cNvSpPr/>
          <p:nvPr/>
        </p:nvSpPr>
        <p:spPr>
          <a:xfrm>
            <a:off x="9532459" y="113694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8714F3-166E-4891-88E9-3E3E5DEC76FF}"/>
              </a:ext>
            </a:extLst>
          </p:cNvPr>
          <p:cNvSpPr/>
          <p:nvPr/>
        </p:nvSpPr>
        <p:spPr>
          <a:xfrm>
            <a:off x="5140394" y="4067512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59EE9-3954-4DEA-AC74-FE5581E0B34E}"/>
              </a:ext>
            </a:extLst>
          </p:cNvPr>
          <p:cNvSpPr txBox="1"/>
          <p:nvPr/>
        </p:nvSpPr>
        <p:spPr>
          <a:xfrm>
            <a:off x="7399742" y="1403278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3DA64-B095-417D-BBF0-F29F35A4DF42}"/>
              </a:ext>
            </a:extLst>
          </p:cNvPr>
          <p:cNvSpPr txBox="1"/>
          <p:nvPr/>
        </p:nvSpPr>
        <p:spPr>
          <a:xfrm>
            <a:off x="6740940" y="3254330"/>
            <a:ext cx="12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E8DE-A82A-4402-A4B3-BA4B28DF2083}"/>
              </a:ext>
            </a:extLst>
          </p:cNvPr>
          <p:cNvSpPr txBox="1"/>
          <p:nvPr/>
        </p:nvSpPr>
        <p:spPr>
          <a:xfrm>
            <a:off x="6701184" y="3024707"/>
            <a:ext cx="22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F516A-E080-48C2-906A-91EB656F39A8}"/>
              </a:ext>
            </a:extLst>
          </p:cNvPr>
          <p:cNvSpPr/>
          <p:nvPr/>
        </p:nvSpPr>
        <p:spPr>
          <a:xfrm>
            <a:off x="6701184" y="4355426"/>
            <a:ext cx="1718974" cy="72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Overheads </a:t>
            </a:r>
            <a:r>
              <a:rPr lang="en-US" sz="1600" dirty="0"/>
              <a:t>e.g.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0C4954-6759-4734-B01B-73EE92E1B7F7}"/>
              </a:ext>
            </a:extLst>
          </p:cNvPr>
          <p:cNvSpPr/>
          <p:nvPr/>
        </p:nvSpPr>
        <p:spPr>
          <a:xfrm>
            <a:off x="8570356" y="4105668"/>
            <a:ext cx="1924206" cy="8186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</a:t>
            </a:r>
          </a:p>
          <a:p>
            <a:pPr algn="ctr"/>
            <a:r>
              <a:rPr lang="en-US" dirty="0"/>
              <a:t>Runtime Checks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3542275" y="1999364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C30A10-1C15-44D7-9554-B93D6925805E}"/>
              </a:ext>
            </a:extLst>
          </p:cNvPr>
          <p:cNvSpPr/>
          <p:nvPr/>
        </p:nvSpPr>
        <p:spPr>
          <a:xfrm>
            <a:off x="8570356" y="5186629"/>
            <a:ext cx="1924206" cy="728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</a:t>
            </a:r>
          </a:p>
          <a:p>
            <a:pPr algn="ctr"/>
            <a:r>
              <a:rPr lang="en-US" dirty="0"/>
              <a:t>Method Dispatch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1EE8F-49DC-4312-A995-3781D8D49CC4}"/>
              </a:ext>
            </a:extLst>
          </p:cNvPr>
          <p:cNvSpPr/>
          <p:nvPr/>
        </p:nvSpPr>
        <p:spPr>
          <a:xfrm>
            <a:off x="1241310" y="1909495"/>
            <a:ext cx="1868655" cy="916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CCB56C-F51B-4B33-9790-8F15DE1B2527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 flipH="1">
            <a:off x="7920257" y="-32411"/>
            <a:ext cx="298913" cy="4392065"/>
          </a:xfrm>
          <a:prstGeom prst="bentConnector5">
            <a:avLst>
              <a:gd name="adj1" fmla="val -76477"/>
              <a:gd name="adj2" fmla="val 50000"/>
              <a:gd name="adj3" fmla="val 17647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3A8868-7BF4-4A0E-96F5-2D82166BE5C1}"/>
              </a:ext>
            </a:extLst>
          </p:cNvPr>
          <p:cNvSpPr txBox="1"/>
          <p:nvPr/>
        </p:nvSpPr>
        <p:spPr>
          <a:xfrm>
            <a:off x="5180680" y="3409027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885B7-1B5C-47A2-BB7E-BE981F96883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73681" y="3190294"/>
            <a:ext cx="0" cy="8772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3118F4-A0F9-40FE-814D-E205285E63E2}"/>
              </a:ext>
            </a:extLst>
          </p:cNvPr>
          <p:cNvSpPr txBox="1"/>
          <p:nvPr/>
        </p:nvSpPr>
        <p:spPr>
          <a:xfrm>
            <a:off x="9308366" y="6154424"/>
            <a:ext cx="677108" cy="571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8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Evaluation </a:t>
            </a:r>
            <a:r>
              <a:rPr lang="en-US" dirty="0"/>
              <a:t>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Specialization</a:t>
            </a:r>
            <a:endParaRPr lang="en-US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25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7C17295-3CD6-4FB7-9451-58488847FAAD}"/>
              </a:ext>
            </a:extLst>
          </p:cNvPr>
          <p:cNvSpPr/>
          <p:nvPr/>
        </p:nvSpPr>
        <p:spPr>
          <a:xfrm>
            <a:off x="9378409" y="1608175"/>
            <a:ext cx="2079057" cy="856648"/>
          </a:xfrm>
          <a:prstGeom prst="wedgeRoundRectCallout">
            <a:avLst>
              <a:gd name="adj1" fmla="val -61896"/>
              <a:gd name="adj2" fmla="val 5234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We’re to introduce this in the slides</a:t>
            </a:r>
          </a:p>
        </p:txBody>
      </p:sp>
    </p:spTree>
    <p:extLst>
      <p:ext uri="{BB962C8B-B14F-4D97-AF65-F5344CB8AC3E}">
        <p14:creationId xmlns:p14="http://schemas.microsoft.com/office/powerpoint/2010/main" val="185730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4D0E-F602-45A9-9529-1B95565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59940" y="108328"/>
            <a:ext cx="2743200" cy="365125"/>
          </a:xfrm>
        </p:spPr>
        <p:txBody>
          <a:bodyPr/>
          <a:lstStyle/>
          <a:p>
            <a:fld id="{CDB8742D-9080-47D5-8BD0-6BA833EDC6B1}" type="slidenum">
              <a:rPr lang="en-US" smtClean="0"/>
              <a:pPr/>
              <a:t>26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164712-7E66-4455-96D7-AB55AC5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 err="1"/>
              <a:t>Dynjit’s</a:t>
            </a:r>
            <a:r>
              <a:rPr lang="en-US" dirty="0"/>
              <a:t>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D3B85-69FE-4819-8783-BF1324BBEB20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A4D4-0DAA-4F7C-AC97-4130EC0D2F7D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AAA43-2B0C-43DA-9DFA-6DE91B4AB496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 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EB8223-D1EE-415F-ABBF-1C60AF595A9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877499-D155-487D-AA64-3D8CADB62F46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/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𝐷𝑦𝑛𝑗𝑖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𝑓𝑙𝑎𝑡𝑡𝑒𝑛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AF46-984D-4C7D-9345-CFBFF870762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412382" y="4176869"/>
            <a:ext cx="0" cy="91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9802C-A118-40B8-A4AE-B8D11E8F2AA6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15" name="Straight Arrow Connector 14" descr="Call&#10;">
            <a:extLst>
              <a:ext uri="{FF2B5EF4-FFF2-40B4-BE49-F238E27FC236}">
                <a16:creationId xmlns:a16="http://schemas.microsoft.com/office/drawing/2014/main" id="{888F7BFE-8AD3-4957-9F1C-0CED2DF3C84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EE75372-1C0F-4693-95DD-1E8A021005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5D2A46-58BB-4C0E-879B-FC8949C3E60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10E27-DC09-45D0-B695-E248667ABEC9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CED3E-BD90-4416-A0AF-6706BEC94232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1412382" y="2724161"/>
            <a:ext cx="6088" cy="649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473E3F-3785-4256-A84D-76A4B90C306E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40A9-3B43-4F40-A355-DB6F3B49D040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65C75-269F-4E14-AD27-07EDDCC9868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81DBBB-8646-4E45-B7C5-8BFF80F29FB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E51657-93EB-4A49-A3B6-9E4A68F86C66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“Type” Specialization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A17FA6-97FE-4526-8DDF-5CBB9E227C3B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</a:t>
            </a:r>
            <a:r>
              <a:rPr lang="en-US" altLang="zh-CN" sz="1600" dirty="0" err="1"/>
              <a:t>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63178-0E88-4ED2-A4A4-B9F13054150B}"/>
              </a:ext>
            </a:extLst>
          </p:cNvPr>
          <p:cNvSpPr txBox="1"/>
          <p:nvPr/>
        </p:nvSpPr>
        <p:spPr>
          <a:xfrm>
            <a:off x="7368043" y="255715"/>
            <a:ext cx="193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 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F05C6-BE02-468B-82A6-C5516AE77CCA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F1506-9578-4DFE-B1BF-AA500873F98E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8CECB-1DFE-4389-9E98-C6868DFD6F37}"/>
              </a:ext>
            </a:extLst>
          </p:cNvPr>
          <p:cNvSpPr txBox="1"/>
          <p:nvPr/>
        </p:nvSpPr>
        <p:spPr>
          <a:xfrm>
            <a:off x="4768891" y="5032619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 Evaluation(Most Important)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B4249-F722-46F8-86D9-03D495AD3B1B}"/>
              </a:ext>
            </a:extLst>
          </p:cNvPr>
          <p:cNvSpPr txBox="1"/>
          <p:nvPr/>
        </p:nvSpPr>
        <p:spPr>
          <a:xfrm>
            <a:off x="483252" y="4435876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45429-4CF9-4548-9440-00AEEBBDAF32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48860-9385-4A73-85A2-450B81535AE8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9519A01-3AC5-4B6D-B667-D62E16B83063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9DECC-B8C2-4418-84D3-B9AF3655D5DB}"/>
              </a:ext>
            </a:extLst>
          </p:cNvPr>
          <p:cNvSpPr txBox="1"/>
          <p:nvPr/>
        </p:nvSpPr>
        <p:spPr>
          <a:xfrm>
            <a:off x="3572037" y="3123849"/>
            <a:ext cx="335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15539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D1BC6-E285-4ECF-87FB-BD50C9DE6FB2}"/>
              </a:ext>
            </a:extLst>
          </p:cNvPr>
          <p:cNvSpPr txBox="1"/>
          <p:nvPr/>
        </p:nvSpPr>
        <p:spPr>
          <a:xfrm>
            <a:off x="7065616" y="1713708"/>
            <a:ext cx="405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 Overheads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FBC45-A53D-46E7-959A-1A6662F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t="11751" r="8743" b="11459"/>
          <a:stretch/>
        </p:blipFill>
        <p:spPr>
          <a:xfrm>
            <a:off x="407010" y="1944541"/>
            <a:ext cx="5769499" cy="375744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F6FA7-BF00-4F38-A9CF-119DF1BCBF74}"/>
              </a:ext>
            </a:extLst>
          </p:cNvPr>
          <p:cNvSpPr txBox="1"/>
          <p:nvPr/>
        </p:nvSpPr>
        <p:spPr>
          <a:xfrm>
            <a:off x="6546240" y="2474893"/>
            <a:ext cx="576949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Runtime type check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Dynamic dispatch for </a:t>
            </a:r>
            <a:r>
              <a:rPr lang="en-US" sz="2800" b="1" dirty="0"/>
              <a:t>+ </a:t>
            </a:r>
            <a:r>
              <a:rPr lang="en-US" sz="2800" dirty="0"/>
              <a:t>operator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…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8A65-9F7C-4DEB-A405-3530BD5D2313}"/>
              </a:ext>
            </a:extLst>
          </p:cNvPr>
          <p:cNvCxnSpPr>
            <a:cxnSpLocks/>
          </p:cNvCxnSpPr>
          <p:nvPr/>
        </p:nvCxnSpPr>
        <p:spPr>
          <a:xfrm flipH="1">
            <a:off x="4819650" y="3038475"/>
            <a:ext cx="1726590" cy="533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C25FDC-D3A9-4442-8CAD-8AE68360D7D7}"/>
              </a:ext>
            </a:extLst>
          </p:cNvPr>
          <p:cNvCxnSpPr>
            <a:cxnSpLocks/>
          </p:cNvCxnSpPr>
          <p:nvPr/>
        </p:nvCxnSpPr>
        <p:spPr>
          <a:xfrm flipH="1">
            <a:off x="4238625" y="3038475"/>
            <a:ext cx="2307615" cy="1200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BBF2E-6944-4447-9D5D-C5CF95EB6CF7}"/>
              </a:ext>
            </a:extLst>
          </p:cNvPr>
          <p:cNvCxnSpPr>
            <a:cxnSpLocks/>
          </p:cNvCxnSpPr>
          <p:nvPr/>
        </p:nvCxnSpPr>
        <p:spPr>
          <a:xfrm flipH="1">
            <a:off x="3381375" y="3990975"/>
            <a:ext cx="3164865" cy="762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7F351-C26D-4997-8082-B26762DBFEFB}"/>
              </a:ext>
            </a:extLst>
          </p:cNvPr>
          <p:cNvCxnSpPr>
            <a:cxnSpLocks/>
          </p:cNvCxnSpPr>
          <p:nvPr/>
        </p:nvCxnSpPr>
        <p:spPr>
          <a:xfrm flipH="1">
            <a:off x="3657601" y="3990975"/>
            <a:ext cx="2888639" cy="674834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E116D5-3F8C-46E3-AA90-A4800E31D94E}"/>
              </a:ext>
            </a:extLst>
          </p:cNvPr>
          <p:cNvCxnSpPr>
            <a:cxnSpLocks/>
          </p:cNvCxnSpPr>
          <p:nvPr/>
        </p:nvCxnSpPr>
        <p:spPr>
          <a:xfrm flipH="1">
            <a:off x="3571875" y="4010025"/>
            <a:ext cx="2974365" cy="102185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0A806FA-C737-4832-BB0E-0CD6A764BF69}"/>
              </a:ext>
            </a:extLst>
          </p:cNvPr>
          <p:cNvSpPr/>
          <p:nvPr/>
        </p:nvSpPr>
        <p:spPr>
          <a:xfrm>
            <a:off x="6660539" y="5144292"/>
            <a:ext cx="4533079" cy="1501881"/>
          </a:xfrm>
          <a:prstGeom prst="wedgeEllipseCallout">
            <a:avLst>
              <a:gd name="adj1" fmla="val -60713"/>
              <a:gd name="adj2" fmla="val -3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rgbClr val="FFFF00"/>
                </a:solidFill>
              </a:rPr>
              <a:t>However, what if the argument x is known at runtime?</a:t>
            </a:r>
          </a:p>
        </p:txBody>
      </p:sp>
    </p:spTree>
    <p:extLst>
      <p:ext uri="{BB962C8B-B14F-4D97-AF65-F5344CB8AC3E}">
        <p14:creationId xmlns:p14="http://schemas.microsoft.com/office/powerpoint/2010/main" val="57709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D1BC6-E285-4ECF-87FB-BD50C9DE6FB2}"/>
              </a:ext>
            </a:extLst>
          </p:cNvPr>
          <p:cNvSpPr txBox="1"/>
          <p:nvPr/>
        </p:nvSpPr>
        <p:spPr>
          <a:xfrm>
            <a:off x="7065616" y="1713708"/>
            <a:ext cx="405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 Overheads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FBC45-A53D-46E7-959A-1A6662F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t="11751" r="8743" b="11459"/>
          <a:stretch/>
        </p:blipFill>
        <p:spPr>
          <a:xfrm>
            <a:off x="407010" y="1944541"/>
            <a:ext cx="5769499" cy="375744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F6FA7-BF00-4F38-A9CF-119DF1BCBF74}"/>
              </a:ext>
            </a:extLst>
          </p:cNvPr>
          <p:cNvSpPr txBox="1"/>
          <p:nvPr/>
        </p:nvSpPr>
        <p:spPr>
          <a:xfrm>
            <a:off x="6546240" y="2474893"/>
            <a:ext cx="576949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Runtime type check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Dynamic dispatch for </a:t>
            </a:r>
            <a:r>
              <a:rPr lang="en-US" sz="2800" b="1" dirty="0"/>
              <a:t>+ </a:t>
            </a:r>
            <a:r>
              <a:rPr lang="en-US" sz="2800" dirty="0"/>
              <a:t>operator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…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8A65-9F7C-4DEB-A405-3530BD5D2313}"/>
              </a:ext>
            </a:extLst>
          </p:cNvPr>
          <p:cNvCxnSpPr>
            <a:cxnSpLocks/>
          </p:cNvCxnSpPr>
          <p:nvPr/>
        </p:nvCxnSpPr>
        <p:spPr>
          <a:xfrm flipH="1">
            <a:off x="4819650" y="3038475"/>
            <a:ext cx="1726590" cy="533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C25FDC-D3A9-4442-8CAD-8AE68360D7D7}"/>
              </a:ext>
            </a:extLst>
          </p:cNvPr>
          <p:cNvCxnSpPr>
            <a:cxnSpLocks/>
          </p:cNvCxnSpPr>
          <p:nvPr/>
        </p:nvCxnSpPr>
        <p:spPr>
          <a:xfrm flipH="1">
            <a:off x="4238625" y="3038475"/>
            <a:ext cx="2307615" cy="1200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BBF2E-6944-4447-9D5D-C5CF95EB6CF7}"/>
              </a:ext>
            </a:extLst>
          </p:cNvPr>
          <p:cNvCxnSpPr>
            <a:cxnSpLocks/>
          </p:cNvCxnSpPr>
          <p:nvPr/>
        </p:nvCxnSpPr>
        <p:spPr>
          <a:xfrm flipH="1">
            <a:off x="3381375" y="3990975"/>
            <a:ext cx="3164865" cy="762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7F351-C26D-4997-8082-B26762DBFEFB}"/>
              </a:ext>
            </a:extLst>
          </p:cNvPr>
          <p:cNvCxnSpPr>
            <a:cxnSpLocks/>
          </p:cNvCxnSpPr>
          <p:nvPr/>
        </p:nvCxnSpPr>
        <p:spPr>
          <a:xfrm flipH="1">
            <a:off x="3657601" y="3990975"/>
            <a:ext cx="2888639" cy="674834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E116D5-3F8C-46E3-AA90-A4800E31D94E}"/>
              </a:ext>
            </a:extLst>
          </p:cNvPr>
          <p:cNvCxnSpPr>
            <a:cxnSpLocks/>
          </p:cNvCxnSpPr>
          <p:nvPr/>
        </p:nvCxnSpPr>
        <p:spPr>
          <a:xfrm flipH="1">
            <a:off x="3571875" y="4010025"/>
            <a:ext cx="2974365" cy="102185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0A806FA-C737-4832-BB0E-0CD6A764BF69}"/>
              </a:ext>
            </a:extLst>
          </p:cNvPr>
          <p:cNvSpPr/>
          <p:nvPr/>
        </p:nvSpPr>
        <p:spPr>
          <a:xfrm>
            <a:off x="6660539" y="5144292"/>
            <a:ext cx="4533079" cy="1501881"/>
          </a:xfrm>
          <a:prstGeom prst="wedgeEllipseCallout">
            <a:avLst>
              <a:gd name="adj1" fmla="val -60713"/>
              <a:gd name="adj2" fmla="val -3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rgbClr val="FFFF00"/>
                </a:solidFill>
              </a:rPr>
              <a:t>However, what if the argument x is known at runtime?</a:t>
            </a:r>
          </a:p>
        </p:txBody>
      </p:sp>
    </p:spTree>
    <p:extLst>
      <p:ext uri="{BB962C8B-B14F-4D97-AF65-F5344CB8AC3E}">
        <p14:creationId xmlns:p14="http://schemas.microsoft.com/office/powerpoint/2010/main" val="215474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FBC45-A53D-46E7-959A-1A6662F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t="11751" r="8743" b="11459"/>
          <a:stretch/>
        </p:blipFill>
        <p:spPr>
          <a:xfrm>
            <a:off x="123825" y="1339784"/>
            <a:ext cx="5457825" cy="355446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0F807-456D-4FB9-AF41-14659092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5" t="12219" r="6667" b="12279"/>
          <a:stretch/>
        </p:blipFill>
        <p:spPr>
          <a:xfrm>
            <a:off x="5457825" y="3322943"/>
            <a:ext cx="6800850" cy="3535057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0ECA6859-7FE5-4EF1-8B7B-1CBF57CEA3C0}"/>
              </a:ext>
            </a:extLst>
          </p:cNvPr>
          <p:cNvSpPr/>
          <p:nvPr/>
        </p:nvSpPr>
        <p:spPr>
          <a:xfrm rot="2156492">
            <a:off x="5583972" y="2294950"/>
            <a:ext cx="1998342" cy="6560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0649536-52E2-4851-953A-2C2931532F50}"/>
              </a:ext>
            </a:extLst>
          </p:cNvPr>
          <p:cNvSpPr/>
          <p:nvPr/>
        </p:nvSpPr>
        <p:spPr>
          <a:xfrm rot="1807177" flipV="1">
            <a:off x="3583511" y="5294420"/>
            <a:ext cx="1802461" cy="771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FC8DB-DA2F-46A3-AAC5-D9004326CDBC}"/>
              </a:ext>
            </a:extLst>
          </p:cNvPr>
          <p:cNvSpPr txBox="1"/>
          <p:nvPr/>
        </p:nvSpPr>
        <p:spPr>
          <a:xfrm>
            <a:off x="7239000" y="37528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Generated and Specialized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7CD3F-9DAC-453A-B250-0215186D5A05}"/>
              </a:ext>
            </a:extLst>
          </p:cNvPr>
          <p:cNvSpPr txBox="1"/>
          <p:nvPr/>
        </p:nvSpPr>
        <p:spPr>
          <a:xfrm>
            <a:off x="1555313" y="1903747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3250E-1443-4D20-B6DB-61BB0FD69832}"/>
              </a:ext>
            </a:extLst>
          </p:cNvPr>
          <p:cNvSpPr txBox="1"/>
          <p:nvPr/>
        </p:nvSpPr>
        <p:spPr>
          <a:xfrm>
            <a:off x="7414774" y="1042716"/>
            <a:ext cx="510944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Partial Evaluation</a:t>
            </a:r>
            <a:r>
              <a:rPr lang="en-US" sz="24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 inference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Constant propagation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53E04-181E-4C5C-A311-0D9D50436F9C}"/>
              </a:ext>
            </a:extLst>
          </p:cNvPr>
          <p:cNvSpPr txBox="1"/>
          <p:nvPr/>
        </p:nvSpPr>
        <p:spPr>
          <a:xfrm>
            <a:off x="472200" y="4949105"/>
            <a:ext cx="510944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Type Specialization</a:t>
            </a:r>
            <a:r>
              <a:rPr lang="en-US" sz="24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 Dispatch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Reducing Runtime Check</a:t>
            </a:r>
          </a:p>
        </p:txBody>
      </p:sp>
    </p:spTree>
    <p:extLst>
      <p:ext uri="{BB962C8B-B14F-4D97-AF65-F5344CB8AC3E}">
        <p14:creationId xmlns:p14="http://schemas.microsoft.com/office/powerpoint/2010/main" val="142974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101FB-DFAD-4FE8-811B-EC6A8658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5" t="12647" r="8364" b="8009"/>
          <a:stretch/>
        </p:blipFill>
        <p:spPr>
          <a:xfrm>
            <a:off x="2371722" y="3173370"/>
            <a:ext cx="3276601" cy="2505075"/>
          </a:xfrm>
          <a:prstGeom prst="rect">
            <a:avLst/>
          </a:prstGeom>
          <a:effectLst>
            <a:softEdge rad="2286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390547"/>
                  </p:ext>
                </p:extLst>
              </p:nvPr>
            </p:nvGraphicFramePr>
            <p:xfrm>
              <a:off x="1809681" y="2113005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𝑖𝑛𝑡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   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390547"/>
                  </p:ext>
                </p:extLst>
              </p:nvPr>
            </p:nvGraphicFramePr>
            <p:xfrm>
              <a:off x="1809681" y="2113005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62264" r="-600" b="-3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0F19E79-C8DE-4C3A-A0C4-143B38444766}"/>
              </a:ext>
            </a:extLst>
          </p:cNvPr>
          <p:cNvSpPr/>
          <p:nvPr/>
        </p:nvSpPr>
        <p:spPr>
          <a:xfrm>
            <a:off x="7045463" y="3416046"/>
            <a:ext cx="723900" cy="2135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945C1E53-A911-47AC-A181-E03FDCAC1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391204"/>
                  </p:ext>
                </p:extLst>
              </p:nvPr>
            </p:nvGraphicFramePr>
            <p:xfrm>
              <a:off x="1809681" y="5843313"/>
              <a:ext cx="8128000" cy="6400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56750739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018877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𝑠𝑡𝑟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   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725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945C1E53-A911-47AC-A181-E03FDCAC1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391204"/>
                  </p:ext>
                </p:extLst>
              </p:nvPr>
            </p:nvGraphicFramePr>
            <p:xfrm>
              <a:off x="1809681" y="5843313"/>
              <a:ext cx="8128000" cy="6400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56750739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018877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00" t="-14151" r="-300" b="-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9725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9D2E1-9037-41E2-837D-D4FD0EEFA9C6}"/>
              </a:ext>
            </a:extLst>
          </p:cNvPr>
          <p:cNvSpPr/>
          <p:nvPr/>
        </p:nvSpPr>
        <p:spPr>
          <a:xfrm>
            <a:off x="411025" y="1252027"/>
            <a:ext cx="4113349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Partial Evaluation: Infer Types</a:t>
            </a:r>
          </a:p>
        </p:txBody>
      </p:sp>
    </p:spTree>
    <p:extLst>
      <p:ext uri="{BB962C8B-B14F-4D97-AF65-F5344CB8AC3E}">
        <p14:creationId xmlns:p14="http://schemas.microsoft.com/office/powerpoint/2010/main" val="1182214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27185"/>
                  </p:ext>
                </p:extLst>
              </p:nvPr>
            </p:nvGraphicFramePr>
            <p:xfrm>
              <a:off x="2581276" y="2160016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𝑖𝑛𝑡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   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27185"/>
                  </p:ext>
                </p:extLst>
              </p:nvPr>
            </p:nvGraphicFramePr>
            <p:xfrm>
              <a:off x="2581276" y="2160016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2264" r="-600" b="-3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9D2E1-9037-41E2-837D-D4FD0EEFA9C6}"/>
              </a:ext>
            </a:extLst>
          </p:cNvPr>
          <p:cNvSpPr/>
          <p:nvPr/>
        </p:nvSpPr>
        <p:spPr>
          <a:xfrm>
            <a:off x="411025" y="1252027"/>
            <a:ext cx="5514975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Partial Evaluation: Dead Code Elimination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DD8B3-C104-487F-A99F-7198DA68D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9" t="15299" r="9669" b="13421"/>
          <a:stretch/>
        </p:blipFill>
        <p:spPr>
          <a:xfrm>
            <a:off x="289062" y="3788658"/>
            <a:ext cx="5514975" cy="284373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224771B-428D-4BCD-A53E-673992935E15}"/>
              </a:ext>
            </a:extLst>
          </p:cNvPr>
          <p:cNvSpPr/>
          <p:nvPr/>
        </p:nvSpPr>
        <p:spPr>
          <a:xfrm>
            <a:off x="5149715" y="3184721"/>
            <a:ext cx="2317885" cy="7713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938229-E859-4384-B614-96157D8B5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6" t="17647" r="9978" b="17280"/>
          <a:stretch/>
        </p:blipFill>
        <p:spPr>
          <a:xfrm>
            <a:off x="6530840" y="3858928"/>
            <a:ext cx="5280995" cy="256092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8522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DE91-FED7-4E8A-AF20-8907B939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11848" r="7962" b="5947"/>
          <a:stretch/>
        </p:blipFill>
        <p:spPr>
          <a:xfrm>
            <a:off x="87962" y="1761153"/>
            <a:ext cx="4192326" cy="4230554"/>
          </a:xfrm>
          <a:prstGeom prst="rect">
            <a:avLst/>
          </a:prstGeom>
          <a:effectLst>
            <a:softEdge rad="59690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338FA24-76FA-4DF7-BF55-CA6F8B8D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83829"/>
              </p:ext>
            </p:extLst>
          </p:nvPr>
        </p:nvGraphicFramePr>
        <p:xfrm>
          <a:off x="3955359" y="2618051"/>
          <a:ext cx="7760475" cy="18965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6825">
                  <a:extLst>
                    <a:ext uri="{9D8B030D-6E8A-4147-A177-3AD203B41FA5}">
                      <a16:colId xmlns:a16="http://schemas.microsoft.com/office/drawing/2014/main" val="768225344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917824102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2984952217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Implementation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8237"/>
                  </a:ext>
                </a:extLst>
              </a:tr>
              <a:tr h="501285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string_concat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0961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(i2f(_),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17647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1808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E115E-3043-49A2-908E-01315EDB6D3D}"/>
              </a:ext>
            </a:extLst>
          </p:cNvPr>
          <p:cNvSpPr/>
          <p:nvPr/>
        </p:nvSpPr>
        <p:spPr>
          <a:xfrm>
            <a:off x="411026" y="1252027"/>
            <a:ext cx="2743200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658537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DE91-FED7-4E8A-AF20-8907B939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11848" r="7962" b="5947"/>
          <a:stretch/>
        </p:blipFill>
        <p:spPr>
          <a:xfrm>
            <a:off x="87962" y="1761153"/>
            <a:ext cx="4192326" cy="4230554"/>
          </a:xfrm>
          <a:prstGeom prst="rect">
            <a:avLst/>
          </a:prstGeom>
          <a:effectLst>
            <a:softEdge rad="59690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338FA24-76FA-4DF7-BF55-CA6F8B8D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75912"/>
              </p:ext>
            </p:extLst>
          </p:nvPr>
        </p:nvGraphicFramePr>
        <p:xfrm>
          <a:off x="3955359" y="2618051"/>
          <a:ext cx="7760475" cy="18965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6825">
                  <a:extLst>
                    <a:ext uri="{9D8B030D-6E8A-4147-A177-3AD203B41FA5}">
                      <a16:colId xmlns:a16="http://schemas.microsoft.com/office/drawing/2014/main" val="768225344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917824102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2984952217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Implementation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8237"/>
                  </a:ext>
                </a:extLst>
              </a:tr>
              <a:tr h="501285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string_concat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0961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(i2f(_),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17647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/>
                        <a:t>float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/>
                        <a:t>float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1808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E115E-3043-49A2-908E-01315EDB6D3D}"/>
              </a:ext>
            </a:extLst>
          </p:cNvPr>
          <p:cNvSpPr/>
          <p:nvPr/>
        </p:nvSpPr>
        <p:spPr>
          <a:xfrm>
            <a:off x="411026" y="1252027"/>
            <a:ext cx="2743200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Specialization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C5F459-4623-4D0A-8528-B9C3605BE564}"/>
                  </a:ext>
                </a:extLst>
              </p:cNvPr>
              <p:cNvSpPr txBox="1"/>
              <p:nvPr/>
            </p:nvSpPr>
            <p:spPr>
              <a:xfrm>
                <a:off x="766887" y="5341044"/>
                <a:ext cx="109489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CPython decides the implementations </a:t>
                </a:r>
                <a:r>
                  <a:rPr lang="en-US" sz="3200" b="1" dirty="0"/>
                  <a:t>at runtime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costly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 err="1"/>
                  <a:t>Dynjit</a:t>
                </a:r>
                <a:r>
                  <a:rPr lang="en-US" sz="3200" dirty="0"/>
                  <a:t> helps to decide the implementations </a:t>
                </a:r>
                <a:r>
                  <a:rPr lang="en-US" sz="3200" b="1" dirty="0"/>
                  <a:t>at compile time</a:t>
                </a:r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C5F459-4623-4D0A-8528-B9C3605B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7" y="5341044"/>
                <a:ext cx="10948947" cy="1077218"/>
              </a:xfrm>
              <a:prstGeom prst="rect">
                <a:avLst/>
              </a:prstGeom>
              <a:blipFill>
                <a:blip r:embed="rId3"/>
                <a:stretch>
                  <a:fillRect l="-1448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50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4B29FC5B-B6EC-41CD-BD74-FD8EA7D7BAAE}"/>
              </a:ext>
            </a:extLst>
          </p:cNvPr>
          <p:cNvSpPr txBox="1">
            <a:spLocks/>
          </p:cNvSpPr>
          <p:nvPr/>
        </p:nvSpPr>
        <p:spPr>
          <a:xfrm>
            <a:off x="-1739900" y="439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4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B8742D-9080-47D5-8BD0-6BA833EDC6B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C0D74E90-42AD-4840-B7CF-247299E12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24457"/>
              </p:ext>
            </p:extLst>
          </p:nvPr>
        </p:nvGraphicFramePr>
        <p:xfrm>
          <a:off x="3774384" y="1252027"/>
          <a:ext cx="7760475" cy="96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6825">
                  <a:extLst>
                    <a:ext uri="{9D8B030D-6E8A-4147-A177-3AD203B41FA5}">
                      <a16:colId xmlns:a16="http://schemas.microsoft.com/office/drawing/2014/main" val="768225344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917824102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2984952217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Implementation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8237"/>
                  </a:ext>
                </a:extLst>
              </a:tr>
              <a:tr h="501285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string_concat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0961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CC3578-E77F-420A-BEF0-7EC2202E187B}"/>
              </a:ext>
            </a:extLst>
          </p:cNvPr>
          <p:cNvSpPr/>
          <p:nvPr/>
        </p:nvSpPr>
        <p:spPr>
          <a:xfrm>
            <a:off x="411026" y="1252027"/>
            <a:ext cx="2743200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Specialization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7E093E-C7EF-4997-88AA-DE0E84DA5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6664" r="5938" b="15795"/>
          <a:stretch/>
        </p:blipFill>
        <p:spPr>
          <a:xfrm>
            <a:off x="411026" y="4189412"/>
            <a:ext cx="11693142" cy="2599636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4E21E7-557F-4F29-938B-A802E7580A25}"/>
              </a:ext>
            </a:extLst>
          </p:cNvPr>
          <p:cNvSpPr/>
          <p:nvPr/>
        </p:nvSpPr>
        <p:spPr>
          <a:xfrm>
            <a:off x="1238250" y="2720720"/>
            <a:ext cx="2171700" cy="96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Must be Python Strings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E1B4D1-9CAE-41B7-93CD-513751F96C37}"/>
              </a:ext>
            </a:extLst>
          </p:cNvPr>
          <p:cNvSpPr/>
          <p:nvPr/>
        </p:nvSpPr>
        <p:spPr>
          <a:xfrm>
            <a:off x="8534400" y="2720719"/>
            <a:ext cx="2171700" cy="96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Avoid Runtime Checks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EAE74-1EB1-4CA2-94AC-0DC29178148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409950" y="3201773"/>
            <a:ext cx="51244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D96F8-0ACF-4112-A755-56FF6D90BB5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24100" y="3682828"/>
            <a:ext cx="830126" cy="1923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B28FF7-C77D-4CA2-A9EB-96071BB46B6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24100" y="3682828"/>
            <a:ext cx="5448300" cy="1923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625CB0-311B-4FCA-A39D-F612CA55177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24100" y="3682828"/>
            <a:ext cx="7934325" cy="1923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9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Dynjit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4B29FC5B-B6EC-41CD-BD74-FD8EA7D7BAAE}"/>
              </a:ext>
            </a:extLst>
          </p:cNvPr>
          <p:cNvSpPr txBox="1">
            <a:spLocks/>
          </p:cNvSpPr>
          <p:nvPr/>
        </p:nvSpPr>
        <p:spPr>
          <a:xfrm>
            <a:off x="-1739900" y="439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4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B8742D-9080-47D5-8BD0-6BA833EDC6B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F1D87-AB8A-40D6-9960-965082AA1719}"/>
              </a:ext>
            </a:extLst>
          </p:cNvPr>
          <p:cNvSpPr/>
          <p:nvPr/>
        </p:nvSpPr>
        <p:spPr>
          <a:xfrm>
            <a:off x="4886537" y="1307251"/>
            <a:ext cx="1476163" cy="7989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Python Programs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B63E5DC-0B65-4F24-8FD9-9984BE75CCB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5400000">
            <a:off x="3471637" y="366770"/>
            <a:ext cx="413541" cy="38924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1B0ECDD-1603-4BB0-A0C2-91431DD2D682}"/>
              </a:ext>
            </a:extLst>
          </p:cNvPr>
          <p:cNvSpPr/>
          <p:nvPr/>
        </p:nvSpPr>
        <p:spPr>
          <a:xfrm>
            <a:off x="933450" y="2519753"/>
            <a:ext cx="1597488" cy="79896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JIT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30564-2F20-4FDE-964D-E52D7FC2E4FA}"/>
              </a:ext>
            </a:extLst>
          </p:cNvPr>
          <p:cNvSpPr/>
          <p:nvPr/>
        </p:nvSpPr>
        <p:spPr>
          <a:xfrm>
            <a:off x="9059861" y="2519752"/>
            <a:ext cx="1819275" cy="7989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Ordinary Python Code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BB75A3-AE49-4841-8438-0CEF3451662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7590289" y="140542"/>
            <a:ext cx="413540" cy="43448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242047-B589-4853-85F4-C8E25241D544}"/>
              </a:ext>
            </a:extLst>
          </p:cNvPr>
          <p:cNvSpPr txBox="1"/>
          <p:nvPr/>
        </p:nvSpPr>
        <p:spPr>
          <a:xfrm>
            <a:off x="3342970" y="1754678"/>
            <a:ext cx="18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1BFF0-E8CF-4B6C-822F-F167651EF6EA}"/>
              </a:ext>
            </a:extLst>
          </p:cNvPr>
          <p:cNvSpPr txBox="1"/>
          <p:nvPr/>
        </p:nvSpPr>
        <p:spPr>
          <a:xfrm>
            <a:off x="7257224" y="1761207"/>
            <a:ext cx="369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Rollback(no performance loss)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99DF0B-A5B5-4AD1-B749-69A0C6FD9EB2}"/>
              </a:ext>
            </a:extLst>
          </p:cNvPr>
          <p:cNvSpPr txBox="1"/>
          <p:nvPr/>
        </p:nvSpPr>
        <p:spPr>
          <a:xfrm>
            <a:off x="2768769" y="5232381"/>
            <a:ext cx="2608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Extensible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55E2893-AEF6-4225-B46D-C22853D79B55}"/>
              </a:ext>
            </a:extLst>
          </p:cNvPr>
          <p:cNvSpPr/>
          <p:nvPr/>
        </p:nvSpPr>
        <p:spPr>
          <a:xfrm>
            <a:off x="4886537" y="4156469"/>
            <a:ext cx="1840706" cy="92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Dynjit</a:t>
            </a:r>
            <a:endParaRPr lang="en-US" sz="2400" dirty="0"/>
          </a:p>
          <a:p>
            <a:pPr algn="ctr"/>
            <a:r>
              <a:rPr lang="en-US" dirty="0"/>
              <a:t>(</a:t>
            </a:r>
            <a:r>
              <a:rPr lang="en-US" sz="1800" dirty="0"/>
              <a:t>the early stage)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5F6441B-C106-44ED-99A7-38AC7B3AF446}"/>
              </a:ext>
            </a:extLst>
          </p:cNvPr>
          <p:cNvSpPr/>
          <p:nvPr/>
        </p:nvSpPr>
        <p:spPr>
          <a:xfrm>
            <a:off x="9144791" y="4156469"/>
            <a:ext cx="1734344" cy="92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Existing codebase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B6D244-86D6-4CF1-8AD1-6C16E801CE3B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727243" y="4620064"/>
            <a:ext cx="2417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Graphic 79" descr="Checkmark">
            <a:extLst>
              <a:ext uri="{FF2B5EF4-FFF2-40B4-BE49-F238E27FC236}">
                <a16:creationId xmlns:a16="http://schemas.microsoft.com/office/drawing/2014/main" id="{0399DC8A-6DBC-4ED8-81AC-3F1A13F9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5869" y="3945166"/>
            <a:ext cx="665164" cy="665164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5ECCB4B-816D-4DC6-87E0-E297BFD2F989}"/>
              </a:ext>
            </a:extLst>
          </p:cNvPr>
          <p:cNvSpPr/>
          <p:nvPr/>
        </p:nvSpPr>
        <p:spPr>
          <a:xfrm>
            <a:off x="857511" y="4156469"/>
            <a:ext cx="1840705" cy="92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Dynjit</a:t>
            </a:r>
            <a:endParaRPr lang="en-US" sz="2400" dirty="0"/>
          </a:p>
          <a:p>
            <a:pPr algn="ctr"/>
            <a:r>
              <a:rPr lang="en-US" dirty="0"/>
              <a:t>(more features)</a:t>
            </a:r>
          </a:p>
        </p:txBody>
      </p:sp>
      <p:pic>
        <p:nvPicPr>
          <p:cNvPr id="88" name="Graphic 87" descr="Checkmark">
            <a:extLst>
              <a:ext uri="{FF2B5EF4-FFF2-40B4-BE49-F238E27FC236}">
                <a16:creationId xmlns:a16="http://schemas.microsoft.com/office/drawing/2014/main" id="{D10F98DB-79E7-4ACE-A779-B5AA86FF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757" y="3954900"/>
            <a:ext cx="665164" cy="66516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2AB976F-4A97-4F81-B413-F3309049FC50}"/>
              </a:ext>
            </a:extLst>
          </p:cNvPr>
          <p:cNvSpPr txBox="1"/>
          <p:nvPr/>
        </p:nvSpPr>
        <p:spPr>
          <a:xfrm>
            <a:off x="6814971" y="5218988"/>
            <a:ext cx="2608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Lightweight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A8278CA-DC2E-4086-B6F8-3F49852C02B5}"/>
              </a:ext>
            </a:extLst>
          </p:cNvPr>
          <p:cNvCxnSpPr>
            <a:cxnSpLocks/>
            <a:stCxn id="73" idx="1"/>
            <a:endCxn id="82" idx="3"/>
          </p:cNvCxnSpPr>
          <p:nvPr/>
        </p:nvCxnSpPr>
        <p:spPr>
          <a:xfrm flipH="1">
            <a:off x="2698216" y="4620064"/>
            <a:ext cx="21883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8A9234DD-3313-4E85-8174-120B1ADAFD7E}"/>
              </a:ext>
            </a:extLst>
          </p:cNvPr>
          <p:cNvSpPr/>
          <p:nvPr/>
        </p:nvSpPr>
        <p:spPr>
          <a:xfrm>
            <a:off x="3713475" y="2568357"/>
            <a:ext cx="804767" cy="1207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6006803E-5C75-47FA-BC59-ADD771A69BC7}"/>
              </a:ext>
            </a:extLst>
          </p:cNvPr>
          <p:cNvSpPr/>
          <p:nvPr/>
        </p:nvSpPr>
        <p:spPr>
          <a:xfrm>
            <a:off x="7116266" y="2511424"/>
            <a:ext cx="804767" cy="1207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C9953FEB-8CD6-40C5-8D7D-BF3DCFC2B7FA}"/>
              </a:ext>
            </a:extLst>
          </p:cNvPr>
          <p:cNvSpPr/>
          <p:nvPr/>
        </p:nvSpPr>
        <p:spPr>
          <a:xfrm>
            <a:off x="469437" y="1242209"/>
            <a:ext cx="1940388" cy="798962"/>
          </a:xfrm>
          <a:prstGeom prst="wedgeRectCallout">
            <a:avLst>
              <a:gd name="adj1" fmla="val 88438"/>
              <a:gd name="adj2" fmla="val 62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is </a:t>
            </a:r>
            <a:r>
              <a:rPr lang="en-US" sz="2400" b="1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3941944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3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37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Project:   https://github.com/thautwarm/dynjit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We have already achieved many goals. </a:t>
            </a:r>
          </a:p>
          <a:p>
            <a:r>
              <a:rPr lang="en-US" sz="2000" b="1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42951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38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Project:   https://github.com/thautwarm/dynjit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8603CB7C-367A-4E5A-B05B-4D8ECFAA2702}"/>
              </a:ext>
            </a:extLst>
          </p:cNvPr>
          <p:cNvGraphicFramePr>
            <a:graphicFrameLocks noGrp="1"/>
          </p:cNvGraphicFramePr>
          <p:nvPr/>
        </p:nvGraphicFramePr>
        <p:xfrm>
          <a:off x="738633" y="2020754"/>
          <a:ext cx="11029054" cy="318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868">
                  <a:extLst>
                    <a:ext uri="{9D8B030D-6E8A-4147-A177-3AD203B41FA5}">
                      <a16:colId xmlns:a16="http://schemas.microsoft.com/office/drawing/2014/main" val="2308865382"/>
                    </a:ext>
                  </a:extLst>
                </a:gridCol>
                <a:gridCol w="2103928">
                  <a:extLst>
                    <a:ext uri="{9D8B030D-6E8A-4147-A177-3AD203B41FA5}">
                      <a16:colId xmlns:a16="http://schemas.microsoft.com/office/drawing/2014/main" val="171982929"/>
                    </a:ext>
                  </a:extLst>
                </a:gridCol>
                <a:gridCol w="2024528">
                  <a:extLst>
                    <a:ext uri="{9D8B030D-6E8A-4147-A177-3AD203B41FA5}">
                      <a16:colId xmlns:a16="http://schemas.microsoft.com/office/drawing/2014/main" val="4229714859"/>
                    </a:ext>
                  </a:extLst>
                </a:gridCol>
                <a:gridCol w="4461730">
                  <a:extLst>
                    <a:ext uri="{9D8B030D-6E8A-4147-A177-3AD203B41FA5}">
                      <a16:colId xmlns:a16="http://schemas.microsoft.com/office/drawing/2014/main" val="1815412579"/>
                    </a:ext>
                  </a:extLst>
                </a:gridCol>
              </a:tblGrid>
              <a:tr h="3953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2475"/>
                  </a:ext>
                </a:extLst>
              </a:tr>
              <a:tr h="8071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Reading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 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for Python classes with "__slots__";</a:t>
                      </a:r>
                    </a:p>
                    <a:p>
                      <a:pPr algn="ctr"/>
                      <a:r>
                        <a:rPr lang="en-US" sz="1600" dirty="0"/>
                        <a:t>Dynjit eliminates hash lookup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21712"/>
                  </a:ext>
                </a:extLst>
              </a:tr>
              <a:tr h="6823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nested_functions.py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Special APIs for closure constructions are required;</a:t>
                      </a:r>
                    </a:p>
                    <a:p>
                      <a:pPr algn="ctr"/>
                      <a:r>
                        <a:rPr lang="en-US" sz="1600" dirty="0"/>
                        <a:t>The closure cells should be typed and 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8093"/>
                  </a:ext>
                </a:extLst>
              </a:tr>
              <a:tr h="807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typecheck.py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 calls,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2.5x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function called inside the loop contains runtime type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5426"/>
                  </a:ext>
                </a:extLst>
              </a:tr>
              <a:tr h="4484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float_add_and_loop.py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Loops,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54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We have already achieved many goals. </a:t>
            </a:r>
          </a:p>
          <a:p>
            <a:r>
              <a:rPr lang="en-US" sz="2000" b="1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2116660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003300" y="1867175"/>
            <a:ext cx="762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C619-6E3D-46BE-A03A-F0AC1DC6D6B2}"/>
              </a:ext>
            </a:extLst>
          </p:cNvPr>
          <p:cNvSpPr txBox="1"/>
          <p:nvPr/>
        </p:nvSpPr>
        <p:spPr>
          <a:xfrm>
            <a:off x="1004032" y="3975163"/>
            <a:ext cx="10436576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Python is heavily used in industrial and education</a:t>
            </a:r>
            <a:r>
              <a:rPr lang="en-US" altLang="zh-CN" sz="3200" dirty="0"/>
              <a:t>al</a:t>
            </a:r>
            <a:r>
              <a:rPr lang="en-US" sz="3200" dirty="0"/>
              <a:t> world.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Future Outlook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EB401535-280F-4CF8-B5CD-371745FA6E47}"/>
              </a:ext>
            </a:extLst>
          </p:cNvPr>
          <p:cNvSpPr/>
          <p:nvPr/>
        </p:nvSpPr>
        <p:spPr>
          <a:xfrm>
            <a:off x="3142895" y="2447889"/>
            <a:ext cx="5640643" cy="2400442"/>
          </a:xfrm>
          <a:prstGeom prst="quadArrow">
            <a:avLst>
              <a:gd name="adj1" fmla="val 10071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F711-EC3A-4460-BA7C-BC433EB4994D}"/>
              </a:ext>
            </a:extLst>
          </p:cNvPr>
          <p:cNvSpPr txBox="1"/>
          <p:nvPr/>
        </p:nvSpPr>
        <p:spPr>
          <a:xfrm>
            <a:off x="2971807" y="1175059"/>
            <a:ext cx="60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for more Python features</a:t>
            </a:r>
          </a:p>
          <a:p>
            <a:r>
              <a:rPr lang="en-US" sz="2000" dirty="0" err="1"/>
              <a:t>Dynjit</a:t>
            </a:r>
            <a:r>
              <a:rPr lang="en-US" sz="2000" dirty="0"/>
              <a:t> can now mix with full-featured CPython programs but unable to optimize all of them.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3AE64-A836-47EE-9DB4-BD93F5B114CE}"/>
              </a:ext>
            </a:extLst>
          </p:cNvPr>
          <p:cNvSpPr txBox="1"/>
          <p:nvPr/>
        </p:nvSpPr>
        <p:spPr>
          <a:xfrm>
            <a:off x="2999824" y="4759021"/>
            <a:ext cx="595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 unboxing</a:t>
            </a:r>
          </a:p>
          <a:p>
            <a:r>
              <a:rPr lang="en-US" sz="2000" dirty="0"/>
              <a:t>Dynjit is a general-purpose JIT compiler, Python object memory layouts are kept, and unboxing is missing. However if unboxing can be supported, </a:t>
            </a:r>
            <a:r>
              <a:rPr lang="en-US" sz="2000" dirty="0" err="1"/>
              <a:t>Dynjit</a:t>
            </a:r>
            <a:r>
              <a:rPr lang="en-US" sz="2000" dirty="0"/>
              <a:t> may match Numba in numeric computing scopes.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3A44C-16AF-43E1-BCBC-0ECDF7D2D17E}"/>
              </a:ext>
            </a:extLst>
          </p:cNvPr>
          <p:cNvSpPr txBox="1"/>
          <p:nvPr/>
        </p:nvSpPr>
        <p:spPr>
          <a:xfrm>
            <a:off x="201196" y="2604966"/>
            <a:ext cx="27883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Addressing restrictions</a:t>
            </a:r>
          </a:p>
          <a:p>
            <a:r>
              <a:rPr lang="en-US" sz="2000" dirty="0"/>
              <a:t>such as slow recursive </a:t>
            </a:r>
          </a:p>
          <a:p>
            <a:r>
              <a:rPr lang="en-US" sz="2000" dirty="0"/>
              <a:t>functions and explosion</a:t>
            </a:r>
          </a:p>
          <a:p>
            <a:r>
              <a:rPr lang="en-US" sz="2000" dirty="0"/>
              <a:t>of generated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66E0-CF04-4053-BD50-08C058B9448A}"/>
              </a:ext>
            </a:extLst>
          </p:cNvPr>
          <p:cNvSpPr txBox="1"/>
          <p:nvPr/>
        </p:nvSpPr>
        <p:spPr>
          <a:xfrm>
            <a:off x="8793778" y="2732284"/>
            <a:ext cx="2921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Paper works</a:t>
            </a:r>
          </a:p>
          <a:p>
            <a:r>
              <a:rPr lang="en-US" sz="2000" dirty="0"/>
              <a:t>Dynjit widely adopts ideas from many existing attempts and some other programming languages.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F0A60-5AE3-41FA-AFE8-DA282EDC6400}"/>
              </a:ext>
            </a:extLst>
          </p:cNvPr>
          <p:cNvSpPr txBox="1"/>
          <p:nvPr/>
        </p:nvSpPr>
        <p:spPr>
          <a:xfrm>
            <a:off x="4572001" y="2604966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F12AD-A8A5-4A40-B4AA-16208A6EA7FB}"/>
              </a:ext>
            </a:extLst>
          </p:cNvPr>
          <p:cNvSpPr txBox="1"/>
          <p:nvPr/>
        </p:nvSpPr>
        <p:spPr>
          <a:xfrm>
            <a:off x="6428073" y="4332274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BD33E-6FF5-4921-9AE4-BCF1FC35E044}"/>
              </a:ext>
            </a:extLst>
          </p:cNvPr>
          <p:cNvSpPr txBox="1"/>
          <p:nvPr/>
        </p:nvSpPr>
        <p:spPr>
          <a:xfrm>
            <a:off x="6965565" y="3102194"/>
            <a:ext cx="28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Stabilization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5B85E-8B58-4E98-A0BB-74E3CFCB06B9}"/>
              </a:ext>
            </a:extLst>
          </p:cNvPr>
          <p:cNvSpPr txBox="1"/>
          <p:nvPr/>
        </p:nvSpPr>
        <p:spPr>
          <a:xfrm>
            <a:off x="3645888" y="3881788"/>
            <a:ext cx="127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5863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Educational World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2681E-3BBB-42EE-A0BC-47B60E12EA94}"/>
              </a:ext>
            </a:extLst>
          </p:cNvPr>
          <p:cNvSpPr txBox="1"/>
          <p:nvPr/>
        </p:nvSpPr>
        <p:spPr>
          <a:xfrm>
            <a:off x="843117" y="1961250"/>
            <a:ext cx="539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CACM Blog(2014): Python Is Now the Most Popular Introductory Teaching Language at Top ­U.S. ­Universities</a:t>
            </a:r>
          </a:p>
          <a:p>
            <a:pPr algn="l" fontAlgn="base"/>
            <a:endParaRPr lang="en-US" sz="16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1293FD-3934-4E26-B621-812A1DF5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4" y="2651860"/>
            <a:ext cx="5105646" cy="32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488AE-0149-4095-8C16-BAC3945A0053}"/>
              </a:ext>
            </a:extLst>
          </p:cNvPr>
          <p:cNvSpPr txBox="1"/>
          <p:nvPr/>
        </p:nvSpPr>
        <p:spPr>
          <a:xfrm>
            <a:off x="6124684" y="4785331"/>
            <a:ext cx="5712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Python official website also gives a record about the spread of Python among the schools around the world</a:t>
            </a:r>
          </a:p>
          <a:p>
            <a:r>
              <a:rPr lang="en-US" sz="1600" dirty="0"/>
              <a:t>(https://wiki.python.org/moin/SchoolsUsingPython)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548B7-D9F9-4076-BEE0-98D23AFC6D50}"/>
              </a:ext>
            </a:extLst>
          </p:cNvPr>
          <p:cNvSpPr txBox="1"/>
          <p:nvPr/>
        </p:nvSpPr>
        <p:spPr>
          <a:xfrm>
            <a:off x="6205582" y="1961250"/>
            <a:ext cx="558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haroni" panose="02010803020104030203" pitchFamily="2" charset="-79"/>
              </a:rPr>
              <a:t>There is an increasing popularity of using Python for teaching!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26E1AB2-7739-4E83-A87C-4AEE2E2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087D5DD-2920-41BA-AAFE-6F6C5F8702C6}"/>
              </a:ext>
            </a:extLst>
          </p:cNvPr>
          <p:cNvSpPr txBox="1"/>
          <p:nvPr/>
        </p:nvSpPr>
        <p:spPr>
          <a:xfrm>
            <a:off x="244238" y="3309677"/>
            <a:ext cx="4746863" cy="21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C0BB2-980E-455E-AE79-D2298BDF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39401"/>
              </p:ext>
            </p:extLst>
          </p:nvPr>
        </p:nvGraphicFramePr>
        <p:xfrm>
          <a:off x="2092086" y="4477452"/>
          <a:ext cx="7305912" cy="2056697"/>
        </p:xfrm>
        <a:graphic>
          <a:graphicData uri="http://schemas.openxmlformats.org/drawingml/2006/table">
            <a:tbl>
              <a:tblPr/>
              <a:tblGrid>
                <a:gridCol w="1217652">
                  <a:extLst>
                    <a:ext uri="{9D8B030D-6E8A-4147-A177-3AD203B41FA5}">
                      <a16:colId xmlns:a16="http://schemas.microsoft.com/office/drawing/2014/main" val="227902899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34280782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264141464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61158319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370730528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791836806"/>
                    </a:ext>
                  </a:extLst>
                </a:gridCol>
              </a:tblGrid>
              <a:tr h="67597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2020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2019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</a:t>
                      </a:r>
                    </a:p>
                    <a:p>
                      <a:pPr algn="ctr" fontAlgn="b"/>
                      <a:r>
                        <a:rPr lang="en-US" sz="1400" dirty="0">
                          <a:effectLst/>
                        </a:rPr>
                        <a:t>Language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Ratings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4185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16.95%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+0.77%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6309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Java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12.56%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-4.32%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60319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Python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11.28%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+2.19%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2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C719B4-AC9D-4456-9C14-FFE1F9484FF7}"/>
              </a:ext>
            </a:extLst>
          </p:cNvPr>
          <p:cNvSpPr txBox="1"/>
          <p:nvPr/>
        </p:nvSpPr>
        <p:spPr>
          <a:xfrm>
            <a:off x="2092086" y="1198264"/>
            <a:ext cx="844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2800" dirty="0" err="1">
                <a:solidFill>
                  <a:srgbClr val="0079BF"/>
                </a:solidFill>
                <a:latin typeface="Roboto"/>
              </a:rPr>
              <a:t>PopularitY</a:t>
            </a:r>
            <a:r>
              <a:rPr lang="en-US" sz="2800" dirty="0">
                <a:solidFill>
                  <a:srgbClr val="0079BF"/>
                </a:solidFill>
                <a:latin typeface="Roboto"/>
              </a:rPr>
              <a:t> of Programming Language Index(</a:t>
            </a:r>
            <a:r>
              <a:rPr lang="en-US" altLang="zh-CN" sz="2800" dirty="0">
                <a:solidFill>
                  <a:srgbClr val="0079BF"/>
                </a:solidFill>
                <a:latin typeface="Roboto"/>
              </a:rPr>
              <a:t>2020)</a:t>
            </a:r>
            <a:endParaRPr lang="en-US" sz="2800" dirty="0">
              <a:solidFill>
                <a:srgbClr val="0079BF"/>
              </a:solidFill>
              <a:latin typeface="Roboto"/>
            </a:endParaRPr>
          </a:p>
        </p:txBody>
      </p:sp>
      <p:pic>
        <p:nvPicPr>
          <p:cNvPr id="26" name="Picture 4" descr="Twitter | Slack App Directory">
            <a:extLst>
              <a:ext uri="{FF2B5EF4-FFF2-40B4-BE49-F238E27FC236}">
                <a16:creationId xmlns:a16="http://schemas.microsoft.com/office/drawing/2014/main" id="{73D54007-AB1C-4F5E-9507-4DEA1A702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8" r="-3" b="24858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57A46-7E05-4394-BCB3-E7195103AFF5}"/>
              </a:ext>
            </a:extLst>
          </p:cNvPr>
          <p:cNvSpPr txBox="1"/>
          <p:nvPr/>
        </p:nvSpPr>
        <p:spPr>
          <a:xfrm>
            <a:off x="2092086" y="37198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79BF"/>
                </a:solidFill>
                <a:effectLst/>
                <a:latin typeface="Roboto"/>
              </a:rPr>
              <a:t>TIOBE Index</a:t>
            </a:r>
            <a:endParaRPr lang="en-US" sz="3200" b="1" i="0" dirty="0">
              <a:solidFill>
                <a:srgbClr val="0079BF"/>
              </a:solidFill>
              <a:effectLst/>
              <a:latin typeface="Roboto"/>
            </a:endParaRPr>
          </a:p>
        </p:txBody>
      </p:sp>
      <p:pic>
        <p:nvPicPr>
          <p:cNvPr id="28" name="Picture 27" descr="Logo, spotify Free Icon of Social media and logos">
            <a:extLst>
              <a:ext uri="{FF2B5EF4-FFF2-40B4-BE49-F238E27FC236}">
                <a16:creationId xmlns:a16="http://schemas.microsoft.com/office/drawing/2014/main" id="{FD1B8C30-B8D1-49BA-B9EB-345E1089C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-1" b="3746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ddit - Apps on Google Play">
            <a:extLst>
              <a:ext uri="{FF2B5EF4-FFF2-40B4-BE49-F238E27FC236}">
                <a16:creationId xmlns:a16="http://schemas.microsoft.com/office/drawing/2014/main" id="{E716000E-33FF-49B6-937C-71F11B5A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0" r="-2" b="10926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Android - Dropbox">
            <a:extLst>
              <a:ext uri="{FF2B5EF4-FFF2-40B4-BE49-F238E27FC236}">
                <a16:creationId xmlns:a16="http://schemas.microsoft.com/office/drawing/2014/main" id="{3B4F0A49-4721-4069-ACBF-57802E76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1337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6 Problems of “Instagram Therapy” | Psychology Today">
            <a:extLst>
              <a:ext uri="{FF2B5EF4-FFF2-40B4-BE49-F238E27FC236}">
                <a16:creationId xmlns:a16="http://schemas.microsoft.com/office/drawing/2014/main" id="{FADE8685-28B0-4DB0-B456-92D98917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r="6" b="10448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Quora — Ask Questions, Get Answers - Apps on Google Play">
            <a:extLst>
              <a:ext uri="{FF2B5EF4-FFF2-40B4-BE49-F238E27FC236}">
                <a16:creationId xmlns:a16="http://schemas.microsoft.com/office/drawing/2014/main" id="{48225F4D-6CFC-4E6B-A493-4887E217A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2978" b="-1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64327" y="215388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Industrial World</a:t>
            </a:r>
            <a:endParaRPr lang="en-US" sz="4400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51459E0-A66C-455A-A114-36027E3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043AA1-C17C-4947-8ACA-E8217EA6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51796"/>
              </p:ext>
            </p:extLst>
          </p:nvPr>
        </p:nvGraphicFramePr>
        <p:xfrm>
          <a:off x="2092086" y="1974812"/>
          <a:ext cx="7305910" cy="1706880"/>
        </p:xfrm>
        <a:graphic>
          <a:graphicData uri="http://schemas.openxmlformats.org/drawingml/2006/table">
            <a:tbl>
              <a:tblPr/>
              <a:tblGrid>
                <a:gridCol w="1461182">
                  <a:extLst>
                    <a:ext uri="{9D8B030D-6E8A-4147-A177-3AD203B41FA5}">
                      <a16:colId xmlns:a16="http://schemas.microsoft.com/office/drawing/2014/main" val="2313332497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3780141040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3394682879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1135319067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2265420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Rank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Language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Share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Trend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2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Python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31.02 %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+2.2 %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07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Java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16.38 %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-2.8 %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1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JavaScript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8.41 %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+0.4 %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8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935256" y="1873841"/>
            <a:ext cx="951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so important!</a:t>
            </a:r>
          </a:p>
          <a:p>
            <a:endParaRPr lang="en-US" sz="6000" dirty="0"/>
          </a:p>
          <a:p>
            <a:r>
              <a:rPr lang="en-US" altLang="zh-TW" sz="6000" dirty="0"/>
              <a:t>However…</a:t>
            </a:r>
            <a:r>
              <a:rPr lang="en-US" sz="6000" dirty="0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</a:t>
            </a:r>
            <a:r>
              <a:rPr lang="en-US" sz="5400" b="1" dirty="0">
                <a:solidFill>
                  <a:schemeClr val="bg1"/>
                </a:solidFill>
              </a:rPr>
              <a:t>Slow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819406" y="203132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735101" y="1935061"/>
            <a:ext cx="1893354" cy="969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628455" y="2419764"/>
            <a:ext cx="1505273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9163493" y="1362529"/>
            <a:ext cx="5990" cy="2937161"/>
          </a:xfrm>
          <a:prstGeom prst="bentConnector3">
            <a:avLst>
              <a:gd name="adj1" fmla="val -381636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8513569" y="1463649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8820163" y="3088958"/>
            <a:ext cx="880098" cy="34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2545F5F1-3CE9-42AC-B6A8-01D7A46D24E6}"/>
              </a:ext>
            </a:extLst>
          </p:cNvPr>
          <p:cNvSpPr txBox="1"/>
          <p:nvPr/>
        </p:nvSpPr>
        <p:spPr>
          <a:xfrm>
            <a:off x="2734311" y="4731283"/>
            <a:ext cx="696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There comes out the “two-language” problem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73DEF4-CD8C-4CA8-875B-7CF716490265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9163492" y="559746"/>
            <a:ext cx="5990" cy="2937161"/>
          </a:xfrm>
          <a:prstGeom prst="bentConnector3">
            <a:avLst>
              <a:gd name="adj1" fmla="val -381636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AEE1AB9-3A57-442F-9044-5B866EE2DF62}"/>
              </a:ext>
            </a:extLst>
          </p:cNvPr>
          <p:cNvSpPr/>
          <p:nvPr/>
        </p:nvSpPr>
        <p:spPr>
          <a:xfrm>
            <a:off x="8383333" y="3740964"/>
            <a:ext cx="754380" cy="8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E1998F-6C78-4957-A49F-1AC82F52380D}"/>
              </a:ext>
            </a:extLst>
          </p:cNvPr>
          <p:cNvSpPr txBox="1"/>
          <p:nvPr/>
        </p:nvSpPr>
        <p:spPr>
          <a:xfrm>
            <a:off x="6096000" y="5358449"/>
            <a:ext cx="696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https://epubs.siam.org/doi/abs/10.1137/141000671</a:t>
            </a:r>
          </a:p>
        </p:txBody>
      </p:sp>
    </p:spTree>
    <p:extLst>
      <p:ext uri="{BB962C8B-B14F-4D97-AF65-F5344CB8AC3E}">
        <p14:creationId xmlns:p14="http://schemas.microsoft.com/office/powerpoint/2010/main" val="298655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8328D0E-F5E6-4190-8877-D41FB74A78B9}"/>
              </a:ext>
            </a:extLst>
          </p:cNvPr>
          <p:cNvSpPr/>
          <p:nvPr/>
        </p:nvSpPr>
        <p:spPr>
          <a:xfrm>
            <a:off x="0" y="3138712"/>
            <a:ext cx="12192000" cy="13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9587-845A-4690-A626-DA3D4053367A}"/>
              </a:ext>
            </a:extLst>
          </p:cNvPr>
          <p:cNvSpPr txBox="1"/>
          <p:nvPr/>
        </p:nvSpPr>
        <p:spPr>
          <a:xfrm>
            <a:off x="4338417" y="2465756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 exts</a:t>
            </a:r>
          </a:p>
        </p:txBody>
      </p:sp>
      <p:pic>
        <p:nvPicPr>
          <p:cNvPr id="1030" name="Picture 6" descr="File Icon - Free Download, PNG and Vector">
            <a:extLst>
              <a:ext uri="{FF2B5EF4-FFF2-40B4-BE49-F238E27FC236}">
                <a16:creationId xmlns:a16="http://schemas.microsoft.com/office/drawing/2014/main" id="{8731369C-63F4-4D5A-A964-4EA9B5A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29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29110EE2-46C8-4786-9EEF-DF8AA259E887}"/>
              </a:ext>
            </a:extLst>
          </p:cNvPr>
          <p:cNvSpPr/>
          <p:nvPr/>
        </p:nvSpPr>
        <p:spPr>
          <a:xfrm>
            <a:off x="9714028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.py</a:t>
            </a:r>
          </a:p>
        </p:txBody>
      </p:sp>
      <p:pic>
        <p:nvPicPr>
          <p:cNvPr id="18" name="Picture 6" descr="File Icon - Free Download, PNG and Vector">
            <a:extLst>
              <a:ext uri="{FF2B5EF4-FFF2-40B4-BE49-F238E27FC236}">
                <a16:creationId xmlns:a16="http://schemas.microsoft.com/office/drawing/2014/main" id="{6EF1759A-E8CA-45CF-B99F-D8B089AD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11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449896E1-9973-4278-945F-9E7D95551F52}"/>
              </a:ext>
            </a:extLst>
          </p:cNvPr>
          <p:cNvSpPr/>
          <p:nvPr/>
        </p:nvSpPr>
        <p:spPr>
          <a:xfrm>
            <a:off x="8823010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.so</a:t>
            </a:r>
          </a:p>
        </p:txBody>
      </p:sp>
      <p:pic>
        <p:nvPicPr>
          <p:cNvPr id="22" name="Picture 6" descr="File Icon - Free Download, PNG and Vector">
            <a:extLst>
              <a:ext uri="{FF2B5EF4-FFF2-40B4-BE49-F238E27FC236}">
                <a16:creationId xmlns:a16="http://schemas.microsoft.com/office/drawing/2014/main" id="{35FC206D-6722-47BE-9571-9D9CB9B6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3" y="1364655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8E1536D1-69E8-478B-9675-91F041BCACB4}"/>
              </a:ext>
            </a:extLst>
          </p:cNvPr>
          <p:cNvSpPr/>
          <p:nvPr/>
        </p:nvSpPr>
        <p:spPr>
          <a:xfrm>
            <a:off x="7833342" y="1833854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.c(pp) .h(pp)</a:t>
            </a:r>
          </a:p>
        </p:txBody>
      </p:sp>
      <p:pic>
        <p:nvPicPr>
          <p:cNvPr id="1034" name="Picture 10" descr="Ellipsis Tattoos – VOLTA">
            <a:extLst>
              <a:ext uri="{FF2B5EF4-FFF2-40B4-BE49-F238E27FC236}">
                <a16:creationId xmlns:a16="http://schemas.microsoft.com/office/drawing/2014/main" id="{597F9F20-7374-4B15-A717-CC4A0904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47" y="1854112"/>
            <a:ext cx="891019" cy="3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Closed book">
            <a:extLst>
              <a:ext uri="{FF2B5EF4-FFF2-40B4-BE49-F238E27FC236}">
                <a16:creationId xmlns:a16="http://schemas.microsoft.com/office/drawing/2014/main" id="{8F1CF0CD-5366-4458-9F13-BD2240BFE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47084" y="1287279"/>
            <a:ext cx="914400" cy="914400"/>
          </a:xfrm>
          <a:prstGeom prst="rect">
            <a:avLst/>
          </a:prstGeom>
        </p:spPr>
      </p:pic>
      <p:pic>
        <p:nvPicPr>
          <p:cNvPr id="34" name="Graphic 33" descr="Closed book">
            <a:extLst>
              <a:ext uri="{FF2B5EF4-FFF2-40B4-BE49-F238E27FC236}">
                <a16:creationId xmlns:a16="http://schemas.microsoft.com/office/drawing/2014/main" id="{129C53D9-A44C-4F56-BE0D-675E79A21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57177" y="129042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C60F4C-0BBA-4818-AF38-4EB81009924F}"/>
              </a:ext>
            </a:extLst>
          </p:cNvPr>
          <p:cNvSpPr txBox="1"/>
          <p:nvPr/>
        </p:nvSpPr>
        <p:spPr>
          <a:xfrm>
            <a:off x="1721144" y="2157462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Python C APIs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40BB6-A783-410A-845A-4303E757BD16}"/>
              </a:ext>
            </a:extLst>
          </p:cNvPr>
          <p:cNvSpPr txBox="1"/>
          <p:nvPr/>
        </p:nvSpPr>
        <p:spPr>
          <a:xfrm>
            <a:off x="2867835" y="2147965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C/C++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AFF7655A-1CCF-43E7-BD0B-5A446FDAEA21}"/>
              </a:ext>
            </a:extLst>
          </p:cNvPr>
          <p:cNvSpPr/>
          <p:nvPr/>
        </p:nvSpPr>
        <p:spPr>
          <a:xfrm flipH="1">
            <a:off x="3873431" y="1744127"/>
            <a:ext cx="914276" cy="58477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5811DAD1-A808-4205-8B88-8B5398E5B1C5}"/>
              </a:ext>
            </a:extLst>
          </p:cNvPr>
          <p:cNvSpPr/>
          <p:nvPr/>
        </p:nvSpPr>
        <p:spPr>
          <a:xfrm>
            <a:off x="6146745" y="1721739"/>
            <a:ext cx="914400" cy="607163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4F4A6B-2F87-45F0-A49A-D8B3E2B1BD26}"/>
              </a:ext>
            </a:extLst>
          </p:cNvPr>
          <p:cNvSpPr txBox="1"/>
          <p:nvPr/>
        </p:nvSpPr>
        <p:spPr>
          <a:xfrm>
            <a:off x="4338417" y="1292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D91EC-29C3-4206-BBAE-3E91EB8E9AA5}"/>
              </a:ext>
            </a:extLst>
          </p:cNvPr>
          <p:cNvSpPr txBox="1"/>
          <p:nvPr/>
        </p:nvSpPr>
        <p:spPr>
          <a:xfrm>
            <a:off x="6005208" y="1339623"/>
            <a:ext cx="141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A94397-0659-40D3-B996-DF49EA7C0CD2}"/>
              </a:ext>
            </a:extLst>
          </p:cNvPr>
          <p:cNvSpPr/>
          <p:nvPr/>
        </p:nvSpPr>
        <p:spPr>
          <a:xfrm>
            <a:off x="1777864" y="4722143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Code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773E50-D590-4500-8FA5-0F843E45CECA}"/>
              </a:ext>
            </a:extLst>
          </p:cNvPr>
          <p:cNvSpPr txBox="1"/>
          <p:nvPr/>
        </p:nvSpPr>
        <p:spPr>
          <a:xfrm>
            <a:off x="0" y="4645198"/>
            <a:ext cx="1843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similar case:</a:t>
            </a:r>
          </a:p>
          <a:p>
            <a:r>
              <a:rPr lang="en-US" sz="1400" u="sng" dirty="0"/>
              <a:t>notations of </a:t>
            </a:r>
          </a:p>
          <a:p>
            <a:r>
              <a:rPr lang="en-US" sz="1400" u="sng" dirty="0"/>
              <a:t>MATLAB vectorization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AF7EF-A6E1-48BC-AD3A-494A580F2A2A}"/>
              </a:ext>
            </a:extLst>
          </p:cNvPr>
          <p:cNvSpPr txBox="1"/>
          <p:nvPr/>
        </p:nvSpPr>
        <p:spPr>
          <a:xfrm>
            <a:off x="4399377" y="3361838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C exts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CBD25BD-8796-4EB6-8DB0-73A9D4C4B912}"/>
              </a:ext>
            </a:extLst>
          </p:cNvPr>
          <p:cNvSpPr/>
          <p:nvPr/>
        </p:nvSpPr>
        <p:spPr>
          <a:xfrm flipV="1">
            <a:off x="6202680" y="4144349"/>
            <a:ext cx="951079" cy="584776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6726CB49-FBCA-41BC-B9AB-23E40E6AC35D}"/>
              </a:ext>
            </a:extLst>
          </p:cNvPr>
          <p:cNvSpPr/>
          <p:nvPr/>
        </p:nvSpPr>
        <p:spPr>
          <a:xfrm flipH="1" flipV="1">
            <a:off x="3800722" y="4149761"/>
            <a:ext cx="914276" cy="584776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A16891-C112-4729-9BE9-C2401E011181}"/>
              </a:ext>
            </a:extLst>
          </p:cNvPr>
          <p:cNvSpPr/>
          <p:nvPr/>
        </p:nvSpPr>
        <p:spPr>
          <a:xfrm>
            <a:off x="7430097" y="4729125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FFI Overhead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223D3-13C7-4732-855E-83D14FDB508C}"/>
              </a:ext>
            </a:extLst>
          </p:cNvPr>
          <p:cNvSpPr/>
          <p:nvPr/>
        </p:nvSpPr>
        <p:spPr>
          <a:xfrm>
            <a:off x="7430097" y="5493345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Redundant Copies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A7CD108-5666-4491-8BA5-3CB6B9D5CA5B}"/>
              </a:ext>
            </a:extLst>
          </p:cNvPr>
          <p:cNvSpPr/>
          <p:nvPr/>
        </p:nvSpPr>
        <p:spPr>
          <a:xfrm>
            <a:off x="7703954" y="3042771"/>
            <a:ext cx="3322186" cy="1439712"/>
          </a:xfrm>
          <a:prstGeom prst="wedgeEllipseCallout">
            <a:avLst>
              <a:gd name="adj1" fmla="val -79231"/>
              <a:gd name="adj2" fmla="val -4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are only domain-specific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EA534A-7C2B-4B2A-8BA8-D1124731EE4F}"/>
              </a:ext>
            </a:extLst>
          </p:cNvPr>
          <p:cNvSpPr txBox="1"/>
          <p:nvPr/>
        </p:nvSpPr>
        <p:spPr>
          <a:xfrm>
            <a:off x="8394878" y="6277290"/>
            <a:ext cx="461665" cy="671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7D2968-C63A-4C24-8B6A-A97848214E5C}"/>
              </a:ext>
            </a:extLst>
          </p:cNvPr>
          <p:cNvSpPr txBox="1"/>
          <p:nvPr/>
        </p:nvSpPr>
        <p:spPr>
          <a:xfrm>
            <a:off x="6458600" y="4012512"/>
            <a:ext cx="13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Overheads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AAA2E4-87B3-4063-85DC-34F47B716106}"/>
              </a:ext>
            </a:extLst>
          </p:cNvPr>
          <p:cNvSpPr txBox="1"/>
          <p:nvPr/>
        </p:nvSpPr>
        <p:spPr>
          <a:xfrm>
            <a:off x="2758440" y="4013550"/>
            <a:ext cx="157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BBFDDF-34DA-43B4-8AF4-D8F10B81CB7F}"/>
              </a:ext>
            </a:extLst>
          </p:cNvPr>
          <p:cNvSpPr/>
          <p:nvPr/>
        </p:nvSpPr>
        <p:spPr>
          <a:xfrm>
            <a:off x="1777864" y="5493344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 Functionalities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FDB425-CD94-49F1-B03F-1BCBB89AF8D2}"/>
              </a:ext>
            </a:extLst>
          </p:cNvPr>
          <p:cNvSpPr txBox="1"/>
          <p:nvPr/>
        </p:nvSpPr>
        <p:spPr>
          <a:xfrm>
            <a:off x="2758440" y="6269276"/>
            <a:ext cx="461665" cy="671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813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1469</Words>
  <Application>Microsoft Office PowerPoint</Application>
  <PresentationFormat>Widescreen</PresentationFormat>
  <Paragraphs>456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-apple-system</vt:lpstr>
      <vt:lpstr>Helvetica Neue</vt:lpstr>
      <vt:lpstr>Roboto</vt:lpstr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Dynjit’s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ZhaoWanghongxuan</dc:creator>
  <cp:lastModifiedBy>ZhaoWanghongxuan</cp:lastModifiedBy>
  <cp:revision>144</cp:revision>
  <cp:lastPrinted>2020-10-21T15:16:20Z</cp:lastPrinted>
  <dcterms:created xsi:type="dcterms:W3CDTF">2020-10-13T05:03:59Z</dcterms:created>
  <dcterms:modified xsi:type="dcterms:W3CDTF">2020-10-21T15:20:31Z</dcterms:modified>
</cp:coreProperties>
</file>