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28" r:id="rId4"/>
    <p:sldId id="259" r:id="rId5"/>
    <p:sldId id="260" r:id="rId6"/>
    <p:sldId id="262" r:id="rId7"/>
    <p:sldId id="349" r:id="rId8"/>
    <p:sldId id="269" r:id="rId9"/>
    <p:sldId id="268" r:id="rId10"/>
    <p:sldId id="334" r:id="rId11"/>
    <p:sldId id="333" r:id="rId12"/>
    <p:sldId id="335" r:id="rId13"/>
    <p:sldId id="272" r:id="rId14"/>
    <p:sldId id="337" r:id="rId15"/>
    <p:sldId id="338" r:id="rId16"/>
    <p:sldId id="281" r:id="rId17"/>
    <p:sldId id="278" r:id="rId18"/>
    <p:sldId id="282" r:id="rId19"/>
    <p:sldId id="283" r:id="rId20"/>
    <p:sldId id="348" r:id="rId21"/>
    <p:sldId id="339" r:id="rId22"/>
    <p:sldId id="290" r:id="rId23"/>
    <p:sldId id="350" r:id="rId24"/>
    <p:sldId id="344" r:id="rId25"/>
    <p:sldId id="291" r:id="rId26"/>
    <p:sldId id="294" r:id="rId27"/>
    <p:sldId id="299" r:id="rId28"/>
    <p:sldId id="327" r:id="rId29"/>
    <p:sldId id="300" r:id="rId30"/>
    <p:sldId id="315" r:id="rId31"/>
    <p:sldId id="316" r:id="rId32"/>
    <p:sldId id="345" r:id="rId33"/>
    <p:sldId id="319" r:id="rId34"/>
    <p:sldId id="320" r:id="rId35"/>
    <p:sldId id="321" r:id="rId36"/>
    <p:sldId id="347" r:id="rId37"/>
    <p:sldId id="322" r:id="rId38"/>
    <p:sldId id="323" r:id="rId39"/>
    <p:sldId id="324" r:id="rId40"/>
    <p:sldId id="326" r:id="rId41"/>
    <p:sldId id="346" r:id="rId42"/>
    <p:sldId id="342" r:id="rId43"/>
    <p:sldId id="293" r:id="rId44"/>
    <p:sldId id="343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7B3D-775D-469E-8296-06C770B55E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7ED-D4C4-4439-882D-306FFBB6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CCE-AB98-49EA-8A29-F2E00966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531D-360D-44F6-9614-D0E2D8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3258-4C44-4E5B-A1A3-C983115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940-1D7D-4843-A8AC-1DEBA14969A8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D02-144C-4E96-8A29-B768D96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68A-2824-4CEB-8214-17CD886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395-FADE-461A-BDA1-A8A13F1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11E-1CED-41FB-ACD5-FC6E21A19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346E-A874-42AA-9558-BD2BAC6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1C-9E3D-4EE8-B21A-513A316B4F27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41-EDC4-46EC-A70A-A3C93E9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4FA-B517-431D-A560-38E2A5F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4A6A9-1404-4767-B063-04B5762E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164E-1B16-4C3B-8375-C59880BA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2D7D-884C-4BEF-98C6-9261D9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E8C-F7EB-41DB-876B-2099DDD24DB7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D178-D771-4DB2-A662-1BCEB630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861-9BB2-4ECD-9DD5-6100AFF0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18-9F3E-4689-AB2D-5EA29DD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4F8A-68D2-4A72-B6BE-650DF77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A09-D2DB-46B0-8504-91A0E1A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9C1-1776-4C35-8935-DFBF39AB039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776-9E9A-43B0-9D7B-C426FE5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93E-829D-4117-9A7E-4ACD18C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39900" y="439738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C8F-4CA0-47C3-984E-B871229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4D9E-CB7E-4E7F-BB0E-8CAD8C58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4C9C-9DD0-4530-8D34-8AB881E4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423-E49A-48F0-A686-513B5D15EC4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26EB-2490-4A42-BBEC-94E430D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C0B5-38A5-4006-BEF7-77B7161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11F-259D-443C-B730-7EC5278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5B40-145C-4511-87A8-A1D08523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0296-EBFA-44DE-AE2D-4D69E239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DE42-70FB-4E17-96DA-622C1F5E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166-876A-4B0E-94DF-52CE2F47318A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3B91-54ED-4510-A1AD-9EC020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0264-339D-468B-8471-0247B98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3BA-4406-4AF0-AC84-F5758B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F0B1-B276-40EF-99FB-4A0D223F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73A-594C-43DC-A559-CB472A09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A12D-F653-4E15-8FB1-862AB533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54262-00DD-44F2-A516-C4DA4B22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2CEA-1290-4873-A6FB-BBA58BE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10A-52F9-4553-A629-A8AF99EE3882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2B9A-B6CC-46E1-9334-8812706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EE42-E352-4D2E-A5F8-0DA8637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140-ED2F-45FF-8C0E-E6EB763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6E9D-7311-4C66-B0EF-CDAF40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F88-21F2-416C-9BC2-470221AD943F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95F7-9207-4B93-8342-2EC4807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D83-1B5B-4604-99DD-7F6E3F0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4C80-0123-4C70-9AC8-54A3919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C225-7AF1-46ED-AB5F-5D786B8F388F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8F9F4-875D-4E8D-AD06-BEB522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662D-FF2F-44A0-9D9A-2480E0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D29-CBA0-42B4-819D-E7ABF2F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33B7-EE72-4ABC-AD37-09E099E1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52BF-8AD3-4E0B-A13E-FD8E7178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B157-99F7-4AD4-93C0-A011E67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1ECF-A51D-42D0-A27D-EFD25B42FE8C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77CE-935C-4B4A-929F-129AF4A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386-2819-4E74-8721-5051C85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1CA-03AC-4F98-B5BC-105E3D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08EA-55EF-4095-8AE4-73842821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E02F-F3EB-41C0-A28C-497BBEB8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1A67-B8DA-4CBC-8E0E-19EC8E8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920-1266-4856-A39A-23B6E92E854D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85B-B72E-4D14-86BF-C91ED25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98C1-8F5E-403D-A97B-EB54217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A8E2-592B-4F45-AE3B-3223D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DBE-E76A-48DE-A687-B3DBEF9C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A951-21F8-4337-80E2-499D40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1828-3605-41E3-845A-4CC2A1EF8D10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493-4E74-4FDA-85B7-C84EEBC1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6C6-0E94-4226-A3D1-3ABB2831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7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A728D8-C045-4115-B172-CC6489BAA86C}"/>
              </a:ext>
            </a:extLst>
          </p:cNvPr>
          <p:cNvSpPr txBox="1">
            <a:spLocks/>
          </p:cNvSpPr>
          <p:nvPr/>
        </p:nvSpPr>
        <p:spPr>
          <a:xfrm>
            <a:off x="721950" y="1482971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Dynjit: A General-purpose Just-In-Time Compiler for Python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7B4D-A691-4E84-A70A-AAEC0D0AFC4A}"/>
              </a:ext>
            </a:extLst>
          </p:cNvPr>
          <p:cNvSpPr txBox="1"/>
          <p:nvPr/>
        </p:nvSpPr>
        <p:spPr>
          <a:xfrm>
            <a:off x="2280183" y="3174468"/>
            <a:ext cx="772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システム情報工学研究科　情報理工学位プログラム</a:t>
            </a:r>
            <a:endParaRPr lang="en-US" altLang="ja-JP" sz="2400" dirty="0"/>
          </a:p>
          <a:p>
            <a:r>
              <a:rPr lang="ja-JP" altLang="en-US" sz="2400" dirty="0"/>
              <a:t>プログラム論理研究室　</a:t>
            </a:r>
            <a:r>
              <a:rPr lang="en-US" altLang="ja-JP" sz="2400" dirty="0"/>
              <a:t>Zhao Wanghongxuan</a:t>
            </a:r>
          </a:p>
          <a:p>
            <a:r>
              <a:rPr lang="ja-JP" altLang="en-US" sz="2400" dirty="0"/>
              <a:t>指導教員：亀山幸義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3336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54510-E1B8-47A0-AE0B-87CB10EBC24D}"/>
              </a:ext>
            </a:extLst>
          </p:cNvPr>
          <p:cNvSpPr txBox="1"/>
          <p:nvPr/>
        </p:nvSpPr>
        <p:spPr>
          <a:xfrm>
            <a:off x="6947035" y="2496386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“I’m sorry”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6338238" y="2735013"/>
            <a:ext cx="2677428" cy="825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283109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57841EB-E22F-4D73-B00A-73E46509C9B5}"/>
              </a:ext>
            </a:extLst>
          </p:cNvPr>
          <p:cNvSpPr/>
          <p:nvPr/>
        </p:nvSpPr>
        <p:spPr>
          <a:xfrm rot="10800000" flipH="1">
            <a:off x="2193557" y="3895969"/>
            <a:ext cx="1877929" cy="1283447"/>
          </a:xfrm>
          <a:prstGeom prst="bentArrow">
            <a:avLst>
              <a:gd name="adj1" fmla="val 16001"/>
              <a:gd name="adj2" fmla="val 22746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CE45-2631-41F7-85FC-59859091D51A}"/>
              </a:ext>
            </a:extLst>
          </p:cNvPr>
          <p:cNvSpPr txBox="1"/>
          <p:nvPr/>
        </p:nvSpPr>
        <p:spPr>
          <a:xfrm>
            <a:off x="4291262" y="4590145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Referred as </a:t>
            </a:r>
            <a:r>
              <a:rPr lang="en-US" sz="3200" b="1" dirty="0"/>
              <a:t>Just-In-Time(JIT) </a:t>
            </a:r>
            <a:r>
              <a:rPr lang="en-US" sz="24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/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/>
                  <a:t>Python needs JIT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1098786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Whole World is Calling for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Python JIT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61EF-7908-467B-B400-BA03A6809B4A}"/>
              </a:ext>
            </a:extLst>
          </p:cNvPr>
          <p:cNvSpPr txBox="1"/>
          <p:nvPr/>
        </p:nvSpPr>
        <p:spPr>
          <a:xfrm>
            <a:off x="1506353" y="2348564"/>
            <a:ext cx="1049634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heavily used in industrial and education</a:t>
            </a:r>
            <a:r>
              <a:rPr lang="en-US" altLang="zh-CN" sz="2800" dirty="0"/>
              <a:t>al</a:t>
            </a:r>
            <a:r>
              <a:rPr lang="en-US" sz="2800" dirty="0"/>
              <a:t> world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slow and dynamic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JIT addressing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DBAB-189F-41FC-BE87-E245E5494E8B}"/>
              </a:ext>
            </a:extLst>
          </p:cNvPr>
          <p:cNvSpPr txBox="1"/>
          <p:nvPr/>
        </p:nvSpPr>
        <p:spPr>
          <a:xfrm>
            <a:off x="10525225" y="58777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Status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2C3EF7A-7C20-47A9-AD9A-E776EAB3FDDB}"/>
              </a:ext>
            </a:extLst>
          </p:cNvPr>
          <p:cNvSpPr/>
          <p:nvPr/>
        </p:nvSpPr>
        <p:spPr>
          <a:xfrm>
            <a:off x="9476204" y="591371"/>
            <a:ext cx="986590" cy="5811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PyPy</a:t>
            </a:r>
            <a:r>
              <a:rPr lang="en-US" sz="3200" dirty="0">
                <a:solidFill>
                  <a:srgbClr val="C00000"/>
                </a:solidFill>
              </a:rPr>
              <a:t>(most successful so far)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539E4-0E53-49E6-AE81-FF323F80B673}"/>
              </a:ext>
            </a:extLst>
          </p:cNvPr>
          <p:cNvSpPr txBox="1"/>
          <p:nvPr/>
        </p:nvSpPr>
        <p:spPr>
          <a:xfrm>
            <a:off x="6212009" y="4689252"/>
            <a:ext cx="4315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Due to the time limitation, we can only introduce part of them, about the </a:t>
            </a:r>
            <a:r>
              <a:rPr lang="en-US" sz="2800" b="1" dirty="0"/>
              <a:t>status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67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EC61CC9-0C69-48CF-A38E-9E4D5322F6E8}"/>
              </a:ext>
            </a:extLst>
          </p:cNvPr>
          <p:cNvSpPr/>
          <p:nvPr/>
        </p:nvSpPr>
        <p:spPr>
          <a:xfrm>
            <a:off x="4606309" y="2155546"/>
            <a:ext cx="4895325" cy="2831590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commits in last 2 years.</a:t>
            </a:r>
          </a:p>
          <a:p>
            <a:pPr algn="ctr"/>
            <a:r>
              <a:rPr lang="en-US" sz="2400" dirty="0"/>
              <a:t>Suspended, or even died..</a:t>
            </a:r>
          </a:p>
        </p:txBody>
      </p:sp>
    </p:spTree>
    <p:extLst>
      <p:ext uri="{BB962C8B-B14F-4D97-AF65-F5344CB8AC3E}">
        <p14:creationId xmlns:p14="http://schemas.microsoft.com/office/powerpoint/2010/main" val="20585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528EC66-2E44-453F-9717-694BB966BF09}"/>
              </a:ext>
            </a:extLst>
          </p:cNvPr>
          <p:cNvSpPr/>
          <p:nvPr/>
        </p:nvSpPr>
        <p:spPr>
          <a:xfrm>
            <a:off x="4673469" y="2665396"/>
            <a:ext cx="5687621" cy="2753255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Unmaintained, unfunded.</a:t>
            </a:r>
          </a:p>
          <a:p>
            <a:pPr algn="ctr"/>
            <a:r>
              <a:rPr lang="en-US" sz="2400" dirty="0"/>
              <a:t> It stopped immediately at 3 years ago when Dropbox stopped sponsoring.</a:t>
            </a:r>
          </a:p>
        </p:txBody>
      </p:sp>
    </p:spTree>
    <p:extLst>
      <p:ext uri="{BB962C8B-B14F-4D97-AF65-F5344CB8AC3E}">
        <p14:creationId xmlns:p14="http://schemas.microsoft.com/office/powerpoint/2010/main" val="201663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1F7F686-1B45-4889-B83D-FD07DC1C7C0D}"/>
              </a:ext>
            </a:extLst>
          </p:cNvPr>
          <p:cNvSpPr/>
          <p:nvPr/>
        </p:nvSpPr>
        <p:spPr>
          <a:xfrm>
            <a:off x="5865190" y="1328987"/>
            <a:ext cx="5619315" cy="3354269"/>
          </a:xfrm>
          <a:prstGeom prst="wedgeEllipseCallout">
            <a:avLst>
              <a:gd name="adj1" fmla="val -67633"/>
              <a:gd name="adj2" fmla="val 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new language. </a:t>
            </a:r>
          </a:p>
          <a:p>
            <a:pPr algn="ctr"/>
            <a:r>
              <a:rPr lang="en-US" sz="2400" dirty="0"/>
              <a:t>Different runtime, incompatible object memory layouts, issues for adaptions to CPython C extensions.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5EE66-3BCB-4353-BF55-A466A0F1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61" y="4619563"/>
            <a:ext cx="7749439" cy="166343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09E1F-1396-4AEC-9B98-431909612B5B}"/>
              </a:ext>
            </a:extLst>
          </p:cNvPr>
          <p:cNvSpPr txBox="1"/>
          <p:nvPr/>
        </p:nvSpPr>
        <p:spPr>
          <a:xfrm>
            <a:off x="6146146" y="6344795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https://dl.acm.org/doi/pdf/10.1145/1565824.1565827</a:t>
            </a:r>
          </a:p>
        </p:txBody>
      </p:sp>
    </p:spTree>
    <p:extLst>
      <p:ext uri="{BB962C8B-B14F-4D97-AF65-F5344CB8AC3E}">
        <p14:creationId xmlns:p14="http://schemas.microsoft.com/office/powerpoint/2010/main" val="5722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286994A-CC39-4F6F-B0B6-3F470D20BD15}"/>
              </a:ext>
            </a:extLst>
          </p:cNvPr>
          <p:cNvSpPr/>
          <p:nvPr/>
        </p:nvSpPr>
        <p:spPr>
          <a:xfrm>
            <a:off x="5657112" y="1190031"/>
            <a:ext cx="5619315" cy="3354269"/>
          </a:xfrm>
          <a:prstGeom prst="wedgeEllipseCallout">
            <a:avLst>
              <a:gd name="adj1" fmla="val -63362"/>
              <a:gd name="adj2" fmla="val 24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numerical computing.</a:t>
            </a:r>
          </a:p>
          <a:p>
            <a:pPr algn="ctr"/>
            <a:r>
              <a:rPr lang="en-US" sz="2400" dirty="0"/>
              <a:t>Some Issues when mixing up Numba code with other pure python code.</a:t>
            </a:r>
          </a:p>
          <a:p>
            <a:pPr algn="ctr"/>
            <a:r>
              <a:rPr lang="en-US" sz="2400" dirty="0"/>
              <a:t>(e.g., use </a:t>
            </a:r>
            <a:r>
              <a:rPr lang="en-US" sz="2400" dirty="0" err="1"/>
              <a:t>dict</a:t>
            </a:r>
            <a:r>
              <a:rPr lang="en-US" sz="2400" dirty="0"/>
              <a:t> in Numba code)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4CB7-E174-4BE8-9198-788F0AEA49C8}"/>
              </a:ext>
            </a:extLst>
          </p:cNvPr>
          <p:cNvSpPr txBox="1"/>
          <p:nvPr/>
        </p:nvSpPr>
        <p:spPr>
          <a:xfrm>
            <a:off x="6146351" y="619210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https://dl.acm.org/doi/pdf/10.1145/2833157.2833162</a:t>
            </a:r>
          </a:p>
        </p:txBody>
      </p:sp>
    </p:spTree>
    <p:extLst>
      <p:ext uri="{BB962C8B-B14F-4D97-AF65-F5344CB8AC3E}">
        <p14:creationId xmlns:p14="http://schemas.microsoft.com/office/powerpoint/2010/main" val="132099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ACFB9-0B96-4F21-9023-E486C09626CE}"/>
              </a:ext>
            </a:extLst>
          </p:cNvPr>
          <p:cNvSpPr txBox="1"/>
          <p:nvPr/>
        </p:nvSpPr>
        <p:spPr>
          <a:xfrm>
            <a:off x="5873681" y="3252174"/>
            <a:ext cx="5583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All have their own unavoidable issues!</a:t>
            </a:r>
          </a:p>
        </p:txBody>
      </p:sp>
    </p:spTree>
    <p:extLst>
      <p:ext uri="{BB962C8B-B14F-4D97-AF65-F5344CB8AC3E}">
        <p14:creationId xmlns:p14="http://schemas.microsoft.com/office/powerpoint/2010/main" val="21681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21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1099355" y="268850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D7F32E-2AE8-45E3-9C53-D12B1ADD79EB}"/>
              </a:ext>
            </a:extLst>
          </p:cNvPr>
          <p:cNvSpPr/>
          <p:nvPr/>
        </p:nvSpPr>
        <p:spPr>
          <a:xfrm>
            <a:off x="3563758" y="2688507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. A general-purpose JIT is expected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00BFBF-ABB0-4410-85C2-4EBCE08E29BB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702EE9-064A-4F59-8645-E45B0FD73249}"/>
              </a:ext>
            </a:extLst>
          </p:cNvPr>
          <p:cNvSpPr/>
          <p:nvPr/>
        </p:nvSpPr>
        <p:spPr>
          <a:xfrm>
            <a:off x="1099356" y="1638568"/>
            <a:ext cx="1857408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7A977C-694F-48B9-B1E1-C6A0D30E0D2F}"/>
              </a:ext>
            </a:extLst>
          </p:cNvPr>
          <p:cNvSpPr/>
          <p:nvPr/>
        </p:nvSpPr>
        <p:spPr>
          <a:xfrm>
            <a:off x="3563758" y="1663131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BC359-BD67-4D3C-8A95-D79DF7611A7A}"/>
              </a:ext>
            </a:extLst>
          </p:cNvPr>
          <p:cNvSpPr/>
          <p:nvPr/>
        </p:nvSpPr>
        <p:spPr>
          <a:xfrm>
            <a:off x="1099355" y="3703021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78E8EF-89F2-472B-A41E-089C46A2C5BA}"/>
              </a:ext>
            </a:extLst>
          </p:cNvPr>
          <p:cNvSpPr/>
          <p:nvPr/>
        </p:nvSpPr>
        <p:spPr>
          <a:xfrm>
            <a:off x="3563758" y="3703021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. A CPython-compatible JIT is expected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C547-1528-4C78-8890-6C2E3A9E25ED}"/>
              </a:ext>
            </a:extLst>
          </p:cNvPr>
          <p:cNvSpPr txBox="1"/>
          <p:nvPr/>
        </p:nvSpPr>
        <p:spPr>
          <a:xfrm>
            <a:off x="1003300" y="5095398"/>
            <a:ext cx="10335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In nearly 30 years, many Python JIT projects failed for they started with a heavy implementation.</a:t>
            </a:r>
            <a:endParaRPr lang="en-US" sz="20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6ED39-0A62-4EFB-9FFA-7F0CC9C5237F}"/>
              </a:ext>
            </a:extLst>
          </p:cNvPr>
          <p:cNvSpPr txBox="1"/>
          <p:nvPr/>
        </p:nvSpPr>
        <p:spPr>
          <a:xfrm>
            <a:off x="1099355" y="5692065"/>
            <a:ext cx="914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-apple-system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-apple-system"/>
              </a:rPr>
              <a:t>. A JIT 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implementation which is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lightweight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 but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extensible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-apple-system"/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8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22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8148D-711F-4170-AD4D-3CCF242D4D18}"/>
              </a:ext>
            </a:extLst>
          </p:cNvPr>
          <p:cNvSpPr txBox="1"/>
          <p:nvPr/>
        </p:nvSpPr>
        <p:spPr>
          <a:xfrm>
            <a:off x="720034" y="1433071"/>
            <a:ext cx="1147196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Approaches that don't require patching CPython(C codebase) are probably preferable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general-purpose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CPython-compatible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We should make a JIT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implementation lightweight but extensible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573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23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D2A9E-D384-4F00-B492-BBAB56A16FB1}"/>
              </a:ext>
            </a:extLst>
          </p:cNvPr>
          <p:cNvSpPr txBox="1"/>
          <p:nvPr/>
        </p:nvSpPr>
        <p:spPr>
          <a:xfrm>
            <a:off x="2756933" y="4595718"/>
            <a:ext cx="73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hereby present </a:t>
            </a:r>
            <a:r>
              <a:rPr lang="en-US" sz="6000" b="1" dirty="0"/>
              <a:t>Dynjit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148D-711F-4170-AD4D-3CCF242D4D18}"/>
              </a:ext>
            </a:extLst>
          </p:cNvPr>
          <p:cNvSpPr txBox="1"/>
          <p:nvPr/>
        </p:nvSpPr>
        <p:spPr>
          <a:xfrm>
            <a:off x="720034" y="1433071"/>
            <a:ext cx="1147196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Approaches that don't require patching CPython(C codebase) are probably preferable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general-purpose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CPython-compatible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We should make a JIT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implementation lightweight but extensible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182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Dynjit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25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62C7-754E-4E9C-A156-7B3E05236886}"/>
              </a:ext>
            </a:extLst>
          </p:cNvPr>
          <p:cNvSpPr txBox="1"/>
          <p:nvPr/>
        </p:nvSpPr>
        <p:spPr>
          <a:xfrm>
            <a:off x="1727020" y="2075413"/>
            <a:ext cx="912379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Why is Python so slow?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 Approach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By Case: What can Dynjit do?</a:t>
            </a:r>
          </a:p>
        </p:txBody>
      </p:sp>
    </p:spTree>
    <p:extLst>
      <p:ext uri="{BB962C8B-B14F-4D97-AF65-F5344CB8AC3E}">
        <p14:creationId xmlns:p14="http://schemas.microsoft.com/office/powerpoint/2010/main" val="323585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26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6FF5-EBA0-4850-9793-7AA295A9BCE3}"/>
              </a:ext>
            </a:extLst>
          </p:cNvPr>
          <p:cNvSpPr/>
          <p:nvPr/>
        </p:nvSpPr>
        <p:spPr>
          <a:xfrm>
            <a:off x="5022118" y="235196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843622-26B7-4811-8F3E-E7C69C632E08}"/>
              </a:ext>
            </a:extLst>
          </p:cNvPr>
          <p:cNvSpPr/>
          <p:nvPr/>
        </p:nvSpPr>
        <p:spPr>
          <a:xfrm>
            <a:off x="7017410" y="1134985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714F3-166E-4891-88E9-3E3E5DEC76FF}"/>
              </a:ext>
            </a:extLst>
          </p:cNvPr>
          <p:cNvSpPr/>
          <p:nvPr/>
        </p:nvSpPr>
        <p:spPr>
          <a:xfrm>
            <a:off x="7017410" y="359390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230858-2688-44B2-A6AB-ABF5C2E61BAE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6488692" y="2311115"/>
            <a:ext cx="1262005" cy="628917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013E24-D50B-4905-8E7E-4701D6B793AF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6488692" y="2940032"/>
            <a:ext cx="1262005" cy="653875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59EE9-3954-4DEA-AC74-FE5581E0B34E}"/>
              </a:ext>
            </a:extLst>
          </p:cNvPr>
          <p:cNvSpPr txBox="1"/>
          <p:nvPr/>
        </p:nvSpPr>
        <p:spPr>
          <a:xfrm>
            <a:off x="6740940" y="2346315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types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3DA64-B095-417D-BBF0-F29F35A4DF42}"/>
              </a:ext>
            </a:extLst>
          </p:cNvPr>
          <p:cNvSpPr txBox="1"/>
          <p:nvPr/>
        </p:nvSpPr>
        <p:spPr>
          <a:xfrm>
            <a:off x="6740940" y="3254330"/>
            <a:ext cx="12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E8DE-A82A-4402-A4B3-BA4B28DF2083}"/>
              </a:ext>
            </a:extLst>
          </p:cNvPr>
          <p:cNvSpPr txBox="1"/>
          <p:nvPr/>
        </p:nvSpPr>
        <p:spPr>
          <a:xfrm>
            <a:off x="6701184" y="3024707"/>
            <a:ext cx="22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516A-E080-48C2-906A-91EB656F39A8}"/>
              </a:ext>
            </a:extLst>
          </p:cNvPr>
          <p:cNvSpPr/>
          <p:nvPr/>
        </p:nvSpPr>
        <p:spPr>
          <a:xfrm>
            <a:off x="8618330" y="3850381"/>
            <a:ext cx="516836" cy="58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0C4954-6759-4734-B01B-73EE92E1B7F7}"/>
              </a:ext>
            </a:extLst>
          </p:cNvPr>
          <p:cNvSpPr/>
          <p:nvPr/>
        </p:nvSpPr>
        <p:spPr>
          <a:xfrm>
            <a:off x="9337594" y="3606000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</a:t>
            </a:r>
          </a:p>
          <a:p>
            <a:pPr algn="ctr"/>
            <a:r>
              <a:rPr lang="en-US" dirty="0"/>
              <a:t>Runtime Checks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3542275" y="1999364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D422239-C33F-4DA2-A0A7-EA4C014FC29A}"/>
              </a:ext>
            </a:extLst>
          </p:cNvPr>
          <p:cNvSpPr/>
          <p:nvPr/>
        </p:nvSpPr>
        <p:spPr>
          <a:xfrm>
            <a:off x="7456940" y="4883816"/>
            <a:ext cx="587513" cy="52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0A10-1C15-44D7-9554-B93D6925805E}"/>
              </a:ext>
            </a:extLst>
          </p:cNvPr>
          <p:cNvSpPr/>
          <p:nvPr/>
        </p:nvSpPr>
        <p:spPr>
          <a:xfrm>
            <a:off x="7017410" y="5523264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</a:t>
            </a:r>
          </a:p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Dispatch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C5C02-8EBB-4C4C-B20A-5125E8B0B9B0}"/>
              </a:ext>
            </a:extLst>
          </p:cNvPr>
          <p:cNvSpPr txBox="1"/>
          <p:nvPr/>
        </p:nvSpPr>
        <p:spPr>
          <a:xfrm>
            <a:off x="8514135" y="5736615"/>
            <a:ext cx="37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correct methods</a:t>
            </a:r>
          </a:p>
          <a:p>
            <a:r>
              <a:rPr lang="en-US" dirty="0"/>
              <a:t>for corresponding data types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1EE8F-49DC-4312-A995-3781D8D49CC4}"/>
              </a:ext>
            </a:extLst>
          </p:cNvPr>
          <p:cNvSpPr/>
          <p:nvPr/>
        </p:nvSpPr>
        <p:spPr>
          <a:xfrm>
            <a:off x="1175460" y="1930665"/>
            <a:ext cx="1868655" cy="916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27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4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28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7C17295-3CD6-4FB7-9451-58488847FAAD}"/>
              </a:ext>
            </a:extLst>
          </p:cNvPr>
          <p:cNvSpPr/>
          <p:nvPr/>
        </p:nvSpPr>
        <p:spPr>
          <a:xfrm>
            <a:off x="8903368" y="1949116"/>
            <a:ext cx="2079057" cy="856648"/>
          </a:xfrm>
          <a:prstGeom prst="wedgeRoundRectCallout">
            <a:avLst>
              <a:gd name="adj1" fmla="val -82512"/>
              <a:gd name="adj2" fmla="val 47893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We’re to introduce this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85730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D0E-F602-45A9-9529-1B95565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9940" y="108328"/>
            <a:ext cx="2743200" cy="365125"/>
          </a:xfrm>
        </p:spPr>
        <p:txBody>
          <a:bodyPr/>
          <a:lstStyle/>
          <a:p>
            <a:fld id="{CDB8742D-9080-47D5-8BD0-6BA833EDC6B1}" type="slidenum">
              <a:rPr lang="en-US" smtClean="0"/>
              <a:pPr/>
              <a:t>29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64712-7E66-4455-96D7-AB55AC5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 err="1"/>
              <a:t>Dynjit’s</a:t>
            </a:r>
            <a:r>
              <a:rPr lang="en-US" dirty="0"/>
              <a:t>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D3B85-69FE-4819-8783-BF1324BBEB20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A4D4-0DAA-4F7C-AC97-4130EC0D2F7D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AAA43-2B0C-43DA-9DFA-6DE91B4AB496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 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B8223-D1EE-415F-ABBF-1C60AF595A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877499-D155-487D-AA64-3D8CADB62F46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/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𝐷𝑦𝑛𝑗𝑖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𝑓𝑙𝑎𝑡𝑡𝑒𝑛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AF46-984D-4C7D-9345-CFBFF87076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12382" y="4176869"/>
            <a:ext cx="0" cy="91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802C-A118-40B8-A4AE-B8D11E8F2AA6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15" name="Straight Arrow Connector 14" descr="Call&#10;">
            <a:extLst>
              <a:ext uri="{FF2B5EF4-FFF2-40B4-BE49-F238E27FC236}">
                <a16:creationId xmlns:a16="http://schemas.microsoft.com/office/drawing/2014/main" id="{888F7BFE-8AD3-4957-9F1C-0CED2DF3C84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EE75372-1C0F-4693-95DD-1E8A02100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5D2A46-58BB-4C0E-879B-FC8949C3E60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10E27-DC09-45D0-B695-E248667ABEC9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CED3E-BD90-4416-A0AF-6706BEC94232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1412382" y="2724161"/>
            <a:ext cx="6088" cy="649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73E3F-3785-4256-A84D-76A4B90C306E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40A9-3B43-4F40-A355-DB6F3B49D040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65C75-269F-4E14-AD27-07EDDCC986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81DBBB-8646-4E45-B7C5-8BFF80F29FB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E51657-93EB-4A49-A3B6-9E4A68F86C66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“Type” Specialization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A17FA6-97FE-4526-8DDF-5CBB9E227C3B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</a:t>
            </a:r>
            <a:r>
              <a:rPr lang="en-US" altLang="zh-CN" sz="1600" dirty="0" err="1"/>
              <a:t>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3178-0E88-4ED2-A4A4-B9F13054150B}"/>
              </a:ext>
            </a:extLst>
          </p:cNvPr>
          <p:cNvSpPr txBox="1"/>
          <p:nvPr/>
        </p:nvSpPr>
        <p:spPr>
          <a:xfrm>
            <a:off x="7368043" y="255715"/>
            <a:ext cx="19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05C6-BE02-468B-82A6-C5516AE77CCA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F1506-9578-4DFE-B1BF-AA500873F98E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8CECB-1DFE-4389-9E98-C6868DFD6F37}"/>
              </a:ext>
            </a:extLst>
          </p:cNvPr>
          <p:cNvSpPr txBox="1"/>
          <p:nvPr/>
        </p:nvSpPr>
        <p:spPr>
          <a:xfrm>
            <a:off x="4768891" y="5032619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Evaluation(Most Important)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B4249-F722-46F8-86D9-03D495AD3B1B}"/>
              </a:ext>
            </a:extLst>
          </p:cNvPr>
          <p:cNvSpPr txBox="1"/>
          <p:nvPr/>
        </p:nvSpPr>
        <p:spPr>
          <a:xfrm>
            <a:off x="483252" y="4435876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45429-4CF9-4548-9440-00AEEBBDAF32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48860-9385-4A73-85A2-450B81535AE8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9519A01-3AC5-4B6D-B667-D62E16B83063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9DECC-B8C2-4418-84D3-B9AF3655D5DB}"/>
              </a:ext>
            </a:extLst>
          </p:cNvPr>
          <p:cNvSpPr txBox="1"/>
          <p:nvPr/>
        </p:nvSpPr>
        <p:spPr>
          <a:xfrm>
            <a:off x="3572037" y="3123849"/>
            <a:ext cx="33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553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57099C-160D-44E2-BE66-07FE5801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7" t="8491" r="7089" b="8491"/>
          <a:stretch/>
        </p:blipFill>
        <p:spPr>
          <a:xfrm>
            <a:off x="2502568" y="1010788"/>
            <a:ext cx="6670307" cy="56933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8E849-9673-4139-B657-089F05B68932}"/>
              </a:ext>
            </a:extLst>
          </p:cNvPr>
          <p:cNvSpPr txBox="1"/>
          <p:nvPr/>
        </p:nvSpPr>
        <p:spPr>
          <a:xfrm>
            <a:off x="5436684" y="1859340"/>
            <a:ext cx="5038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Python uses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</a:t>
            </a:r>
            <a:r>
              <a:rPr lang="en-US" sz="2400" b="1" i="1" dirty="0">
                <a:solidFill>
                  <a:schemeClr val="accent6"/>
                </a:solidFill>
              </a:rPr>
              <a:t>isinstance</a:t>
            </a:r>
            <a:r>
              <a:rPr lang="en-US" sz="2400" b="1" i="1" dirty="0">
                <a:solidFill>
                  <a:schemeClr val="accent2"/>
                </a:solidFill>
              </a:rPr>
              <a:t>(obj, type)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to do runtime type checks.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98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5ECBC-E56D-42C7-B362-2B6982A2878B}"/>
              </a:ext>
            </a:extLst>
          </p:cNvPr>
          <p:cNvSpPr/>
          <p:nvPr/>
        </p:nvSpPr>
        <p:spPr>
          <a:xfrm>
            <a:off x="1289785" y="5711559"/>
            <a:ext cx="2613259" cy="77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0E8E8-195C-47B9-9B77-A83120990707}"/>
              </a:ext>
            </a:extLst>
          </p:cNvPr>
          <p:cNvSpPr txBox="1"/>
          <p:nvPr/>
        </p:nvSpPr>
        <p:spPr>
          <a:xfrm>
            <a:off x="4992624" y="3126345"/>
            <a:ext cx="6318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accent2"/>
                </a:solidFill>
              </a:rPr>
              <a:t>Orange</a:t>
            </a:r>
            <a:r>
              <a:rPr lang="en-US" sz="4000" dirty="0"/>
              <a:t> is for indicating the </a:t>
            </a:r>
            <a:r>
              <a:rPr lang="en-US" sz="4000" dirty="0">
                <a:solidFill>
                  <a:schemeClr val="accent2"/>
                </a:solidFill>
              </a:rPr>
              <a:t>specialized(optimized) code</a:t>
            </a:r>
            <a:r>
              <a:rPr lang="en-US" sz="4000" dirty="0"/>
              <a:t>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B66D40-95EC-4793-82AC-72A5C52CF51D}"/>
              </a:ext>
            </a:extLst>
          </p:cNvPr>
          <p:cNvCxnSpPr>
            <a:cxnSpLocks/>
          </p:cNvCxnSpPr>
          <p:nvPr/>
        </p:nvCxnSpPr>
        <p:spPr>
          <a:xfrm flipV="1">
            <a:off x="3017520" y="4493125"/>
            <a:ext cx="1975104" cy="1395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6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1AAEC0-8466-4C80-88FE-60A2B30B3A9C}"/>
              </a:ext>
            </a:extLst>
          </p:cNvPr>
          <p:cNvCxnSpPr>
            <a:cxnSpLocks/>
          </p:cNvCxnSpPr>
          <p:nvPr/>
        </p:nvCxnSpPr>
        <p:spPr>
          <a:xfrm flipV="1">
            <a:off x="2459255" y="3884337"/>
            <a:ext cx="0" cy="2064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5472D3-8103-433B-B0FD-82A6512B4E66}"/>
              </a:ext>
            </a:extLst>
          </p:cNvPr>
          <p:cNvCxnSpPr>
            <a:cxnSpLocks/>
          </p:cNvCxnSpPr>
          <p:nvPr/>
        </p:nvCxnSpPr>
        <p:spPr>
          <a:xfrm flipH="1" flipV="1">
            <a:off x="2671011" y="3884337"/>
            <a:ext cx="466826" cy="2064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5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DCCBA-072C-4FB8-9AFF-3BE1FD6DC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1" t="6097" r="7184" b="5866"/>
          <a:stretch/>
        </p:blipFill>
        <p:spPr>
          <a:xfrm>
            <a:off x="1047971" y="1602606"/>
            <a:ext cx="3921962" cy="4800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3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85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434A5A-2840-44CE-8EF7-B7847511A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0" t="5754" r="7032" b="5544"/>
          <a:stretch/>
        </p:blipFill>
        <p:spPr>
          <a:xfrm>
            <a:off x="1057504" y="1602606"/>
            <a:ext cx="3933315" cy="4836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4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188C0B0-6A6D-4301-B5AB-A374232796D9}"/>
              </a:ext>
            </a:extLst>
          </p:cNvPr>
          <p:cNvSpPr/>
          <p:nvPr/>
        </p:nvSpPr>
        <p:spPr>
          <a:xfrm>
            <a:off x="2048555" y="4625974"/>
            <a:ext cx="152779" cy="143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0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E16260E-AFD4-41DF-8CDC-2733CB70954D}"/>
              </a:ext>
            </a:extLst>
          </p:cNvPr>
          <p:cNvSpPr/>
          <p:nvPr/>
        </p:nvSpPr>
        <p:spPr>
          <a:xfrm>
            <a:off x="2150778" y="4754879"/>
            <a:ext cx="1222877" cy="394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1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C8662-5D88-4B0F-875C-49A2763539DE}"/>
              </a:ext>
            </a:extLst>
          </p:cNvPr>
          <p:cNvCxnSpPr>
            <a:cxnSpLocks/>
          </p:cNvCxnSpPr>
          <p:nvPr/>
        </p:nvCxnSpPr>
        <p:spPr>
          <a:xfrm flipH="1" flipV="1">
            <a:off x="2035743" y="2156059"/>
            <a:ext cx="558266" cy="27403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9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CFC2932-FDDF-4131-9587-95834CD90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1" t="5498" r="6688" b="5860"/>
          <a:stretch/>
        </p:blipFill>
        <p:spPr>
          <a:xfrm>
            <a:off x="1090705" y="1602605"/>
            <a:ext cx="3891136" cy="476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993F00-BCE9-4935-B64F-2F3ED9A1E0DA}"/>
              </a:ext>
            </a:extLst>
          </p:cNvPr>
          <p:cNvCxnSpPr/>
          <p:nvPr/>
        </p:nvCxnSpPr>
        <p:spPr>
          <a:xfrm flipH="1">
            <a:off x="1395663" y="2414308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14773-5831-4F82-BDC9-1B5A691BBBD7}"/>
              </a:ext>
            </a:extLst>
          </p:cNvPr>
          <p:cNvCxnSpPr/>
          <p:nvPr/>
        </p:nvCxnSpPr>
        <p:spPr>
          <a:xfrm flipH="1">
            <a:off x="1395663" y="2672586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EDEBD-D3BD-4FB6-AC4C-8C5DE87ADF60}"/>
              </a:ext>
            </a:extLst>
          </p:cNvPr>
          <p:cNvCxnSpPr>
            <a:cxnSpLocks/>
          </p:cNvCxnSpPr>
          <p:nvPr/>
        </p:nvCxnSpPr>
        <p:spPr>
          <a:xfrm>
            <a:off x="2791326" y="3344779"/>
            <a:ext cx="1010653" cy="1472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5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25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/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blipFill>
                <a:blip r:embed="rId7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U-Turn 16">
            <a:extLst>
              <a:ext uri="{FF2B5EF4-FFF2-40B4-BE49-F238E27FC236}">
                <a16:creationId xmlns:a16="http://schemas.microsoft.com/office/drawing/2014/main" id="{AA0DEF41-FD3E-4965-B49A-1F1AC922B551}"/>
              </a:ext>
            </a:extLst>
          </p:cNvPr>
          <p:cNvSpPr/>
          <p:nvPr/>
        </p:nvSpPr>
        <p:spPr>
          <a:xfrm rot="16200000">
            <a:off x="342439" y="4595159"/>
            <a:ext cx="838803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6733131-BC07-483E-82C1-B2805111CF9E}"/>
              </a:ext>
            </a:extLst>
          </p:cNvPr>
          <p:cNvSpPr/>
          <p:nvPr/>
        </p:nvSpPr>
        <p:spPr>
          <a:xfrm rot="16200000">
            <a:off x="4556759" y="2476096"/>
            <a:ext cx="1397269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07059-9EBB-4EC5-852B-B661445DC7F2}"/>
              </a:ext>
            </a:extLst>
          </p:cNvPr>
          <p:cNvSpPr txBox="1"/>
          <p:nvPr/>
        </p:nvSpPr>
        <p:spPr>
          <a:xfrm>
            <a:off x="122588" y="5343425"/>
            <a:ext cx="9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E5CDD-315C-40D4-8DCB-2140D56266D7}"/>
              </a:ext>
            </a:extLst>
          </p:cNvPr>
          <p:cNvSpPr txBox="1"/>
          <p:nvPr/>
        </p:nvSpPr>
        <p:spPr>
          <a:xfrm>
            <a:off x="5347502" y="3543305"/>
            <a:ext cx="120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8695B-5EBC-46AC-85BD-765ED0061CFC}"/>
              </a:ext>
            </a:extLst>
          </p:cNvPr>
          <p:cNvSpPr txBox="1"/>
          <p:nvPr/>
        </p:nvSpPr>
        <p:spPr>
          <a:xfrm>
            <a:off x="6096000" y="4778340"/>
            <a:ext cx="455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exit the loop, as its states were all partial evaluated.</a:t>
            </a:r>
          </a:p>
        </p:txBody>
      </p:sp>
    </p:spTree>
    <p:extLst>
      <p:ext uri="{BB962C8B-B14F-4D97-AF65-F5344CB8AC3E}">
        <p14:creationId xmlns:p14="http://schemas.microsoft.com/office/powerpoint/2010/main" val="4124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003300" y="1867175"/>
            <a:ext cx="762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C619-6E3D-46BE-A03A-F0AC1DC6D6B2}"/>
              </a:ext>
            </a:extLst>
          </p:cNvPr>
          <p:cNvSpPr txBox="1"/>
          <p:nvPr/>
        </p:nvSpPr>
        <p:spPr>
          <a:xfrm>
            <a:off x="1004032" y="3975163"/>
            <a:ext cx="10436576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Python is heavily used in industrial and education</a:t>
            </a:r>
            <a:r>
              <a:rPr lang="en-US" altLang="zh-CN" sz="3200" dirty="0"/>
              <a:t>al</a:t>
            </a:r>
            <a:r>
              <a:rPr lang="en-US" sz="3200" dirty="0"/>
              <a:t> world.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9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A9436-4349-4A47-B4C1-8108FD246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6413" r="6932" b="6175"/>
          <a:stretch/>
        </p:blipFill>
        <p:spPr>
          <a:xfrm>
            <a:off x="1090705" y="1602606"/>
            <a:ext cx="4150251" cy="47564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792BCB-7720-4BBB-B33E-CC015A07ACD1}"/>
              </a:ext>
            </a:extLst>
          </p:cNvPr>
          <p:cNvCxnSpPr>
            <a:cxnSpLocks/>
          </p:cNvCxnSpPr>
          <p:nvPr/>
        </p:nvCxnSpPr>
        <p:spPr>
          <a:xfrm>
            <a:off x="5496026" y="2501274"/>
            <a:ext cx="3349591" cy="0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/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800" dirty="0"/>
                  <a:t> IR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809C27C-8D76-4429-9200-2EA4FDFAA976}"/>
              </a:ext>
            </a:extLst>
          </p:cNvPr>
          <p:cNvSpPr/>
          <p:nvPr/>
        </p:nvSpPr>
        <p:spPr>
          <a:xfrm>
            <a:off x="9181251" y="1985255"/>
            <a:ext cx="2291259" cy="10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Passes;</a:t>
            </a:r>
          </a:p>
          <a:p>
            <a:pPr algn="ctr"/>
            <a:r>
              <a:rPr lang="en-US" sz="1600" dirty="0"/>
              <a:t>Generate C/C++/Cython; Compilation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533A62-EB91-441F-B4F5-1C6FA9028453}"/>
              </a:ext>
            </a:extLst>
          </p:cNvPr>
          <p:cNvCxnSpPr>
            <a:cxnSpLocks/>
          </p:cNvCxnSpPr>
          <p:nvPr/>
        </p:nvCxnSpPr>
        <p:spPr>
          <a:xfrm flipH="1">
            <a:off x="2786514" y="3142421"/>
            <a:ext cx="6860758" cy="2767491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1F9CFD-49A8-4CAE-9D59-B9875F3371B7}"/>
              </a:ext>
            </a:extLst>
          </p:cNvPr>
          <p:cNvSpPr txBox="1"/>
          <p:nvPr/>
        </p:nvSpPr>
        <p:spPr>
          <a:xfrm>
            <a:off x="4865729" y="4177452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Load the pointer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67A0E-738B-4150-8753-488E6176FA10}"/>
              </a:ext>
            </a:extLst>
          </p:cNvPr>
          <p:cNvSpPr txBox="1"/>
          <p:nvPr/>
        </p:nvSpPr>
        <p:spPr>
          <a:xfrm>
            <a:off x="6327808" y="4944136"/>
            <a:ext cx="615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5140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address:   https://github.com/thautwarm/dynjit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8603CB7C-367A-4E5A-B05B-4D8ECFAA2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9049"/>
              </p:ext>
            </p:extLst>
          </p:nvPr>
        </p:nvGraphicFramePr>
        <p:xfrm>
          <a:off x="781947" y="2165124"/>
          <a:ext cx="10852974" cy="289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31">
                  <a:extLst>
                    <a:ext uri="{9D8B030D-6E8A-4147-A177-3AD203B41FA5}">
                      <a16:colId xmlns:a16="http://schemas.microsoft.com/office/drawing/2014/main" val="2308865382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171982929"/>
                    </a:ext>
                  </a:extLst>
                </a:gridCol>
                <a:gridCol w="1992206">
                  <a:extLst>
                    <a:ext uri="{9D8B030D-6E8A-4147-A177-3AD203B41FA5}">
                      <a16:colId xmlns:a16="http://schemas.microsoft.com/office/drawing/2014/main" val="4229714859"/>
                    </a:ext>
                  </a:extLst>
                </a:gridCol>
                <a:gridCol w="4390498">
                  <a:extLst>
                    <a:ext uri="{9D8B030D-6E8A-4147-A177-3AD203B41FA5}">
                      <a16:colId xmlns:a16="http://schemas.microsoft.com/office/drawing/2014/main" val="1815412579"/>
                    </a:ext>
                  </a:extLst>
                </a:gridCol>
              </a:tblGrid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2475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Reading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 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for Python classes with "__slots__";</a:t>
                      </a:r>
                    </a:p>
                    <a:p>
                      <a:pPr algn="ctr"/>
                      <a:r>
                        <a:rPr lang="en-US" sz="1600" dirty="0"/>
                        <a:t>Dynjit eliminates hash 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21712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nested_functions.py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Special APIs for closure constructions are required;</a:t>
                      </a:r>
                    </a:p>
                    <a:p>
                      <a:pPr algn="ctr"/>
                      <a:r>
                        <a:rPr lang="en-US" sz="1600" dirty="0"/>
                        <a:t>The closure cells should be typed and 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8093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typecheck.py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calls,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&gt;= 2.5x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function called inside the loop contains runtime type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5426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float_add_and_loop.py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Loops,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4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already achieved many goals. </a:t>
            </a:r>
          </a:p>
          <a:p>
            <a:r>
              <a:rPr lang="en-US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42951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Future Outlook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EB401535-280F-4CF8-B5CD-371745FA6E47}"/>
              </a:ext>
            </a:extLst>
          </p:cNvPr>
          <p:cNvSpPr/>
          <p:nvPr/>
        </p:nvSpPr>
        <p:spPr>
          <a:xfrm>
            <a:off x="3142895" y="2447889"/>
            <a:ext cx="5640643" cy="2400442"/>
          </a:xfrm>
          <a:prstGeom prst="quadArrow">
            <a:avLst>
              <a:gd name="adj1" fmla="val 10071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F711-EC3A-4460-BA7C-BC433EB4994D}"/>
              </a:ext>
            </a:extLst>
          </p:cNvPr>
          <p:cNvSpPr txBox="1"/>
          <p:nvPr/>
        </p:nvSpPr>
        <p:spPr>
          <a:xfrm>
            <a:off x="2971807" y="1175059"/>
            <a:ext cx="60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for more Python features</a:t>
            </a:r>
          </a:p>
          <a:p>
            <a:r>
              <a:rPr lang="en-US" sz="2000" dirty="0" err="1"/>
              <a:t>Dynjit</a:t>
            </a:r>
            <a:r>
              <a:rPr lang="en-US" sz="2000" dirty="0"/>
              <a:t> can now mix with full-featured CPython programs but unable to optimize all of them.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AE64-A836-47EE-9DB4-BD93F5B114CE}"/>
              </a:ext>
            </a:extLst>
          </p:cNvPr>
          <p:cNvSpPr txBox="1"/>
          <p:nvPr/>
        </p:nvSpPr>
        <p:spPr>
          <a:xfrm>
            <a:off x="2999824" y="4759021"/>
            <a:ext cx="595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 unboxing</a:t>
            </a:r>
          </a:p>
          <a:p>
            <a:r>
              <a:rPr lang="en-US" sz="2000" dirty="0"/>
              <a:t>Dynjit is a general-purpose JIT compiler, Python object memory layouts are kept, and unboxing is missing. However if unboxing can be supported, </a:t>
            </a:r>
            <a:r>
              <a:rPr lang="en-US" sz="2000" dirty="0" err="1"/>
              <a:t>Dynjit</a:t>
            </a:r>
            <a:r>
              <a:rPr lang="en-US" sz="2000" dirty="0"/>
              <a:t> may match Numba in numeric computing scopes.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3A44C-16AF-43E1-BCBC-0ECDF7D2D17E}"/>
              </a:ext>
            </a:extLst>
          </p:cNvPr>
          <p:cNvSpPr txBox="1"/>
          <p:nvPr/>
        </p:nvSpPr>
        <p:spPr>
          <a:xfrm>
            <a:off x="201196" y="2604966"/>
            <a:ext cx="2788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restrictions</a:t>
            </a:r>
          </a:p>
          <a:p>
            <a:r>
              <a:rPr lang="en-US" sz="2000" dirty="0"/>
              <a:t>such as slow recursive </a:t>
            </a:r>
          </a:p>
          <a:p>
            <a:r>
              <a:rPr lang="en-US" sz="2000" dirty="0"/>
              <a:t>functions and explosion</a:t>
            </a:r>
          </a:p>
          <a:p>
            <a:r>
              <a:rPr lang="en-US" sz="2000" dirty="0"/>
              <a:t>of generated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66E0-CF04-4053-BD50-08C058B9448A}"/>
              </a:ext>
            </a:extLst>
          </p:cNvPr>
          <p:cNvSpPr txBox="1"/>
          <p:nvPr/>
        </p:nvSpPr>
        <p:spPr>
          <a:xfrm>
            <a:off x="8793778" y="2732284"/>
            <a:ext cx="2921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Paper works</a:t>
            </a:r>
          </a:p>
          <a:p>
            <a:r>
              <a:rPr lang="en-US" sz="2000" dirty="0"/>
              <a:t>Dynjit widely adopts ideas from many existing attempts and some other programming languages.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F0A60-5AE3-41FA-AFE8-DA282EDC6400}"/>
              </a:ext>
            </a:extLst>
          </p:cNvPr>
          <p:cNvSpPr txBox="1"/>
          <p:nvPr/>
        </p:nvSpPr>
        <p:spPr>
          <a:xfrm>
            <a:off x="4572001" y="2604966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12AD-A8A5-4A40-B4AA-16208A6EA7FB}"/>
              </a:ext>
            </a:extLst>
          </p:cNvPr>
          <p:cNvSpPr txBox="1"/>
          <p:nvPr/>
        </p:nvSpPr>
        <p:spPr>
          <a:xfrm>
            <a:off x="6428073" y="4332274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BD33E-6FF5-4921-9AE4-BCF1FC35E044}"/>
              </a:ext>
            </a:extLst>
          </p:cNvPr>
          <p:cNvSpPr txBox="1"/>
          <p:nvPr/>
        </p:nvSpPr>
        <p:spPr>
          <a:xfrm>
            <a:off x="6746490" y="3059668"/>
            <a:ext cx="28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5B85E-8B58-4E98-A0BB-74E3CFCB06B9}"/>
              </a:ext>
            </a:extLst>
          </p:cNvPr>
          <p:cNvSpPr txBox="1"/>
          <p:nvPr/>
        </p:nvSpPr>
        <p:spPr>
          <a:xfrm>
            <a:off x="3645888" y="3881788"/>
            <a:ext cx="12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5863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Educational World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2681E-3BBB-42EE-A0BC-47B60E12EA94}"/>
              </a:ext>
            </a:extLst>
          </p:cNvPr>
          <p:cNvSpPr txBox="1"/>
          <p:nvPr/>
        </p:nvSpPr>
        <p:spPr>
          <a:xfrm>
            <a:off x="843117" y="1961250"/>
            <a:ext cx="539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CACM Blog(2014): Python Is Now the Most Popular Introductory Teaching Language at Top ­U.S. ­Universities</a:t>
            </a:r>
          </a:p>
          <a:p>
            <a:pPr algn="l" fontAlgn="base"/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1293FD-3934-4E26-B621-812A1DF5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4" y="2651860"/>
            <a:ext cx="5105646" cy="32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488AE-0149-4095-8C16-BAC3945A0053}"/>
              </a:ext>
            </a:extLst>
          </p:cNvPr>
          <p:cNvSpPr txBox="1"/>
          <p:nvPr/>
        </p:nvSpPr>
        <p:spPr>
          <a:xfrm>
            <a:off x="6124684" y="4785331"/>
            <a:ext cx="5712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Python official website also gives a record about the spread of Python among the schools around the world</a:t>
            </a:r>
          </a:p>
          <a:p>
            <a:r>
              <a:rPr lang="en-US" sz="1600" dirty="0"/>
              <a:t>(https://wiki.python.org/moin/SchoolsUsingPython)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548B7-D9F9-4076-BEE0-98D23AFC6D50}"/>
              </a:ext>
            </a:extLst>
          </p:cNvPr>
          <p:cNvSpPr txBox="1"/>
          <p:nvPr/>
        </p:nvSpPr>
        <p:spPr>
          <a:xfrm>
            <a:off x="6205582" y="1961250"/>
            <a:ext cx="55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haroni" panose="02010803020104030203" pitchFamily="2" charset="-79"/>
              </a:rPr>
              <a:t>There is an increasing popularity of using Python for teaching!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6E1AB2-7739-4E83-A87C-4AEE2E2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087D5DD-2920-41BA-AAFE-6F6C5F8702C6}"/>
              </a:ext>
            </a:extLst>
          </p:cNvPr>
          <p:cNvSpPr txBox="1"/>
          <p:nvPr/>
        </p:nvSpPr>
        <p:spPr>
          <a:xfrm>
            <a:off x="244238" y="330967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BF3B20-E582-486E-9AEB-CDB77D13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69505"/>
              </p:ext>
            </p:extLst>
          </p:nvPr>
        </p:nvGraphicFramePr>
        <p:xfrm>
          <a:off x="2092086" y="1917103"/>
          <a:ext cx="7356715" cy="1771395"/>
        </p:xfrm>
        <a:graphic>
          <a:graphicData uri="http://schemas.openxmlformats.org/drawingml/2006/table">
            <a:tbl>
              <a:tblPr/>
              <a:tblGrid>
                <a:gridCol w="1471343">
                  <a:extLst>
                    <a:ext uri="{9D8B030D-6E8A-4147-A177-3AD203B41FA5}">
                      <a16:colId xmlns:a16="http://schemas.microsoft.com/office/drawing/2014/main" val="2292458262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606293368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747960655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2834020567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1909308216"/>
                    </a:ext>
                  </a:extLst>
                </a:gridCol>
              </a:tblGrid>
              <a:tr h="751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Rank</a:t>
                      </a:r>
                      <a:br>
                        <a:rPr lang="en-US" sz="15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Change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Language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Share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Trend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701774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1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1" u="none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Python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31.02 %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+2.2 %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2710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Java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16.38 %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-2.8 %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483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C0BB2-980E-455E-AE79-D2298BDF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97419"/>
              </p:ext>
            </p:extLst>
          </p:nvPr>
        </p:nvGraphicFramePr>
        <p:xfrm>
          <a:off x="2092086" y="4477452"/>
          <a:ext cx="7305912" cy="2056697"/>
        </p:xfrm>
        <a:graphic>
          <a:graphicData uri="http://schemas.openxmlformats.org/drawingml/2006/table">
            <a:tbl>
              <a:tblPr/>
              <a:tblGrid>
                <a:gridCol w="1217652">
                  <a:extLst>
                    <a:ext uri="{9D8B030D-6E8A-4147-A177-3AD203B41FA5}">
                      <a16:colId xmlns:a16="http://schemas.microsoft.com/office/drawing/2014/main" val="227902899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34280782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264141464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61158319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370730528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791836806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2020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2019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</a:t>
                      </a:r>
                    </a:p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Language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4185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16.95%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+0.77%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6309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Java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12.56%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-4.32%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60319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11.28%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+2.19%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2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C719B4-AC9D-4456-9C14-FFE1F9484FF7}"/>
              </a:ext>
            </a:extLst>
          </p:cNvPr>
          <p:cNvSpPr txBox="1"/>
          <p:nvPr/>
        </p:nvSpPr>
        <p:spPr>
          <a:xfrm>
            <a:off x="2092086" y="1198264"/>
            <a:ext cx="844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800" dirty="0" err="1">
                <a:solidFill>
                  <a:srgbClr val="0079BF"/>
                </a:solidFill>
                <a:latin typeface="Roboto"/>
              </a:rPr>
              <a:t>PopularitY</a:t>
            </a:r>
            <a:r>
              <a:rPr lang="en-US" sz="2800" dirty="0">
                <a:solidFill>
                  <a:srgbClr val="0079BF"/>
                </a:solidFill>
                <a:latin typeface="Roboto"/>
              </a:rPr>
              <a:t> of Programming Language Index(</a:t>
            </a:r>
            <a:r>
              <a:rPr lang="en-US" altLang="zh-CN" sz="2800" dirty="0">
                <a:solidFill>
                  <a:srgbClr val="0079BF"/>
                </a:solidFill>
                <a:latin typeface="Roboto"/>
              </a:rPr>
              <a:t>2020)</a:t>
            </a:r>
            <a:endParaRPr lang="en-US" sz="2800" dirty="0">
              <a:solidFill>
                <a:srgbClr val="0079BF"/>
              </a:solidFill>
              <a:latin typeface="Roboto"/>
            </a:endParaRPr>
          </a:p>
        </p:txBody>
      </p:sp>
      <p:pic>
        <p:nvPicPr>
          <p:cNvPr id="26" name="Picture 4" descr="Twitter | Slack App Directory">
            <a:extLst>
              <a:ext uri="{FF2B5EF4-FFF2-40B4-BE49-F238E27FC236}">
                <a16:creationId xmlns:a16="http://schemas.microsoft.com/office/drawing/2014/main" id="{73D54007-AB1C-4F5E-9507-4DEA1A702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8" r="-3" b="24858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57A46-7E05-4394-BCB3-E7195103AFF5}"/>
              </a:ext>
            </a:extLst>
          </p:cNvPr>
          <p:cNvSpPr txBox="1"/>
          <p:nvPr/>
        </p:nvSpPr>
        <p:spPr>
          <a:xfrm>
            <a:off x="2092086" y="37198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79BF"/>
                </a:solidFill>
                <a:effectLst/>
                <a:latin typeface="Roboto"/>
              </a:rPr>
              <a:t>TIOBE Index</a:t>
            </a:r>
            <a:endParaRPr lang="en-US" sz="3200" b="1" i="0" dirty="0">
              <a:solidFill>
                <a:srgbClr val="0079BF"/>
              </a:solidFill>
              <a:effectLst/>
              <a:latin typeface="Roboto"/>
            </a:endParaRPr>
          </a:p>
        </p:txBody>
      </p:sp>
      <p:pic>
        <p:nvPicPr>
          <p:cNvPr id="28" name="Picture 27" descr="Logo, spotify Free Icon of Social media and logos">
            <a:extLst>
              <a:ext uri="{FF2B5EF4-FFF2-40B4-BE49-F238E27FC236}">
                <a16:creationId xmlns:a16="http://schemas.microsoft.com/office/drawing/2014/main" id="{FD1B8C30-B8D1-49BA-B9EB-345E1089C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-1" b="3746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ddit - Apps on Google Play">
            <a:extLst>
              <a:ext uri="{FF2B5EF4-FFF2-40B4-BE49-F238E27FC236}">
                <a16:creationId xmlns:a16="http://schemas.microsoft.com/office/drawing/2014/main" id="{E716000E-33FF-49B6-937C-71F11B5A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0" r="-2" b="10926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ndroid - Dropbox">
            <a:extLst>
              <a:ext uri="{FF2B5EF4-FFF2-40B4-BE49-F238E27FC236}">
                <a16:creationId xmlns:a16="http://schemas.microsoft.com/office/drawing/2014/main" id="{3B4F0A49-4721-4069-ACBF-57802E7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133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6 Problems of “Instagram Therapy” | Psychology Today">
            <a:extLst>
              <a:ext uri="{FF2B5EF4-FFF2-40B4-BE49-F238E27FC236}">
                <a16:creationId xmlns:a16="http://schemas.microsoft.com/office/drawing/2014/main" id="{FADE8685-28B0-4DB0-B456-92D98917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r="6" b="10448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Quora — Ask Questions, Get Answers - Apps on Google Play">
            <a:extLst>
              <a:ext uri="{FF2B5EF4-FFF2-40B4-BE49-F238E27FC236}">
                <a16:creationId xmlns:a16="http://schemas.microsoft.com/office/drawing/2014/main" id="{48225F4D-6CFC-4E6B-A493-4887E217A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2978" b="-1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64327" y="215388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Industrial World</a:t>
            </a:r>
            <a:endParaRPr lang="en-US" sz="4400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51459E0-A66C-455A-A114-36027E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935256" y="1873841"/>
            <a:ext cx="951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important!</a:t>
            </a:r>
          </a:p>
          <a:p>
            <a:endParaRPr lang="en-US" sz="6000" dirty="0"/>
          </a:p>
          <a:p>
            <a:r>
              <a:rPr lang="en-US" altLang="zh-TW" sz="6000" dirty="0"/>
              <a:t>However…</a:t>
            </a:r>
            <a:r>
              <a:rPr lang="en-US" sz="6000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A9BFC54-5628-40AC-8951-A3441A355E8E}"/>
              </a:ext>
            </a:extLst>
          </p:cNvPr>
          <p:cNvSpPr/>
          <p:nvPr/>
        </p:nvSpPr>
        <p:spPr>
          <a:xfrm>
            <a:off x="6211050" y="3339655"/>
            <a:ext cx="1125778" cy="8705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olumn: What a Mess! - Parker Live">
            <a:extLst>
              <a:ext uri="{FF2B5EF4-FFF2-40B4-BE49-F238E27FC236}">
                <a16:creationId xmlns:a16="http://schemas.microsoft.com/office/drawing/2014/main" id="{09D9E396-71DA-4D1C-AB96-33166D13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2" y="3308264"/>
            <a:ext cx="1530878" cy="10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D3081-26CD-4068-965E-BA731FBE2631}"/>
              </a:ext>
            </a:extLst>
          </p:cNvPr>
          <p:cNvSpPr txBox="1"/>
          <p:nvPr/>
        </p:nvSpPr>
        <p:spPr>
          <a:xfrm>
            <a:off x="3059011" y="3427512"/>
            <a:ext cx="446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19D97-8822-4613-B944-2A4A346CD321}"/>
              </a:ext>
            </a:extLst>
          </p:cNvPr>
          <p:cNvSpPr txBox="1"/>
          <p:nvPr/>
        </p:nvSpPr>
        <p:spPr>
          <a:xfrm>
            <a:off x="1986521" y="5283350"/>
            <a:ext cx="696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comes out the “two-language” problem!</a:t>
            </a:r>
          </a:p>
        </p:txBody>
      </p:sp>
    </p:spTree>
    <p:extLst>
      <p:ext uri="{BB962C8B-B14F-4D97-AF65-F5344CB8AC3E}">
        <p14:creationId xmlns:p14="http://schemas.microsoft.com/office/powerpoint/2010/main" val="298655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AD0CD-2656-423D-92F3-22D92BDFAB2F}"/>
              </a:ext>
            </a:extLst>
          </p:cNvPr>
          <p:cNvSpPr/>
          <p:nvPr/>
        </p:nvSpPr>
        <p:spPr>
          <a:xfrm>
            <a:off x="1882312" y="3244429"/>
            <a:ext cx="2189335" cy="100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2040C-0E06-42BD-AE09-0C1D384FBB7C}"/>
              </a:ext>
            </a:extLst>
          </p:cNvPr>
          <p:cNvSpPr/>
          <p:nvPr/>
        </p:nvSpPr>
        <p:spPr>
          <a:xfrm>
            <a:off x="7650130" y="3244430"/>
            <a:ext cx="2189335" cy="976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“two-language” Problem</a:t>
            </a:r>
          </a:p>
        </p:txBody>
      </p:sp>
      <p:pic>
        <p:nvPicPr>
          <p:cNvPr id="6" name="Picture 2" descr="Column: What a Mess! - Parker Live">
            <a:extLst>
              <a:ext uri="{FF2B5EF4-FFF2-40B4-BE49-F238E27FC236}">
                <a16:creationId xmlns:a16="http://schemas.microsoft.com/office/drawing/2014/main" id="{B49524A6-3B38-4977-B5D4-AE34EA8C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238079"/>
            <a:ext cx="1311416" cy="8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72F2B0-912D-4412-B4B8-F694DAB3399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5848982" y="1348924"/>
            <a:ext cx="23814" cy="5767818"/>
          </a:xfrm>
          <a:prstGeom prst="bentConnector3">
            <a:avLst>
              <a:gd name="adj1" fmla="val 105994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696339-4B2C-4667-9AB0-55990E8BE0F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860888" y="360520"/>
            <a:ext cx="1" cy="5767818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874BE1-5ACF-4EA1-8E7A-664E7F1777B4}"/>
              </a:ext>
            </a:extLst>
          </p:cNvPr>
          <p:cNvSpPr txBox="1"/>
          <p:nvPr/>
        </p:nvSpPr>
        <p:spPr>
          <a:xfrm>
            <a:off x="4363297" y="449052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C exts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9587-845A-4690-A626-DA3D4053367A}"/>
              </a:ext>
            </a:extLst>
          </p:cNvPr>
          <p:cNvSpPr txBox="1"/>
          <p:nvPr/>
        </p:nvSpPr>
        <p:spPr>
          <a:xfrm>
            <a:off x="4321316" y="2171406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 exts</a:t>
            </a:r>
          </a:p>
        </p:txBody>
      </p:sp>
      <p:pic>
        <p:nvPicPr>
          <p:cNvPr id="1030" name="Picture 6" descr="File Icon - Free Download, PNG and Vector">
            <a:extLst>
              <a:ext uri="{FF2B5EF4-FFF2-40B4-BE49-F238E27FC236}">
                <a16:creationId xmlns:a16="http://schemas.microsoft.com/office/drawing/2014/main" id="{8731369C-63F4-4D5A-A964-4EA9B5A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29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29110EE2-46C8-4786-9EEF-DF8AA259E887}"/>
              </a:ext>
            </a:extLst>
          </p:cNvPr>
          <p:cNvSpPr/>
          <p:nvPr/>
        </p:nvSpPr>
        <p:spPr>
          <a:xfrm>
            <a:off x="9714028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.py</a:t>
            </a:r>
          </a:p>
        </p:txBody>
      </p:sp>
      <p:pic>
        <p:nvPicPr>
          <p:cNvPr id="18" name="Picture 6" descr="File Icon - Free Download, PNG and Vector">
            <a:extLst>
              <a:ext uri="{FF2B5EF4-FFF2-40B4-BE49-F238E27FC236}">
                <a16:creationId xmlns:a16="http://schemas.microsoft.com/office/drawing/2014/main" id="{6EF1759A-E8CA-45CF-B99F-D8B089A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11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449896E1-9973-4278-945F-9E7D95551F52}"/>
              </a:ext>
            </a:extLst>
          </p:cNvPr>
          <p:cNvSpPr/>
          <p:nvPr/>
        </p:nvSpPr>
        <p:spPr>
          <a:xfrm>
            <a:off x="8823010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.so</a:t>
            </a:r>
          </a:p>
        </p:txBody>
      </p:sp>
      <p:pic>
        <p:nvPicPr>
          <p:cNvPr id="22" name="Picture 6" descr="File Icon - Free Download, PNG and Vector">
            <a:extLst>
              <a:ext uri="{FF2B5EF4-FFF2-40B4-BE49-F238E27FC236}">
                <a16:creationId xmlns:a16="http://schemas.microsoft.com/office/drawing/2014/main" id="{35FC206D-6722-47BE-9571-9D9CB9B6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3" y="1364655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8E1536D1-69E8-478B-9675-91F041BCACB4}"/>
              </a:ext>
            </a:extLst>
          </p:cNvPr>
          <p:cNvSpPr/>
          <p:nvPr/>
        </p:nvSpPr>
        <p:spPr>
          <a:xfrm>
            <a:off x="7833342" y="1833854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.c(pp) .h(pp)</a:t>
            </a:r>
          </a:p>
        </p:txBody>
      </p:sp>
      <p:pic>
        <p:nvPicPr>
          <p:cNvPr id="1034" name="Picture 10" descr="Ellipsis Tattoos – VOLTA">
            <a:extLst>
              <a:ext uri="{FF2B5EF4-FFF2-40B4-BE49-F238E27FC236}">
                <a16:creationId xmlns:a16="http://schemas.microsoft.com/office/drawing/2014/main" id="{597F9F20-7374-4B15-A717-CC4A0904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7" y="1854112"/>
            <a:ext cx="891019" cy="3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Closed book">
            <a:extLst>
              <a:ext uri="{FF2B5EF4-FFF2-40B4-BE49-F238E27FC236}">
                <a16:creationId xmlns:a16="http://schemas.microsoft.com/office/drawing/2014/main" id="{8F1CF0CD-5366-4458-9F13-BD2240BFE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47084" y="1287279"/>
            <a:ext cx="914400" cy="914400"/>
          </a:xfrm>
          <a:prstGeom prst="rect">
            <a:avLst/>
          </a:prstGeom>
        </p:spPr>
      </p:pic>
      <p:pic>
        <p:nvPicPr>
          <p:cNvPr id="34" name="Graphic 33" descr="Closed book">
            <a:extLst>
              <a:ext uri="{FF2B5EF4-FFF2-40B4-BE49-F238E27FC236}">
                <a16:creationId xmlns:a16="http://schemas.microsoft.com/office/drawing/2014/main" id="{129C53D9-A44C-4F56-BE0D-675E79A21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57177" y="1290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C60F4C-0BBA-4818-AF38-4EB81009924F}"/>
              </a:ext>
            </a:extLst>
          </p:cNvPr>
          <p:cNvSpPr txBox="1"/>
          <p:nvPr/>
        </p:nvSpPr>
        <p:spPr>
          <a:xfrm>
            <a:off x="1721144" y="2157462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Python C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40BB6-A783-410A-845A-4303E757BD16}"/>
              </a:ext>
            </a:extLst>
          </p:cNvPr>
          <p:cNvSpPr txBox="1"/>
          <p:nvPr/>
        </p:nvSpPr>
        <p:spPr>
          <a:xfrm>
            <a:off x="2867835" y="2147965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C/C++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AFF7655A-1CCF-43E7-BD0B-5A446FDAEA21}"/>
              </a:ext>
            </a:extLst>
          </p:cNvPr>
          <p:cNvSpPr/>
          <p:nvPr/>
        </p:nvSpPr>
        <p:spPr>
          <a:xfrm flipH="1">
            <a:off x="3959948" y="1581071"/>
            <a:ext cx="914276" cy="58477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811DAD1-A808-4205-8B88-8B5398E5B1C5}"/>
              </a:ext>
            </a:extLst>
          </p:cNvPr>
          <p:cNvSpPr/>
          <p:nvPr/>
        </p:nvSpPr>
        <p:spPr>
          <a:xfrm>
            <a:off x="6573770" y="1594380"/>
            <a:ext cx="914400" cy="584774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4F4A6B-2F87-45F0-A49A-D8B3E2B1BD26}"/>
              </a:ext>
            </a:extLst>
          </p:cNvPr>
          <p:cNvSpPr txBox="1"/>
          <p:nvPr/>
        </p:nvSpPr>
        <p:spPr>
          <a:xfrm>
            <a:off x="4338417" y="129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D91EC-29C3-4206-BBAE-3E91EB8E9AA5}"/>
              </a:ext>
            </a:extLst>
          </p:cNvPr>
          <p:cNvSpPr txBox="1"/>
          <p:nvPr/>
        </p:nvSpPr>
        <p:spPr>
          <a:xfrm>
            <a:off x="6354803" y="1328895"/>
            <a:ext cx="141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0174CA-6B66-4F70-8A97-51D4E51D81D3}"/>
              </a:ext>
            </a:extLst>
          </p:cNvPr>
          <p:cNvSpPr/>
          <p:nvPr/>
        </p:nvSpPr>
        <p:spPr>
          <a:xfrm>
            <a:off x="7611809" y="5321081"/>
            <a:ext cx="2189336" cy="13496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Application Requirements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C2E40-8E3F-408B-9B7F-B841076181FF}"/>
              </a:ext>
            </a:extLst>
          </p:cNvPr>
          <p:cNvSpPr/>
          <p:nvPr/>
        </p:nvSpPr>
        <p:spPr>
          <a:xfrm>
            <a:off x="9328417" y="5434378"/>
            <a:ext cx="1282164" cy="1123080"/>
          </a:xfrm>
          <a:prstGeom prst="ellipse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  is Domain specific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6E899839-5F1F-4103-90CB-F3C4BE9C5AD4}"/>
              </a:ext>
            </a:extLst>
          </p:cNvPr>
          <p:cNvSpPr/>
          <p:nvPr/>
        </p:nvSpPr>
        <p:spPr>
          <a:xfrm rot="5400000">
            <a:off x="7357742" y="4337177"/>
            <a:ext cx="584775" cy="133540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A94397-0659-40D3-B996-DF49EA7C0CD2}"/>
              </a:ext>
            </a:extLst>
          </p:cNvPr>
          <p:cNvSpPr/>
          <p:nvPr/>
        </p:nvSpPr>
        <p:spPr>
          <a:xfrm>
            <a:off x="1777864" y="5453332"/>
            <a:ext cx="2739299" cy="10343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magic code for fitting exts, still not yet fast due to the limited features</a:t>
            </a:r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78FAC9F-2AB9-4D7E-8F7B-4D34ADFFAE03}"/>
              </a:ext>
            </a:extLst>
          </p:cNvPr>
          <p:cNvSpPr/>
          <p:nvPr/>
        </p:nvSpPr>
        <p:spPr>
          <a:xfrm>
            <a:off x="4759693" y="5765533"/>
            <a:ext cx="2394066" cy="409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C61DD8B-BA0D-4084-8775-A25BA03EFD44}"/>
              </a:ext>
            </a:extLst>
          </p:cNvPr>
          <p:cNvSpPr/>
          <p:nvPr/>
        </p:nvSpPr>
        <p:spPr>
          <a:xfrm>
            <a:off x="2498555" y="4557765"/>
            <a:ext cx="317419" cy="76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73E50-D590-4500-8FA5-0F843E45CECA}"/>
              </a:ext>
            </a:extLst>
          </p:cNvPr>
          <p:cNvSpPr txBox="1"/>
          <p:nvPr/>
        </p:nvSpPr>
        <p:spPr>
          <a:xfrm>
            <a:off x="465986" y="5493439"/>
            <a:ext cx="154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similar case:</a:t>
            </a:r>
          </a:p>
          <a:p>
            <a:r>
              <a:rPr lang="en-US" sz="1400" u="sng" dirty="0"/>
              <a:t>MATLAB</a:t>
            </a:r>
          </a:p>
          <a:p>
            <a:r>
              <a:rPr lang="en-US" sz="1400" u="sng" dirty="0"/>
              <a:t>vectorization</a:t>
            </a:r>
          </a:p>
          <a:p>
            <a:r>
              <a:rPr lang="en-US" sz="1400" u="sng" dirty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87813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2048</Words>
  <Application>Microsoft Office PowerPoint</Application>
  <PresentationFormat>Widescreen</PresentationFormat>
  <Paragraphs>460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Helvetica Neue</vt:lpstr>
      <vt:lpstr>Roboto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Dynjit’s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ZhaoWanghongxuan</cp:lastModifiedBy>
  <cp:revision>69</cp:revision>
  <dcterms:created xsi:type="dcterms:W3CDTF">2020-10-13T05:03:59Z</dcterms:created>
  <dcterms:modified xsi:type="dcterms:W3CDTF">2020-10-17T11:53:15Z</dcterms:modified>
</cp:coreProperties>
</file>