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8" r:id="rId3"/>
    <p:sldId id="328" r:id="rId4"/>
    <p:sldId id="259" r:id="rId5"/>
    <p:sldId id="260" r:id="rId6"/>
    <p:sldId id="262" r:id="rId7"/>
    <p:sldId id="349" r:id="rId8"/>
    <p:sldId id="267" r:id="rId9"/>
    <p:sldId id="264" r:id="rId10"/>
    <p:sldId id="266" r:id="rId11"/>
    <p:sldId id="269" r:id="rId12"/>
    <p:sldId id="265" r:id="rId13"/>
    <p:sldId id="268" r:id="rId14"/>
    <p:sldId id="270" r:id="rId15"/>
    <p:sldId id="334" r:id="rId16"/>
    <p:sldId id="330" r:id="rId17"/>
    <p:sldId id="332" r:id="rId18"/>
    <p:sldId id="331" r:id="rId19"/>
    <p:sldId id="333" r:id="rId20"/>
    <p:sldId id="336" r:id="rId21"/>
    <p:sldId id="335" r:id="rId22"/>
    <p:sldId id="272" r:id="rId23"/>
    <p:sldId id="337" r:id="rId24"/>
    <p:sldId id="338" r:id="rId25"/>
    <p:sldId id="281" r:id="rId26"/>
    <p:sldId id="278" r:id="rId27"/>
    <p:sldId id="279" r:id="rId28"/>
    <p:sldId id="282" r:id="rId29"/>
    <p:sldId id="283" r:id="rId30"/>
    <p:sldId id="284" r:id="rId31"/>
    <p:sldId id="286" r:id="rId32"/>
    <p:sldId id="348" r:id="rId33"/>
    <p:sldId id="285" r:id="rId34"/>
    <p:sldId id="287" r:id="rId35"/>
    <p:sldId id="339" r:id="rId36"/>
    <p:sldId id="341" r:id="rId37"/>
    <p:sldId id="340" r:id="rId38"/>
    <p:sldId id="290" r:id="rId39"/>
    <p:sldId id="350" r:id="rId40"/>
    <p:sldId id="344" r:id="rId41"/>
    <p:sldId id="291" r:id="rId42"/>
    <p:sldId id="294" r:id="rId43"/>
    <p:sldId id="295" r:id="rId44"/>
    <p:sldId id="296" r:id="rId45"/>
    <p:sldId id="298" r:id="rId46"/>
    <p:sldId id="299" r:id="rId47"/>
    <p:sldId id="327" r:id="rId48"/>
    <p:sldId id="300" r:id="rId49"/>
    <p:sldId id="315" r:id="rId50"/>
    <p:sldId id="316" r:id="rId51"/>
    <p:sldId id="345" r:id="rId52"/>
    <p:sldId id="319" r:id="rId53"/>
    <p:sldId id="320" r:id="rId54"/>
    <p:sldId id="321" r:id="rId55"/>
    <p:sldId id="347" r:id="rId56"/>
    <p:sldId id="322" r:id="rId57"/>
    <p:sldId id="323" r:id="rId58"/>
    <p:sldId id="324" r:id="rId59"/>
    <p:sldId id="326" r:id="rId60"/>
    <p:sldId id="346" r:id="rId61"/>
    <p:sldId id="342" r:id="rId62"/>
    <p:sldId id="293" r:id="rId63"/>
    <p:sldId id="343" r:id="rId64"/>
    <p:sldId id="307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C7B3D-775D-469E-8296-06C770B55E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87ED-D4C4-4439-882D-306FFBB69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5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3CCE-AB98-49EA-8A29-F2E009660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2531D-360D-44F6-9614-D0E2D8F28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43258-4C44-4E5B-A1A3-C983115A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E940-1D7D-4843-A8AC-1DEBA14969A8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CAD02-144C-4E96-8A29-B768D96B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C968A-2824-4CEB-8214-17CD8865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9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2395-FADE-461A-BDA1-A8A13F19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2611E-1CED-41FB-ACD5-FC6E21A19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D346E-A874-42AA-9558-BD2BAC69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BA1C-9E3D-4EE8-B21A-513A316B4F27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C041-EDC4-46EC-A70A-A3C93E95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A74FA-B517-431D-A560-38E2A5F5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7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4A6A9-1404-4767-B063-04B5762E8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5164E-1B16-4C3B-8375-C59880BAF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52D7D-884C-4BEF-98C6-9261D95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1E8C-F7EB-41DB-876B-2099DDD24DB7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4D178-D771-4DB2-A662-1BCEB630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F3861-9BB2-4ECD-9DD5-6100AFF0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1918-9F3E-4689-AB2D-5EA29DD0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44F8A-68D2-4A72-B6BE-650DF779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50A09-D2DB-46B0-8504-91A0E1A7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99C1-1776-4C35-8935-DFBF39AB039B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44776-9E9A-43B0-9D7B-C426FE55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E93E-829D-4117-9A7E-4ACD18C6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39900" y="439738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DB8742D-9080-47D5-8BD0-6BA833EDC6B1}" type="slidenum">
              <a:rPr lang="en-US" smtClean="0"/>
              <a:pPr/>
              <a:t>‹#›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9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9C8F-4CA0-47C3-984E-B8712294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74D9E-CB7E-4E7F-BB0E-8CAD8C586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54C9C-9DD0-4530-8D34-8AB881E4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0423-E49A-48F0-A686-513B5D15EC4B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F26EB-2490-4A42-BBEC-94E430D8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3C0B5-38A5-4006-BEF7-77B71616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5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E11F-259D-443C-B730-7EC52788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5B40-145C-4511-87A8-A1D085236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90296-EBFA-44DE-AE2D-4D69E2390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1DE42-70FB-4E17-96DA-622C1F5E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C166-876A-4B0E-94DF-52CE2F47318A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23B91-54ED-4510-A1AD-9EC020AF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F0264-339D-468B-8471-0247B981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83BA-4406-4AF0-AC84-F5758B50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F0B1-B276-40EF-99FB-4A0D223FC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1A73A-594C-43DC-A559-CB472A098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2A12D-F653-4E15-8FB1-862AB533E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54262-00DD-44F2-A516-C4DA4B229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82CEA-1290-4873-A6FB-BBA58BE0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A10A-52F9-4553-A629-A8AF99EE3882}" type="datetime1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22B9A-B6CC-46E1-9334-88127069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BEE42-E352-4D2E-A5F8-0DA86379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1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A140-ED2F-45FF-8C0E-E6EB763F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06E9D-7311-4C66-B0EF-CDAF40EF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F88-21F2-416C-9BC2-470221AD943F}" type="datetime1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A95F7-9207-4B93-8342-2EC48078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1DD83-1B5B-4604-99DD-7F6E3F08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C4C80-0123-4C70-9AC8-54A3919C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C225-7AF1-46ED-AB5F-5D786B8F388F}" type="datetime1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8F9F4-875D-4E8D-AD06-BEB52253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1662D-FF2F-44A0-9D9A-2480E07A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BD29-CBA0-42B4-819D-E7ABF2FC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33B7-EE72-4ABC-AD37-09E099E1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952BF-8AD3-4E0B-A13E-FD8E71789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3B157-99F7-4AD4-93C0-A011E67F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1ECF-A51D-42D0-A27D-EFD25B42FE8C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977CE-935C-4B4A-929F-129AF4AA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B7386-2819-4E74-8721-5051C856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A1CA-03AC-4F98-B5BC-105E3D18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C08EA-55EF-4095-8AE4-73842821D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1E02F-F3EB-41C0-A28C-497BBEB8B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91A67-B8DA-4CBC-8E0E-19EC8E86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6920-1266-4856-A39A-23B6E92E854D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1C85B-B72E-4D14-86BF-C91ED259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98C1-8F5E-403D-A97B-EB542178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5A8E2-592B-4F45-AE3B-3223D122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F4DBE-E76A-48DE-A687-B3DBEF9C0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5A951-21F8-4337-80E2-499D40768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1828-3605-41E3-845A-4CC2A1EF8D10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C8493-4E74-4FDA-85B7-C84EEBC1D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276C6-0E94-4226-A3D1-3ABB2831D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742D-9080-47D5-8BD0-6BA833EDC6B1}" type="slidenum">
              <a:rPr lang="en-US" smtClean="0"/>
              <a:pPr/>
              <a:t>‹#›</a:t>
            </a:fld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2878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2.sv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A728D8-C045-4115-B172-CC6489BAA86C}"/>
              </a:ext>
            </a:extLst>
          </p:cNvPr>
          <p:cNvSpPr txBox="1">
            <a:spLocks/>
          </p:cNvSpPr>
          <p:nvPr/>
        </p:nvSpPr>
        <p:spPr>
          <a:xfrm>
            <a:off x="721950" y="1482971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Dynjit: A General-purpose Just-In-Time Compiler for Python Programming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37B4D-A691-4E84-A70A-AAEC0D0AFC4A}"/>
              </a:ext>
            </a:extLst>
          </p:cNvPr>
          <p:cNvSpPr txBox="1"/>
          <p:nvPr/>
        </p:nvSpPr>
        <p:spPr>
          <a:xfrm>
            <a:off x="2280183" y="3174468"/>
            <a:ext cx="77230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システム情報工学研究科　情報理工学位プログラム</a:t>
            </a:r>
            <a:endParaRPr lang="en-US" altLang="ja-JP" sz="2400" dirty="0"/>
          </a:p>
          <a:p>
            <a:r>
              <a:rPr lang="ja-JP" altLang="en-US" sz="2400" dirty="0"/>
              <a:t>プログラム論理研究室　</a:t>
            </a:r>
            <a:r>
              <a:rPr lang="en-US" altLang="ja-JP" sz="2400" dirty="0"/>
              <a:t>Zhao Wanghongxuan</a:t>
            </a:r>
          </a:p>
          <a:p>
            <a:r>
              <a:rPr lang="ja-JP" altLang="en-US" sz="2400" dirty="0"/>
              <a:t>指導教員：亀山幸義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537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However, Python is Slow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12B869-DF2E-4191-85B2-92183A3238BB}"/>
              </a:ext>
            </a:extLst>
          </p:cNvPr>
          <p:cNvSpPr/>
          <p:nvPr/>
        </p:nvSpPr>
        <p:spPr>
          <a:xfrm>
            <a:off x="4133728" y="2018373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EA1E39-3E0F-4E3E-BEF5-F41AC15C5A5A}"/>
              </a:ext>
            </a:extLst>
          </p:cNvPr>
          <p:cNvSpPr/>
          <p:nvPr/>
        </p:nvSpPr>
        <p:spPr>
          <a:xfrm>
            <a:off x="6882245" y="2025331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2351ED-AD3A-4F6A-BDE5-2D0ED23371F2}"/>
              </a:ext>
            </a:extLst>
          </p:cNvPr>
          <p:cNvSpPr/>
          <p:nvPr/>
        </p:nvSpPr>
        <p:spPr>
          <a:xfrm>
            <a:off x="9385066" y="1487280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Extensions by</a:t>
            </a:r>
          </a:p>
          <a:p>
            <a:pPr algn="ctr"/>
            <a:r>
              <a:rPr lang="en-US" dirty="0"/>
              <a:t>C/C++/Others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6BCE1C-38AE-496F-A239-A5FA4D869BF2}"/>
              </a:ext>
            </a:extLst>
          </p:cNvPr>
          <p:cNvSpPr/>
          <p:nvPr/>
        </p:nvSpPr>
        <p:spPr>
          <a:xfrm>
            <a:off x="9391374" y="3333080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"two-language Problem"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583F9-A8EC-4D0A-8B26-A5FECA2A9059}"/>
              </a:ext>
            </a:extLst>
          </p:cNvPr>
          <p:cNvSpPr/>
          <p:nvPr/>
        </p:nvSpPr>
        <p:spPr>
          <a:xfrm>
            <a:off x="1003300" y="2019550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Companies, Individual Developers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76F551-07B3-4AE1-AA08-D983B82A2A7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634624" y="2419765"/>
            <a:ext cx="1499104" cy="11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F15629B-342D-403F-BBEF-E41C9F2ED5E2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8473157" y="1113423"/>
            <a:ext cx="136659" cy="168715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A58B49-5DA6-430A-B5FC-B405FA4BB63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765052" y="2419765"/>
            <a:ext cx="1117193" cy="69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AB2BD7-63DA-4D2B-AB84-A8D40F20F58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0200728" y="2290063"/>
            <a:ext cx="6308" cy="10430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AB625E-F17F-482B-9F8D-F00474C38DB9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5400000" flipH="1">
            <a:off x="8298597" y="2227425"/>
            <a:ext cx="1307749" cy="2509129"/>
          </a:xfrm>
          <a:prstGeom prst="bentConnector3">
            <a:avLst>
              <a:gd name="adj1" fmla="val -1748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C1497C-E581-47D3-9B94-65C8A89EF088}"/>
              </a:ext>
            </a:extLst>
          </p:cNvPr>
          <p:cNvSpPr txBox="1"/>
          <p:nvPr/>
        </p:nvSpPr>
        <p:spPr>
          <a:xfrm>
            <a:off x="2621113" y="2508032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 Python For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03FF7-D186-413D-8F99-6D5D58E01ECA}"/>
              </a:ext>
            </a:extLst>
          </p:cNvPr>
          <p:cNvSpPr txBox="1"/>
          <p:nvPr/>
        </p:nvSpPr>
        <p:spPr>
          <a:xfrm>
            <a:off x="5967834" y="2489561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Cause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8DF9E1-EA2D-4D97-97D3-9D88D071C7F6}"/>
              </a:ext>
            </a:extLst>
          </p:cNvPr>
          <p:cNvSpPr txBox="1"/>
          <p:nvPr/>
        </p:nvSpPr>
        <p:spPr>
          <a:xfrm>
            <a:off x="7586119" y="1517500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Workarounds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2317A6-3C38-47FE-9879-46F1B2BC9AC6}"/>
              </a:ext>
            </a:extLst>
          </p:cNvPr>
          <p:cNvSpPr txBox="1"/>
          <p:nvPr/>
        </p:nvSpPr>
        <p:spPr>
          <a:xfrm>
            <a:off x="10200728" y="2758122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Cause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9A9BFC54-5628-40AC-8951-A3441A355E8E}"/>
              </a:ext>
            </a:extLst>
          </p:cNvPr>
          <p:cNvSpPr/>
          <p:nvPr/>
        </p:nvSpPr>
        <p:spPr>
          <a:xfrm>
            <a:off x="6211050" y="3339655"/>
            <a:ext cx="1125778" cy="8705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Column: What a Mess! - Parker Live">
            <a:extLst>
              <a:ext uri="{FF2B5EF4-FFF2-40B4-BE49-F238E27FC236}">
                <a16:creationId xmlns:a16="http://schemas.microsoft.com/office/drawing/2014/main" id="{09D9E396-71DA-4D1C-AB96-33166D137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72" y="3308264"/>
            <a:ext cx="1530878" cy="101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00570B3-7F85-4C69-B95E-20A698B0B389}"/>
              </a:ext>
            </a:extLst>
          </p:cNvPr>
          <p:cNvSpPr txBox="1"/>
          <p:nvPr/>
        </p:nvSpPr>
        <p:spPr>
          <a:xfrm>
            <a:off x="7697907" y="3403073"/>
            <a:ext cx="1523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D3081-26CD-4068-965E-BA731FBE2631}"/>
              </a:ext>
            </a:extLst>
          </p:cNvPr>
          <p:cNvSpPr txBox="1"/>
          <p:nvPr/>
        </p:nvSpPr>
        <p:spPr>
          <a:xfrm>
            <a:off x="1943845" y="3502301"/>
            <a:ext cx="4463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What’s this?</a:t>
            </a:r>
          </a:p>
        </p:txBody>
      </p:sp>
    </p:spTree>
    <p:extLst>
      <p:ext uri="{BB962C8B-B14F-4D97-AF65-F5344CB8AC3E}">
        <p14:creationId xmlns:p14="http://schemas.microsoft.com/office/powerpoint/2010/main" val="417604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However, Python is Slow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12B869-DF2E-4191-85B2-92183A3238BB}"/>
              </a:ext>
            </a:extLst>
          </p:cNvPr>
          <p:cNvSpPr/>
          <p:nvPr/>
        </p:nvSpPr>
        <p:spPr>
          <a:xfrm>
            <a:off x="4133728" y="2018373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EA1E39-3E0F-4E3E-BEF5-F41AC15C5A5A}"/>
              </a:ext>
            </a:extLst>
          </p:cNvPr>
          <p:cNvSpPr/>
          <p:nvPr/>
        </p:nvSpPr>
        <p:spPr>
          <a:xfrm>
            <a:off x="6882245" y="2025331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2351ED-AD3A-4F6A-BDE5-2D0ED23371F2}"/>
              </a:ext>
            </a:extLst>
          </p:cNvPr>
          <p:cNvSpPr/>
          <p:nvPr/>
        </p:nvSpPr>
        <p:spPr>
          <a:xfrm>
            <a:off x="9385066" y="1487280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Extensions by</a:t>
            </a:r>
          </a:p>
          <a:p>
            <a:pPr algn="ctr"/>
            <a:r>
              <a:rPr lang="en-US" dirty="0"/>
              <a:t>C/C++/Others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6BCE1C-38AE-496F-A239-A5FA4D869BF2}"/>
              </a:ext>
            </a:extLst>
          </p:cNvPr>
          <p:cNvSpPr/>
          <p:nvPr/>
        </p:nvSpPr>
        <p:spPr>
          <a:xfrm>
            <a:off x="9391374" y="3333080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"two-language Problem"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583F9-A8EC-4D0A-8B26-A5FECA2A9059}"/>
              </a:ext>
            </a:extLst>
          </p:cNvPr>
          <p:cNvSpPr/>
          <p:nvPr/>
        </p:nvSpPr>
        <p:spPr>
          <a:xfrm>
            <a:off x="1003300" y="2019550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Companies, Individual Developers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76F551-07B3-4AE1-AA08-D983B82A2A7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634624" y="2419765"/>
            <a:ext cx="1499104" cy="11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F15629B-342D-403F-BBEF-E41C9F2ED5E2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8473157" y="1113423"/>
            <a:ext cx="136659" cy="168715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A58B49-5DA6-430A-B5FC-B405FA4BB63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765052" y="2419765"/>
            <a:ext cx="1117193" cy="69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AB2BD7-63DA-4D2B-AB84-A8D40F20F58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0200728" y="2290063"/>
            <a:ext cx="6308" cy="10430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AB625E-F17F-482B-9F8D-F00474C38DB9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5400000" flipH="1">
            <a:off x="8298597" y="2227425"/>
            <a:ext cx="1307749" cy="2509129"/>
          </a:xfrm>
          <a:prstGeom prst="bentConnector3">
            <a:avLst>
              <a:gd name="adj1" fmla="val -1748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C1497C-E581-47D3-9B94-65C8A89EF088}"/>
              </a:ext>
            </a:extLst>
          </p:cNvPr>
          <p:cNvSpPr txBox="1"/>
          <p:nvPr/>
        </p:nvSpPr>
        <p:spPr>
          <a:xfrm>
            <a:off x="2621113" y="2508032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 Python For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03FF7-D186-413D-8F99-6D5D58E01ECA}"/>
              </a:ext>
            </a:extLst>
          </p:cNvPr>
          <p:cNvSpPr txBox="1"/>
          <p:nvPr/>
        </p:nvSpPr>
        <p:spPr>
          <a:xfrm>
            <a:off x="5967834" y="2489561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Cause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8DF9E1-EA2D-4D97-97D3-9D88D071C7F6}"/>
              </a:ext>
            </a:extLst>
          </p:cNvPr>
          <p:cNvSpPr txBox="1"/>
          <p:nvPr/>
        </p:nvSpPr>
        <p:spPr>
          <a:xfrm>
            <a:off x="7586119" y="1517500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Workarounds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2317A6-3C38-47FE-9879-46F1B2BC9AC6}"/>
              </a:ext>
            </a:extLst>
          </p:cNvPr>
          <p:cNvSpPr txBox="1"/>
          <p:nvPr/>
        </p:nvSpPr>
        <p:spPr>
          <a:xfrm>
            <a:off x="10200728" y="2758122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Cause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9A9BFC54-5628-40AC-8951-A3441A355E8E}"/>
              </a:ext>
            </a:extLst>
          </p:cNvPr>
          <p:cNvSpPr/>
          <p:nvPr/>
        </p:nvSpPr>
        <p:spPr>
          <a:xfrm>
            <a:off x="6211050" y="3339655"/>
            <a:ext cx="1125778" cy="8705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Column: What a Mess! - Parker Live">
            <a:extLst>
              <a:ext uri="{FF2B5EF4-FFF2-40B4-BE49-F238E27FC236}">
                <a16:creationId xmlns:a16="http://schemas.microsoft.com/office/drawing/2014/main" id="{09D9E396-71DA-4D1C-AB96-33166D137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72" y="3308264"/>
            <a:ext cx="1530878" cy="101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ED3081-26CD-4068-965E-BA731FBE2631}"/>
              </a:ext>
            </a:extLst>
          </p:cNvPr>
          <p:cNvSpPr txBox="1"/>
          <p:nvPr/>
        </p:nvSpPr>
        <p:spPr>
          <a:xfrm>
            <a:off x="3059011" y="3427512"/>
            <a:ext cx="4463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Chaos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E19D97-8822-4613-B944-2A4A346CD321}"/>
              </a:ext>
            </a:extLst>
          </p:cNvPr>
          <p:cNvSpPr txBox="1"/>
          <p:nvPr/>
        </p:nvSpPr>
        <p:spPr>
          <a:xfrm>
            <a:off x="1986521" y="5283350"/>
            <a:ext cx="69659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There comes out the “two-language” problem!</a:t>
            </a:r>
          </a:p>
        </p:txBody>
      </p:sp>
    </p:spTree>
    <p:extLst>
      <p:ext uri="{BB962C8B-B14F-4D97-AF65-F5344CB8AC3E}">
        <p14:creationId xmlns:p14="http://schemas.microsoft.com/office/powerpoint/2010/main" val="298655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"two-language" Considered Harmful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"two-language" Considered Harmful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4AD0CD-2656-423D-92F3-22D92BDFAB2F}"/>
              </a:ext>
            </a:extLst>
          </p:cNvPr>
          <p:cNvSpPr/>
          <p:nvPr/>
        </p:nvSpPr>
        <p:spPr>
          <a:xfrm>
            <a:off x="1882312" y="3244429"/>
            <a:ext cx="2189335" cy="1000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2040C-0E06-42BD-AE09-0C1D384FBB7C}"/>
              </a:ext>
            </a:extLst>
          </p:cNvPr>
          <p:cNvSpPr/>
          <p:nvPr/>
        </p:nvSpPr>
        <p:spPr>
          <a:xfrm>
            <a:off x="7650130" y="3244430"/>
            <a:ext cx="2189335" cy="9764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“two-language” Problem</a:t>
            </a:r>
          </a:p>
        </p:txBody>
      </p:sp>
      <p:pic>
        <p:nvPicPr>
          <p:cNvPr id="6" name="Picture 2" descr="Column: What a Mess! - Parker Live">
            <a:extLst>
              <a:ext uri="{FF2B5EF4-FFF2-40B4-BE49-F238E27FC236}">
                <a16:creationId xmlns:a16="http://schemas.microsoft.com/office/drawing/2014/main" id="{B49524A6-3B38-4977-B5D4-AE34EA8C9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3238079"/>
            <a:ext cx="1311416" cy="87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C72F2B0-912D-4412-B4B8-F694DAB3399D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5848982" y="1348924"/>
            <a:ext cx="23814" cy="5767818"/>
          </a:xfrm>
          <a:prstGeom prst="bentConnector3">
            <a:avLst>
              <a:gd name="adj1" fmla="val 105994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C696339-4B2C-4667-9AB0-55990E8BE0FC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5860888" y="360520"/>
            <a:ext cx="1" cy="5767818"/>
          </a:xfrm>
          <a:prstGeom prst="bent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874BE1-5ACF-4EA1-8E7A-664E7F1777B4}"/>
              </a:ext>
            </a:extLst>
          </p:cNvPr>
          <p:cNvSpPr txBox="1"/>
          <p:nvPr/>
        </p:nvSpPr>
        <p:spPr>
          <a:xfrm>
            <a:off x="4363297" y="4490523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Using C exts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99587-845A-4690-A626-DA3D4053367A}"/>
              </a:ext>
            </a:extLst>
          </p:cNvPr>
          <p:cNvSpPr txBox="1"/>
          <p:nvPr/>
        </p:nvSpPr>
        <p:spPr>
          <a:xfrm>
            <a:off x="4321316" y="2171406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C exts</a:t>
            </a:r>
          </a:p>
        </p:txBody>
      </p:sp>
      <p:pic>
        <p:nvPicPr>
          <p:cNvPr id="1030" name="Picture 6" descr="File Icon - Free Download, PNG and Vector">
            <a:extLst>
              <a:ext uri="{FF2B5EF4-FFF2-40B4-BE49-F238E27FC236}">
                <a16:creationId xmlns:a16="http://schemas.microsoft.com/office/drawing/2014/main" id="{8731369C-63F4-4D5A-A964-4EA9B5A95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729" y="1375476"/>
            <a:ext cx="1088317" cy="108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29110EE2-46C8-4786-9EEF-DF8AA259E887}"/>
              </a:ext>
            </a:extLst>
          </p:cNvPr>
          <p:cNvSpPr/>
          <p:nvPr/>
        </p:nvSpPr>
        <p:spPr>
          <a:xfrm>
            <a:off x="9714028" y="1844675"/>
            <a:ext cx="695325" cy="361655"/>
          </a:xfrm>
          <a:prstGeom prst="snip2DiagRect">
            <a:avLst>
              <a:gd name="adj1" fmla="val 28728"/>
              <a:gd name="adj2" fmla="val 1666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.py</a:t>
            </a:r>
          </a:p>
        </p:txBody>
      </p:sp>
      <p:pic>
        <p:nvPicPr>
          <p:cNvPr id="18" name="Picture 6" descr="File Icon - Free Download, PNG and Vector">
            <a:extLst>
              <a:ext uri="{FF2B5EF4-FFF2-40B4-BE49-F238E27FC236}">
                <a16:creationId xmlns:a16="http://schemas.microsoft.com/office/drawing/2014/main" id="{6EF1759A-E8CA-45CF-B99F-D8B089AD3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711" y="1375476"/>
            <a:ext cx="1088317" cy="108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449896E1-9973-4278-945F-9E7D95551F52}"/>
              </a:ext>
            </a:extLst>
          </p:cNvPr>
          <p:cNvSpPr/>
          <p:nvPr/>
        </p:nvSpPr>
        <p:spPr>
          <a:xfrm>
            <a:off x="8823010" y="1844675"/>
            <a:ext cx="695325" cy="361655"/>
          </a:xfrm>
          <a:prstGeom prst="snip2DiagRect">
            <a:avLst>
              <a:gd name="adj1" fmla="val 28728"/>
              <a:gd name="adj2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.so</a:t>
            </a:r>
          </a:p>
        </p:txBody>
      </p:sp>
      <p:pic>
        <p:nvPicPr>
          <p:cNvPr id="22" name="Picture 6" descr="File Icon - Free Download, PNG and Vector">
            <a:extLst>
              <a:ext uri="{FF2B5EF4-FFF2-40B4-BE49-F238E27FC236}">
                <a16:creationId xmlns:a16="http://schemas.microsoft.com/office/drawing/2014/main" id="{35FC206D-6722-47BE-9571-9D9CB9B67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043" y="1364655"/>
            <a:ext cx="1088317" cy="108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8E1536D1-69E8-478B-9675-91F041BCACB4}"/>
              </a:ext>
            </a:extLst>
          </p:cNvPr>
          <p:cNvSpPr/>
          <p:nvPr/>
        </p:nvSpPr>
        <p:spPr>
          <a:xfrm>
            <a:off x="7833342" y="1833854"/>
            <a:ext cx="695325" cy="361655"/>
          </a:xfrm>
          <a:prstGeom prst="snip2DiagRect">
            <a:avLst>
              <a:gd name="adj1" fmla="val 28728"/>
              <a:gd name="adj2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.c(pp) .h(pp)</a:t>
            </a:r>
          </a:p>
        </p:txBody>
      </p:sp>
      <p:pic>
        <p:nvPicPr>
          <p:cNvPr id="1034" name="Picture 10" descr="Ellipsis Tattoos – VOLTA">
            <a:extLst>
              <a:ext uri="{FF2B5EF4-FFF2-40B4-BE49-F238E27FC236}">
                <a16:creationId xmlns:a16="http://schemas.microsoft.com/office/drawing/2014/main" id="{597F9F20-7374-4B15-A717-CC4A0904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747" y="1854112"/>
            <a:ext cx="891019" cy="3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 descr="Closed book">
            <a:extLst>
              <a:ext uri="{FF2B5EF4-FFF2-40B4-BE49-F238E27FC236}">
                <a16:creationId xmlns:a16="http://schemas.microsoft.com/office/drawing/2014/main" id="{8F1CF0CD-5366-4458-9F13-BD2240BFEE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47084" y="1287279"/>
            <a:ext cx="914400" cy="914400"/>
          </a:xfrm>
          <a:prstGeom prst="rect">
            <a:avLst/>
          </a:prstGeom>
        </p:spPr>
      </p:pic>
      <p:pic>
        <p:nvPicPr>
          <p:cNvPr id="34" name="Graphic 33" descr="Closed book">
            <a:extLst>
              <a:ext uri="{FF2B5EF4-FFF2-40B4-BE49-F238E27FC236}">
                <a16:creationId xmlns:a16="http://schemas.microsoft.com/office/drawing/2014/main" id="{129C53D9-A44C-4F56-BE0D-675E79A216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057177" y="1290425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C60F4C-0BBA-4818-AF38-4EB81009924F}"/>
              </a:ext>
            </a:extLst>
          </p:cNvPr>
          <p:cNvSpPr txBox="1"/>
          <p:nvPr/>
        </p:nvSpPr>
        <p:spPr>
          <a:xfrm>
            <a:off x="1721144" y="2157462"/>
            <a:ext cx="1390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Mastering Python C APIs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C40BB6-A783-410A-845A-4303E757BD16}"/>
              </a:ext>
            </a:extLst>
          </p:cNvPr>
          <p:cNvSpPr txBox="1"/>
          <p:nvPr/>
        </p:nvSpPr>
        <p:spPr>
          <a:xfrm>
            <a:off x="2867835" y="2147965"/>
            <a:ext cx="1390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Mastering C/C++</a:t>
            </a:r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AFF7655A-1CCF-43E7-BD0B-5A446FDAEA21}"/>
              </a:ext>
            </a:extLst>
          </p:cNvPr>
          <p:cNvSpPr/>
          <p:nvPr/>
        </p:nvSpPr>
        <p:spPr>
          <a:xfrm flipH="1">
            <a:off x="3959948" y="1581071"/>
            <a:ext cx="914276" cy="584775"/>
          </a:xfrm>
          <a:prstGeom prst="bentArrow">
            <a:avLst>
              <a:gd name="adj1" fmla="val 25000"/>
              <a:gd name="adj2" fmla="val 27058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5811DAD1-A808-4205-8B88-8B5398E5B1C5}"/>
              </a:ext>
            </a:extLst>
          </p:cNvPr>
          <p:cNvSpPr/>
          <p:nvPr/>
        </p:nvSpPr>
        <p:spPr>
          <a:xfrm>
            <a:off x="6573770" y="1594380"/>
            <a:ext cx="914400" cy="584774"/>
          </a:xfrm>
          <a:prstGeom prst="bentArrow">
            <a:avLst>
              <a:gd name="adj1" fmla="val 25000"/>
              <a:gd name="adj2" fmla="val 2911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4F4A6B-2F87-45F0-A49A-D8B3E2B1BD26}"/>
              </a:ext>
            </a:extLst>
          </p:cNvPr>
          <p:cNvSpPr txBox="1"/>
          <p:nvPr/>
        </p:nvSpPr>
        <p:spPr>
          <a:xfrm>
            <a:off x="4338417" y="12929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CD91EC-29C3-4206-BBAE-3E91EB8E9AA5}"/>
              </a:ext>
            </a:extLst>
          </p:cNvPr>
          <p:cNvSpPr txBox="1"/>
          <p:nvPr/>
        </p:nvSpPr>
        <p:spPr>
          <a:xfrm>
            <a:off x="6354803" y="1328895"/>
            <a:ext cx="141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Maintain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A0174CA-6B66-4F70-8A97-51D4E51D81D3}"/>
              </a:ext>
            </a:extLst>
          </p:cNvPr>
          <p:cNvSpPr/>
          <p:nvPr/>
        </p:nvSpPr>
        <p:spPr>
          <a:xfrm>
            <a:off x="7611809" y="5321081"/>
            <a:ext cx="2189336" cy="13496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Application Requirements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3C2E40-8E3F-408B-9B7F-B841076181FF}"/>
              </a:ext>
            </a:extLst>
          </p:cNvPr>
          <p:cNvSpPr/>
          <p:nvPr/>
        </p:nvSpPr>
        <p:spPr>
          <a:xfrm>
            <a:off x="9328417" y="5434378"/>
            <a:ext cx="1282164" cy="1123080"/>
          </a:xfrm>
          <a:prstGeom prst="ellipse">
            <a:avLst/>
          </a:prstGeom>
          <a:solidFill>
            <a:schemeClr val="accent6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Ext  is Domain specific</a:t>
            </a:r>
          </a:p>
        </p:txBody>
      </p:sp>
      <p:sp>
        <p:nvSpPr>
          <p:cNvPr id="58" name="Arrow: Bent 57">
            <a:extLst>
              <a:ext uri="{FF2B5EF4-FFF2-40B4-BE49-F238E27FC236}">
                <a16:creationId xmlns:a16="http://schemas.microsoft.com/office/drawing/2014/main" id="{6E899839-5F1F-4103-90CB-F3C4BE9C5AD4}"/>
              </a:ext>
            </a:extLst>
          </p:cNvPr>
          <p:cNvSpPr/>
          <p:nvPr/>
        </p:nvSpPr>
        <p:spPr>
          <a:xfrm rot="5400000">
            <a:off x="7357742" y="4337177"/>
            <a:ext cx="584775" cy="1335405"/>
          </a:xfrm>
          <a:prstGeom prst="bentArrow">
            <a:avLst>
              <a:gd name="adj1" fmla="val 25000"/>
              <a:gd name="adj2" fmla="val 27058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A94397-0659-40D3-B996-DF49EA7C0CD2}"/>
              </a:ext>
            </a:extLst>
          </p:cNvPr>
          <p:cNvSpPr/>
          <p:nvPr/>
        </p:nvSpPr>
        <p:spPr>
          <a:xfrm>
            <a:off x="1777864" y="5453332"/>
            <a:ext cx="2739299" cy="10343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magic code for fitting exts, still not yet fast due to the limited features</a:t>
            </a:r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D78FAC9F-2AB9-4D7E-8F7B-4D34ADFFAE03}"/>
              </a:ext>
            </a:extLst>
          </p:cNvPr>
          <p:cNvSpPr/>
          <p:nvPr/>
        </p:nvSpPr>
        <p:spPr>
          <a:xfrm>
            <a:off x="4759693" y="5765533"/>
            <a:ext cx="2394066" cy="4099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Up 61">
            <a:extLst>
              <a:ext uri="{FF2B5EF4-FFF2-40B4-BE49-F238E27FC236}">
                <a16:creationId xmlns:a16="http://schemas.microsoft.com/office/drawing/2014/main" id="{0C61DD8B-BA0D-4084-8775-A25BA03EFD44}"/>
              </a:ext>
            </a:extLst>
          </p:cNvPr>
          <p:cNvSpPr/>
          <p:nvPr/>
        </p:nvSpPr>
        <p:spPr>
          <a:xfrm>
            <a:off x="2498555" y="4557765"/>
            <a:ext cx="317419" cy="7678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773E50-D590-4500-8FA5-0F843E45CECA}"/>
              </a:ext>
            </a:extLst>
          </p:cNvPr>
          <p:cNvSpPr txBox="1"/>
          <p:nvPr/>
        </p:nvSpPr>
        <p:spPr>
          <a:xfrm>
            <a:off x="465986" y="5493439"/>
            <a:ext cx="1548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similar case:</a:t>
            </a:r>
          </a:p>
          <a:p>
            <a:r>
              <a:rPr lang="en-US" sz="1400" u="sng" dirty="0"/>
              <a:t>MATLAB</a:t>
            </a:r>
          </a:p>
          <a:p>
            <a:r>
              <a:rPr lang="en-US" sz="1400" u="sng" dirty="0"/>
              <a:t>vectorization</a:t>
            </a:r>
          </a:p>
          <a:p>
            <a:r>
              <a:rPr lang="en-US" sz="1400" u="sng" dirty="0"/>
              <a:t>notations</a:t>
            </a:r>
          </a:p>
        </p:txBody>
      </p:sp>
    </p:spTree>
    <p:extLst>
      <p:ext uri="{BB962C8B-B14F-4D97-AF65-F5344CB8AC3E}">
        <p14:creationId xmlns:p14="http://schemas.microsoft.com/office/powerpoint/2010/main" val="87813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Make Python Faster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7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Make Python Faster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A773-01E1-46E7-BCF3-962059D42BC6}"/>
              </a:ext>
            </a:extLst>
          </p:cNvPr>
          <p:cNvSpPr txBox="1"/>
          <p:nvPr/>
        </p:nvSpPr>
        <p:spPr>
          <a:xfrm>
            <a:off x="3874167" y="1421253"/>
            <a:ext cx="885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is dynamic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1E387B-B13C-405B-82EA-CEBE9C3A4995}"/>
              </a:ext>
            </a:extLst>
          </p:cNvPr>
          <p:cNvSpPr/>
          <p:nvPr/>
        </p:nvSpPr>
        <p:spPr>
          <a:xfrm>
            <a:off x="4913699" y="2114145"/>
            <a:ext cx="1424539" cy="1241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633362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Make Python Faster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A773-01E1-46E7-BCF3-962059D42BC6}"/>
              </a:ext>
            </a:extLst>
          </p:cNvPr>
          <p:cNvSpPr txBox="1"/>
          <p:nvPr/>
        </p:nvSpPr>
        <p:spPr>
          <a:xfrm>
            <a:off x="3874167" y="1421253"/>
            <a:ext cx="885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is dynamic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C635B-F77B-49D0-8A7F-9A7F10D304D5}"/>
              </a:ext>
            </a:extLst>
          </p:cNvPr>
          <p:cNvSpPr/>
          <p:nvPr/>
        </p:nvSpPr>
        <p:spPr>
          <a:xfrm>
            <a:off x="1900992" y="3560580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Behaviors are decided at runtime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1E387B-B13C-405B-82EA-CEBE9C3A4995}"/>
              </a:ext>
            </a:extLst>
          </p:cNvPr>
          <p:cNvSpPr/>
          <p:nvPr/>
        </p:nvSpPr>
        <p:spPr>
          <a:xfrm>
            <a:off x="4913699" y="2114145"/>
            <a:ext cx="1424539" cy="1241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Objects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E92105-432C-40F9-B945-CAF9AC146C93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 flipH="1">
            <a:off x="2880363" y="2735013"/>
            <a:ext cx="2033336" cy="8255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C90BFA-BFB4-4AEB-BB5B-A02DAA39162E}"/>
              </a:ext>
            </a:extLst>
          </p:cNvPr>
          <p:cNvSpPr txBox="1"/>
          <p:nvPr/>
        </p:nvSpPr>
        <p:spPr>
          <a:xfrm>
            <a:off x="2954957" y="2658741"/>
            <a:ext cx="195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“Speed me up?”</a:t>
            </a:r>
          </a:p>
        </p:txBody>
      </p:sp>
    </p:spTree>
    <p:extLst>
      <p:ext uri="{BB962C8B-B14F-4D97-AF65-F5344CB8AC3E}">
        <p14:creationId xmlns:p14="http://schemas.microsoft.com/office/powerpoint/2010/main" val="935537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Make Python Faster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A773-01E1-46E7-BCF3-962059D42BC6}"/>
              </a:ext>
            </a:extLst>
          </p:cNvPr>
          <p:cNvSpPr txBox="1"/>
          <p:nvPr/>
        </p:nvSpPr>
        <p:spPr>
          <a:xfrm>
            <a:off x="3874167" y="1421253"/>
            <a:ext cx="885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is dynamic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C635B-F77B-49D0-8A7F-9A7F10D304D5}"/>
              </a:ext>
            </a:extLst>
          </p:cNvPr>
          <p:cNvSpPr/>
          <p:nvPr/>
        </p:nvSpPr>
        <p:spPr>
          <a:xfrm>
            <a:off x="1900992" y="3560580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Behaviors are decided at runtime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B52AED-0CCB-409D-80C1-0E68B0E7FB29}"/>
              </a:ext>
            </a:extLst>
          </p:cNvPr>
          <p:cNvSpPr txBox="1"/>
          <p:nvPr/>
        </p:nvSpPr>
        <p:spPr>
          <a:xfrm>
            <a:off x="2159267" y="5518494"/>
            <a:ext cx="5030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I/O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Complex Runtime Computations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“Properties/Shapes/Types” known at runtime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1E387B-B13C-405B-82EA-CEBE9C3A4995}"/>
              </a:ext>
            </a:extLst>
          </p:cNvPr>
          <p:cNvSpPr/>
          <p:nvPr/>
        </p:nvSpPr>
        <p:spPr>
          <a:xfrm>
            <a:off x="4913699" y="2114145"/>
            <a:ext cx="1424539" cy="1241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Objects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E92105-432C-40F9-B945-CAF9AC146C93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 flipH="1">
            <a:off x="2880363" y="2735013"/>
            <a:ext cx="2033336" cy="8255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C90BFA-BFB4-4AEB-BB5B-A02DAA39162E}"/>
              </a:ext>
            </a:extLst>
          </p:cNvPr>
          <p:cNvSpPr txBox="1"/>
          <p:nvPr/>
        </p:nvSpPr>
        <p:spPr>
          <a:xfrm>
            <a:off x="2954957" y="2658741"/>
            <a:ext cx="195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“Speed me up?”</a:t>
            </a: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E2625B16-30F1-4D1B-BDD1-10408E78FD2F}"/>
              </a:ext>
            </a:extLst>
          </p:cNvPr>
          <p:cNvSpPr/>
          <p:nvPr/>
        </p:nvSpPr>
        <p:spPr>
          <a:xfrm>
            <a:off x="2425569" y="4623476"/>
            <a:ext cx="683393" cy="559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852908-6179-4E06-8975-FC01AE6C5223}"/>
              </a:ext>
            </a:extLst>
          </p:cNvPr>
          <p:cNvSpPr txBox="1"/>
          <p:nvPr/>
        </p:nvSpPr>
        <p:spPr>
          <a:xfrm>
            <a:off x="105878" y="5192882"/>
            <a:ext cx="723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Program behaviors decided by </a:t>
            </a:r>
          </a:p>
        </p:txBody>
      </p:sp>
    </p:spTree>
    <p:extLst>
      <p:ext uri="{BB962C8B-B14F-4D97-AF65-F5344CB8AC3E}">
        <p14:creationId xmlns:p14="http://schemas.microsoft.com/office/powerpoint/2010/main" val="1797388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Make Python Faster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A773-01E1-46E7-BCF3-962059D42BC6}"/>
              </a:ext>
            </a:extLst>
          </p:cNvPr>
          <p:cNvSpPr txBox="1"/>
          <p:nvPr/>
        </p:nvSpPr>
        <p:spPr>
          <a:xfrm>
            <a:off x="3874167" y="1421253"/>
            <a:ext cx="885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is dynamic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C635B-F77B-49D0-8A7F-9A7F10D304D5}"/>
              </a:ext>
            </a:extLst>
          </p:cNvPr>
          <p:cNvSpPr/>
          <p:nvPr/>
        </p:nvSpPr>
        <p:spPr>
          <a:xfrm>
            <a:off x="1900992" y="3560580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Behaviors are decided at runtime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B52AED-0CCB-409D-80C1-0E68B0E7FB29}"/>
              </a:ext>
            </a:extLst>
          </p:cNvPr>
          <p:cNvSpPr txBox="1"/>
          <p:nvPr/>
        </p:nvSpPr>
        <p:spPr>
          <a:xfrm>
            <a:off x="2159267" y="5518494"/>
            <a:ext cx="5030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I/O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Complex Runtime Computations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“Properties/Shapes/Types” known at runtime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4B9B75-BA98-4E0D-8684-C8A285082ECF}"/>
              </a:ext>
            </a:extLst>
          </p:cNvPr>
          <p:cNvSpPr/>
          <p:nvPr/>
        </p:nvSpPr>
        <p:spPr>
          <a:xfrm>
            <a:off x="8036295" y="3560579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Static Optimizer/Compiler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1E387B-B13C-405B-82EA-CEBE9C3A4995}"/>
              </a:ext>
            </a:extLst>
          </p:cNvPr>
          <p:cNvSpPr/>
          <p:nvPr/>
        </p:nvSpPr>
        <p:spPr>
          <a:xfrm>
            <a:off x="4913699" y="2114145"/>
            <a:ext cx="1424539" cy="1241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Objects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E92105-432C-40F9-B945-CAF9AC146C93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 flipH="1">
            <a:off x="2880363" y="2735013"/>
            <a:ext cx="2033336" cy="8255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C90BFA-BFB4-4AEB-BB5B-A02DAA39162E}"/>
              </a:ext>
            </a:extLst>
          </p:cNvPr>
          <p:cNvSpPr txBox="1"/>
          <p:nvPr/>
        </p:nvSpPr>
        <p:spPr>
          <a:xfrm>
            <a:off x="2954957" y="2658741"/>
            <a:ext cx="195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“Speed me up?”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95F3E9-5AD5-4D81-BDC0-47DD412BE2C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3859734" y="4056280"/>
            <a:ext cx="4176561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EBD7A7-FDB3-41A5-89B8-1425D09C762D}"/>
              </a:ext>
            </a:extLst>
          </p:cNvPr>
          <p:cNvSpPr txBox="1"/>
          <p:nvPr/>
        </p:nvSpPr>
        <p:spPr>
          <a:xfrm>
            <a:off x="4637374" y="3675919"/>
            <a:ext cx="309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“Could you optimize me?”</a:t>
            </a: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E2625B16-30F1-4D1B-BDD1-10408E78FD2F}"/>
              </a:ext>
            </a:extLst>
          </p:cNvPr>
          <p:cNvSpPr/>
          <p:nvPr/>
        </p:nvSpPr>
        <p:spPr>
          <a:xfrm>
            <a:off x="2425569" y="4623476"/>
            <a:ext cx="683393" cy="559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852908-6179-4E06-8975-FC01AE6C5223}"/>
              </a:ext>
            </a:extLst>
          </p:cNvPr>
          <p:cNvSpPr txBox="1"/>
          <p:nvPr/>
        </p:nvSpPr>
        <p:spPr>
          <a:xfrm>
            <a:off x="105878" y="5192882"/>
            <a:ext cx="723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Program behaviors decided by </a:t>
            </a:r>
          </a:p>
        </p:txBody>
      </p:sp>
    </p:spTree>
    <p:extLst>
      <p:ext uri="{BB962C8B-B14F-4D97-AF65-F5344CB8AC3E}">
        <p14:creationId xmlns:p14="http://schemas.microsoft.com/office/powerpoint/2010/main" val="3154716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Make Python Faster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A773-01E1-46E7-BCF3-962059D42BC6}"/>
              </a:ext>
            </a:extLst>
          </p:cNvPr>
          <p:cNvSpPr txBox="1"/>
          <p:nvPr/>
        </p:nvSpPr>
        <p:spPr>
          <a:xfrm>
            <a:off x="3874167" y="1421253"/>
            <a:ext cx="885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is dynamic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C635B-F77B-49D0-8A7F-9A7F10D304D5}"/>
              </a:ext>
            </a:extLst>
          </p:cNvPr>
          <p:cNvSpPr/>
          <p:nvPr/>
        </p:nvSpPr>
        <p:spPr>
          <a:xfrm>
            <a:off x="1900992" y="3560580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Behaviors are decided at runtime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B52AED-0CCB-409D-80C1-0E68B0E7FB29}"/>
              </a:ext>
            </a:extLst>
          </p:cNvPr>
          <p:cNvSpPr txBox="1"/>
          <p:nvPr/>
        </p:nvSpPr>
        <p:spPr>
          <a:xfrm>
            <a:off x="2159267" y="5518494"/>
            <a:ext cx="5030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I/O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Complex Runtime Computations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“Properties/Shapes/Types” known at runtime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4B9B75-BA98-4E0D-8684-C8A285082ECF}"/>
              </a:ext>
            </a:extLst>
          </p:cNvPr>
          <p:cNvSpPr/>
          <p:nvPr/>
        </p:nvSpPr>
        <p:spPr>
          <a:xfrm>
            <a:off x="8036295" y="3560579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Static Optimizer/Compiler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1E387B-B13C-405B-82EA-CEBE9C3A4995}"/>
              </a:ext>
            </a:extLst>
          </p:cNvPr>
          <p:cNvSpPr/>
          <p:nvPr/>
        </p:nvSpPr>
        <p:spPr>
          <a:xfrm>
            <a:off x="4913699" y="2114145"/>
            <a:ext cx="1424539" cy="1241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Objects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E92105-432C-40F9-B945-CAF9AC146C93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 flipH="1">
            <a:off x="2880363" y="2735013"/>
            <a:ext cx="2033336" cy="8255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C90BFA-BFB4-4AEB-BB5B-A02DAA39162E}"/>
              </a:ext>
            </a:extLst>
          </p:cNvPr>
          <p:cNvSpPr txBox="1"/>
          <p:nvPr/>
        </p:nvSpPr>
        <p:spPr>
          <a:xfrm>
            <a:off x="2954957" y="2658741"/>
            <a:ext cx="195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“Speed me up?”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95F3E9-5AD5-4D81-BDC0-47DD412BE2C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3859734" y="4056280"/>
            <a:ext cx="4176561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EBD7A7-FDB3-41A5-89B8-1425D09C762D}"/>
              </a:ext>
            </a:extLst>
          </p:cNvPr>
          <p:cNvSpPr txBox="1"/>
          <p:nvPr/>
        </p:nvSpPr>
        <p:spPr>
          <a:xfrm>
            <a:off x="4637374" y="3675919"/>
            <a:ext cx="309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“Could you optimize me?”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754510-E1B8-47A0-AE0B-87CB10EBC24D}"/>
              </a:ext>
            </a:extLst>
          </p:cNvPr>
          <p:cNvSpPr txBox="1"/>
          <p:nvPr/>
        </p:nvSpPr>
        <p:spPr>
          <a:xfrm>
            <a:off x="6947035" y="2496386"/>
            <a:ext cx="309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“I’m sorry”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695A168-7707-456A-AB44-156B348CEE35}"/>
              </a:ext>
            </a:extLst>
          </p:cNvPr>
          <p:cNvCxnSpPr>
            <a:cxnSpLocks/>
            <a:stCxn id="23" idx="0"/>
            <a:endCxn id="25" idx="6"/>
          </p:cNvCxnSpPr>
          <p:nvPr/>
        </p:nvCxnSpPr>
        <p:spPr>
          <a:xfrm flipH="1" flipV="1">
            <a:off x="6338238" y="2735013"/>
            <a:ext cx="2677428" cy="825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Arrow: Down 62">
            <a:extLst>
              <a:ext uri="{FF2B5EF4-FFF2-40B4-BE49-F238E27FC236}">
                <a16:creationId xmlns:a16="http://schemas.microsoft.com/office/drawing/2014/main" id="{E2625B16-30F1-4D1B-BDD1-10408E78FD2F}"/>
              </a:ext>
            </a:extLst>
          </p:cNvPr>
          <p:cNvSpPr/>
          <p:nvPr/>
        </p:nvSpPr>
        <p:spPr>
          <a:xfrm>
            <a:off x="2425569" y="4623476"/>
            <a:ext cx="683393" cy="559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852908-6179-4E06-8975-FC01AE6C5223}"/>
              </a:ext>
            </a:extLst>
          </p:cNvPr>
          <p:cNvSpPr txBox="1"/>
          <p:nvPr/>
        </p:nvSpPr>
        <p:spPr>
          <a:xfrm>
            <a:off x="105878" y="5192882"/>
            <a:ext cx="723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Program behaviors decided by </a:t>
            </a:r>
          </a:p>
        </p:txBody>
      </p:sp>
    </p:spTree>
    <p:extLst>
      <p:ext uri="{BB962C8B-B14F-4D97-AF65-F5344CB8AC3E}">
        <p14:creationId xmlns:p14="http://schemas.microsoft.com/office/powerpoint/2010/main" val="283109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8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Make Python Faster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A773-01E1-46E7-BCF3-962059D42BC6}"/>
              </a:ext>
            </a:extLst>
          </p:cNvPr>
          <p:cNvSpPr txBox="1"/>
          <p:nvPr/>
        </p:nvSpPr>
        <p:spPr>
          <a:xfrm>
            <a:off x="3874167" y="1421253"/>
            <a:ext cx="885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is dynamic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4B9B75-BA98-4E0D-8684-C8A285082ECF}"/>
              </a:ext>
            </a:extLst>
          </p:cNvPr>
          <p:cNvSpPr/>
          <p:nvPr/>
        </p:nvSpPr>
        <p:spPr>
          <a:xfrm>
            <a:off x="8681186" y="2437599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Static Optimizer/Compiler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695A168-7707-456A-AB44-156B348CEE35}"/>
              </a:ext>
            </a:extLst>
          </p:cNvPr>
          <p:cNvCxnSpPr>
            <a:cxnSpLocks/>
            <a:stCxn id="23" idx="1"/>
            <a:endCxn id="8" idx="3"/>
          </p:cNvCxnSpPr>
          <p:nvPr/>
        </p:nvCxnSpPr>
        <p:spPr>
          <a:xfrm flipH="1">
            <a:off x="3239303" y="2933300"/>
            <a:ext cx="544188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D2112C5-FD20-4F4F-8169-23F47978DACD}"/>
              </a:ext>
            </a:extLst>
          </p:cNvPr>
          <p:cNvSpPr/>
          <p:nvPr/>
        </p:nvSpPr>
        <p:spPr>
          <a:xfrm>
            <a:off x="1280561" y="2437599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 Compilation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8D011E-2D1A-4575-A193-876AABC680DA}"/>
              </a:ext>
            </a:extLst>
          </p:cNvPr>
          <p:cNvSpPr txBox="1"/>
          <p:nvPr/>
        </p:nvSpPr>
        <p:spPr>
          <a:xfrm>
            <a:off x="2343552" y="2479026"/>
            <a:ext cx="7233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There’s a limit to static compilation!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9E2B1-7BE1-4AE0-A2C9-19E2DC63F955}"/>
              </a:ext>
            </a:extLst>
          </p:cNvPr>
          <p:cNvSpPr txBox="1"/>
          <p:nvPr/>
        </p:nvSpPr>
        <p:spPr>
          <a:xfrm>
            <a:off x="2193556" y="2938141"/>
            <a:ext cx="7233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 REJECT MY "STATIC"!</a:t>
            </a:r>
          </a:p>
        </p:txBody>
      </p:sp>
    </p:spTree>
    <p:extLst>
      <p:ext uri="{BB962C8B-B14F-4D97-AF65-F5344CB8AC3E}">
        <p14:creationId xmlns:p14="http://schemas.microsoft.com/office/powerpoint/2010/main" val="896145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Make Python Faster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A773-01E1-46E7-BCF3-962059D42BC6}"/>
              </a:ext>
            </a:extLst>
          </p:cNvPr>
          <p:cNvSpPr txBox="1"/>
          <p:nvPr/>
        </p:nvSpPr>
        <p:spPr>
          <a:xfrm>
            <a:off x="3874167" y="1421253"/>
            <a:ext cx="885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is dynamic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4B9B75-BA98-4E0D-8684-C8A285082ECF}"/>
              </a:ext>
            </a:extLst>
          </p:cNvPr>
          <p:cNvSpPr/>
          <p:nvPr/>
        </p:nvSpPr>
        <p:spPr>
          <a:xfrm>
            <a:off x="8681186" y="2437599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Static Optimizer/Compiler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695A168-7707-456A-AB44-156B348CEE35}"/>
              </a:ext>
            </a:extLst>
          </p:cNvPr>
          <p:cNvCxnSpPr>
            <a:cxnSpLocks/>
            <a:stCxn id="23" idx="1"/>
            <a:endCxn id="8" idx="3"/>
          </p:cNvCxnSpPr>
          <p:nvPr/>
        </p:nvCxnSpPr>
        <p:spPr>
          <a:xfrm flipH="1">
            <a:off x="3239303" y="2933300"/>
            <a:ext cx="544188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D2112C5-FD20-4F4F-8169-23F47978DACD}"/>
              </a:ext>
            </a:extLst>
          </p:cNvPr>
          <p:cNvSpPr/>
          <p:nvPr/>
        </p:nvSpPr>
        <p:spPr>
          <a:xfrm>
            <a:off x="1280561" y="2437599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 Compilation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8D011E-2D1A-4575-A193-876AABC680DA}"/>
              </a:ext>
            </a:extLst>
          </p:cNvPr>
          <p:cNvSpPr txBox="1"/>
          <p:nvPr/>
        </p:nvSpPr>
        <p:spPr>
          <a:xfrm>
            <a:off x="2343552" y="2479026"/>
            <a:ext cx="7233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There’s a limit to static compilation!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9E2B1-7BE1-4AE0-A2C9-19E2DC63F955}"/>
              </a:ext>
            </a:extLst>
          </p:cNvPr>
          <p:cNvSpPr txBox="1"/>
          <p:nvPr/>
        </p:nvSpPr>
        <p:spPr>
          <a:xfrm>
            <a:off x="2193556" y="2938141"/>
            <a:ext cx="7233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 REJECT MY "STATIC"!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E57841EB-E22F-4D73-B00A-73E46509C9B5}"/>
              </a:ext>
            </a:extLst>
          </p:cNvPr>
          <p:cNvSpPr/>
          <p:nvPr/>
        </p:nvSpPr>
        <p:spPr>
          <a:xfrm rot="10800000" flipH="1">
            <a:off x="2193557" y="3895969"/>
            <a:ext cx="1877929" cy="1283447"/>
          </a:xfrm>
          <a:prstGeom prst="bentArrow">
            <a:avLst>
              <a:gd name="adj1" fmla="val 16001"/>
              <a:gd name="adj2" fmla="val 22746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55CE45-2631-41F7-85FC-59859091D51A}"/>
              </a:ext>
            </a:extLst>
          </p:cNvPr>
          <p:cNvSpPr txBox="1"/>
          <p:nvPr/>
        </p:nvSpPr>
        <p:spPr>
          <a:xfrm>
            <a:off x="4291262" y="4590145"/>
            <a:ext cx="885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Referred as </a:t>
            </a:r>
            <a:r>
              <a:rPr lang="en-US" sz="3200" b="1" dirty="0"/>
              <a:t>Just-In-Time(JIT) </a:t>
            </a:r>
            <a:r>
              <a:rPr lang="en-US" sz="2400" dirty="0"/>
              <a:t>compilation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2B9E39-78FB-474D-B93C-1405558265FD}"/>
                  </a:ext>
                </a:extLst>
              </p:cNvPr>
              <p:cNvSpPr txBox="1"/>
              <p:nvPr/>
            </p:nvSpPr>
            <p:spPr>
              <a:xfrm>
                <a:off x="3975636" y="5303395"/>
                <a:ext cx="88504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4000" dirty="0"/>
                  <a:t>Python needs JIT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2B9E39-78FB-474D-B93C-140555826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36" y="5303395"/>
                <a:ext cx="885043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59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1098786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The Whole World is Calling for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Python JIT</a:t>
            </a:r>
            <a:br>
              <a:rPr lang="en-US" sz="2800" b="1" dirty="0">
                <a:solidFill>
                  <a:schemeClr val="bg1"/>
                </a:solidFill>
              </a:rPr>
            </a:br>
            <a:endParaRPr lang="en-US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61EF-7908-467B-B400-BA03A6809B4A}"/>
              </a:ext>
            </a:extLst>
          </p:cNvPr>
          <p:cNvSpPr txBox="1"/>
          <p:nvPr/>
        </p:nvSpPr>
        <p:spPr>
          <a:xfrm>
            <a:off x="1506353" y="2348564"/>
            <a:ext cx="10496349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Python is heavily used in industrial and education</a:t>
            </a:r>
            <a:r>
              <a:rPr lang="en-US" altLang="zh-CN" sz="2800" dirty="0"/>
              <a:t>al</a:t>
            </a:r>
            <a:r>
              <a:rPr lang="en-US" sz="2800" dirty="0"/>
              <a:t> world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Python is slow and dynamic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JIT addressing dynamics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FDBAB-189F-41FC-BE87-E245E5494E8B}"/>
              </a:ext>
            </a:extLst>
          </p:cNvPr>
          <p:cNvSpPr txBox="1"/>
          <p:nvPr/>
        </p:nvSpPr>
        <p:spPr>
          <a:xfrm>
            <a:off x="10525225" y="587771"/>
            <a:ext cx="129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Status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2C3EF7A-7C20-47A9-AD9A-E776EAB3FDDB}"/>
              </a:ext>
            </a:extLst>
          </p:cNvPr>
          <p:cNvSpPr/>
          <p:nvPr/>
        </p:nvSpPr>
        <p:spPr>
          <a:xfrm>
            <a:off x="9476204" y="591371"/>
            <a:ext cx="986590" cy="581175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29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40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FontTx/>
              <a:buAutoNum type="arabicPeriod"/>
            </a:pPr>
            <a:r>
              <a:rPr lang="en-US" sz="3200" dirty="0" err="1">
                <a:solidFill>
                  <a:srgbClr val="C00000"/>
                </a:solidFill>
              </a:rPr>
              <a:t>PyPy</a:t>
            </a:r>
            <a:r>
              <a:rPr lang="en-US" sz="3200" dirty="0">
                <a:solidFill>
                  <a:srgbClr val="C00000"/>
                </a:solidFill>
              </a:rPr>
              <a:t>(most successful so far)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5539E4-0E53-49E6-AE81-FF323F80B673}"/>
              </a:ext>
            </a:extLst>
          </p:cNvPr>
          <p:cNvSpPr txBox="1"/>
          <p:nvPr/>
        </p:nvSpPr>
        <p:spPr>
          <a:xfrm>
            <a:off x="6212009" y="4689252"/>
            <a:ext cx="4315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Due to the time limitation, we can only introduce part of them, about the </a:t>
            </a:r>
            <a:r>
              <a:rPr lang="en-US" sz="2800" b="1" dirty="0"/>
              <a:t>status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8676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5EC61CC9-0C69-48CF-A38E-9E4D5322F6E8}"/>
              </a:ext>
            </a:extLst>
          </p:cNvPr>
          <p:cNvSpPr/>
          <p:nvPr/>
        </p:nvSpPr>
        <p:spPr>
          <a:xfrm>
            <a:off x="4606309" y="2155546"/>
            <a:ext cx="4895325" cy="2831590"/>
          </a:xfrm>
          <a:prstGeom prst="wedgeEllipseCallout">
            <a:avLst>
              <a:gd name="adj1" fmla="val -43784"/>
              <a:gd name="adj2" fmla="val -55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 commits in last 2 years.</a:t>
            </a:r>
          </a:p>
          <a:p>
            <a:pPr algn="ctr"/>
            <a:r>
              <a:rPr lang="en-US" sz="2400" dirty="0"/>
              <a:t>Suspended, or even died..</a:t>
            </a:r>
          </a:p>
        </p:txBody>
      </p:sp>
    </p:spTree>
    <p:extLst>
      <p:ext uri="{BB962C8B-B14F-4D97-AF65-F5344CB8AC3E}">
        <p14:creationId xmlns:p14="http://schemas.microsoft.com/office/powerpoint/2010/main" val="2058520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D283E74-CB51-4724-AD21-2FB075391C7B}"/>
              </a:ext>
            </a:extLst>
          </p:cNvPr>
          <p:cNvSpPr/>
          <p:nvPr/>
        </p:nvSpPr>
        <p:spPr>
          <a:xfrm>
            <a:off x="4237320" y="2111850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6528EC66-2E44-453F-9717-694BB966BF09}"/>
              </a:ext>
            </a:extLst>
          </p:cNvPr>
          <p:cNvSpPr/>
          <p:nvPr/>
        </p:nvSpPr>
        <p:spPr>
          <a:xfrm>
            <a:off x="4673469" y="2665396"/>
            <a:ext cx="5687621" cy="2753255"/>
          </a:xfrm>
          <a:prstGeom prst="wedgeEllipseCallout">
            <a:avLst>
              <a:gd name="adj1" fmla="val -43784"/>
              <a:gd name="adj2" fmla="val -55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Unmaintained, unfunded.</a:t>
            </a:r>
          </a:p>
          <a:p>
            <a:pPr algn="ctr"/>
            <a:r>
              <a:rPr lang="en-US" sz="2400" dirty="0"/>
              <a:t> It stopped immediately at 3 years ago when Dropbox stopped sponsoring.</a:t>
            </a:r>
          </a:p>
        </p:txBody>
      </p:sp>
    </p:spTree>
    <p:extLst>
      <p:ext uri="{BB962C8B-B14F-4D97-AF65-F5344CB8AC3E}">
        <p14:creationId xmlns:p14="http://schemas.microsoft.com/office/powerpoint/2010/main" val="2016639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D283E74-CB51-4724-AD21-2FB075391C7B}"/>
              </a:ext>
            </a:extLst>
          </p:cNvPr>
          <p:cNvSpPr/>
          <p:nvPr/>
        </p:nvSpPr>
        <p:spPr>
          <a:xfrm>
            <a:off x="4237320" y="2111850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AA0B9224-D955-450C-ABAE-97604A1FB6BC}"/>
              </a:ext>
            </a:extLst>
          </p:cNvPr>
          <p:cNvSpPr/>
          <p:nvPr/>
        </p:nvSpPr>
        <p:spPr>
          <a:xfrm>
            <a:off x="4367199" y="267774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AA003C8-EB65-4876-A364-FD02A23D0147}"/>
              </a:ext>
            </a:extLst>
          </p:cNvPr>
          <p:cNvSpPr/>
          <p:nvPr/>
        </p:nvSpPr>
        <p:spPr>
          <a:xfrm>
            <a:off x="5957817" y="1816953"/>
            <a:ext cx="5687621" cy="3045873"/>
          </a:xfrm>
          <a:prstGeom prst="wedgeEllipseCallout">
            <a:avLst>
              <a:gd name="adj1" fmla="val -68004"/>
              <a:gd name="adj2" fmla="val -1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Not a general-purpose JIT.</a:t>
            </a:r>
          </a:p>
          <a:p>
            <a:pPr algn="ctr"/>
            <a:r>
              <a:rPr lang="en-US" sz="2400" dirty="0"/>
              <a:t>It’s for AD(</a:t>
            </a:r>
            <a:r>
              <a:rPr lang="ja-JP" altLang="en-US" sz="2400" dirty="0"/>
              <a:t>自動微分</a:t>
            </a:r>
            <a:r>
              <a:rPr lang="en-US" sz="2400" dirty="0"/>
              <a:t>), and optimizations for machine learning. </a:t>
            </a:r>
          </a:p>
          <a:p>
            <a:pPr algn="ctr"/>
            <a:r>
              <a:rPr lang="en-US" sz="2400" dirty="0"/>
              <a:t>Domain-specific, incomplete for general use.</a:t>
            </a:r>
          </a:p>
          <a:p>
            <a:pPr algn="ctr"/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2781F5-1508-4185-8E8E-28A2391EB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99" y="4894549"/>
            <a:ext cx="7706622" cy="1356721"/>
          </a:xfrm>
          <a:prstGeom prst="rect">
            <a:avLst/>
          </a:prstGeom>
          <a:effectLst>
            <a:softEdge rad="53340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DCF7D1-DE28-42D7-ADD2-63C261553BE7}"/>
              </a:ext>
            </a:extLst>
          </p:cNvPr>
          <p:cNvSpPr txBox="1"/>
          <p:nvPr/>
        </p:nvSpPr>
        <p:spPr>
          <a:xfrm>
            <a:off x="6027689" y="6282993"/>
            <a:ext cx="6095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https://mlsys.org/Conferences/2019/doc/2018/146.pdf</a:t>
            </a:r>
          </a:p>
        </p:txBody>
      </p:sp>
    </p:spTree>
    <p:extLst>
      <p:ext uri="{BB962C8B-B14F-4D97-AF65-F5344CB8AC3E}">
        <p14:creationId xmlns:p14="http://schemas.microsoft.com/office/powerpoint/2010/main" val="3979279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D283E74-CB51-4724-AD21-2FB075391C7B}"/>
              </a:ext>
            </a:extLst>
          </p:cNvPr>
          <p:cNvSpPr/>
          <p:nvPr/>
        </p:nvSpPr>
        <p:spPr>
          <a:xfrm>
            <a:off x="4237320" y="2111850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AA0B9224-D955-450C-ABAE-97604A1FB6BC}"/>
              </a:ext>
            </a:extLst>
          </p:cNvPr>
          <p:cNvSpPr/>
          <p:nvPr/>
        </p:nvSpPr>
        <p:spPr>
          <a:xfrm>
            <a:off x="4367199" y="267774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81F7F686-1B45-4889-B83D-FD07DC1C7C0D}"/>
              </a:ext>
            </a:extLst>
          </p:cNvPr>
          <p:cNvSpPr/>
          <p:nvPr/>
        </p:nvSpPr>
        <p:spPr>
          <a:xfrm>
            <a:off x="5865190" y="1328987"/>
            <a:ext cx="5619315" cy="3354269"/>
          </a:xfrm>
          <a:prstGeom prst="wedgeEllipseCallout">
            <a:avLst>
              <a:gd name="adj1" fmla="val -67633"/>
              <a:gd name="adj2" fmla="val 7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new language. </a:t>
            </a:r>
          </a:p>
          <a:p>
            <a:pPr algn="ctr"/>
            <a:r>
              <a:rPr lang="en-US" sz="2400" dirty="0"/>
              <a:t>Different runtime, incompatible object memory layouts, issues for adaptions to CPython C extensions.</a:t>
            </a: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BF5CBDF6-AF02-4322-85E8-3BA1EFC0FFC2}"/>
              </a:ext>
            </a:extLst>
          </p:cNvPr>
          <p:cNvSpPr/>
          <p:nvPr/>
        </p:nvSpPr>
        <p:spPr>
          <a:xfrm>
            <a:off x="4367198" y="3135514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C5EE66-3BCB-4353-BF55-A466A0F11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761" y="4619563"/>
            <a:ext cx="7749439" cy="1663430"/>
          </a:xfrm>
          <a:prstGeom prst="rect">
            <a:avLst/>
          </a:prstGeom>
          <a:effectLst>
            <a:softEdge rad="76200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A09E1F-1396-4AEC-9B98-431909612B5B}"/>
              </a:ext>
            </a:extLst>
          </p:cNvPr>
          <p:cNvSpPr txBox="1"/>
          <p:nvPr/>
        </p:nvSpPr>
        <p:spPr>
          <a:xfrm>
            <a:off x="6146146" y="6344795"/>
            <a:ext cx="6095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https://dl.acm.org/doi/pdf/10.1145/1565824.1565827</a:t>
            </a:r>
          </a:p>
        </p:txBody>
      </p:sp>
    </p:spTree>
    <p:extLst>
      <p:ext uri="{BB962C8B-B14F-4D97-AF65-F5344CB8AC3E}">
        <p14:creationId xmlns:p14="http://schemas.microsoft.com/office/powerpoint/2010/main" val="57220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D283E74-CB51-4724-AD21-2FB075391C7B}"/>
              </a:ext>
            </a:extLst>
          </p:cNvPr>
          <p:cNvSpPr/>
          <p:nvPr/>
        </p:nvSpPr>
        <p:spPr>
          <a:xfrm>
            <a:off x="4237320" y="2111850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AA0B9224-D955-450C-ABAE-97604A1FB6BC}"/>
              </a:ext>
            </a:extLst>
          </p:cNvPr>
          <p:cNvSpPr/>
          <p:nvPr/>
        </p:nvSpPr>
        <p:spPr>
          <a:xfrm>
            <a:off x="4367199" y="267774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BF5CBDF6-AF02-4322-85E8-3BA1EFC0FFC2}"/>
              </a:ext>
            </a:extLst>
          </p:cNvPr>
          <p:cNvSpPr/>
          <p:nvPr/>
        </p:nvSpPr>
        <p:spPr>
          <a:xfrm>
            <a:off x="4367198" y="3135514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02DC9DF2-7F4B-4D1E-AA28-E29B57B62991}"/>
              </a:ext>
            </a:extLst>
          </p:cNvPr>
          <p:cNvSpPr/>
          <p:nvPr/>
        </p:nvSpPr>
        <p:spPr>
          <a:xfrm>
            <a:off x="4367198" y="361120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8286994A-CC39-4F6F-B0B6-3F470D20BD15}"/>
              </a:ext>
            </a:extLst>
          </p:cNvPr>
          <p:cNvSpPr/>
          <p:nvPr/>
        </p:nvSpPr>
        <p:spPr>
          <a:xfrm>
            <a:off x="5657112" y="1190031"/>
            <a:ext cx="5619315" cy="3354269"/>
          </a:xfrm>
          <a:prstGeom prst="wedgeEllipseCallout">
            <a:avLst>
              <a:gd name="adj1" fmla="val -63362"/>
              <a:gd name="adj2" fmla="val 24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 numerical computing.</a:t>
            </a:r>
          </a:p>
          <a:p>
            <a:pPr algn="ctr"/>
            <a:r>
              <a:rPr lang="en-US" sz="2400" dirty="0"/>
              <a:t>Some Issues when mixing up Numba code with other pure python code.</a:t>
            </a:r>
          </a:p>
          <a:p>
            <a:pPr algn="ctr"/>
            <a:r>
              <a:rPr lang="en-US" sz="2400" dirty="0"/>
              <a:t>(e.g., use </a:t>
            </a:r>
            <a:r>
              <a:rPr lang="en-US" sz="2400" dirty="0" err="1"/>
              <a:t>dict</a:t>
            </a:r>
            <a:r>
              <a:rPr lang="en-US" sz="2400" dirty="0"/>
              <a:t> in Numba code)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54CB7-E174-4BE8-9198-788F0AEA49C8}"/>
              </a:ext>
            </a:extLst>
          </p:cNvPr>
          <p:cNvSpPr txBox="1"/>
          <p:nvPr/>
        </p:nvSpPr>
        <p:spPr>
          <a:xfrm>
            <a:off x="6146351" y="6192102"/>
            <a:ext cx="6095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https://dl.acm.org/doi/pdf/10.1145/2833157.2833162</a:t>
            </a:r>
          </a:p>
        </p:txBody>
      </p:sp>
    </p:spTree>
    <p:extLst>
      <p:ext uri="{BB962C8B-B14F-4D97-AF65-F5344CB8AC3E}">
        <p14:creationId xmlns:p14="http://schemas.microsoft.com/office/powerpoint/2010/main" val="132099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D283E74-CB51-4724-AD21-2FB075391C7B}"/>
              </a:ext>
            </a:extLst>
          </p:cNvPr>
          <p:cNvSpPr/>
          <p:nvPr/>
        </p:nvSpPr>
        <p:spPr>
          <a:xfrm>
            <a:off x="4237320" y="2111850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AA0B9224-D955-450C-ABAE-97604A1FB6BC}"/>
              </a:ext>
            </a:extLst>
          </p:cNvPr>
          <p:cNvSpPr/>
          <p:nvPr/>
        </p:nvSpPr>
        <p:spPr>
          <a:xfrm>
            <a:off x="4367199" y="267774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BF5CBDF6-AF02-4322-85E8-3BA1EFC0FFC2}"/>
              </a:ext>
            </a:extLst>
          </p:cNvPr>
          <p:cNvSpPr/>
          <p:nvPr/>
        </p:nvSpPr>
        <p:spPr>
          <a:xfrm>
            <a:off x="4367198" y="3135514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02DC9DF2-7F4B-4D1E-AA28-E29B57B62991}"/>
              </a:ext>
            </a:extLst>
          </p:cNvPr>
          <p:cNvSpPr/>
          <p:nvPr/>
        </p:nvSpPr>
        <p:spPr>
          <a:xfrm>
            <a:off x="4367198" y="361120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400FE162-2301-4A62-AE17-4254EAF5830B}"/>
              </a:ext>
            </a:extLst>
          </p:cNvPr>
          <p:cNvSpPr/>
          <p:nvPr/>
        </p:nvSpPr>
        <p:spPr>
          <a:xfrm>
            <a:off x="4369339" y="4109138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7A3C54A8-51C5-4793-8CE8-37FEE628468C}"/>
              </a:ext>
            </a:extLst>
          </p:cNvPr>
          <p:cNvSpPr/>
          <p:nvPr/>
        </p:nvSpPr>
        <p:spPr>
          <a:xfrm>
            <a:off x="5322661" y="1786755"/>
            <a:ext cx="5619315" cy="3354269"/>
          </a:xfrm>
          <a:prstGeom prst="wedgeEllipseCallout">
            <a:avLst>
              <a:gd name="adj1" fmla="val -57770"/>
              <a:gd name="adj2" fmla="val 23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 astrophysical computing.</a:t>
            </a:r>
          </a:p>
          <a:p>
            <a:pPr algn="ctr"/>
            <a:r>
              <a:rPr lang="en-US" sz="2400" dirty="0"/>
              <a:t>Much more limited than Numba.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AD1E7F-E886-47E0-A31B-D7DE1A45D641}"/>
              </a:ext>
            </a:extLst>
          </p:cNvPr>
          <p:cNvSpPr txBox="1"/>
          <p:nvPr/>
        </p:nvSpPr>
        <p:spPr>
          <a:xfrm>
            <a:off x="7129663" y="6263401"/>
            <a:ext cx="6095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xusSans"/>
              </a:rPr>
              <a:t>https://doi.org/10.1016/j.ascom.2014.12.001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0886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D283E74-CB51-4724-AD21-2FB075391C7B}"/>
              </a:ext>
            </a:extLst>
          </p:cNvPr>
          <p:cNvSpPr/>
          <p:nvPr/>
        </p:nvSpPr>
        <p:spPr>
          <a:xfrm>
            <a:off x="4237320" y="2111850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AA0B9224-D955-450C-ABAE-97604A1FB6BC}"/>
              </a:ext>
            </a:extLst>
          </p:cNvPr>
          <p:cNvSpPr/>
          <p:nvPr/>
        </p:nvSpPr>
        <p:spPr>
          <a:xfrm>
            <a:off x="4367199" y="267774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BF5CBDF6-AF02-4322-85E8-3BA1EFC0FFC2}"/>
              </a:ext>
            </a:extLst>
          </p:cNvPr>
          <p:cNvSpPr/>
          <p:nvPr/>
        </p:nvSpPr>
        <p:spPr>
          <a:xfrm>
            <a:off x="4367198" y="3135514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02DC9DF2-7F4B-4D1E-AA28-E29B57B62991}"/>
              </a:ext>
            </a:extLst>
          </p:cNvPr>
          <p:cNvSpPr/>
          <p:nvPr/>
        </p:nvSpPr>
        <p:spPr>
          <a:xfrm>
            <a:off x="4367198" y="361120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400FE162-2301-4A62-AE17-4254EAF5830B}"/>
              </a:ext>
            </a:extLst>
          </p:cNvPr>
          <p:cNvSpPr/>
          <p:nvPr/>
        </p:nvSpPr>
        <p:spPr>
          <a:xfrm>
            <a:off x="4369339" y="4109138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0CF50F43-5493-4CE0-8784-69F1551670B7}"/>
              </a:ext>
            </a:extLst>
          </p:cNvPr>
          <p:cNvSpPr/>
          <p:nvPr/>
        </p:nvSpPr>
        <p:spPr>
          <a:xfrm>
            <a:off x="4367198" y="4607090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A6ED2422-127D-4795-9C96-56949A9D9545}"/>
              </a:ext>
            </a:extLst>
          </p:cNvPr>
          <p:cNvSpPr/>
          <p:nvPr/>
        </p:nvSpPr>
        <p:spPr>
          <a:xfrm>
            <a:off x="5408550" y="2080127"/>
            <a:ext cx="5619315" cy="3354269"/>
          </a:xfrm>
          <a:prstGeom prst="wedgeEllipseCallout">
            <a:avLst>
              <a:gd name="adj1" fmla="val -56152"/>
              <a:gd name="adj2" fmla="val 29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Emded</a:t>
            </a:r>
            <a:r>
              <a:rPr lang="en-US" sz="2400" dirty="0"/>
              <a:t> </a:t>
            </a:r>
            <a:r>
              <a:rPr lang="en-US" sz="2400" dirty="0" err="1"/>
              <a:t>PyPy</a:t>
            </a:r>
            <a:r>
              <a:rPr lang="en-US" sz="2400" dirty="0"/>
              <a:t> into CPython.</a:t>
            </a:r>
          </a:p>
          <a:p>
            <a:pPr algn="ctr"/>
            <a:r>
              <a:rPr lang="en-US" sz="2400" dirty="0"/>
              <a:t>Support built-in data types only.</a:t>
            </a:r>
          </a:p>
        </p:txBody>
      </p:sp>
    </p:spTree>
    <p:extLst>
      <p:ext uri="{BB962C8B-B14F-4D97-AF65-F5344CB8AC3E}">
        <p14:creationId xmlns:p14="http://schemas.microsoft.com/office/powerpoint/2010/main" val="3997947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D283E74-CB51-4724-AD21-2FB075391C7B}"/>
              </a:ext>
            </a:extLst>
          </p:cNvPr>
          <p:cNvSpPr/>
          <p:nvPr/>
        </p:nvSpPr>
        <p:spPr>
          <a:xfrm>
            <a:off x="4237320" y="2111850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AA0B9224-D955-450C-ABAE-97604A1FB6BC}"/>
              </a:ext>
            </a:extLst>
          </p:cNvPr>
          <p:cNvSpPr/>
          <p:nvPr/>
        </p:nvSpPr>
        <p:spPr>
          <a:xfrm>
            <a:off x="4367199" y="267774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BF5CBDF6-AF02-4322-85E8-3BA1EFC0FFC2}"/>
              </a:ext>
            </a:extLst>
          </p:cNvPr>
          <p:cNvSpPr/>
          <p:nvPr/>
        </p:nvSpPr>
        <p:spPr>
          <a:xfrm>
            <a:off x="4367198" y="3135514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02DC9DF2-7F4B-4D1E-AA28-E29B57B62991}"/>
              </a:ext>
            </a:extLst>
          </p:cNvPr>
          <p:cNvSpPr/>
          <p:nvPr/>
        </p:nvSpPr>
        <p:spPr>
          <a:xfrm>
            <a:off x="4367198" y="361120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400FE162-2301-4A62-AE17-4254EAF5830B}"/>
              </a:ext>
            </a:extLst>
          </p:cNvPr>
          <p:cNvSpPr/>
          <p:nvPr/>
        </p:nvSpPr>
        <p:spPr>
          <a:xfrm>
            <a:off x="4369339" y="4109138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0CF50F43-5493-4CE0-8784-69F1551670B7}"/>
              </a:ext>
            </a:extLst>
          </p:cNvPr>
          <p:cNvSpPr/>
          <p:nvPr/>
        </p:nvSpPr>
        <p:spPr>
          <a:xfrm>
            <a:off x="4367198" y="4607090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ACFB9-0B96-4F21-9023-E486C09626CE}"/>
              </a:ext>
            </a:extLst>
          </p:cNvPr>
          <p:cNvSpPr txBox="1"/>
          <p:nvPr/>
        </p:nvSpPr>
        <p:spPr>
          <a:xfrm>
            <a:off x="5873681" y="3252174"/>
            <a:ext cx="3114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have their own unavoidable issues!</a:t>
            </a:r>
          </a:p>
        </p:txBody>
      </p:sp>
    </p:spTree>
    <p:extLst>
      <p:ext uri="{BB962C8B-B14F-4D97-AF65-F5344CB8AC3E}">
        <p14:creationId xmlns:p14="http://schemas.microsoft.com/office/powerpoint/2010/main" val="2168187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8"/>
            <a:ext cx="8191635" cy="64963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Lessons Learnt from Existing Attempts</a:t>
            </a:r>
            <a:endParaRPr lang="en-US" sz="32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35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34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74EEF4-483E-443C-B146-5F27EE688D39}"/>
              </a:ext>
            </a:extLst>
          </p:cNvPr>
          <p:cNvSpPr/>
          <p:nvPr/>
        </p:nvSpPr>
        <p:spPr>
          <a:xfrm>
            <a:off x="1469782" y="2142223"/>
            <a:ext cx="1949115" cy="6434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Pyjion &amp; Pyston: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745CA2-8636-4405-83C6-69B27D8D6DEE}"/>
              </a:ext>
            </a:extLst>
          </p:cNvPr>
          <p:cNvSpPr/>
          <p:nvPr/>
        </p:nvSpPr>
        <p:spPr>
          <a:xfrm>
            <a:off x="1469782" y="3119554"/>
            <a:ext cx="8483867" cy="6188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. Approaches that </a:t>
            </a:r>
            <a:r>
              <a:rPr lang="en-US" b="1" dirty="0">
                <a:solidFill>
                  <a:srgbClr val="C00000"/>
                </a:solidFill>
              </a:rPr>
              <a:t>don't require patching CPython(C codebase) </a:t>
            </a:r>
            <a:r>
              <a:rPr lang="en-US" dirty="0">
                <a:solidFill>
                  <a:srgbClr val="C00000"/>
                </a:solidFill>
              </a:rPr>
              <a:t>are probably preferable</a:t>
            </a:r>
          </a:p>
        </p:txBody>
      </p:sp>
      <p:pic>
        <p:nvPicPr>
          <p:cNvPr id="43" name="Graphic 42" descr="Surprised face outline">
            <a:extLst>
              <a:ext uri="{FF2B5EF4-FFF2-40B4-BE49-F238E27FC236}">
                <a16:creationId xmlns:a16="http://schemas.microsoft.com/office/drawing/2014/main" id="{C55CE482-726E-4035-AE3A-E627B766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204" y="2096504"/>
            <a:ext cx="45719" cy="4571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32DC89D-7F97-456D-9A26-9BE0283F92F4}"/>
              </a:ext>
            </a:extLst>
          </p:cNvPr>
          <p:cNvSpPr/>
          <p:nvPr/>
        </p:nvSpPr>
        <p:spPr>
          <a:xfrm>
            <a:off x="1777864" y="211828"/>
            <a:ext cx="8191635" cy="64963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Lessons Learnt from Existing Attempts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08187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35</a:t>
            </a:fld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CB3C92-6544-4291-A511-E296CBE2E7C6}"/>
              </a:ext>
            </a:extLst>
          </p:cNvPr>
          <p:cNvSpPr/>
          <p:nvPr/>
        </p:nvSpPr>
        <p:spPr>
          <a:xfrm>
            <a:off x="1730848" y="2838777"/>
            <a:ext cx="1857408" cy="6080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4292E"/>
                </a:solidFill>
                <a:latin typeface="-apple-system"/>
              </a:rPr>
              <a:t>Numba &amp; HOPE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06A28E-40A0-4AA0-BEB5-7AC45351A6F5}"/>
              </a:ext>
            </a:extLst>
          </p:cNvPr>
          <p:cNvSpPr/>
          <p:nvPr/>
        </p:nvSpPr>
        <p:spPr>
          <a:xfrm>
            <a:off x="8615589" y="2838777"/>
            <a:ext cx="1819977" cy="6080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Real world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C31095D-25E0-462E-B568-C2B821B7D9C1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5400000" flipH="1" flipV="1">
            <a:off x="6092565" y="-594236"/>
            <a:ext cx="12700" cy="6866026"/>
          </a:xfrm>
          <a:prstGeom prst="bentConnector3">
            <a:avLst>
              <a:gd name="adj1" fmla="val 10347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Funny face with solid fill">
            <a:extLst>
              <a:ext uri="{FF2B5EF4-FFF2-40B4-BE49-F238E27FC236}">
                <a16:creationId xmlns:a16="http://schemas.microsoft.com/office/drawing/2014/main" id="{70BE1308-1DE3-45ED-9485-61A26F8A8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36326" y="2261957"/>
            <a:ext cx="397079" cy="3970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25A231E-1E60-455E-ADD4-46A6D4BD8E92}"/>
              </a:ext>
            </a:extLst>
          </p:cNvPr>
          <p:cNvSpPr txBox="1"/>
          <p:nvPr/>
        </p:nvSpPr>
        <p:spPr>
          <a:xfrm>
            <a:off x="4133405" y="2264017"/>
            <a:ext cx="478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"Hi, community! I can do numeric computing! "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863C90-FC1D-4D82-902A-8632224B0673}"/>
              </a:ext>
            </a:extLst>
          </p:cNvPr>
          <p:cNvSpPr txBox="1"/>
          <p:nvPr/>
        </p:nvSpPr>
        <p:spPr>
          <a:xfrm>
            <a:off x="9012831" y="3714012"/>
            <a:ext cx="133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"Oh, nice! "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C62F2C-D99D-4593-A04B-C0A257270759}"/>
              </a:ext>
            </a:extLst>
          </p:cNvPr>
          <p:cNvSpPr txBox="1"/>
          <p:nvPr/>
        </p:nvSpPr>
        <p:spPr>
          <a:xfrm>
            <a:off x="2237192" y="3665356"/>
            <a:ext cx="299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"it’s nothing to me.."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D1FDD5-30CC-4AB2-9AD8-DCBB4C2F5FB3}"/>
              </a:ext>
            </a:extLst>
          </p:cNvPr>
          <p:cNvSpPr txBox="1"/>
          <p:nvPr/>
        </p:nvSpPr>
        <p:spPr>
          <a:xfrm>
            <a:off x="5038929" y="3706881"/>
            <a:ext cx="309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"wait, cannot use </a:t>
            </a:r>
            <a:r>
              <a:rPr lang="en-US" i="1" dirty="0"/>
              <a:t>dicts </a:t>
            </a:r>
            <a:r>
              <a:rPr lang="en-US" dirty="0"/>
              <a:t>in JIT? "</a:t>
            </a:r>
          </a:p>
        </p:txBody>
      </p:sp>
      <p:pic>
        <p:nvPicPr>
          <p:cNvPr id="51" name="Graphic 50" descr="Comment Dislike">
            <a:extLst>
              <a:ext uri="{FF2B5EF4-FFF2-40B4-BE49-F238E27FC236}">
                <a16:creationId xmlns:a16="http://schemas.microsoft.com/office/drawing/2014/main" id="{6D55ADDE-CCE3-4299-AF26-1FCEC4EA0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7837" y="3570487"/>
            <a:ext cx="642119" cy="642119"/>
          </a:xfrm>
          <a:prstGeom prst="rect">
            <a:avLst/>
          </a:prstGeom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4DA82C1-B605-43CA-9BA9-B397080E84ED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6200000" flipH="1">
            <a:off x="6092565" y="13793"/>
            <a:ext cx="1" cy="6866026"/>
          </a:xfrm>
          <a:prstGeom prst="bent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BD7F32E-2AE8-45E3-9C53-D12B1ADD79EB}"/>
              </a:ext>
            </a:extLst>
          </p:cNvPr>
          <p:cNvSpPr/>
          <p:nvPr/>
        </p:nvSpPr>
        <p:spPr>
          <a:xfrm>
            <a:off x="4182415" y="2853646"/>
            <a:ext cx="3766959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  <a:r>
              <a:rPr lang="en-US" sz="1600" b="1" dirty="0">
                <a:solidFill>
                  <a:srgbClr val="C00000"/>
                </a:solidFill>
              </a:rPr>
              <a:t>. A general-purpose JIT is expected</a:t>
            </a:r>
          </a:p>
        </p:txBody>
      </p:sp>
      <p:pic>
        <p:nvPicPr>
          <p:cNvPr id="1026" name="Picture 2" descr="🤔 Thinking Face Emoji">
            <a:extLst>
              <a:ext uri="{FF2B5EF4-FFF2-40B4-BE49-F238E27FC236}">
                <a16:creationId xmlns:a16="http://schemas.microsoft.com/office/drawing/2014/main" id="{8B80173A-4DC5-4CAF-AD03-1461B6CB1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573" y="3709521"/>
            <a:ext cx="392854" cy="39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Graphic 57" descr="Surprised face outline">
            <a:extLst>
              <a:ext uri="{FF2B5EF4-FFF2-40B4-BE49-F238E27FC236}">
                <a16:creationId xmlns:a16="http://schemas.microsoft.com/office/drawing/2014/main" id="{73D8C7C3-F0BD-4DCC-A426-23308F5DF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33499" y="3673594"/>
            <a:ext cx="457200" cy="4572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00BFBF-ABB0-4410-85C2-4EBCE08E29BB}"/>
              </a:ext>
            </a:extLst>
          </p:cNvPr>
          <p:cNvSpPr/>
          <p:nvPr/>
        </p:nvSpPr>
        <p:spPr>
          <a:xfrm>
            <a:off x="1777864" y="211828"/>
            <a:ext cx="8191635" cy="64963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Lessons Learnt from Existing Attempts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53284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FCAC47E-D97A-492E-8C82-525C8CB6C303}"/>
              </a:ext>
            </a:extLst>
          </p:cNvPr>
          <p:cNvCxnSpPr>
            <a:cxnSpLocks/>
            <a:stCxn id="45" idx="2"/>
            <a:endCxn id="44" idx="2"/>
          </p:cNvCxnSpPr>
          <p:nvPr/>
        </p:nvCxnSpPr>
        <p:spPr>
          <a:xfrm rot="5400000" flipH="1">
            <a:off x="5660436" y="-149066"/>
            <a:ext cx="1" cy="6866026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36</a:t>
            </a:fld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B563569-9E19-4B40-833D-E1D63E86C9B7}"/>
              </a:ext>
            </a:extLst>
          </p:cNvPr>
          <p:cNvSpPr/>
          <p:nvPr/>
        </p:nvSpPr>
        <p:spPr>
          <a:xfrm>
            <a:off x="1298720" y="2675917"/>
            <a:ext cx="1857408" cy="6080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PyPy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88803A2-94E2-4D4A-9B25-34BAFA054571}"/>
              </a:ext>
            </a:extLst>
          </p:cNvPr>
          <p:cNvSpPr/>
          <p:nvPr/>
        </p:nvSpPr>
        <p:spPr>
          <a:xfrm>
            <a:off x="8183461" y="2675917"/>
            <a:ext cx="1819977" cy="6080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Real world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174D089-62AF-4F73-A867-4EAF67496325}"/>
              </a:ext>
            </a:extLst>
          </p:cNvPr>
          <p:cNvCxnSpPr>
            <a:cxnSpLocks/>
            <a:stCxn id="44" idx="0"/>
            <a:endCxn id="45" idx="0"/>
          </p:cNvCxnSpPr>
          <p:nvPr/>
        </p:nvCxnSpPr>
        <p:spPr>
          <a:xfrm rot="5400000" flipH="1" flipV="1">
            <a:off x="5660437" y="-757096"/>
            <a:ext cx="12700" cy="6866026"/>
          </a:xfrm>
          <a:prstGeom prst="bentConnector3">
            <a:avLst>
              <a:gd name="adj1" fmla="val 10347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28E739D-1118-4B39-9169-DE8A1D01D3CE}"/>
              </a:ext>
            </a:extLst>
          </p:cNvPr>
          <p:cNvSpPr txBox="1"/>
          <p:nvPr/>
        </p:nvSpPr>
        <p:spPr>
          <a:xfrm>
            <a:off x="2907501" y="4144582"/>
            <a:ext cx="875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"You are incompatible to CPython, existing C extensions are slow or incomplete. 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866D8A-DA12-463C-96DE-26F8A9C419E2}"/>
              </a:ext>
            </a:extLst>
          </p:cNvPr>
          <p:cNvSpPr txBox="1"/>
          <p:nvPr/>
        </p:nvSpPr>
        <p:spPr>
          <a:xfrm>
            <a:off x="2907501" y="3775250"/>
            <a:ext cx="545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"We have lots of in-production C extensions. "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2430612-C780-488E-AF62-B2A832C4BCBE}"/>
              </a:ext>
            </a:extLst>
          </p:cNvPr>
          <p:cNvSpPr/>
          <p:nvPr/>
        </p:nvSpPr>
        <p:spPr>
          <a:xfrm>
            <a:off x="3750287" y="2722737"/>
            <a:ext cx="3766959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  <a:r>
              <a:rPr lang="en-US" sz="1600" b="1" dirty="0">
                <a:solidFill>
                  <a:srgbClr val="C00000"/>
                </a:solidFill>
              </a:rPr>
              <a:t>. A CPython-compatible JIT is expected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6F4CB0-7806-43CD-9C5B-FDABDD234012}"/>
              </a:ext>
            </a:extLst>
          </p:cNvPr>
          <p:cNvSpPr txBox="1"/>
          <p:nvPr/>
        </p:nvSpPr>
        <p:spPr>
          <a:xfrm>
            <a:off x="4259869" y="2133690"/>
            <a:ext cx="299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do things right."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857EAA-5AF3-482E-9FA2-720546F3F735}"/>
              </a:ext>
            </a:extLst>
          </p:cNvPr>
          <p:cNvSpPr/>
          <p:nvPr/>
        </p:nvSpPr>
        <p:spPr>
          <a:xfrm>
            <a:off x="1777864" y="211828"/>
            <a:ext cx="8191635" cy="64963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Lessons Learnt from Existing Attempts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13330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37</a:t>
            </a:fld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9C8218-4FFA-4970-ADC7-80730181D9FF}"/>
              </a:ext>
            </a:extLst>
          </p:cNvPr>
          <p:cNvSpPr txBox="1"/>
          <p:nvPr/>
        </p:nvSpPr>
        <p:spPr>
          <a:xfrm>
            <a:off x="1456433" y="2258422"/>
            <a:ext cx="95945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In nearly 30 years, many Python JIT projects failed for they started with a large implementation.</a:t>
            </a:r>
            <a:endParaRPr lang="en-US" sz="2400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3E428-66E4-4DA4-9D7F-0B862C3A6040}"/>
              </a:ext>
            </a:extLst>
          </p:cNvPr>
          <p:cNvSpPr txBox="1"/>
          <p:nvPr/>
        </p:nvSpPr>
        <p:spPr>
          <a:xfrm>
            <a:off x="1456433" y="3473521"/>
            <a:ext cx="91492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-apple-system"/>
              </a:rPr>
              <a:t>4</a:t>
            </a:r>
            <a:r>
              <a:rPr lang="en-US" sz="2800" dirty="0">
                <a:solidFill>
                  <a:srgbClr val="C00000"/>
                </a:solidFill>
                <a:latin typeface="-apple-system"/>
              </a:rPr>
              <a:t>. We should make a JIT </a:t>
            </a:r>
            <a:r>
              <a:rPr lang="en-US" altLang="zh-CN" sz="2800" dirty="0">
                <a:solidFill>
                  <a:srgbClr val="C00000"/>
                </a:solidFill>
                <a:latin typeface="-apple-system"/>
              </a:rPr>
              <a:t>implementation which is </a:t>
            </a:r>
            <a:r>
              <a:rPr lang="en-US" altLang="zh-CN" sz="2800" b="1" dirty="0">
                <a:solidFill>
                  <a:srgbClr val="C00000"/>
                </a:solidFill>
                <a:latin typeface="-apple-system"/>
              </a:rPr>
              <a:t>lightweight</a:t>
            </a:r>
            <a:r>
              <a:rPr lang="en-US" altLang="zh-CN" sz="2800" dirty="0">
                <a:solidFill>
                  <a:srgbClr val="C00000"/>
                </a:solidFill>
                <a:latin typeface="-apple-system"/>
              </a:rPr>
              <a:t> but </a:t>
            </a:r>
            <a:r>
              <a:rPr lang="en-US" altLang="zh-CN" sz="2800" b="1" dirty="0">
                <a:solidFill>
                  <a:srgbClr val="C00000"/>
                </a:solidFill>
                <a:latin typeface="-apple-system"/>
              </a:rPr>
              <a:t>extensible</a:t>
            </a:r>
            <a:r>
              <a:rPr lang="en-US" altLang="zh-CN" sz="2800" dirty="0">
                <a:solidFill>
                  <a:srgbClr val="C00000"/>
                </a:solidFill>
                <a:latin typeface="-apple-system"/>
              </a:rPr>
              <a:t>. </a:t>
            </a:r>
            <a:r>
              <a:rPr lang="en-US" sz="2800" dirty="0">
                <a:solidFill>
                  <a:srgbClr val="C00000"/>
                </a:solidFill>
                <a:latin typeface="-apple-system"/>
              </a:rPr>
              <a:t> 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A2CAF1-4901-43A3-BD7E-54C17132D64A}"/>
              </a:ext>
            </a:extLst>
          </p:cNvPr>
          <p:cNvSpPr/>
          <p:nvPr/>
        </p:nvSpPr>
        <p:spPr>
          <a:xfrm>
            <a:off x="1777864" y="211828"/>
            <a:ext cx="8191635" cy="64963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Lessons Learnt from Existing Attempts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28697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38</a:t>
            </a:fld>
            <a:endParaRPr lang="en-US" dirty="0"/>
          </a:p>
        </p:txBody>
      </p:sp>
      <p:pic>
        <p:nvPicPr>
          <p:cNvPr id="43" name="Graphic 42" descr="Surprised face outline">
            <a:extLst>
              <a:ext uri="{FF2B5EF4-FFF2-40B4-BE49-F238E27FC236}">
                <a16:creationId xmlns:a16="http://schemas.microsoft.com/office/drawing/2014/main" id="{C55CE482-726E-4035-AE3A-E627B766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5646" y="1447280"/>
            <a:ext cx="45719" cy="45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78148D-711F-4170-AD4D-3CCF242D4D18}"/>
              </a:ext>
            </a:extLst>
          </p:cNvPr>
          <p:cNvSpPr txBox="1"/>
          <p:nvPr/>
        </p:nvSpPr>
        <p:spPr>
          <a:xfrm>
            <a:off x="720034" y="1433071"/>
            <a:ext cx="11471966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Approaches that don't require patching CPython(C codebase) are probably preferable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 general-purpose JIT is expected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 CPython-compatible JIT is expected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We should make a JIT </a:t>
            </a:r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implementation lightweight but extensible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60506F-FE99-4416-BA95-997782672BED}"/>
              </a:ext>
            </a:extLst>
          </p:cNvPr>
          <p:cNvSpPr/>
          <p:nvPr/>
        </p:nvSpPr>
        <p:spPr>
          <a:xfrm>
            <a:off x="1777864" y="211828"/>
            <a:ext cx="8191635" cy="64963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Lessons Learnt from Existing Attempts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35733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39</a:t>
            </a:fld>
            <a:endParaRPr lang="en-US" dirty="0"/>
          </a:p>
        </p:txBody>
      </p:sp>
      <p:pic>
        <p:nvPicPr>
          <p:cNvPr id="43" name="Graphic 42" descr="Surprised face outline">
            <a:extLst>
              <a:ext uri="{FF2B5EF4-FFF2-40B4-BE49-F238E27FC236}">
                <a16:creationId xmlns:a16="http://schemas.microsoft.com/office/drawing/2014/main" id="{C55CE482-726E-4035-AE3A-E627B766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5646" y="1447280"/>
            <a:ext cx="45719" cy="45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7D2A9E-D384-4F00-B492-BBAB56A16FB1}"/>
              </a:ext>
            </a:extLst>
          </p:cNvPr>
          <p:cNvSpPr txBox="1"/>
          <p:nvPr/>
        </p:nvSpPr>
        <p:spPr>
          <a:xfrm>
            <a:off x="2756933" y="4595718"/>
            <a:ext cx="7398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We hereby present </a:t>
            </a:r>
            <a:r>
              <a:rPr lang="en-US" sz="6000" b="1" dirty="0"/>
              <a:t>Dynjit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8148D-711F-4170-AD4D-3CCF242D4D18}"/>
              </a:ext>
            </a:extLst>
          </p:cNvPr>
          <p:cNvSpPr txBox="1"/>
          <p:nvPr/>
        </p:nvSpPr>
        <p:spPr>
          <a:xfrm>
            <a:off x="720034" y="1433071"/>
            <a:ext cx="11471966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Approaches that don't require patching CPython(C codebase) are probably preferable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 general-purpose JIT is expected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 CPython-compatible JIT is expected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We should make a JIT </a:t>
            </a:r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implementation lightweight but extensible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60506F-FE99-4416-BA95-997782672BED}"/>
              </a:ext>
            </a:extLst>
          </p:cNvPr>
          <p:cNvSpPr/>
          <p:nvPr/>
        </p:nvSpPr>
        <p:spPr>
          <a:xfrm>
            <a:off x="1777864" y="211828"/>
            <a:ext cx="8191635" cy="64963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Lessons Learnt from Existing Attempts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2182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4400" b="1" dirty="0"/>
              <a:t>Background</a:t>
            </a:r>
            <a:endParaRPr lang="en-US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18548-E370-4F24-8CBA-817633C7B43D}"/>
              </a:ext>
            </a:extLst>
          </p:cNvPr>
          <p:cNvSpPr txBox="1"/>
          <p:nvPr/>
        </p:nvSpPr>
        <p:spPr>
          <a:xfrm>
            <a:off x="1003300" y="1867175"/>
            <a:ext cx="7620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Python is important.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5C619-6E3D-46BE-A03A-F0AC1DC6D6B2}"/>
              </a:ext>
            </a:extLst>
          </p:cNvPr>
          <p:cNvSpPr txBox="1"/>
          <p:nvPr/>
        </p:nvSpPr>
        <p:spPr>
          <a:xfrm>
            <a:off x="1004032" y="3975163"/>
            <a:ext cx="10436576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Python is heavily used in industrial and education</a:t>
            </a:r>
            <a:r>
              <a:rPr lang="en-US" altLang="zh-CN" sz="3200" dirty="0"/>
              <a:t>al</a:t>
            </a:r>
            <a:r>
              <a:rPr lang="en-US" sz="3200" dirty="0"/>
              <a:t> world.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64FE1D-DBC5-41F3-8FB7-7CED6599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79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Dynjit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41</a:t>
            </a:fld>
            <a:endParaRPr lang="en-US" dirty="0"/>
          </a:p>
        </p:txBody>
      </p:sp>
      <p:pic>
        <p:nvPicPr>
          <p:cNvPr id="43" name="Graphic 42" descr="Surprised face outline">
            <a:extLst>
              <a:ext uri="{FF2B5EF4-FFF2-40B4-BE49-F238E27FC236}">
                <a16:creationId xmlns:a16="http://schemas.microsoft.com/office/drawing/2014/main" id="{C55CE482-726E-4035-AE3A-E627B766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5646" y="1447280"/>
            <a:ext cx="45719" cy="45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7D62C7-754E-4E9C-A156-7B3E05236886}"/>
              </a:ext>
            </a:extLst>
          </p:cNvPr>
          <p:cNvSpPr txBox="1"/>
          <p:nvPr/>
        </p:nvSpPr>
        <p:spPr>
          <a:xfrm>
            <a:off x="1727020" y="2075413"/>
            <a:ext cx="9123792" cy="290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Why is Python so slow?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Dynjit Approach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By Case: What can Dynjit do?</a:t>
            </a:r>
          </a:p>
        </p:txBody>
      </p:sp>
    </p:spTree>
    <p:extLst>
      <p:ext uri="{BB962C8B-B14F-4D97-AF65-F5344CB8AC3E}">
        <p14:creationId xmlns:p14="http://schemas.microsoft.com/office/powerpoint/2010/main" val="3235854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Why is Python so slow?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42</a:t>
            </a:fld>
            <a:endParaRPr lang="en-US" dirty="0"/>
          </a:p>
        </p:txBody>
      </p:sp>
      <p:pic>
        <p:nvPicPr>
          <p:cNvPr id="43" name="Graphic 42" descr="Surprised face outline">
            <a:extLst>
              <a:ext uri="{FF2B5EF4-FFF2-40B4-BE49-F238E27FC236}">
                <a16:creationId xmlns:a16="http://schemas.microsoft.com/office/drawing/2014/main" id="{C55CE482-726E-4035-AE3A-E627B766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5646" y="1447280"/>
            <a:ext cx="45719" cy="45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04E5CF-36DA-4072-8CD7-B04F6951A579}"/>
              </a:ext>
            </a:extLst>
          </p:cNvPr>
          <p:cNvSpPr txBox="1"/>
          <p:nvPr/>
        </p:nvSpPr>
        <p:spPr>
          <a:xfrm>
            <a:off x="752898" y="1930665"/>
            <a:ext cx="4455206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Generic Code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Dynamic Attribute Accessing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Dynamic Global Scoping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Interpretative Overhead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AD6FF5-EBA0-4850-9793-7AA295A9BCE3}"/>
              </a:ext>
            </a:extLst>
          </p:cNvPr>
          <p:cNvSpPr/>
          <p:nvPr/>
        </p:nvSpPr>
        <p:spPr>
          <a:xfrm>
            <a:off x="5022118" y="2351967"/>
            <a:ext cx="1466574" cy="117613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843622-26B7-4811-8F3E-E7C69C632E08}"/>
              </a:ext>
            </a:extLst>
          </p:cNvPr>
          <p:cNvSpPr/>
          <p:nvPr/>
        </p:nvSpPr>
        <p:spPr>
          <a:xfrm>
            <a:off x="7017410" y="1134985"/>
            <a:ext cx="1466574" cy="117613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8714F3-166E-4891-88E9-3E3E5DEC76FF}"/>
              </a:ext>
            </a:extLst>
          </p:cNvPr>
          <p:cNvSpPr/>
          <p:nvPr/>
        </p:nvSpPr>
        <p:spPr>
          <a:xfrm>
            <a:off x="7017410" y="3593907"/>
            <a:ext cx="1466574" cy="117613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Code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230858-2688-44B2-A6AB-ABF5C2E61BAE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flipH="1">
            <a:off x="6488692" y="2311115"/>
            <a:ext cx="1262005" cy="628917"/>
          </a:xfrm>
          <a:prstGeom prst="straightConnector1">
            <a:avLst/>
          </a:prstGeom>
          <a:ln w="920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013E24-D50B-4905-8E7E-4701D6B793AF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>
            <a:off x="6488692" y="2940032"/>
            <a:ext cx="1262005" cy="653875"/>
          </a:xfrm>
          <a:prstGeom prst="straightConnector1">
            <a:avLst/>
          </a:prstGeom>
          <a:ln w="920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E59EE9-3954-4DEA-AC74-FE5581E0B34E}"/>
              </a:ext>
            </a:extLst>
          </p:cNvPr>
          <p:cNvSpPr txBox="1"/>
          <p:nvPr/>
        </p:nvSpPr>
        <p:spPr>
          <a:xfrm>
            <a:off x="6740940" y="2346315"/>
            <a:ext cx="216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Whatever types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83DA64-B095-417D-BBF0-F29F35A4DF42}"/>
              </a:ext>
            </a:extLst>
          </p:cNvPr>
          <p:cNvSpPr txBox="1"/>
          <p:nvPr/>
        </p:nvSpPr>
        <p:spPr>
          <a:xfrm>
            <a:off x="6740940" y="3254330"/>
            <a:ext cx="124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DE8DE-A82A-4402-A4B3-BA4B28DF2083}"/>
              </a:ext>
            </a:extLst>
          </p:cNvPr>
          <p:cNvSpPr txBox="1"/>
          <p:nvPr/>
        </p:nvSpPr>
        <p:spPr>
          <a:xfrm>
            <a:off x="6701184" y="3024707"/>
            <a:ext cx="220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same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4F516A-E080-48C2-906A-91EB656F39A8}"/>
              </a:ext>
            </a:extLst>
          </p:cNvPr>
          <p:cNvSpPr/>
          <p:nvPr/>
        </p:nvSpPr>
        <p:spPr>
          <a:xfrm>
            <a:off x="8618330" y="3850381"/>
            <a:ext cx="516836" cy="583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0C4954-6759-4734-B01B-73EE92E1B7F7}"/>
              </a:ext>
            </a:extLst>
          </p:cNvPr>
          <p:cNvSpPr/>
          <p:nvPr/>
        </p:nvSpPr>
        <p:spPr>
          <a:xfrm>
            <a:off x="9337594" y="3606000"/>
            <a:ext cx="1466574" cy="117613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Numerous</a:t>
            </a:r>
          </a:p>
          <a:p>
            <a:pPr algn="ctr"/>
            <a:r>
              <a:rPr lang="en-US" dirty="0"/>
              <a:t>Runtime Checks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D2D94-EA10-4D6B-AA4E-FD34F847E1AA}"/>
              </a:ext>
            </a:extLst>
          </p:cNvPr>
          <p:cNvSpPr/>
          <p:nvPr/>
        </p:nvSpPr>
        <p:spPr>
          <a:xfrm>
            <a:off x="3542275" y="1999364"/>
            <a:ext cx="1354982" cy="736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D422239-C33F-4DA2-A0A7-EA4C014FC29A}"/>
              </a:ext>
            </a:extLst>
          </p:cNvPr>
          <p:cNvSpPr/>
          <p:nvPr/>
        </p:nvSpPr>
        <p:spPr>
          <a:xfrm>
            <a:off x="7456940" y="4883816"/>
            <a:ext cx="587513" cy="525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C30A10-1C15-44D7-9554-B93D6925805E}"/>
              </a:ext>
            </a:extLst>
          </p:cNvPr>
          <p:cNvSpPr/>
          <p:nvPr/>
        </p:nvSpPr>
        <p:spPr>
          <a:xfrm>
            <a:off x="7017410" y="5523264"/>
            <a:ext cx="1466574" cy="117613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Heavy</a:t>
            </a:r>
          </a:p>
          <a:p>
            <a:pPr algn="ctr"/>
            <a:r>
              <a:rPr lang="en-US" dirty="0"/>
              <a:t>Method</a:t>
            </a:r>
          </a:p>
          <a:p>
            <a:pPr algn="ctr"/>
            <a:r>
              <a:rPr lang="en-US" dirty="0"/>
              <a:t>Dispatch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C5C02-8EBB-4C4C-B20A-5125E8B0B9B0}"/>
              </a:ext>
            </a:extLst>
          </p:cNvPr>
          <p:cNvSpPr txBox="1"/>
          <p:nvPr/>
        </p:nvSpPr>
        <p:spPr>
          <a:xfrm>
            <a:off x="8514135" y="5736615"/>
            <a:ext cx="372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the correct methods</a:t>
            </a:r>
          </a:p>
          <a:p>
            <a:r>
              <a:rPr lang="en-US" dirty="0"/>
              <a:t>for corresponding data types</a:t>
            </a:r>
          </a:p>
        </p:txBody>
      </p:sp>
    </p:spTree>
    <p:extLst>
      <p:ext uri="{BB962C8B-B14F-4D97-AF65-F5344CB8AC3E}">
        <p14:creationId xmlns:p14="http://schemas.microsoft.com/office/powerpoint/2010/main" val="3977780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Why is Python so slow?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4E5CF-36DA-4072-8CD7-B04F6951A579}"/>
              </a:ext>
            </a:extLst>
          </p:cNvPr>
          <p:cNvSpPr txBox="1"/>
          <p:nvPr/>
        </p:nvSpPr>
        <p:spPr>
          <a:xfrm>
            <a:off x="752898" y="1930665"/>
            <a:ext cx="4455206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Generic Code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Dynamic Attribute Accessing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Dynamic Global Scoping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Interpretative Overhead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D2D94-EA10-4D6B-AA4E-FD34F847E1AA}"/>
              </a:ext>
            </a:extLst>
          </p:cNvPr>
          <p:cNvSpPr/>
          <p:nvPr/>
        </p:nvSpPr>
        <p:spPr>
          <a:xfrm>
            <a:off x="4518699" y="2692383"/>
            <a:ext cx="1354982" cy="736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A967C-BCA5-4199-B275-B7DB236E8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1" t="16518" r="18625" b="18850"/>
          <a:stretch/>
        </p:blipFill>
        <p:spPr>
          <a:xfrm>
            <a:off x="6380773" y="1827369"/>
            <a:ext cx="3648361" cy="3631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0A7A6A-776F-47C7-B097-FF2615DD731F}"/>
              </a:ext>
            </a:extLst>
          </p:cNvPr>
          <p:cNvSpPr txBox="1"/>
          <p:nvPr/>
        </p:nvSpPr>
        <p:spPr>
          <a:xfrm>
            <a:off x="6612556" y="1930665"/>
            <a:ext cx="448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do hash lookups; use a string "</a:t>
            </a:r>
            <a:r>
              <a:rPr lang="en-US" dirty="0" err="1"/>
              <a:t>attr</a:t>
            </a:r>
            <a:r>
              <a:rPr lang="en-US" dirty="0"/>
              <a:t>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CBD4AD-CB2E-4B81-B417-3B19D86932FF}"/>
                  </a:ext>
                </a:extLst>
              </p:cNvPr>
              <p:cNvSpPr txBox="1"/>
              <p:nvPr/>
            </p:nvSpPr>
            <p:spPr>
              <a:xfrm>
                <a:off x="5956586" y="5176568"/>
                <a:ext cx="45878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Unlike in static languages, attributes are indicated by integer offsets.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𝑜𝑓𝑓𝑠𝑒𝑡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CBD4AD-CB2E-4B81-B417-3B19D8693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586" y="5176568"/>
                <a:ext cx="4587890" cy="646331"/>
              </a:xfrm>
              <a:prstGeom prst="rect">
                <a:avLst/>
              </a:prstGeom>
              <a:blipFill>
                <a:blip r:embed="rId3"/>
                <a:stretch>
                  <a:fillRect l="-106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174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Why is Python so slow?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4E5CF-36DA-4072-8CD7-B04F6951A579}"/>
              </a:ext>
            </a:extLst>
          </p:cNvPr>
          <p:cNvSpPr txBox="1"/>
          <p:nvPr/>
        </p:nvSpPr>
        <p:spPr>
          <a:xfrm>
            <a:off x="752898" y="1930665"/>
            <a:ext cx="4455206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Generic Code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Dynamic Attribute Accessing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Dynamic Global Scoping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Interpretative Overhead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D2D94-EA10-4D6B-AA4E-FD34F847E1AA}"/>
              </a:ext>
            </a:extLst>
          </p:cNvPr>
          <p:cNvSpPr/>
          <p:nvPr/>
        </p:nvSpPr>
        <p:spPr>
          <a:xfrm>
            <a:off x="4530613" y="3378183"/>
            <a:ext cx="1354982" cy="736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5741D4-FC54-4643-BBDC-1707FAB5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46" y="2245778"/>
            <a:ext cx="3300966" cy="3782965"/>
          </a:xfrm>
          <a:prstGeom prst="rect">
            <a:avLst/>
          </a:prstGeom>
          <a:effectLst>
            <a:softEdge rad="3556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20461F-C5A9-4C95-82F8-9269965F16F1}"/>
              </a:ext>
            </a:extLst>
          </p:cNvPr>
          <p:cNvSpPr txBox="1"/>
          <p:nvPr/>
        </p:nvSpPr>
        <p:spPr>
          <a:xfrm>
            <a:off x="5312328" y="2351408"/>
            <a:ext cx="6964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 can never know what </a:t>
            </a:r>
            <a:r>
              <a:rPr lang="en-US" i="1" dirty="0"/>
              <a:t>f1</a:t>
            </a:r>
            <a:r>
              <a:rPr lang="en-US" dirty="0"/>
              <a:t>,</a:t>
            </a:r>
            <a:r>
              <a:rPr lang="en-US" i="1" dirty="0"/>
              <a:t> f2, f3 </a:t>
            </a:r>
            <a:r>
              <a:rPr lang="en-US" dirty="0"/>
              <a:t>are,</a:t>
            </a:r>
            <a:r>
              <a:rPr lang="en-US" i="1" dirty="0"/>
              <a:t> </a:t>
            </a:r>
            <a:r>
              <a:rPr lang="en-US" dirty="0"/>
              <a:t>if they’re not local.</a:t>
            </a:r>
          </a:p>
          <a:p>
            <a:r>
              <a:rPr lang="en-US" dirty="0"/>
              <a:t>Global variables can be modified at any time.</a:t>
            </a:r>
          </a:p>
        </p:txBody>
      </p:sp>
    </p:spTree>
    <p:extLst>
      <p:ext uri="{BB962C8B-B14F-4D97-AF65-F5344CB8AC3E}">
        <p14:creationId xmlns:p14="http://schemas.microsoft.com/office/powerpoint/2010/main" val="338907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Why is Python so slow?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4E5CF-36DA-4072-8CD7-B04F6951A579}"/>
              </a:ext>
            </a:extLst>
          </p:cNvPr>
          <p:cNvSpPr txBox="1"/>
          <p:nvPr/>
        </p:nvSpPr>
        <p:spPr>
          <a:xfrm>
            <a:off x="752898" y="1930665"/>
            <a:ext cx="4455206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Generic Code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Dynamic Attribute Accessing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Dynamic Global Scoping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Interpretative Overhead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D2D94-EA10-4D6B-AA4E-FD34F847E1AA}"/>
              </a:ext>
            </a:extLst>
          </p:cNvPr>
          <p:cNvSpPr/>
          <p:nvPr/>
        </p:nvSpPr>
        <p:spPr>
          <a:xfrm>
            <a:off x="4288912" y="4047955"/>
            <a:ext cx="1354982" cy="736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06C76-EBED-4172-8B1E-B6CDE02F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53" y="2680302"/>
            <a:ext cx="5133106" cy="3183099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5AB672-EF02-4ABF-B640-C8ED060B9873}"/>
              </a:ext>
            </a:extLst>
          </p:cNvPr>
          <p:cNvSpPr txBox="1"/>
          <p:nvPr/>
        </p:nvSpPr>
        <p:spPr>
          <a:xfrm>
            <a:off x="5981323" y="2033971"/>
            <a:ext cx="621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is interpreted, via a stack virtual machine(Python VM).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ABF75-C738-4E94-AA12-92C788B6B9BF}"/>
              </a:ext>
            </a:extLst>
          </p:cNvPr>
          <p:cNvSpPr txBox="1"/>
          <p:nvPr/>
        </p:nvSpPr>
        <p:spPr>
          <a:xfrm>
            <a:off x="5986954" y="2519016"/>
            <a:ext cx="145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Push, Pop, …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4397DB8-F379-4003-814F-D086162CB7CF}"/>
              </a:ext>
            </a:extLst>
          </p:cNvPr>
          <p:cNvSpPr/>
          <p:nvPr/>
        </p:nvSpPr>
        <p:spPr>
          <a:xfrm>
            <a:off x="7438099" y="2506758"/>
            <a:ext cx="1202582" cy="393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70E83-EDBA-475F-8F82-A077206ECE23}"/>
              </a:ext>
            </a:extLst>
          </p:cNvPr>
          <p:cNvSpPr txBox="1"/>
          <p:nvPr/>
        </p:nvSpPr>
        <p:spPr>
          <a:xfrm>
            <a:off x="8737936" y="2495636"/>
            <a:ext cx="145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</p:spTree>
    <p:extLst>
      <p:ext uri="{BB962C8B-B14F-4D97-AF65-F5344CB8AC3E}">
        <p14:creationId xmlns:p14="http://schemas.microsoft.com/office/powerpoint/2010/main" val="997337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764E63F-E3D7-4813-BA39-2A414CED9A9E}"/>
              </a:ext>
            </a:extLst>
          </p:cNvPr>
          <p:cNvSpPr txBox="1"/>
          <p:nvPr/>
        </p:nvSpPr>
        <p:spPr>
          <a:xfrm>
            <a:off x="6011383" y="2391981"/>
            <a:ext cx="5194092" cy="2461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Specializations</a:t>
            </a:r>
            <a:endParaRPr lang="en-US" sz="1800" dirty="0"/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sz="1800" dirty="0"/>
              <a:t>Shape" Inference, Specializations 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sz="1800" dirty="0"/>
              <a:t>__fix__"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Low level code(C/C++) generation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Why is Python so slow?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46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CA3E6D-06C2-4AB9-93D1-D88C16399B03}"/>
              </a:ext>
            </a:extLst>
          </p:cNvPr>
          <p:cNvSpPr txBox="1"/>
          <p:nvPr/>
        </p:nvSpPr>
        <p:spPr>
          <a:xfrm>
            <a:off x="867884" y="1652920"/>
            <a:ext cx="3396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Why is Python so slow?</a:t>
            </a:r>
            <a:endParaRPr lang="en-US" sz="2400" dirty="0"/>
          </a:p>
        </p:txBody>
      </p:sp>
      <p:pic>
        <p:nvPicPr>
          <p:cNvPr id="44" name="Graphic 43" descr="Close">
            <a:extLst>
              <a:ext uri="{FF2B5EF4-FFF2-40B4-BE49-F238E27FC236}">
                <a16:creationId xmlns:a16="http://schemas.microsoft.com/office/drawing/2014/main" id="{E682D03D-5AA1-4D8A-ACFB-4C35EEB78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299" y="2507179"/>
            <a:ext cx="536160" cy="53616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A8543B0-623D-49B6-9FDE-1D93934A2087}"/>
              </a:ext>
            </a:extLst>
          </p:cNvPr>
          <p:cNvSpPr txBox="1"/>
          <p:nvPr/>
        </p:nvSpPr>
        <p:spPr>
          <a:xfrm>
            <a:off x="887896" y="2391981"/>
            <a:ext cx="3516104" cy="2461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Generic Code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Dynamic Attribute Accessing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Dynamic Global Scoping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Interpretative Overhead</a:t>
            </a:r>
          </a:p>
        </p:txBody>
      </p:sp>
      <p:pic>
        <p:nvPicPr>
          <p:cNvPr id="59" name="Graphic 58" descr="Close">
            <a:extLst>
              <a:ext uri="{FF2B5EF4-FFF2-40B4-BE49-F238E27FC236}">
                <a16:creationId xmlns:a16="http://schemas.microsoft.com/office/drawing/2014/main" id="{B50233A0-248D-46D2-8BF2-C5CD7E3A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884" y="3144205"/>
            <a:ext cx="536160" cy="536160"/>
          </a:xfrm>
          <a:prstGeom prst="rect">
            <a:avLst/>
          </a:prstGeom>
        </p:spPr>
      </p:pic>
      <p:pic>
        <p:nvPicPr>
          <p:cNvPr id="61" name="Graphic 60" descr="Close">
            <a:extLst>
              <a:ext uri="{FF2B5EF4-FFF2-40B4-BE49-F238E27FC236}">
                <a16:creationId xmlns:a16="http://schemas.microsoft.com/office/drawing/2014/main" id="{E1221635-CE6C-4D96-B6A6-834B2C71E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896" y="3755289"/>
            <a:ext cx="536160" cy="536160"/>
          </a:xfrm>
          <a:prstGeom prst="rect">
            <a:avLst/>
          </a:prstGeom>
        </p:spPr>
      </p:pic>
      <p:pic>
        <p:nvPicPr>
          <p:cNvPr id="63" name="Graphic 62" descr="Close">
            <a:extLst>
              <a:ext uri="{FF2B5EF4-FFF2-40B4-BE49-F238E27FC236}">
                <a16:creationId xmlns:a16="http://schemas.microsoft.com/office/drawing/2014/main" id="{ABA62D9D-3435-4C25-A14C-896FA6152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896" y="4366373"/>
            <a:ext cx="536160" cy="53616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16C033E-6183-4056-A561-6F22FC85FE5B}"/>
              </a:ext>
            </a:extLst>
          </p:cNvPr>
          <p:cNvSpPr txBox="1"/>
          <p:nvPr/>
        </p:nvSpPr>
        <p:spPr>
          <a:xfrm>
            <a:off x="6673096" y="1625502"/>
            <a:ext cx="3396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Dynjit</a:t>
            </a:r>
          </a:p>
        </p:txBody>
      </p:sp>
      <p:pic>
        <p:nvPicPr>
          <p:cNvPr id="67" name="Graphic 66" descr="Checkmark">
            <a:extLst>
              <a:ext uri="{FF2B5EF4-FFF2-40B4-BE49-F238E27FC236}">
                <a16:creationId xmlns:a16="http://schemas.microsoft.com/office/drawing/2014/main" id="{82BBF13E-EB79-4B2C-BA51-D2567717A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82060" y="2387998"/>
            <a:ext cx="536160" cy="536160"/>
          </a:xfrm>
          <a:prstGeom prst="rect">
            <a:avLst/>
          </a:prstGeom>
        </p:spPr>
      </p:pic>
      <p:pic>
        <p:nvPicPr>
          <p:cNvPr id="77" name="Graphic 76" descr="Checkmark">
            <a:extLst>
              <a:ext uri="{FF2B5EF4-FFF2-40B4-BE49-F238E27FC236}">
                <a16:creationId xmlns:a16="http://schemas.microsoft.com/office/drawing/2014/main" id="{5104F399-C3BE-4F4F-B4DF-F7428B1C6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82060" y="3009387"/>
            <a:ext cx="536160" cy="536160"/>
          </a:xfrm>
          <a:prstGeom prst="rect">
            <a:avLst/>
          </a:prstGeom>
        </p:spPr>
      </p:pic>
      <p:pic>
        <p:nvPicPr>
          <p:cNvPr id="79" name="Graphic 78" descr="Checkmark">
            <a:extLst>
              <a:ext uri="{FF2B5EF4-FFF2-40B4-BE49-F238E27FC236}">
                <a16:creationId xmlns:a16="http://schemas.microsoft.com/office/drawing/2014/main" id="{7234A867-B94B-4E3C-895E-24ABD6DAE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79991" y="3622766"/>
            <a:ext cx="536160" cy="536160"/>
          </a:xfrm>
          <a:prstGeom prst="rect">
            <a:avLst/>
          </a:prstGeom>
        </p:spPr>
      </p:pic>
      <p:pic>
        <p:nvPicPr>
          <p:cNvPr id="81" name="Graphic 80" descr="Checkmark">
            <a:extLst>
              <a:ext uri="{FF2B5EF4-FFF2-40B4-BE49-F238E27FC236}">
                <a16:creationId xmlns:a16="http://schemas.microsoft.com/office/drawing/2014/main" id="{00FA34C4-E093-4C6F-93A4-8261E9AD6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79991" y="4252165"/>
            <a:ext cx="536160" cy="536160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4CC36E5-89BF-4753-B42F-D7191F1FCDC6}"/>
              </a:ext>
            </a:extLst>
          </p:cNvPr>
          <p:cNvCxnSpPr>
            <a:cxnSpLocks/>
          </p:cNvCxnSpPr>
          <p:nvPr/>
        </p:nvCxnSpPr>
        <p:spPr>
          <a:xfrm>
            <a:off x="4445575" y="2656076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7BAE86C-66D3-45FA-B43D-9A543C2D1F49}"/>
              </a:ext>
            </a:extLst>
          </p:cNvPr>
          <p:cNvCxnSpPr>
            <a:cxnSpLocks/>
          </p:cNvCxnSpPr>
          <p:nvPr/>
        </p:nvCxnSpPr>
        <p:spPr>
          <a:xfrm>
            <a:off x="4445575" y="3277466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F805DBF-9FC4-4579-90BE-F90CA6025366}"/>
              </a:ext>
            </a:extLst>
          </p:cNvPr>
          <p:cNvCxnSpPr>
            <a:cxnSpLocks/>
          </p:cNvCxnSpPr>
          <p:nvPr/>
        </p:nvCxnSpPr>
        <p:spPr>
          <a:xfrm>
            <a:off x="4445575" y="3918858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E3F1AA1-B917-472A-9007-1F86E46A39BE}"/>
              </a:ext>
            </a:extLst>
          </p:cNvPr>
          <p:cNvCxnSpPr>
            <a:cxnSpLocks/>
          </p:cNvCxnSpPr>
          <p:nvPr/>
        </p:nvCxnSpPr>
        <p:spPr>
          <a:xfrm>
            <a:off x="4445575" y="4520244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4140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764E63F-E3D7-4813-BA39-2A414CED9A9E}"/>
              </a:ext>
            </a:extLst>
          </p:cNvPr>
          <p:cNvSpPr txBox="1"/>
          <p:nvPr/>
        </p:nvSpPr>
        <p:spPr>
          <a:xfrm>
            <a:off x="6011383" y="2391981"/>
            <a:ext cx="5194092" cy="2461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Specializations</a:t>
            </a:r>
            <a:endParaRPr lang="en-US" sz="1800" dirty="0"/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sz="1800" dirty="0"/>
              <a:t>Shape" Inference, Specializations 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sz="1800" dirty="0"/>
              <a:t>__fix__"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Low level code(C/C++) generation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Why is Python so slow?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47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CA3E6D-06C2-4AB9-93D1-D88C16399B03}"/>
              </a:ext>
            </a:extLst>
          </p:cNvPr>
          <p:cNvSpPr txBox="1"/>
          <p:nvPr/>
        </p:nvSpPr>
        <p:spPr>
          <a:xfrm>
            <a:off x="867884" y="1652920"/>
            <a:ext cx="3396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Why is Python so slow?</a:t>
            </a:r>
            <a:endParaRPr lang="en-US" sz="2400" dirty="0"/>
          </a:p>
        </p:txBody>
      </p:sp>
      <p:pic>
        <p:nvPicPr>
          <p:cNvPr id="44" name="Graphic 43" descr="Close">
            <a:extLst>
              <a:ext uri="{FF2B5EF4-FFF2-40B4-BE49-F238E27FC236}">
                <a16:creationId xmlns:a16="http://schemas.microsoft.com/office/drawing/2014/main" id="{E682D03D-5AA1-4D8A-ACFB-4C35EEB78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299" y="2507179"/>
            <a:ext cx="536160" cy="53616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A8543B0-623D-49B6-9FDE-1D93934A2087}"/>
              </a:ext>
            </a:extLst>
          </p:cNvPr>
          <p:cNvSpPr txBox="1"/>
          <p:nvPr/>
        </p:nvSpPr>
        <p:spPr>
          <a:xfrm>
            <a:off x="887896" y="2391981"/>
            <a:ext cx="3516104" cy="2461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Generic Code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Dynamic Attribute Accessing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Dynamic Global Scoping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Interpretative Overhead</a:t>
            </a:r>
          </a:p>
        </p:txBody>
      </p:sp>
      <p:pic>
        <p:nvPicPr>
          <p:cNvPr id="59" name="Graphic 58" descr="Close">
            <a:extLst>
              <a:ext uri="{FF2B5EF4-FFF2-40B4-BE49-F238E27FC236}">
                <a16:creationId xmlns:a16="http://schemas.microsoft.com/office/drawing/2014/main" id="{B50233A0-248D-46D2-8BF2-C5CD7E3A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884" y="3144205"/>
            <a:ext cx="536160" cy="536160"/>
          </a:xfrm>
          <a:prstGeom prst="rect">
            <a:avLst/>
          </a:prstGeom>
        </p:spPr>
      </p:pic>
      <p:pic>
        <p:nvPicPr>
          <p:cNvPr id="61" name="Graphic 60" descr="Close">
            <a:extLst>
              <a:ext uri="{FF2B5EF4-FFF2-40B4-BE49-F238E27FC236}">
                <a16:creationId xmlns:a16="http://schemas.microsoft.com/office/drawing/2014/main" id="{E1221635-CE6C-4D96-B6A6-834B2C71E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896" y="3755289"/>
            <a:ext cx="536160" cy="536160"/>
          </a:xfrm>
          <a:prstGeom prst="rect">
            <a:avLst/>
          </a:prstGeom>
        </p:spPr>
      </p:pic>
      <p:pic>
        <p:nvPicPr>
          <p:cNvPr id="63" name="Graphic 62" descr="Close">
            <a:extLst>
              <a:ext uri="{FF2B5EF4-FFF2-40B4-BE49-F238E27FC236}">
                <a16:creationId xmlns:a16="http://schemas.microsoft.com/office/drawing/2014/main" id="{ABA62D9D-3435-4C25-A14C-896FA6152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896" y="4366373"/>
            <a:ext cx="536160" cy="53616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16C033E-6183-4056-A561-6F22FC85FE5B}"/>
              </a:ext>
            </a:extLst>
          </p:cNvPr>
          <p:cNvSpPr txBox="1"/>
          <p:nvPr/>
        </p:nvSpPr>
        <p:spPr>
          <a:xfrm>
            <a:off x="6673096" y="1625502"/>
            <a:ext cx="3396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Dynjit</a:t>
            </a:r>
          </a:p>
        </p:txBody>
      </p:sp>
      <p:pic>
        <p:nvPicPr>
          <p:cNvPr id="67" name="Graphic 66" descr="Checkmark">
            <a:extLst>
              <a:ext uri="{FF2B5EF4-FFF2-40B4-BE49-F238E27FC236}">
                <a16:creationId xmlns:a16="http://schemas.microsoft.com/office/drawing/2014/main" id="{82BBF13E-EB79-4B2C-BA51-D2567717A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82060" y="2387998"/>
            <a:ext cx="536160" cy="536160"/>
          </a:xfrm>
          <a:prstGeom prst="rect">
            <a:avLst/>
          </a:prstGeom>
        </p:spPr>
      </p:pic>
      <p:pic>
        <p:nvPicPr>
          <p:cNvPr id="77" name="Graphic 76" descr="Checkmark">
            <a:extLst>
              <a:ext uri="{FF2B5EF4-FFF2-40B4-BE49-F238E27FC236}">
                <a16:creationId xmlns:a16="http://schemas.microsoft.com/office/drawing/2014/main" id="{5104F399-C3BE-4F4F-B4DF-F7428B1C6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82060" y="3009387"/>
            <a:ext cx="536160" cy="536160"/>
          </a:xfrm>
          <a:prstGeom prst="rect">
            <a:avLst/>
          </a:prstGeom>
        </p:spPr>
      </p:pic>
      <p:pic>
        <p:nvPicPr>
          <p:cNvPr id="79" name="Graphic 78" descr="Checkmark">
            <a:extLst>
              <a:ext uri="{FF2B5EF4-FFF2-40B4-BE49-F238E27FC236}">
                <a16:creationId xmlns:a16="http://schemas.microsoft.com/office/drawing/2014/main" id="{7234A867-B94B-4E3C-895E-24ABD6DAE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79991" y="3622766"/>
            <a:ext cx="536160" cy="536160"/>
          </a:xfrm>
          <a:prstGeom prst="rect">
            <a:avLst/>
          </a:prstGeom>
        </p:spPr>
      </p:pic>
      <p:pic>
        <p:nvPicPr>
          <p:cNvPr id="81" name="Graphic 80" descr="Checkmark">
            <a:extLst>
              <a:ext uri="{FF2B5EF4-FFF2-40B4-BE49-F238E27FC236}">
                <a16:creationId xmlns:a16="http://schemas.microsoft.com/office/drawing/2014/main" id="{00FA34C4-E093-4C6F-93A4-8261E9AD6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79991" y="4252165"/>
            <a:ext cx="536160" cy="536160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4CC36E5-89BF-4753-B42F-D7191F1FCDC6}"/>
              </a:ext>
            </a:extLst>
          </p:cNvPr>
          <p:cNvCxnSpPr>
            <a:cxnSpLocks/>
          </p:cNvCxnSpPr>
          <p:nvPr/>
        </p:nvCxnSpPr>
        <p:spPr>
          <a:xfrm>
            <a:off x="4445575" y="2656076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7BAE86C-66D3-45FA-B43D-9A543C2D1F49}"/>
              </a:ext>
            </a:extLst>
          </p:cNvPr>
          <p:cNvCxnSpPr>
            <a:cxnSpLocks/>
          </p:cNvCxnSpPr>
          <p:nvPr/>
        </p:nvCxnSpPr>
        <p:spPr>
          <a:xfrm>
            <a:off x="4445575" y="3277466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F805DBF-9FC4-4579-90BE-F90CA6025366}"/>
              </a:ext>
            </a:extLst>
          </p:cNvPr>
          <p:cNvCxnSpPr>
            <a:cxnSpLocks/>
          </p:cNvCxnSpPr>
          <p:nvPr/>
        </p:nvCxnSpPr>
        <p:spPr>
          <a:xfrm>
            <a:off x="4445575" y="3918858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E3F1AA1-B917-472A-9007-1F86E46A39BE}"/>
              </a:ext>
            </a:extLst>
          </p:cNvPr>
          <p:cNvCxnSpPr>
            <a:cxnSpLocks/>
          </p:cNvCxnSpPr>
          <p:nvPr/>
        </p:nvCxnSpPr>
        <p:spPr>
          <a:xfrm>
            <a:off x="4445575" y="4520244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7C17295-3CD6-4FB7-9451-58488847FAAD}"/>
              </a:ext>
            </a:extLst>
          </p:cNvPr>
          <p:cNvSpPr/>
          <p:nvPr/>
        </p:nvSpPr>
        <p:spPr>
          <a:xfrm>
            <a:off x="8903368" y="1949116"/>
            <a:ext cx="2079057" cy="856648"/>
          </a:xfrm>
          <a:prstGeom prst="wedgeRoundRectCallout">
            <a:avLst>
              <a:gd name="adj1" fmla="val -82512"/>
              <a:gd name="adj2" fmla="val 47893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We’re to introduce this in the slides</a:t>
            </a:r>
          </a:p>
        </p:txBody>
      </p:sp>
    </p:spTree>
    <p:extLst>
      <p:ext uri="{BB962C8B-B14F-4D97-AF65-F5344CB8AC3E}">
        <p14:creationId xmlns:p14="http://schemas.microsoft.com/office/powerpoint/2010/main" val="1857305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14D0E-F602-45A9-9529-1B95565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959940" y="108328"/>
            <a:ext cx="2743200" cy="365125"/>
          </a:xfrm>
        </p:spPr>
        <p:txBody>
          <a:bodyPr/>
          <a:lstStyle/>
          <a:p>
            <a:fld id="{CDB8742D-9080-47D5-8BD0-6BA833EDC6B1}" type="slidenum">
              <a:rPr lang="en-US" smtClean="0"/>
              <a:pPr/>
              <a:t>48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164712-7E66-4455-96D7-AB55AC51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66" y="120425"/>
            <a:ext cx="10515600" cy="1325563"/>
          </a:xfrm>
        </p:spPr>
        <p:txBody>
          <a:bodyPr/>
          <a:lstStyle/>
          <a:p>
            <a:r>
              <a:rPr lang="en-US" dirty="0" err="1"/>
              <a:t>Dynjit’s</a:t>
            </a:r>
            <a:r>
              <a:rPr lang="en-US" dirty="0"/>
              <a:t> Approach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D3B85-69FE-4819-8783-BF1324BBEB20}"/>
              </a:ext>
            </a:extLst>
          </p:cNvPr>
          <p:cNvSpPr/>
          <p:nvPr/>
        </p:nvSpPr>
        <p:spPr>
          <a:xfrm>
            <a:off x="5174101" y="225123"/>
            <a:ext cx="2099349" cy="1032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Non-Nested Python Function 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4A4D4-0DAA-4F7C-AC97-4130EC0D2F7D}"/>
              </a:ext>
            </a:extLst>
          </p:cNvPr>
          <p:cNvSpPr/>
          <p:nvPr/>
        </p:nvSpPr>
        <p:spPr>
          <a:xfrm>
            <a:off x="7098230" y="1921379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Compiler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EAAA43-2B0C-43DA-9DFA-6DE91B4AB496}"/>
              </a:ext>
            </a:extLst>
          </p:cNvPr>
          <p:cNvSpPr/>
          <p:nvPr/>
        </p:nvSpPr>
        <p:spPr>
          <a:xfrm>
            <a:off x="8463750" y="3437314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CPY 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C53D5A0-957D-4E33-8280-EC440CEA47FD}"/>
                  </a:ext>
                </a:extLst>
              </p:cNvPr>
              <p:cNvSpPr/>
              <p:nvPr/>
            </p:nvSpPr>
            <p:spPr>
              <a:xfrm>
                <a:off x="276894" y="5091610"/>
                <a:ext cx="2270976" cy="8027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𝐷𝑦𝑛𝑗𝑖𝑡</m:t>
                        </m:r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𝑡𝑟𝑒𝑒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𝑔𝑜𝑡𝑜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𝑙𝑎𝑏𝑒𝑙</m:t>
                        </m:r>
                      </m:sup>
                    </m:sSup>
                  </m:oMath>
                </a14:m>
                <a:r>
                  <a:rPr lang="en-US" sz="1600" dirty="0"/>
                  <a:t> IR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C53D5A0-957D-4E33-8280-EC440CEA4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94" y="5091610"/>
                <a:ext cx="2270976" cy="8027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3EB8223-D1EE-415F-ABBF-1C60AF595A9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8240076" y="2397978"/>
            <a:ext cx="713152" cy="136552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877499-D155-487D-AA64-3D8CADB62F46}"/>
              </a:ext>
            </a:extLst>
          </p:cNvPr>
          <p:cNvSpPr txBox="1"/>
          <p:nvPr/>
        </p:nvSpPr>
        <p:spPr>
          <a:xfrm>
            <a:off x="8882195" y="1643272"/>
            <a:ext cx="292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“Shapes” of Arguments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99E0D1-4D59-4F9D-A278-6F0B4E8C03D4}"/>
                  </a:ext>
                </a:extLst>
              </p:cNvPr>
              <p:cNvSpPr/>
              <p:nvPr/>
            </p:nvSpPr>
            <p:spPr>
              <a:xfrm>
                <a:off x="596720" y="3374086"/>
                <a:ext cx="1631324" cy="8027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𝐷𝑦𝑛𝑗𝑖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𝑓𝑙𝑎𝑡𝑡𝑒𝑛</m:t>
                        </m:r>
                      </m:sup>
                    </m:sSup>
                  </m:oMath>
                </a14:m>
                <a:r>
                  <a:rPr lang="en-US" sz="1600" dirty="0"/>
                  <a:t> IR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99E0D1-4D59-4F9D-A278-6F0B4E8C0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20" y="3374086"/>
                <a:ext cx="1631324" cy="802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31AF46-984D-4C7D-9345-CFBFF8707628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1412382" y="4176869"/>
            <a:ext cx="0" cy="9147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569802C-A118-40B8-A4AE-B8D11E8F2AA6}"/>
              </a:ext>
            </a:extLst>
          </p:cNvPr>
          <p:cNvSpPr/>
          <p:nvPr/>
        </p:nvSpPr>
        <p:spPr>
          <a:xfrm>
            <a:off x="9309391" y="225474"/>
            <a:ext cx="2099349" cy="1032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Arguments</a:t>
            </a:r>
          </a:p>
        </p:txBody>
      </p:sp>
      <p:cxnSp>
        <p:nvCxnSpPr>
          <p:cNvPr id="15" name="Straight Arrow Connector 14" descr="Call&#10;">
            <a:extLst>
              <a:ext uri="{FF2B5EF4-FFF2-40B4-BE49-F238E27FC236}">
                <a16:creationId xmlns:a16="http://schemas.microsoft.com/office/drawing/2014/main" id="{888F7BFE-8AD3-4957-9F1C-0CED2DF3C84F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 flipV="1">
            <a:off x="7273450" y="741478"/>
            <a:ext cx="2035941" cy="3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EE75372-1C0F-4693-95DD-1E8A0210055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6737061" y="744548"/>
            <a:ext cx="663546" cy="16901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C5D2A46-58BB-4C0E-879B-FC8949C3E60C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rot="5400000">
            <a:off x="8804882" y="367194"/>
            <a:ext cx="663195" cy="244517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0210E27-DC09-45D0-B695-E248667ABEC9}"/>
              </a:ext>
            </a:extLst>
          </p:cNvPr>
          <p:cNvSpPr/>
          <p:nvPr/>
        </p:nvSpPr>
        <p:spPr>
          <a:xfrm>
            <a:off x="602808" y="1921378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/>
              <a:t>Cython</a:t>
            </a:r>
            <a:endParaRPr lang="en-US" dirty="0"/>
          </a:p>
          <a:p>
            <a:pPr algn="ctr"/>
            <a:r>
              <a:rPr lang="en-US" sz="1000" dirty="0"/>
              <a:t>any backend interfacing with Python C APIs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6CED3E-BD90-4416-A0AF-6706BEC94232}"/>
              </a:ext>
            </a:extLst>
          </p:cNvPr>
          <p:cNvCxnSpPr>
            <a:cxnSpLocks/>
            <a:stCxn id="12" idx="0"/>
            <a:endCxn id="18" idx="2"/>
          </p:cNvCxnSpPr>
          <p:nvPr/>
        </p:nvCxnSpPr>
        <p:spPr>
          <a:xfrm flipV="1">
            <a:off x="1412382" y="2724161"/>
            <a:ext cx="6088" cy="649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2473E3F-3785-4256-A84D-76A4B90C306E}"/>
              </a:ext>
            </a:extLst>
          </p:cNvPr>
          <p:cNvSpPr/>
          <p:nvPr/>
        </p:nvSpPr>
        <p:spPr>
          <a:xfrm>
            <a:off x="3667168" y="1921378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function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9E40A9-3B43-4F40-A355-DB6F3B49D040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 flipV="1">
            <a:off x="5298492" y="2322770"/>
            <a:ext cx="179973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065C75-269F-4E14-AD27-07EDDCC98684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2234132" y="2322770"/>
            <a:ext cx="143303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281DBBB-8646-4E45-B7C5-8BFF80F29FBE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5287189" y="1500778"/>
            <a:ext cx="1252905" cy="673154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CE51657-93EB-4A49-A3B6-9E4A68F86C66}"/>
              </a:ext>
            </a:extLst>
          </p:cNvPr>
          <p:cNvSpPr/>
          <p:nvPr/>
        </p:nvSpPr>
        <p:spPr>
          <a:xfrm flipH="1">
            <a:off x="3458486" y="4169867"/>
            <a:ext cx="4968589" cy="1208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/>
              <a:t>User Assumptions      2. “Type” Specialization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1A17FA6-97FE-4526-8DDF-5CBB9E227C3B}"/>
              </a:ext>
            </a:extLst>
          </p:cNvPr>
          <p:cNvSpPr/>
          <p:nvPr/>
        </p:nvSpPr>
        <p:spPr>
          <a:xfrm flipH="1">
            <a:off x="3458485" y="5530196"/>
            <a:ext cx="6196376" cy="1208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3.   Boolean Value Split     4. Union Type Split      5. </a:t>
            </a:r>
            <a:r>
              <a:rPr lang="en-US" sz="1600" dirty="0" err="1"/>
              <a:t>Intrinsic</a:t>
            </a:r>
            <a:r>
              <a:rPr lang="en-US" altLang="zh-CN" sz="1600" dirty="0" err="1"/>
              <a:t>s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63178-0E88-4ED2-A4A4-B9F13054150B}"/>
              </a:ext>
            </a:extLst>
          </p:cNvPr>
          <p:cNvSpPr txBox="1"/>
          <p:nvPr/>
        </p:nvSpPr>
        <p:spPr>
          <a:xfrm>
            <a:off x="7368043" y="255715"/>
            <a:ext cx="193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 Call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5F05C6-BE02-468B-82A6-C5516AE77CCA}"/>
              </a:ext>
            </a:extLst>
          </p:cNvPr>
          <p:cNvSpPr txBox="1"/>
          <p:nvPr/>
        </p:nvSpPr>
        <p:spPr>
          <a:xfrm>
            <a:off x="5425623" y="1949584"/>
            <a:ext cx="2066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Cached “Method”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5F1506-9578-4DFE-B1BF-AA500873F98E}"/>
              </a:ext>
            </a:extLst>
          </p:cNvPr>
          <p:cNvSpPr txBox="1"/>
          <p:nvPr/>
        </p:nvSpPr>
        <p:spPr>
          <a:xfrm>
            <a:off x="7982892" y="2778538"/>
            <a:ext cx="309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Python Bytecode,</a:t>
            </a:r>
          </a:p>
          <a:p>
            <a:r>
              <a:rPr lang="en-US" sz="1600" dirty="0"/>
              <a:t>Translate to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88CECB-1DFE-4389-9E98-C6868DFD6F37}"/>
              </a:ext>
            </a:extLst>
          </p:cNvPr>
          <p:cNvSpPr txBox="1"/>
          <p:nvPr/>
        </p:nvSpPr>
        <p:spPr>
          <a:xfrm>
            <a:off x="4768891" y="5032619"/>
            <a:ext cx="629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Partial Evaluation(Most Important)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B4249-F722-46F8-86D9-03D495AD3B1B}"/>
              </a:ext>
            </a:extLst>
          </p:cNvPr>
          <p:cNvSpPr txBox="1"/>
          <p:nvPr/>
        </p:nvSpPr>
        <p:spPr>
          <a:xfrm>
            <a:off x="483252" y="4435876"/>
            <a:ext cx="308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Reloop: Remove </a:t>
            </a:r>
            <a:r>
              <a:rPr lang="en-US" dirty="0" err="1"/>
              <a:t>goto</a:t>
            </a:r>
            <a:r>
              <a:rPr lang="en-US" dirty="0"/>
              <a:t>/label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B45429-4CF9-4548-9440-00AEEBBDAF32}"/>
              </a:ext>
            </a:extLst>
          </p:cNvPr>
          <p:cNvSpPr txBox="1"/>
          <p:nvPr/>
        </p:nvSpPr>
        <p:spPr>
          <a:xfrm>
            <a:off x="538764" y="2807585"/>
            <a:ext cx="308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648860-9385-4A73-85A2-450B81535AE8}"/>
              </a:ext>
            </a:extLst>
          </p:cNvPr>
          <p:cNvSpPr txBox="1"/>
          <p:nvPr/>
        </p:nvSpPr>
        <p:spPr>
          <a:xfrm>
            <a:off x="2378375" y="1925578"/>
            <a:ext cx="238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49519A01-3AC5-4B6D-B667-D62E16B83063}"/>
              </a:ext>
            </a:extLst>
          </p:cNvPr>
          <p:cNvSpPr/>
          <p:nvPr/>
        </p:nvSpPr>
        <p:spPr>
          <a:xfrm flipV="1">
            <a:off x="3485038" y="2914329"/>
            <a:ext cx="3260363" cy="1089801"/>
          </a:xfrm>
          <a:prstGeom prst="wedgeRoundRect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A9DECC-B8C2-4418-84D3-B9AF3655D5DB}"/>
              </a:ext>
            </a:extLst>
          </p:cNvPr>
          <p:cNvSpPr txBox="1"/>
          <p:nvPr/>
        </p:nvSpPr>
        <p:spPr>
          <a:xfrm>
            <a:off x="3572037" y="3123849"/>
            <a:ext cx="335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The function pointer address can be referenced in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41553942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457099C-160D-44E2-BE66-07FE58014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7" t="8491" r="7089" b="8491"/>
          <a:stretch/>
        </p:blipFill>
        <p:spPr>
          <a:xfrm>
            <a:off x="2502568" y="1010788"/>
            <a:ext cx="6670307" cy="569334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49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8E849-9673-4139-B657-089F05B68932}"/>
              </a:ext>
            </a:extLst>
          </p:cNvPr>
          <p:cNvSpPr txBox="1"/>
          <p:nvPr/>
        </p:nvSpPr>
        <p:spPr>
          <a:xfrm>
            <a:off x="5436684" y="1859340"/>
            <a:ext cx="50381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Python uses 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</a:t>
            </a:r>
            <a:r>
              <a:rPr lang="en-US" sz="2400" b="1" i="1" dirty="0">
                <a:solidFill>
                  <a:schemeClr val="accent6"/>
                </a:solidFill>
              </a:rPr>
              <a:t>isinstance</a:t>
            </a:r>
            <a:r>
              <a:rPr lang="en-US" sz="2400" b="1" i="1" dirty="0">
                <a:solidFill>
                  <a:schemeClr val="accent2"/>
                </a:solidFill>
              </a:rPr>
              <a:t>(obj, type)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to do runtime type checks.</a:t>
            </a:r>
          </a:p>
          <a:p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9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Python in Educational World</a:t>
            </a:r>
            <a:endParaRPr 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32681E-3BBB-42EE-A0BC-47B60E12EA94}"/>
              </a:ext>
            </a:extLst>
          </p:cNvPr>
          <p:cNvSpPr txBox="1"/>
          <p:nvPr/>
        </p:nvSpPr>
        <p:spPr>
          <a:xfrm>
            <a:off x="843117" y="1961250"/>
            <a:ext cx="53986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CACM Blog(2014): Python Is Now the Most Popular Introductory Teaching Language at Top ­U.S. ­Universities</a:t>
            </a:r>
          </a:p>
          <a:p>
            <a:pPr algn="l" fontAlgn="base"/>
            <a:endParaRPr lang="en-US" sz="1600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71293FD-3934-4E26-B621-812A1DF5A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74" y="2651860"/>
            <a:ext cx="5105646" cy="328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1488AE-0149-4095-8C16-BAC3945A0053}"/>
              </a:ext>
            </a:extLst>
          </p:cNvPr>
          <p:cNvSpPr txBox="1"/>
          <p:nvPr/>
        </p:nvSpPr>
        <p:spPr>
          <a:xfrm>
            <a:off x="6124684" y="4785331"/>
            <a:ext cx="57120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Python official website also gives a record about the spread of Python among the schools around the world</a:t>
            </a:r>
          </a:p>
          <a:p>
            <a:r>
              <a:rPr lang="en-US" sz="1600" dirty="0"/>
              <a:t>(https://wiki.python.org/moin/SchoolsUsingPython)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548B7-D9F9-4076-BEE0-98D23AFC6D50}"/>
              </a:ext>
            </a:extLst>
          </p:cNvPr>
          <p:cNvSpPr txBox="1"/>
          <p:nvPr/>
        </p:nvSpPr>
        <p:spPr>
          <a:xfrm>
            <a:off x="6205582" y="1961250"/>
            <a:ext cx="55896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  <a:cs typeface="Aharoni" panose="02010803020104030203" pitchFamily="2" charset="-79"/>
              </a:rPr>
              <a:t>There is an increasing popularity of using Python for teaching!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26E1AB2-7739-4E83-A87C-4AEE2E22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48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E5631-7646-4B12-85E0-75FD448CB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4" t="4982" r="5964" b="5123"/>
          <a:stretch/>
        </p:blipFill>
        <p:spPr>
          <a:xfrm>
            <a:off x="1003300" y="1522909"/>
            <a:ext cx="3790950" cy="49201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A5ECBC-E56D-42C7-B362-2B6982A2878B}"/>
              </a:ext>
            </a:extLst>
          </p:cNvPr>
          <p:cNvSpPr/>
          <p:nvPr/>
        </p:nvSpPr>
        <p:spPr>
          <a:xfrm>
            <a:off x="1289785" y="5711559"/>
            <a:ext cx="2613259" cy="774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D0E8E8-195C-47B9-9B77-A83120990707}"/>
              </a:ext>
            </a:extLst>
          </p:cNvPr>
          <p:cNvSpPr txBox="1"/>
          <p:nvPr/>
        </p:nvSpPr>
        <p:spPr>
          <a:xfrm>
            <a:off x="4992624" y="3126345"/>
            <a:ext cx="6318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chemeClr val="accent2"/>
                </a:solidFill>
              </a:rPr>
              <a:t>Orange</a:t>
            </a:r>
            <a:r>
              <a:rPr lang="en-US" sz="4000" dirty="0"/>
              <a:t> is for indicating the </a:t>
            </a:r>
            <a:r>
              <a:rPr lang="en-US" sz="4000" dirty="0">
                <a:solidFill>
                  <a:schemeClr val="accent2"/>
                </a:solidFill>
              </a:rPr>
              <a:t>specialized(optimized) code</a:t>
            </a:r>
            <a:r>
              <a:rPr lang="en-US" sz="4000" dirty="0"/>
              <a:t>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B66D40-95EC-4793-82AC-72A5C52CF51D}"/>
              </a:ext>
            </a:extLst>
          </p:cNvPr>
          <p:cNvCxnSpPr>
            <a:cxnSpLocks/>
          </p:cNvCxnSpPr>
          <p:nvPr/>
        </p:nvCxnSpPr>
        <p:spPr>
          <a:xfrm flipV="1">
            <a:off x="3017520" y="4493125"/>
            <a:ext cx="1975104" cy="13956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863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E5631-7646-4B12-85E0-75FD448CB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4" t="4982" r="5964" b="5123"/>
          <a:stretch/>
        </p:blipFill>
        <p:spPr>
          <a:xfrm>
            <a:off x="1003300" y="1522909"/>
            <a:ext cx="3790950" cy="49201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1AAEC0-8466-4C80-88FE-60A2B30B3A9C}"/>
              </a:ext>
            </a:extLst>
          </p:cNvPr>
          <p:cNvCxnSpPr>
            <a:cxnSpLocks/>
          </p:cNvCxnSpPr>
          <p:nvPr/>
        </p:nvCxnSpPr>
        <p:spPr>
          <a:xfrm flipV="1">
            <a:off x="2459255" y="3884337"/>
            <a:ext cx="0" cy="20640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5472D3-8103-433B-B0FD-82A6512B4E66}"/>
              </a:ext>
            </a:extLst>
          </p:cNvPr>
          <p:cNvCxnSpPr>
            <a:cxnSpLocks/>
          </p:cNvCxnSpPr>
          <p:nvPr/>
        </p:nvCxnSpPr>
        <p:spPr>
          <a:xfrm flipH="1" flipV="1">
            <a:off x="2671011" y="3884337"/>
            <a:ext cx="466826" cy="20640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542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EDCCBA-072C-4FB8-9AFF-3BE1FD6DC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1" t="6097" r="7184" b="5866"/>
          <a:stretch/>
        </p:blipFill>
        <p:spPr>
          <a:xfrm>
            <a:off x="1047971" y="1602606"/>
            <a:ext cx="3921962" cy="48004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/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7,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blipFill>
                <a:blip r:embed="rId3"/>
                <a:stretch>
                  <a:fillRect l="-13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3857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/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7,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blipFill>
                <a:blip r:embed="rId2"/>
                <a:stretch>
                  <a:fillRect l="-13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434A5A-2840-44CE-8EF7-B7847511A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20" t="5754" r="7032" b="5544"/>
          <a:stretch/>
        </p:blipFill>
        <p:spPr>
          <a:xfrm>
            <a:off x="1057504" y="1602606"/>
            <a:ext cx="3933315" cy="48362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/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9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blipFill>
                <a:blip r:embed="rId4"/>
                <a:stretch>
                  <a:fillRect l="-12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7188C0B0-6A6D-4301-B5AB-A374232796D9}"/>
              </a:ext>
            </a:extLst>
          </p:cNvPr>
          <p:cNvSpPr/>
          <p:nvPr/>
        </p:nvSpPr>
        <p:spPr>
          <a:xfrm>
            <a:off x="2048555" y="4625974"/>
            <a:ext cx="152779" cy="1436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004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/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7,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blipFill>
                <a:blip r:embed="rId2"/>
                <a:stretch>
                  <a:fillRect l="-13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/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9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blipFill>
                <a:blip r:embed="rId3"/>
                <a:stretch>
                  <a:fillRect l="-12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C1429DD-9F52-443A-86E5-D1C647E2F0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88" t="5824" r="7198" b="5965"/>
          <a:stretch/>
        </p:blipFill>
        <p:spPr>
          <a:xfrm>
            <a:off x="1035836" y="1542648"/>
            <a:ext cx="3975440" cy="4880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D55DDD-6F9D-4887-AA82-C61350DE485F}"/>
                  </a:ext>
                </a:extLst>
              </p:cNvPr>
              <p:cNvSpPr txBox="1"/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10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D55DDD-6F9D-4887-AA82-C61350DE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blipFill>
                <a:blip r:embed="rId5"/>
                <a:stretch>
                  <a:fillRect l="-8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7E16260E-AFD4-41DF-8CDC-2733CB70954D}"/>
              </a:ext>
            </a:extLst>
          </p:cNvPr>
          <p:cNvSpPr/>
          <p:nvPr/>
        </p:nvSpPr>
        <p:spPr>
          <a:xfrm>
            <a:off x="2150778" y="4754879"/>
            <a:ext cx="1222877" cy="3946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213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/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7,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blipFill>
                <a:blip r:embed="rId2"/>
                <a:stretch>
                  <a:fillRect l="-13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/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9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blipFill>
                <a:blip r:embed="rId3"/>
                <a:stretch>
                  <a:fillRect l="-12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C1429DD-9F52-443A-86E5-D1C647E2F0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88" t="5824" r="7198" b="5965"/>
          <a:stretch/>
        </p:blipFill>
        <p:spPr>
          <a:xfrm>
            <a:off x="1035836" y="1542648"/>
            <a:ext cx="3975440" cy="4880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D55DDD-6F9D-4887-AA82-C61350DE485F}"/>
                  </a:ext>
                </a:extLst>
              </p:cNvPr>
              <p:cNvSpPr txBox="1"/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10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D55DDD-6F9D-4887-AA82-C61350DE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blipFill>
                <a:blip r:embed="rId5"/>
                <a:stretch>
                  <a:fillRect l="-8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4C8662-5D88-4B0F-875C-49A2763539DE}"/>
              </a:ext>
            </a:extLst>
          </p:cNvPr>
          <p:cNvCxnSpPr>
            <a:cxnSpLocks/>
          </p:cNvCxnSpPr>
          <p:nvPr/>
        </p:nvCxnSpPr>
        <p:spPr>
          <a:xfrm flipH="1" flipV="1">
            <a:off x="2035743" y="2156059"/>
            <a:ext cx="558266" cy="27403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3968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/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7,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blipFill>
                <a:blip r:embed="rId2"/>
                <a:stretch>
                  <a:fillRect l="-13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/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9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blipFill>
                <a:blip r:embed="rId3"/>
                <a:stretch>
                  <a:fillRect l="-12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CFC2932-FDDF-4131-9587-95834CD908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81" t="5498" r="6688" b="5860"/>
          <a:stretch/>
        </p:blipFill>
        <p:spPr>
          <a:xfrm>
            <a:off x="1090705" y="1602605"/>
            <a:ext cx="3891136" cy="4760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D39D56-D505-49A5-B0F3-BBD94426148C}"/>
                  </a:ext>
                </a:extLst>
              </p:cNvPr>
              <p:cNvSpPr txBox="1"/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10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D39D56-D505-49A5-B0F3-BBD944261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blipFill>
                <a:blip r:embed="rId5"/>
                <a:stretch>
                  <a:fillRect l="-8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993F00-BCE9-4935-B64F-2F3ED9A1E0DA}"/>
              </a:ext>
            </a:extLst>
          </p:cNvPr>
          <p:cNvCxnSpPr/>
          <p:nvPr/>
        </p:nvCxnSpPr>
        <p:spPr>
          <a:xfrm flipH="1">
            <a:off x="1395663" y="2414308"/>
            <a:ext cx="177586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B14773-5831-4F82-BDC9-1B5A691BBBD7}"/>
              </a:ext>
            </a:extLst>
          </p:cNvPr>
          <p:cNvCxnSpPr/>
          <p:nvPr/>
        </p:nvCxnSpPr>
        <p:spPr>
          <a:xfrm flipH="1">
            <a:off x="1395663" y="2672586"/>
            <a:ext cx="177586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6EDEBD-D3BD-4FB6-AC4C-8C5DE87ADF60}"/>
              </a:ext>
            </a:extLst>
          </p:cNvPr>
          <p:cNvCxnSpPr>
            <a:cxnSpLocks/>
          </p:cNvCxnSpPr>
          <p:nvPr/>
        </p:nvCxnSpPr>
        <p:spPr>
          <a:xfrm>
            <a:off x="2791326" y="3344779"/>
            <a:ext cx="1010653" cy="14726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750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/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7,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blipFill>
                <a:blip r:embed="rId2"/>
                <a:stretch>
                  <a:fillRect l="-13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/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9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blipFill>
                <a:blip r:embed="rId3"/>
                <a:stretch>
                  <a:fillRect l="-12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A88CC0C-E449-4D6D-A627-89E1C8A0E4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54" t="6412" r="7090" b="6386"/>
          <a:stretch/>
        </p:blipFill>
        <p:spPr>
          <a:xfrm>
            <a:off x="1090705" y="1602606"/>
            <a:ext cx="4164689" cy="47615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C1126B-99CF-4B44-BE4C-B5A64F12B9AA}"/>
                  </a:ext>
                </a:extLst>
              </p:cNvPr>
              <p:cNvSpPr txBox="1"/>
              <p:nvPr/>
            </p:nvSpPr>
            <p:spPr>
              <a:xfrm>
                <a:off x="5599555" y="2820159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12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C1126B-99CF-4B44-BE4C-B5A64F12B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820159"/>
                <a:ext cx="6201018" cy="369332"/>
              </a:xfrm>
              <a:prstGeom prst="rect">
                <a:avLst/>
              </a:prstGeom>
              <a:blipFill>
                <a:blip r:embed="rId5"/>
                <a:stretch>
                  <a:fillRect l="-88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F2F549-A3B1-45BF-913A-C6F8F6D1418C}"/>
                  </a:ext>
                </a:extLst>
              </p:cNvPr>
              <p:cNvSpPr txBox="1"/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10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F2F549-A3B1-45BF-913A-C6F8F6D14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blipFill>
                <a:blip r:embed="rId6"/>
                <a:stretch>
                  <a:fillRect l="-8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4256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/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7,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blipFill>
                <a:blip r:embed="rId2"/>
                <a:stretch>
                  <a:fillRect l="-13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/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9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blipFill>
                <a:blip r:embed="rId3"/>
                <a:stretch>
                  <a:fillRect l="-12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A88CC0C-E449-4D6D-A627-89E1C8A0E4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54" t="6412" r="7090" b="6386"/>
          <a:stretch/>
        </p:blipFill>
        <p:spPr>
          <a:xfrm>
            <a:off x="1090705" y="1602606"/>
            <a:ext cx="4164689" cy="47615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57B7DE-D936-4D47-9D42-64038FDB5A9B}"/>
                  </a:ext>
                </a:extLst>
              </p:cNvPr>
              <p:cNvSpPr txBox="1"/>
              <p:nvPr/>
            </p:nvSpPr>
            <p:spPr>
              <a:xfrm>
                <a:off x="5599555" y="2820159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12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57B7DE-D936-4D47-9D42-64038FDB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820159"/>
                <a:ext cx="6201018" cy="369332"/>
              </a:xfrm>
              <a:prstGeom prst="rect">
                <a:avLst/>
              </a:prstGeom>
              <a:blipFill>
                <a:blip r:embed="rId5"/>
                <a:stretch>
                  <a:fillRect l="-88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B90CC6-9428-4401-9F81-B37E358D7903}"/>
                  </a:ext>
                </a:extLst>
              </p:cNvPr>
              <p:cNvSpPr txBox="1"/>
              <p:nvPr/>
            </p:nvSpPr>
            <p:spPr>
              <a:xfrm>
                <a:off x="5599555" y="2419121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10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B90CC6-9428-4401-9F81-B37E358D7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419121"/>
                <a:ext cx="6201018" cy="369332"/>
              </a:xfrm>
              <a:prstGeom prst="rect">
                <a:avLst/>
              </a:prstGeom>
              <a:blipFill>
                <a:blip r:embed="rId6"/>
                <a:stretch>
                  <a:fillRect l="-88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B25F69-8717-418C-9449-AFA5B516FFCC}"/>
                  </a:ext>
                </a:extLst>
              </p:cNvPr>
              <p:cNvSpPr txBox="1"/>
              <p:nvPr/>
            </p:nvSpPr>
            <p:spPr>
              <a:xfrm>
                <a:off x="5599555" y="3226010"/>
                <a:ext cx="45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9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B25F69-8717-418C-9449-AFA5B516F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3226010"/>
                <a:ext cx="4553414" cy="369332"/>
              </a:xfrm>
              <a:prstGeom prst="rect">
                <a:avLst/>
              </a:prstGeom>
              <a:blipFill>
                <a:blip r:embed="rId7"/>
                <a:stretch>
                  <a:fillRect l="-12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U-Turn 16">
            <a:extLst>
              <a:ext uri="{FF2B5EF4-FFF2-40B4-BE49-F238E27FC236}">
                <a16:creationId xmlns:a16="http://schemas.microsoft.com/office/drawing/2014/main" id="{AA0DEF41-FD3E-4965-B49A-1F1AC922B551}"/>
              </a:ext>
            </a:extLst>
          </p:cNvPr>
          <p:cNvSpPr/>
          <p:nvPr/>
        </p:nvSpPr>
        <p:spPr>
          <a:xfrm rot="16200000">
            <a:off x="342439" y="4595159"/>
            <a:ext cx="838803" cy="65772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-Turn 18">
            <a:extLst>
              <a:ext uri="{FF2B5EF4-FFF2-40B4-BE49-F238E27FC236}">
                <a16:creationId xmlns:a16="http://schemas.microsoft.com/office/drawing/2014/main" id="{46733131-BC07-483E-82C1-B2805111CF9E}"/>
              </a:ext>
            </a:extLst>
          </p:cNvPr>
          <p:cNvSpPr/>
          <p:nvPr/>
        </p:nvSpPr>
        <p:spPr>
          <a:xfrm rot="16200000">
            <a:off x="4556759" y="2476096"/>
            <a:ext cx="1397269" cy="65772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07059-9EBB-4EC5-852B-B661445DC7F2}"/>
              </a:ext>
            </a:extLst>
          </p:cNvPr>
          <p:cNvSpPr txBox="1"/>
          <p:nvPr/>
        </p:nvSpPr>
        <p:spPr>
          <a:xfrm>
            <a:off x="122588" y="5343425"/>
            <a:ext cx="93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AE5CDD-315C-40D4-8DCB-2140D56266D7}"/>
              </a:ext>
            </a:extLst>
          </p:cNvPr>
          <p:cNvSpPr txBox="1"/>
          <p:nvPr/>
        </p:nvSpPr>
        <p:spPr>
          <a:xfrm>
            <a:off x="5347502" y="3543305"/>
            <a:ext cx="120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Existed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8695B-5EBC-46AC-85BD-765ED0061CFC}"/>
              </a:ext>
            </a:extLst>
          </p:cNvPr>
          <p:cNvSpPr txBox="1"/>
          <p:nvPr/>
        </p:nvSpPr>
        <p:spPr>
          <a:xfrm>
            <a:off x="6096000" y="4778340"/>
            <a:ext cx="4553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exit the loop, as its states were all partial evaluated.</a:t>
            </a:r>
          </a:p>
        </p:txBody>
      </p:sp>
    </p:spTree>
    <p:extLst>
      <p:ext uri="{BB962C8B-B14F-4D97-AF65-F5344CB8AC3E}">
        <p14:creationId xmlns:p14="http://schemas.microsoft.com/office/powerpoint/2010/main" val="4124151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/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7,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blipFill>
                <a:blip r:embed="rId2"/>
                <a:stretch>
                  <a:fillRect l="-13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/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9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blipFill>
                <a:blip r:embed="rId3"/>
                <a:stretch>
                  <a:fillRect l="-12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A88CC0C-E449-4D6D-A627-89E1C8A0E4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54" t="6412" r="7090" b="6386"/>
          <a:stretch/>
        </p:blipFill>
        <p:spPr>
          <a:xfrm>
            <a:off x="1090705" y="1602606"/>
            <a:ext cx="4164689" cy="47615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57B7DE-D936-4D47-9D42-64038FDB5A9B}"/>
                  </a:ext>
                </a:extLst>
              </p:cNvPr>
              <p:cNvSpPr txBox="1"/>
              <p:nvPr/>
            </p:nvSpPr>
            <p:spPr>
              <a:xfrm>
                <a:off x="5599555" y="2820159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12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57B7DE-D936-4D47-9D42-64038FDB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820159"/>
                <a:ext cx="6201018" cy="369332"/>
              </a:xfrm>
              <a:prstGeom prst="rect">
                <a:avLst/>
              </a:prstGeom>
              <a:blipFill>
                <a:blip r:embed="rId5"/>
                <a:stretch>
                  <a:fillRect l="-88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B90CC6-9428-4401-9F81-B37E358D7903}"/>
                  </a:ext>
                </a:extLst>
              </p:cNvPr>
              <p:cNvSpPr txBox="1"/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10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B90CC6-9428-4401-9F81-B37E358D7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blipFill>
                <a:blip r:embed="rId6"/>
                <a:stretch>
                  <a:fillRect l="-8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59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087D5DD-2920-41BA-AAFE-6F6C5F8702C6}"/>
              </a:ext>
            </a:extLst>
          </p:cNvPr>
          <p:cNvSpPr txBox="1"/>
          <p:nvPr/>
        </p:nvSpPr>
        <p:spPr>
          <a:xfrm>
            <a:off x="244238" y="3309677"/>
            <a:ext cx="4746863" cy="213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BF3B20-E582-486E-9AEB-CDB77D13E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069505"/>
              </p:ext>
            </p:extLst>
          </p:nvPr>
        </p:nvGraphicFramePr>
        <p:xfrm>
          <a:off x="2092086" y="1917103"/>
          <a:ext cx="7356715" cy="1771395"/>
        </p:xfrm>
        <a:graphic>
          <a:graphicData uri="http://schemas.openxmlformats.org/drawingml/2006/table">
            <a:tbl>
              <a:tblPr/>
              <a:tblGrid>
                <a:gridCol w="1471343">
                  <a:extLst>
                    <a:ext uri="{9D8B030D-6E8A-4147-A177-3AD203B41FA5}">
                      <a16:colId xmlns:a16="http://schemas.microsoft.com/office/drawing/2014/main" val="2292458262"/>
                    </a:ext>
                  </a:extLst>
                </a:gridCol>
                <a:gridCol w="1471343">
                  <a:extLst>
                    <a:ext uri="{9D8B030D-6E8A-4147-A177-3AD203B41FA5}">
                      <a16:colId xmlns:a16="http://schemas.microsoft.com/office/drawing/2014/main" val="3606293368"/>
                    </a:ext>
                  </a:extLst>
                </a:gridCol>
                <a:gridCol w="1471343">
                  <a:extLst>
                    <a:ext uri="{9D8B030D-6E8A-4147-A177-3AD203B41FA5}">
                      <a16:colId xmlns:a16="http://schemas.microsoft.com/office/drawing/2014/main" val="3747960655"/>
                    </a:ext>
                  </a:extLst>
                </a:gridCol>
                <a:gridCol w="1471343">
                  <a:extLst>
                    <a:ext uri="{9D8B030D-6E8A-4147-A177-3AD203B41FA5}">
                      <a16:colId xmlns:a16="http://schemas.microsoft.com/office/drawing/2014/main" val="2834020567"/>
                    </a:ext>
                  </a:extLst>
                </a:gridCol>
                <a:gridCol w="1471343">
                  <a:extLst>
                    <a:ext uri="{9D8B030D-6E8A-4147-A177-3AD203B41FA5}">
                      <a16:colId xmlns:a16="http://schemas.microsoft.com/office/drawing/2014/main" val="1909308216"/>
                    </a:ext>
                  </a:extLst>
                </a:gridCol>
              </a:tblGrid>
              <a:tr h="7512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Rank</a:t>
                      </a:r>
                      <a:br>
                        <a:rPr lang="en-US" sz="1500" dirty="0">
                          <a:effectLst/>
                        </a:rPr>
                      </a:br>
                      <a:endParaRPr lang="en-US" sz="1500" dirty="0">
                        <a:effectLst/>
                      </a:endParaRP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Change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Language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Share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Trend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701774"/>
                  </a:ext>
                </a:extLst>
              </a:tr>
              <a:tr h="5100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dirty="0">
                          <a:effectLst/>
                        </a:rPr>
                        <a:t>1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1" u="none" dirty="0">
                        <a:effectLst/>
                      </a:endParaRP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dirty="0">
                          <a:effectLst/>
                        </a:rPr>
                        <a:t>Python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dirty="0">
                          <a:effectLst/>
                        </a:rPr>
                        <a:t>31.02 %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dirty="0">
                          <a:effectLst/>
                        </a:rPr>
                        <a:t>+2.2 %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62710"/>
                  </a:ext>
                </a:extLst>
              </a:tr>
              <a:tr h="5100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2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dirty="0">
                        <a:effectLst/>
                      </a:endParaRP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Java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16.38 %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-2.8 %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4839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EC0BB2-980E-455E-AE79-D2298BDFB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697419"/>
              </p:ext>
            </p:extLst>
          </p:nvPr>
        </p:nvGraphicFramePr>
        <p:xfrm>
          <a:off x="2092086" y="4477452"/>
          <a:ext cx="7305912" cy="2056697"/>
        </p:xfrm>
        <a:graphic>
          <a:graphicData uri="http://schemas.openxmlformats.org/drawingml/2006/table">
            <a:tbl>
              <a:tblPr/>
              <a:tblGrid>
                <a:gridCol w="1217652">
                  <a:extLst>
                    <a:ext uri="{9D8B030D-6E8A-4147-A177-3AD203B41FA5}">
                      <a16:colId xmlns:a16="http://schemas.microsoft.com/office/drawing/2014/main" val="2279028996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1342807823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2641414643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1611583193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3707305286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1791836806"/>
                    </a:ext>
                  </a:extLst>
                </a:gridCol>
              </a:tblGrid>
              <a:tr h="675977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Oct 2020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Oct 2019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Change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Programming </a:t>
                      </a:r>
                    </a:p>
                    <a:p>
                      <a:pPr algn="ctr" fontAlgn="b"/>
                      <a:r>
                        <a:rPr lang="en-US" sz="1400" dirty="0">
                          <a:effectLst/>
                        </a:rPr>
                        <a:t>Language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Ratings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Change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41851"/>
                  </a:ext>
                </a:extLst>
              </a:tr>
              <a:tr h="4602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effectLst/>
                      </a:endParaRP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16.95%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+0.77%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463091"/>
                  </a:ext>
                </a:extLst>
              </a:tr>
              <a:tr h="46024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2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1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Java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12.56%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-4.32%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860319"/>
                  </a:ext>
                </a:extLst>
              </a:tr>
              <a:tr h="4602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3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3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b="1" dirty="0">
                        <a:effectLst/>
                      </a:endParaRP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Python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11.28%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+2.19%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7325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C719B4-AC9D-4456-9C14-FFE1F9484FF7}"/>
              </a:ext>
            </a:extLst>
          </p:cNvPr>
          <p:cNvSpPr txBox="1"/>
          <p:nvPr/>
        </p:nvSpPr>
        <p:spPr>
          <a:xfrm>
            <a:off x="2092086" y="1198264"/>
            <a:ext cx="8448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sz="2800" dirty="0" err="1">
                <a:solidFill>
                  <a:srgbClr val="0079BF"/>
                </a:solidFill>
                <a:latin typeface="Roboto"/>
              </a:rPr>
              <a:t>PopularitY</a:t>
            </a:r>
            <a:r>
              <a:rPr lang="en-US" sz="2800" dirty="0">
                <a:solidFill>
                  <a:srgbClr val="0079BF"/>
                </a:solidFill>
                <a:latin typeface="Roboto"/>
              </a:rPr>
              <a:t> of Programming Language Index(</a:t>
            </a:r>
            <a:r>
              <a:rPr lang="en-US" altLang="zh-CN" sz="2800" dirty="0">
                <a:solidFill>
                  <a:srgbClr val="0079BF"/>
                </a:solidFill>
                <a:latin typeface="Roboto"/>
              </a:rPr>
              <a:t>2020)</a:t>
            </a:r>
            <a:endParaRPr lang="en-US" sz="2800" dirty="0">
              <a:solidFill>
                <a:srgbClr val="0079BF"/>
              </a:solidFill>
              <a:latin typeface="Roboto"/>
            </a:endParaRPr>
          </a:p>
        </p:txBody>
      </p:sp>
      <p:pic>
        <p:nvPicPr>
          <p:cNvPr id="26" name="Picture 4" descr="Twitter | Slack App Directory">
            <a:extLst>
              <a:ext uri="{FF2B5EF4-FFF2-40B4-BE49-F238E27FC236}">
                <a16:creationId xmlns:a16="http://schemas.microsoft.com/office/drawing/2014/main" id="{73D54007-AB1C-4F5E-9507-4DEA1A702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28" r="-3" b="24858"/>
          <a:stretch/>
        </p:blipFill>
        <p:spPr bwMode="auto">
          <a:xfrm>
            <a:off x="7381876" y="1"/>
            <a:ext cx="4810125" cy="250183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357A46-7E05-4394-BCB3-E7195103AFF5}"/>
              </a:ext>
            </a:extLst>
          </p:cNvPr>
          <p:cNvSpPr txBox="1"/>
          <p:nvPr/>
        </p:nvSpPr>
        <p:spPr>
          <a:xfrm>
            <a:off x="2092086" y="371988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0079BF"/>
                </a:solidFill>
                <a:effectLst/>
                <a:latin typeface="Roboto"/>
              </a:rPr>
              <a:t>TIOBE Index</a:t>
            </a:r>
            <a:endParaRPr lang="en-US" sz="3200" b="1" i="0" dirty="0">
              <a:solidFill>
                <a:srgbClr val="0079BF"/>
              </a:solidFill>
              <a:effectLst/>
              <a:latin typeface="Roboto"/>
            </a:endParaRPr>
          </a:p>
        </p:txBody>
      </p:sp>
      <p:pic>
        <p:nvPicPr>
          <p:cNvPr id="28" name="Picture 27" descr="Logo, spotify Free Icon of Social media and logos">
            <a:extLst>
              <a:ext uri="{FF2B5EF4-FFF2-40B4-BE49-F238E27FC236}">
                <a16:creationId xmlns:a16="http://schemas.microsoft.com/office/drawing/2014/main" id="{FD1B8C30-B8D1-49BA-B9EB-345E1089C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" r="-1" b="3746"/>
          <a:stretch/>
        </p:blipFill>
        <p:spPr bwMode="auto">
          <a:xfrm>
            <a:off x="5374639" y="2663706"/>
            <a:ext cx="4626927" cy="4197911"/>
          </a:xfrm>
          <a:custGeom>
            <a:avLst/>
            <a:gdLst/>
            <a:ahLst/>
            <a:cxnLst/>
            <a:rect l="l" t="t" r="r" b="b"/>
            <a:pathLst>
              <a:path w="4626927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4626927" y="0"/>
                </a:lnTo>
                <a:lnTo>
                  <a:pt x="2681786" y="4197911"/>
                </a:lnTo>
                <a:lnTo>
                  <a:pt x="0" y="41979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Reddit - Apps on Google Play">
            <a:extLst>
              <a:ext uri="{FF2B5EF4-FFF2-40B4-BE49-F238E27FC236}">
                <a16:creationId xmlns:a16="http://schemas.microsoft.com/office/drawing/2014/main" id="{E716000E-33FF-49B6-937C-71F11B5A4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0" r="-2" b="10926"/>
          <a:stretch/>
        </p:blipFill>
        <p:spPr bwMode="auto">
          <a:xfrm>
            <a:off x="4675537" y="-1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Android - Dropbox">
            <a:extLst>
              <a:ext uri="{FF2B5EF4-FFF2-40B4-BE49-F238E27FC236}">
                <a16:creationId xmlns:a16="http://schemas.microsoft.com/office/drawing/2014/main" id="{3B4F0A49-4721-4069-ACBF-57802E765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8" r="-1" b="11337"/>
          <a:stretch/>
        </p:blipFill>
        <p:spPr bwMode="auto">
          <a:xfrm>
            <a:off x="2280734" y="2"/>
            <a:ext cx="3393943" cy="250284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6 Problems of “Instagram Therapy” | Psychology Today">
            <a:extLst>
              <a:ext uri="{FF2B5EF4-FFF2-40B4-BE49-F238E27FC236}">
                <a16:creationId xmlns:a16="http://schemas.microsoft.com/office/drawing/2014/main" id="{FADE8685-28B0-4DB0-B456-92D989170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3" r="6" b="10448"/>
          <a:stretch/>
        </p:blipFill>
        <p:spPr bwMode="auto">
          <a:xfrm>
            <a:off x="3" y="-6235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Quora — Ask Questions, Get Answers - Apps on Google Play">
            <a:extLst>
              <a:ext uri="{FF2B5EF4-FFF2-40B4-BE49-F238E27FC236}">
                <a16:creationId xmlns:a16="http://schemas.microsoft.com/office/drawing/2014/main" id="{48225F4D-6CFC-4E6B-A493-4887E217A5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" r="2978" b="-1"/>
          <a:stretch/>
        </p:blipFill>
        <p:spPr bwMode="auto">
          <a:xfrm>
            <a:off x="8264962" y="2660089"/>
            <a:ext cx="3927039" cy="4197911"/>
          </a:xfrm>
          <a:custGeom>
            <a:avLst/>
            <a:gdLst/>
            <a:ahLst/>
            <a:cxnLst/>
            <a:rect l="l" t="t" r="r" b="b"/>
            <a:pathLst>
              <a:path w="3927039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3927039" y="0"/>
                </a:lnTo>
                <a:lnTo>
                  <a:pt x="3927039" y="4194293"/>
                </a:lnTo>
                <a:lnTo>
                  <a:pt x="2683462" y="4194293"/>
                </a:lnTo>
                <a:lnTo>
                  <a:pt x="2681786" y="4197911"/>
                </a:lnTo>
                <a:lnTo>
                  <a:pt x="0" y="41979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64327" y="215388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Python in Industrial World</a:t>
            </a:r>
            <a:endParaRPr lang="en-US" sz="4400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C51459E0-A66C-455A-A114-36027E3D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413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A9436-4349-4A47-B4C1-8108FD246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2" t="6413" r="6932" b="6175"/>
          <a:stretch/>
        </p:blipFill>
        <p:spPr>
          <a:xfrm>
            <a:off x="1090705" y="1602606"/>
            <a:ext cx="4150251" cy="475645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792BCB-7720-4BBB-B33E-CC015A07ACD1}"/>
              </a:ext>
            </a:extLst>
          </p:cNvPr>
          <p:cNvCxnSpPr>
            <a:cxnSpLocks/>
          </p:cNvCxnSpPr>
          <p:nvPr/>
        </p:nvCxnSpPr>
        <p:spPr>
          <a:xfrm>
            <a:off x="5496026" y="2501274"/>
            <a:ext cx="3349591" cy="0"/>
          </a:xfrm>
          <a:prstGeom prst="straightConnector1">
            <a:avLst/>
          </a:prstGeom>
          <a:ln w="920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47248A-0896-4ADD-9A55-828C40FBFC96}"/>
                  </a:ext>
                </a:extLst>
              </p:cNvPr>
              <p:cNvSpPr txBox="1"/>
              <p:nvPr/>
            </p:nvSpPr>
            <p:spPr>
              <a:xfrm>
                <a:off x="4076613" y="2015537"/>
                <a:ext cx="6096000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𝐷𝑦𝑛𝑗𝑖𝑡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𝑡𝑟𝑒𝑒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𝑔𝑜𝑡𝑜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𝑙𝑎𝑏𝑒𝑙</m:t>
                        </m:r>
                      </m:sup>
                    </m:sSup>
                  </m:oMath>
                </a14:m>
                <a:r>
                  <a:rPr lang="en-US" sz="1800" dirty="0"/>
                  <a:t> IR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47248A-0896-4ADD-9A55-828C40FBF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13" y="2015537"/>
                <a:ext cx="6096000" cy="379656"/>
              </a:xfrm>
              <a:prstGeom prst="rect">
                <a:avLst/>
              </a:prstGeom>
              <a:blipFill>
                <a:blip r:embed="rId3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3809C27C-8D76-4429-9200-2EA4FDFAA976}"/>
              </a:ext>
            </a:extLst>
          </p:cNvPr>
          <p:cNvSpPr/>
          <p:nvPr/>
        </p:nvSpPr>
        <p:spPr>
          <a:xfrm>
            <a:off x="9181251" y="1985255"/>
            <a:ext cx="2291259" cy="103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Other Passes;</a:t>
            </a:r>
          </a:p>
          <a:p>
            <a:pPr algn="ctr"/>
            <a:r>
              <a:rPr lang="en-US" sz="1600" dirty="0"/>
              <a:t>Generate C/C++/Cython; Compilation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533A62-EB91-441F-B4F5-1C6FA9028453}"/>
              </a:ext>
            </a:extLst>
          </p:cNvPr>
          <p:cNvCxnSpPr>
            <a:cxnSpLocks/>
          </p:cNvCxnSpPr>
          <p:nvPr/>
        </p:nvCxnSpPr>
        <p:spPr>
          <a:xfrm flipH="1">
            <a:off x="2786514" y="3142421"/>
            <a:ext cx="6860758" cy="2767491"/>
          </a:xfrm>
          <a:prstGeom prst="straightConnector1">
            <a:avLst/>
          </a:prstGeom>
          <a:ln w="920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1F9CFD-49A8-4CAE-9D59-B9875F3371B7}"/>
              </a:ext>
            </a:extLst>
          </p:cNvPr>
          <p:cNvSpPr txBox="1"/>
          <p:nvPr/>
        </p:nvSpPr>
        <p:spPr>
          <a:xfrm>
            <a:off x="4865729" y="4177452"/>
            <a:ext cx="6096000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Load the pointer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867A0E-738B-4150-8753-488E6176FA10}"/>
              </a:ext>
            </a:extLst>
          </p:cNvPr>
          <p:cNvSpPr txBox="1"/>
          <p:nvPr/>
        </p:nvSpPr>
        <p:spPr>
          <a:xfrm>
            <a:off x="6327808" y="4944136"/>
            <a:ext cx="6155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Type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4514013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35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62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763D1B-E454-4F82-9412-D30B3B49BFCE}"/>
              </a:ext>
            </a:extLst>
          </p:cNvPr>
          <p:cNvSpPr txBox="1"/>
          <p:nvPr/>
        </p:nvSpPr>
        <p:spPr>
          <a:xfrm>
            <a:off x="738633" y="5696172"/>
            <a:ext cx="6095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Project address:   https://github.com/thautwarm/dynjit</a:t>
            </a:r>
          </a:p>
        </p:txBody>
      </p:sp>
      <p:graphicFrame>
        <p:nvGraphicFramePr>
          <p:cNvPr id="31" name="Table 7">
            <a:extLst>
              <a:ext uri="{FF2B5EF4-FFF2-40B4-BE49-F238E27FC236}">
                <a16:creationId xmlns:a16="http://schemas.microsoft.com/office/drawing/2014/main" id="{8603CB7C-367A-4E5A-B05B-4D8ECFAA2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19049"/>
              </p:ext>
            </p:extLst>
          </p:nvPr>
        </p:nvGraphicFramePr>
        <p:xfrm>
          <a:off x="781947" y="2165124"/>
          <a:ext cx="10852974" cy="2893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31">
                  <a:extLst>
                    <a:ext uri="{9D8B030D-6E8A-4147-A177-3AD203B41FA5}">
                      <a16:colId xmlns:a16="http://schemas.microsoft.com/office/drawing/2014/main" val="2308865382"/>
                    </a:ext>
                  </a:extLst>
                </a:gridCol>
                <a:gridCol w="2070339">
                  <a:extLst>
                    <a:ext uri="{9D8B030D-6E8A-4147-A177-3AD203B41FA5}">
                      <a16:colId xmlns:a16="http://schemas.microsoft.com/office/drawing/2014/main" val="171982929"/>
                    </a:ext>
                  </a:extLst>
                </a:gridCol>
                <a:gridCol w="1992206">
                  <a:extLst>
                    <a:ext uri="{9D8B030D-6E8A-4147-A177-3AD203B41FA5}">
                      <a16:colId xmlns:a16="http://schemas.microsoft.com/office/drawing/2014/main" val="4229714859"/>
                    </a:ext>
                  </a:extLst>
                </a:gridCol>
                <a:gridCol w="4390498">
                  <a:extLst>
                    <a:ext uri="{9D8B030D-6E8A-4147-A177-3AD203B41FA5}">
                      <a16:colId xmlns:a16="http://schemas.microsoft.com/office/drawing/2014/main" val="1815412579"/>
                    </a:ext>
                  </a:extLst>
                </a:gridCol>
              </a:tblGrid>
              <a:tr h="4030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Benchmark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Benchmark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Speed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42475"/>
                  </a:ext>
                </a:extLst>
              </a:tr>
              <a:tr h="695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attribute.py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Reading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&gt;= 1.5x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Only for Python classes with "__slots__";</a:t>
                      </a:r>
                    </a:p>
                    <a:p>
                      <a:pPr algn="ctr"/>
                      <a:r>
                        <a:rPr lang="en-US" sz="1600" dirty="0"/>
                        <a:t>Dynjit eliminates hash lookup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721712"/>
                  </a:ext>
                </a:extLst>
              </a:tr>
              <a:tr h="695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nested_functions.py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Closures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&gt;=1.5x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Special APIs for closure constructions are required;</a:t>
                      </a:r>
                    </a:p>
                    <a:p>
                      <a:pPr algn="ctr"/>
                      <a:r>
                        <a:rPr lang="en-US" sz="1600" dirty="0"/>
                        <a:t>The closure cells should be typed and immutable.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98093"/>
                  </a:ext>
                </a:extLst>
              </a:tr>
              <a:tr h="695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typecheck.py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Generic calls, 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&gt;= 2.5x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function called inside the loop contains runtime type checks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25426"/>
                  </a:ext>
                </a:extLst>
              </a:tr>
              <a:tr h="4030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float_add_and_loop.py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Loops, 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&gt;=3.5x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541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7ACC15-C8E1-463C-BD3C-CE76D1E8A393}"/>
              </a:ext>
            </a:extLst>
          </p:cNvPr>
          <p:cNvSpPr txBox="1"/>
          <p:nvPr/>
        </p:nvSpPr>
        <p:spPr>
          <a:xfrm>
            <a:off x="738633" y="1161828"/>
            <a:ext cx="10133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have already achieved many goals. </a:t>
            </a:r>
          </a:p>
          <a:p>
            <a:r>
              <a:rPr lang="en-US" dirty="0"/>
              <a:t>Here are some benchmarks, codes of which are provided in the GitHub repository.</a:t>
            </a:r>
          </a:p>
        </p:txBody>
      </p:sp>
    </p:spTree>
    <p:extLst>
      <p:ext uri="{BB962C8B-B14F-4D97-AF65-F5344CB8AC3E}">
        <p14:creationId xmlns:p14="http://schemas.microsoft.com/office/powerpoint/2010/main" val="3429515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445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Future Outlook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64</a:t>
            </a:fld>
            <a:endParaRPr lang="en-US" dirty="0"/>
          </a:p>
        </p:txBody>
      </p:sp>
      <p:sp>
        <p:nvSpPr>
          <p:cNvPr id="3" name="Arrow: Quad 2">
            <a:extLst>
              <a:ext uri="{FF2B5EF4-FFF2-40B4-BE49-F238E27FC236}">
                <a16:creationId xmlns:a16="http://schemas.microsoft.com/office/drawing/2014/main" id="{EB401535-280F-4CF8-B5CD-371745FA6E47}"/>
              </a:ext>
            </a:extLst>
          </p:cNvPr>
          <p:cNvSpPr/>
          <p:nvPr/>
        </p:nvSpPr>
        <p:spPr>
          <a:xfrm>
            <a:off x="3142895" y="2447889"/>
            <a:ext cx="5640643" cy="2400442"/>
          </a:xfrm>
          <a:prstGeom prst="quadArrow">
            <a:avLst>
              <a:gd name="adj1" fmla="val 10071"/>
              <a:gd name="adj2" fmla="val 22500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6F711-EC3A-4460-BA7C-BC433EB4994D}"/>
              </a:ext>
            </a:extLst>
          </p:cNvPr>
          <p:cNvSpPr txBox="1"/>
          <p:nvPr/>
        </p:nvSpPr>
        <p:spPr>
          <a:xfrm>
            <a:off x="4059314" y="1354301"/>
            <a:ext cx="4567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Support for more Python features</a:t>
            </a:r>
          </a:p>
          <a:p>
            <a:r>
              <a:rPr lang="en-US" dirty="0" err="1"/>
              <a:t>D</a:t>
            </a:r>
            <a:r>
              <a:rPr lang="en-US" sz="1600" dirty="0" err="1"/>
              <a:t>ynjit</a:t>
            </a:r>
            <a:r>
              <a:rPr lang="en-US" sz="1600" dirty="0"/>
              <a:t> can now mix with full-featured CPython programs but unable to optimize all of them</a:t>
            </a:r>
            <a:r>
              <a:rPr lang="en-US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3AE64-A836-47EE-9DB4-BD93F5B114CE}"/>
              </a:ext>
            </a:extLst>
          </p:cNvPr>
          <p:cNvSpPr txBox="1"/>
          <p:nvPr/>
        </p:nvSpPr>
        <p:spPr>
          <a:xfrm>
            <a:off x="3388659" y="5078997"/>
            <a:ext cx="554340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Investigating the possibility to object unboxing</a:t>
            </a:r>
          </a:p>
          <a:p>
            <a:r>
              <a:rPr lang="en-US" sz="1600" dirty="0"/>
              <a:t>Dynjit is a general-purpose JIT compiler, Python object memory layouts are kept, and unboxing is missing. However if unboxing can be supported, </a:t>
            </a:r>
            <a:r>
              <a:rPr lang="en-US" sz="1600" dirty="0" err="1"/>
              <a:t>Dynjit</a:t>
            </a:r>
            <a:r>
              <a:rPr lang="en-US" sz="1600" dirty="0"/>
              <a:t> may match Numba in numeric computing scopes.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3A44C-16AF-43E1-BCBC-0ECDF7D2D17E}"/>
              </a:ext>
            </a:extLst>
          </p:cNvPr>
          <p:cNvSpPr txBox="1"/>
          <p:nvPr/>
        </p:nvSpPr>
        <p:spPr>
          <a:xfrm>
            <a:off x="361416" y="3163171"/>
            <a:ext cx="3603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Addressing restrictions</a:t>
            </a:r>
          </a:p>
          <a:p>
            <a:r>
              <a:rPr lang="en-US" dirty="0"/>
              <a:t>such as slow recursive </a:t>
            </a:r>
          </a:p>
          <a:p>
            <a:r>
              <a:rPr lang="en-US" dirty="0"/>
              <a:t>functions and explosion</a:t>
            </a:r>
          </a:p>
          <a:p>
            <a:r>
              <a:rPr lang="en-US" dirty="0"/>
              <a:t>of generated code.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166E0-CF04-4053-BD50-08C058B9448A}"/>
              </a:ext>
            </a:extLst>
          </p:cNvPr>
          <p:cNvSpPr txBox="1"/>
          <p:nvPr/>
        </p:nvSpPr>
        <p:spPr>
          <a:xfrm>
            <a:off x="9052383" y="2909446"/>
            <a:ext cx="2980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Paper works</a:t>
            </a:r>
          </a:p>
          <a:p>
            <a:r>
              <a:rPr lang="en-US" dirty="0"/>
              <a:t>Dynjit widely adopts ideas from many existing attempts and some other programming languages.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F0A60-5AE3-41FA-AFE8-DA282EDC6400}"/>
              </a:ext>
            </a:extLst>
          </p:cNvPr>
          <p:cNvSpPr txBox="1"/>
          <p:nvPr/>
        </p:nvSpPr>
        <p:spPr>
          <a:xfrm>
            <a:off x="4572001" y="2604966"/>
            <a:ext cx="91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BF12AD-A8A5-4A40-B4AA-16208A6EA7FB}"/>
              </a:ext>
            </a:extLst>
          </p:cNvPr>
          <p:cNvSpPr txBox="1"/>
          <p:nvPr/>
        </p:nvSpPr>
        <p:spPr>
          <a:xfrm>
            <a:off x="6428073" y="4332274"/>
            <a:ext cx="91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BD33E-6FF5-4921-9AE4-BCF1FC35E044}"/>
              </a:ext>
            </a:extLst>
          </p:cNvPr>
          <p:cNvSpPr txBox="1"/>
          <p:nvPr/>
        </p:nvSpPr>
        <p:spPr>
          <a:xfrm>
            <a:off x="6746490" y="3059668"/>
            <a:ext cx="282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Stabilization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D5B85E-8B58-4E98-A0BB-74E3CFCB06B9}"/>
              </a:ext>
            </a:extLst>
          </p:cNvPr>
          <p:cNvSpPr txBox="1"/>
          <p:nvPr/>
        </p:nvSpPr>
        <p:spPr>
          <a:xfrm>
            <a:off x="3645888" y="3881788"/>
            <a:ext cx="127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Evolution</a:t>
            </a:r>
          </a:p>
        </p:txBody>
      </p:sp>
    </p:spTree>
    <p:extLst>
      <p:ext uri="{BB962C8B-B14F-4D97-AF65-F5344CB8AC3E}">
        <p14:creationId xmlns:p14="http://schemas.microsoft.com/office/powerpoint/2010/main" val="258639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4400" b="1" dirty="0"/>
              <a:t>Background</a:t>
            </a:r>
            <a:endParaRPr lang="en-US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18548-E370-4F24-8CBA-817633C7B43D}"/>
              </a:ext>
            </a:extLst>
          </p:cNvPr>
          <p:cNvSpPr txBox="1"/>
          <p:nvPr/>
        </p:nvSpPr>
        <p:spPr>
          <a:xfrm>
            <a:off x="1935256" y="1873841"/>
            <a:ext cx="9513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Python is important!</a:t>
            </a:r>
          </a:p>
          <a:p>
            <a:endParaRPr lang="en-US" sz="6000" dirty="0"/>
          </a:p>
          <a:p>
            <a:r>
              <a:rPr lang="en-US" altLang="zh-TW" sz="6000" dirty="0"/>
              <a:t>However…</a:t>
            </a:r>
            <a:r>
              <a:rPr lang="en-US" sz="6000" dirty="0"/>
              <a:t>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64FE1D-DBC5-41F3-8FB7-7CED6599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5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However, Python is Slow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7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However, Python is Slow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12B869-DF2E-4191-85B2-92183A3238BB}"/>
              </a:ext>
            </a:extLst>
          </p:cNvPr>
          <p:cNvSpPr/>
          <p:nvPr/>
        </p:nvSpPr>
        <p:spPr>
          <a:xfrm>
            <a:off x="4133728" y="2018373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EA1E39-3E0F-4E3E-BEF5-F41AC15C5A5A}"/>
              </a:ext>
            </a:extLst>
          </p:cNvPr>
          <p:cNvSpPr/>
          <p:nvPr/>
        </p:nvSpPr>
        <p:spPr>
          <a:xfrm>
            <a:off x="6882245" y="2025331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2351ED-AD3A-4F6A-BDE5-2D0ED23371F2}"/>
              </a:ext>
            </a:extLst>
          </p:cNvPr>
          <p:cNvSpPr/>
          <p:nvPr/>
        </p:nvSpPr>
        <p:spPr>
          <a:xfrm>
            <a:off x="9385066" y="1487280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Extensions by</a:t>
            </a:r>
          </a:p>
          <a:p>
            <a:pPr algn="ctr"/>
            <a:r>
              <a:rPr lang="en-US" dirty="0"/>
              <a:t>C/C++/Others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6BCE1C-38AE-496F-A239-A5FA4D869BF2}"/>
              </a:ext>
            </a:extLst>
          </p:cNvPr>
          <p:cNvSpPr/>
          <p:nvPr/>
        </p:nvSpPr>
        <p:spPr>
          <a:xfrm>
            <a:off x="9391374" y="3333080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"two-language Problem"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583F9-A8EC-4D0A-8B26-A5FECA2A9059}"/>
              </a:ext>
            </a:extLst>
          </p:cNvPr>
          <p:cNvSpPr/>
          <p:nvPr/>
        </p:nvSpPr>
        <p:spPr>
          <a:xfrm>
            <a:off x="1003300" y="2019550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Companies, Individual Developers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76F551-07B3-4AE1-AA08-D983B82A2A7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634624" y="2419765"/>
            <a:ext cx="1499104" cy="11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F15629B-342D-403F-BBEF-E41C9F2ED5E2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8473157" y="1113423"/>
            <a:ext cx="136659" cy="168715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A58B49-5DA6-430A-B5FC-B405FA4BB63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765052" y="2419765"/>
            <a:ext cx="1117193" cy="69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AB2BD7-63DA-4D2B-AB84-A8D40F20F58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0200728" y="2290063"/>
            <a:ext cx="6308" cy="10430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AB625E-F17F-482B-9F8D-F00474C38DB9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5400000" flipH="1">
            <a:off x="8298597" y="2227425"/>
            <a:ext cx="1307749" cy="2509129"/>
          </a:xfrm>
          <a:prstGeom prst="bentConnector3">
            <a:avLst>
              <a:gd name="adj1" fmla="val -1748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C1497C-E581-47D3-9B94-65C8A89EF088}"/>
              </a:ext>
            </a:extLst>
          </p:cNvPr>
          <p:cNvSpPr txBox="1"/>
          <p:nvPr/>
        </p:nvSpPr>
        <p:spPr>
          <a:xfrm>
            <a:off x="2621113" y="2508032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 Python For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03FF7-D186-413D-8F99-6D5D58E01ECA}"/>
              </a:ext>
            </a:extLst>
          </p:cNvPr>
          <p:cNvSpPr txBox="1"/>
          <p:nvPr/>
        </p:nvSpPr>
        <p:spPr>
          <a:xfrm>
            <a:off x="5967834" y="2489561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Cause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8DF9E1-EA2D-4D97-97D3-9D88D071C7F6}"/>
              </a:ext>
            </a:extLst>
          </p:cNvPr>
          <p:cNvSpPr txBox="1"/>
          <p:nvPr/>
        </p:nvSpPr>
        <p:spPr>
          <a:xfrm>
            <a:off x="7586119" y="1517500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Workarounds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2317A6-3C38-47FE-9879-46F1B2BC9AC6}"/>
              </a:ext>
            </a:extLst>
          </p:cNvPr>
          <p:cNvSpPr txBox="1"/>
          <p:nvPr/>
        </p:nvSpPr>
        <p:spPr>
          <a:xfrm>
            <a:off x="10200728" y="2758122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Cause</a:t>
            </a:r>
          </a:p>
        </p:txBody>
      </p:sp>
    </p:spTree>
    <p:extLst>
      <p:ext uri="{BB962C8B-B14F-4D97-AF65-F5344CB8AC3E}">
        <p14:creationId xmlns:p14="http://schemas.microsoft.com/office/powerpoint/2010/main" val="114274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2599</Words>
  <Application>Microsoft Office PowerPoint</Application>
  <PresentationFormat>Widescreen</PresentationFormat>
  <Paragraphs>612</Paragraphs>
  <Slides>64</Slides>
  <Notes>0</Notes>
  <HiddenSlides>13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-apple-system</vt:lpstr>
      <vt:lpstr>Helvetica Neue</vt:lpstr>
      <vt:lpstr>NexusSans</vt:lpstr>
      <vt:lpstr>Roboto</vt:lpstr>
      <vt:lpstr>Arial</vt:lpstr>
      <vt:lpstr>Arial Black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Dynjit’s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ZhaoWanghongxuan</dc:creator>
  <cp:lastModifiedBy>ZhaoWanghongxuan</cp:lastModifiedBy>
  <cp:revision>68</cp:revision>
  <dcterms:created xsi:type="dcterms:W3CDTF">2020-10-13T05:03:59Z</dcterms:created>
  <dcterms:modified xsi:type="dcterms:W3CDTF">2020-10-17T11:54:16Z</dcterms:modified>
</cp:coreProperties>
</file>