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profile/eva.fuentes.lopez#!/vizhome/UpComingVideoGames/Story1?publish=ye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hinadaily.com.cn/a/202001/07/WS5e13bce6a310cf3e35582c90.html"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agogames.com/different-types-of-gami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ore.steampowered.co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164d70c0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164d70c0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endParaRPr/>
          </a:p>
          <a:p>
            <a:pPr indent="0" lvl="0" marL="0" rtl="0" algn="l">
              <a:spcBef>
                <a:spcPts val="0"/>
              </a:spcBef>
              <a:spcAft>
                <a:spcPts val="0"/>
              </a:spcAft>
              <a:buNone/>
            </a:pPr>
            <a:r>
              <a:rPr lang="en"/>
              <a:t>	</a:t>
            </a:r>
            <a:r>
              <a:rPr lang="en"/>
              <a:t>Created two cleaned separate data sets: one with columns made from each game's genre, and the other with popular tags for columns. Each had the respective game name and popularity rating.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Imported both into PostgreSQL.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Performed the following cleaning with Python, using Pandas libraries in Jupyter Notebook to further narrow down our dataset and Excel to pick up miscellaneous rows when importing to PostgreSQL: </a:t>
            </a:r>
            <a:endParaRPr/>
          </a:p>
          <a:p>
            <a:pPr indent="-298450" lvl="0" marL="914400" rtl="0" algn="l">
              <a:spcBef>
                <a:spcPts val="0"/>
              </a:spcBef>
              <a:spcAft>
                <a:spcPts val="0"/>
              </a:spcAft>
              <a:buSzPts val="1100"/>
              <a:buChar char="-"/>
            </a:pPr>
            <a:r>
              <a:rPr lang="en"/>
              <a:t>Filtered down to only PC Games. </a:t>
            </a:r>
            <a:endParaRPr/>
          </a:p>
          <a:p>
            <a:pPr indent="0" lvl="0" marL="914400" rtl="0" algn="l">
              <a:spcBef>
                <a:spcPts val="0"/>
              </a:spcBef>
              <a:spcAft>
                <a:spcPts val="0"/>
              </a:spcAft>
              <a:buNone/>
            </a:pPr>
            <a:r>
              <a:t/>
            </a:r>
            <a:endParaRPr/>
          </a:p>
          <a:p>
            <a:pPr indent="-298450" lvl="0" marL="914400" rtl="0" algn="l">
              <a:spcBef>
                <a:spcPts val="0"/>
              </a:spcBef>
              <a:spcAft>
                <a:spcPts val="0"/>
              </a:spcAft>
              <a:buSzPts val="1100"/>
              <a:buChar char="-"/>
            </a:pPr>
            <a:r>
              <a:rPr lang="en"/>
              <a:t>Narrowed down number of popular tag and genre columns with sum counts of less than 100 to eliminate the obscure/less used tags. Reduced miscellaneous games.</a:t>
            </a:r>
            <a:endParaRPr/>
          </a:p>
          <a:p>
            <a:pPr indent="0" lvl="0" marL="1828800" rtl="0" algn="l">
              <a:spcBef>
                <a:spcPts val="0"/>
              </a:spcBef>
              <a:spcAft>
                <a:spcPts val="0"/>
              </a:spcAft>
              <a:buNone/>
            </a:pPr>
            <a:r>
              <a:t/>
            </a:r>
            <a:endParaRPr/>
          </a:p>
          <a:p>
            <a:pPr indent="-298450" lvl="0" marL="914400" rtl="0" algn="l">
              <a:spcBef>
                <a:spcPts val="0"/>
              </a:spcBef>
              <a:spcAft>
                <a:spcPts val="0"/>
              </a:spcAft>
              <a:buSzPts val="1100"/>
              <a:buChar char="-"/>
            </a:pPr>
            <a:r>
              <a:rPr lang="en"/>
              <a:t>Narrowed down number of games with positive votes of less than 100. (Meaning less than 100 players have enjoyed the game, or the game had not garnered much popularity/interest since not a lot of users played it.)</a:t>
            </a:r>
            <a:endParaRPr/>
          </a:p>
          <a:p>
            <a:pPr indent="0" lvl="0" marL="1828800" rtl="0" algn="l">
              <a:spcBef>
                <a:spcPts val="0"/>
              </a:spcBef>
              <a:spcAft>
                <a:spcPts val="0"/>
              </a:spcAft>
              <a:buNone/>
            </a:pPr>
            <a:r>
              <a:t/>
            </a:r>
            <a:endParaRPr/>
          </a:p>
          <a:p>
            <a:pPr indent="-298450" lvl="0" marL="914400" rtl="0" algn="l">
              <a:spcBef>
                <a:spcPts val="0"/>
              </a:spcBef>
              <a:spcAft>
                <a:spcPts val="0"/>
              </a:spcAft>
              <a:buSzPts val="1100"/>
              <a:buChar char="-"/>
            </a:pPr>
            <a:r>
              <a:rPr lang="en"/>
              <a:t>Using both the Positive and Negative Ratings, we created an average rating for the game with a score out of 100 for the available games. The raw data also gave us a look into how many players have played said game by the number of positive and negative votes given.</a:t>
            </a:r>
            <a:endParaRPr/>
          </a:p>
          <a:p>
            <a:pPr indent="0" lvl="0" marL="0" rtl="0" algn="l">
              <a:spcBef>
                <a:spcPts val="0"/>
              </a:spcBef>
              <a:spcAft>
                <a:spcPts val="0"/>
              </a:spcAft>
              <a:buNone/>
            </a:pPr>
            <a:r>
              <a:t/>
            </a:r>
            <a:endParaRPr/>
          </a:p>
          <a:p>
            <a:pPr indent="0" lvl="0" marL="0" rtl="0" algn="l">
              <a:lnSpc>
                <a:spcPct val="115000"/>
              </a:lnSpc>
              <a:spcBef>
                <a:spcPts val="1200"/>
              </a:spcBef>
              <a:spcAft>
                <a:spcPts val="1200"/>
              </a:spcAft>
              <a:buNone/>
            </a:pPr>
            <a:r>
              <a:rPr lang="en"/>
              <a:t>	This gave us 6,188 results (rows of games), to assist in narrowing our focus and to explore with different machine learning models.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164d70c0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164d70c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Using Tableau, we created the following visuals to further our analysis.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Basic question answered is what were the games that were rated the highest based on average rating. Created a simple bar chart/list to show the top games and their average rating.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164d70c0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164d70c0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Created a histogram of the groupings of the average rating for the data set. This assisted our learning model by determining what minimum rating would be the cutoff for defining what was considered a “Popular game” and what was not based on the range given.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We based this number on the total sums, for there are amounts of players willing to play a game with an average score of 70. Anywhere below the amount begins to fall.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Found only one game with a rating of 100, which is the game [TITLE]. We considered this a weird outlier and double checked, and it indeed has a 10/10 score on Steam.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164d70c0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164d70c0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endParaRPr/>
          </a:p>
          <a:p>
            <a:pPr indent="0" lvl="0" marL="0" rtl="0" algn="l">
              <a:spcBef>
                <a:spcPts val="0"/>
              </a:spcBef>
              <a:spcAft>
                <a:spcPts val="0"/>
              </a:spcAft>
              <a:buNone/>
            </a:pPr>
            <a:r>
              <a:rPr lang="en"/>
              <a:t>	Need process of:</a:t>
            </a:r>
            <a:endParaRPr/>
          </a:p>
          <a:p>
            <a:pPr indent="-298450" lvl="0" marL="914400" rtl="0" algn="l">
              <a:spcBef>
                <a:spcPts val="0"/>
              </a:spcBef>
              <a:spcAft>
                <a:spcPts val="0"/>
              </a:spcAft>
              <a:buSzPts val="1100"/>
              <a:buChar char="-"/>
            </a:pPr>
            <a:r>
              <a:rPr lang="en"/>
              <a:t>How we built our model based on our 70 cut-off</a:t>
            </a:r>
            <a:endParaRPr/>
          </a:p>
          <a:p>
            <a:pPr indent="-298450" lvl="0" marL="914400" rtl="0" algn="l">
              <a:spcBef>
                <a:spcPts val="0"/>
              </a:spcBef>
              <a:spcAft>
                <a:spcPts val="0"/>
              </a:spcAft>
              <a:buSzPts val="1100"/>
              <a:buChar char="-"/>
            </a:pPr>
            <a:r>
              <a:rPr lang="en"/>
              <a:t>What type of model we used</a:t>
            </a:r>
            <a:endParaRPr/>
          </a:p>
          <a:p>
            <a:pPr indent="-298450" lvl="0" marL="914400" rtl="0" algn="l">
              <a:spcBef>
                <a:spcPts val="0"/>
              </a:spcBef>
              <a:spcAft>
                <a:spcPts val="0"/>
              </a:spcAft>
              <a:buSzPts val="1100"/>
              <a:buChar char="-"/>
            </a:pPr>
            <a:r>
              <a:rPr lang="en"/>
              <a:t>What accuracy scores we got</a:t>
            </a:r>
            <a:endParaRPr/>
          </a:p>
          <a:p>
            <a:pPr indent="-298450" lvl="0" marL="914400" rtl="0" algn="l">
              <a:spcBef>
                <a:spcPts val="0"/>
              </a:spcBef>
              <a:spcAft>
                <a:spcPts val="0"/>
              </a:spcAft>
              <a:buSzPts val="1100"/>
              <a:buChar char="-"/>
            </a:pPr>
            <a:r>
              <a:rPr lang="en"/>
              <a:t>How the model changed based on results</a:t>
            </a:r>
            <a:endParaRPr/>
          </a:p>
          <a:p>
            <a:pPr indent="-298450" lvl="0" marL="914400" rtl="0" algn="l">
              <a:spcBef>
                <a:spcPts val="0"/>
              </a:spcBef>
              <a:spcAft>
                <a:spcPts val="0"/>
              </a:spcAft>
              <a:buSzPts val="1100"/>
              <a:buChar char="-"/>
            </a:pPr>
            <a:r>
              <a:rPr lang="en"/>
              <a:t>If the model changed further, changed markers for training</a:t>
            </a:r>
            <a:endParaRPr/>
          </a:p>
          <a:p>
            <a:pPr indent="-298450" lvl="0" marL="914400" rtl="0" algn="l">
              <a:spcBef>
                <a:spcPts val="0"/>
              </a:spcBef>
              <a:spcAft>
                <a:spcPts val="0"/>
              </a:spcAft>
              <a:buSzPts val="1100"/>
              <a:buChar char="-"/>
            </a:pPr>
            <a:r>
              <a:rPr lang="en"/>
              <a:t>Any visuals/reports of our models and accuracy score(s)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Tools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Algorithms used: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164d70c0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164d70c0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After declaring a score of 70 or above as popular, we determined which genres were the top counts that were listed with the rating.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164d70c0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164d70c0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After declaring a score of 70 or above as popular, we determined which popular tags were the top counts that were listed with the rating.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164d70c0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164d70c0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Top genres, sorted by the number of games within them.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164d70c0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164d70c0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a:t>
            </a:r>
            <a:r>
              <a:rPr lang="en"/>
              <a:t>Top popular tags, sorted by the number of games within them.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164d70c0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164d70c0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a:t>
            </a:r>
            <a:r>
              <a:rPr lang="en"/>
              <a:t>After identifying top genres and popular tags, we located the specific games that fell under each category and sorted them based on rating.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f9d97e6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f9d97e6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Tableau link in title: </a:t>
            </a:r>
            <a:r>
              <a:rPr lang="en" u="sng">
                <a:solidFill>
                  <a:schemeClr val="hlink"/>
                </a:solidFill>
                <a:hlinkClick r:id="rId2"/>
              </a:rPr>
              <a:t>https://public.tableau.com/profile/eva.fuentes.lopez#!/vizhome/UpComingVideoGames/Story1?publish=yes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Will probably remove slides 11-12 and 14-18 and cover them in the Tableau storyboard.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164d70c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164d70c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endParaRPr/>
          </a:p>
          <a:p>
            <a:pPr indent="0" lvl="0" marL="0" rtl="0" algn="l">
              <a:spcBef>
                <a:spcPts val="0"/>
              </a:spcBef>
              <a:spcAft>
                <a:spcPts val="0"/>
              </a:spcAft>
              <a:buNone/>
            </a:pPr>
            <a:r>
              <a:rPr lang="en"/>
              <a:t>	</a:t>
            </a:r>
            <a:r>
              <a:rPr lang="en"/>
              <a:t>We started with the topic of eSports since there was a lot of data coming from the video game industry in general.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Wikipedia Definition (For those that don’t know): Esports (also known as electronic sports, e-sports, or eSports) is a form of sport competition using video games. Esports often takes the form of organized, multiplayer video game competitions, particularly between professional players, individually or as teams.</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As we explored different areas, we found a lot of data sets available to us and further narrowed down the idea of wondering out of everything, what made video games so popular? Since it has grown over decades and there are so many types available, and has statistics similar to everyday sports league and the like.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source: </a:t>
            </a:r>
            <a:endParaRPr/>
          </a:p>
          <a:p>
            <a:pPr indent="0" lvl="0" marL="0" rtl="0" algn="l">
              <a:spcBef>
                <a:spcPts val="0"/>
              </a:spcBef>
              <a:spcAft>
                <a:spcPts val="0"/>
              </a:spcAft>
              <a:buNone/>
            </a:pPr>
            <a:r>
              <a:rPr lang="en"/>
              <a:t>	Chinadaily.com.cn </a:t>
            </a:r>
            <a:endParaRPr/>
          </a:p>
          <a:p>
            <a:pPr indent="0" lvl="0" marL="0" rtl="0" algn="l">
              <a:spcBef>
                <a:spcPts val="0"/>
              </a:spcBef>
              <a:spcAft>
                <a:spcPts val="0"/>
              </a:spcAft>
              <a:buNone/>
            </a:pPr>
            <a:r>
              <a:rPr lang="en"/>
              <a:t>	</a:t>
            </a:r>
            <a:r>
              <a:rPr lang="en" u="sng">
                <a:solidFill>
                  <a:schemeClr val="hlink"/>
                </a:solidFill>
                <a:hlinkClick r:id="rId2"/>
              </a:rPr>
              <a:t>https://www.chinadaily.com.cn/a/202001/07/WS5e13bce6a310cf3e35582c90.html</a:t>
            </a:r>
            <a:r>
              <a:rPr lang="en"/>
              <a:t> </a:t>
            </a:r>
            <a:endParaRPr/>
          </a:p>
          <a:p>
            <a:pPr indent="0" lvl="0" marL="0" rtl="0" algn="l">
              <a:spcBef>
                <a:spcPts val="0"/>
              </a:spcBef>
              <a:spcAft>
                <a:spcPts val="0"/>
              </a:spcAft>
              <a:buNone/>
            </a:pPr>
            <a:r>
              <a:rPr lang="en"/>
              <a:t>	Caption: Team G2 Esports battle against FunPlus Phoenix during the first game of the League of Legends (LOL) World Championship Finals in Paris, France, November 10, 2019. [Photo/Agencies]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164d70c0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164d70c0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298450" lvl="0" marL="914400" rtl="0" algn="l">
              <a:spcBef>
                <a:spcPts val="0"/>
              </a:spcBef>
              <a:spcAft>
                <a:spcPts val="0"/>
              </a:spcAft>
              <a:buSzPts val="1100"/>
              <a:buChar char="-"/>
            </a:pPr>
            <a:r>
              <a:rPr lang="en"/>
              <a:t>Final top genres/top popular tags</a:t>
            </a:r>
            <a:endParaRPr/>
          </a:p>
          <a:p>
            <a:pPr indent="-298450" lvl="0" marL="914400" rtl="0" algn="l">
              <a:spcBef>
                <a:spcPts val="0"/>
              </a:spcBef>
              <a:spcAft>
                <a:spcPts val="0"/>
              </a:spcAft>
              <a:buSzPts val="1100"/>
              <a:buChar char="-"/>
            </a:pPr>
            <a:r>
              <a:rPr lang="en"/>
              <a:t>Top games falling under these categories </a:t>
            </a:r>
            <a:endParaRPr/>
          </a:p>
          <a:p>
            <a:pPr indent="-298450" lvl="0" marL="914400" rtl="0" algn="l">
              <a:spcBef>
                <a:spcPts val="0"/>
              </a:spcBef>
              <a:spcAft>
                <a:spcPts val="0"/>
              </a:spcAft>
              <a:buSzPts val="1100"/>
              <a:buChar char="-"/>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164d70c0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164d70c0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Steam has open source APIs that can be accessed, can update to create a pipeline that creates weekly results, since game trends change at that pace.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Expanding our analysis to other platforms and just not PC.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Looking at other categories, like average play time or user count/ownership, or even sales.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What changes to the model/etc.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This concludes our presentation. We will now open for some Q &amp; 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164d70c0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164d70c0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a:t>
            </a:r>
            <a:r>
              <a:rPr lang="en"/>
              <a:t>The topic was further narrowed down to figuring out what makes a popular video game that many people would play. There are many features that are available to the consumers, and various platforms to choose from.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This data would help potential clients pick which creators to support, or help with decisions among their own creative teams to create a successful and popular video game.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Source: BagoGames.com </a:t>
            </a:r>
            <a:endParaRPr/>
          </a:p>
          <a:p>
            <a:pPr indent="0" lvl="0" marL="0" rtl="0" algn="l">
              <a:spcBef>
                <a:spcPts val="0"/>
              </a:spcBef>
              <a:spcAft>
                <a:spcPts val="0"/>
              </a:spcAft>
              <a:buNone/>
            </a:pPr>
            <a:r>
              <a:rPr lang="en"/>
              <a:t>	</a:t>
            </a:r>
            <a:r>
              <a:rPr lang="en" u="sng">
                <a:solidFill>
                  <a:schemeClr val="hlink"/>
                </a:solidFill>
                <a:hlinkClick r:id="rId2"/>
              </a:rPr>
              <a:t>https://bagogames.com/different-types-of-gaming/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ffb863e75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ffb863e75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endParaRPr/>
          </a:p>
          <a:p>
            <a:pPr indent="0" lvl="0" marL="0" rtl="0" algn="l">
              <a:spcBef>
                <a:spcPts val="0"/>
              </a:spcBef>
              <a:spcAft>
                <a:spcPts val="0"/>
              </a:spcAft>
              <a:buNone/>
            </a:pPr>
            <a:r>
              <a:rPr lang="en"/>
              <a:t>	</a:t>
            </a:r>
            <a:r>
              <a:rPr lang="en"/>
              <a:t>Discovered a lot of available data sources, but a promising one was the Steam service, which has a library of nearly 30,000 games available and many datasets on Kaggle to choose and work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Wikipedia Definition: Steam is a video game digital distribution service by Valve. It was launched as a standalone software client in September 2003 as a way for Valve to provide automatic updates for their games, and expanded to include games from third-party publishers.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Using Steam library data, we wanted to determine what makes a video game successful or “popular” to players, and to predict what next type of video game to meet that standard.</a:t>
            </a:r>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
              <a:t>Image Source: </a:t>
            </a:r>
            <a:r>
              <a:rPr lang="en" u="sng">
                <a:solidFill>
                  <a:schemeClr val="hlink"/>
                </a:solidFill>
                <a:hlinkClick r:id="rId2"/>
              </a:rPr>
              <a:t>https://store.steampowered.com/</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ffb863e75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ffb863e75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endParaRPr/>
          </a:p>
          <a:p>
            <a:pPr indent="0" lvl="0" marL="0" rtl="0" algn="l">
              <a:spcBef>
                <a:spcPts val="0"/>
              </a:spcBef>
              <a:spcAft>
                <a:spcPts val="0"/>
              </a:spcAft>
              <a:buNone/>
            </a:pPr>
            <a:r>
              <a:rPr lang="en"/>
              <a:t>	</a:t>
            </a:r>
            <a:r>
              <a:rPr lang="en"/>
              <a:t>We settled on two datasets from Kaggle that were sourced from Steam. The creators of both of these had their data scraped from Steam's shop and APIs and provided clean detailed data to work with.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These sets were published May 2019, but the Steam library has available APIs that can be scraped again to update the data set for future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Links to Kaggle data sources included in the titles.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164d70c0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164d70c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endParaRPr/>
          </a:p>
          <a:p>
            <a:pPr indent="0" lvl="0" marL="0" rtl="0" algn="l">
              <a:spcBef>
                <a:spcPts val="0"/>
              </a:spcBef>
              <a:spcAft>
                <a:spcPts val="0"/>
              </a:spcAft>
              <a:buNone/>
            </a:pPr>
            <a:r>
              <a:rPr lang="en"/>
              <a:t>	From the first data set, we focused on the displayed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Positive Ratings = number of players that left a positive or “thumbs up” for the game.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Negative Ratings = number of players that left a negative or “thumbs down” for the game.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27,033 games in the 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Screenshot of columns from Kaggle.com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164d70c0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164d70c0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endParaRPr/>
          </a:p>
          <a:p>
            <a:pPr indent="0" lvl="0" marL="0" rtl="0" algn="l">
              <a:spcBef>
                <a:spcPts val="0"/>
              </a:spcBef>
              <a:spcAft>
                <a:spcPts val="0"/>
              </a:spcAft>
              <a:buNone/>
            </a:pPr>
            <a:r>
              <a:rPr lang="en"/>
              <a:t>	From the second data set, we utilized the Popular Tags and Genres that were assigned to the available games.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Popular tags were assigned to each game by the players to further classify the content that the game offered.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Genre is a more general classification of a play style of a video game.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40,752 </a:t>
            </a:r>
            <a:r>
              <a:rPr lang="en"/>
              <a:t>games in the set.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 Screenshot of columns from Kaggle.com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ffb863e75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ffb863e75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endParaRPr/>
          </a:p>
          <a:p>
            <a:pPr indent="0" lvl="0" marL="0" rtl="0" algn="l">
              <a:spcBef>
                <a:spcPts val="0"/>
              </a:spcBef>
              <a:spcAft>
                <a:spcPts val="0"/>
              </a:spcAft>
              <a:buNone/>
            </a:pPr>
            <a:r>
              <a:rPr lang="en"/>
              <a:t>	These are the following questions we decided to focus on as we examined our data sets and began our analysis.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164d70c0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164d70c0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Notes: </a:t>
            </a:r>
            <a:endParaRPr/>
          </a:p>
          <a:p>
            <a:pPr indent="0" lvl="0" marL="0" rtl="0" algn="l">
              <a:spcBef>
                <a:spcPts val="0"/>
              </a:spcBef>
              <a:spcAft>
                <a:spcPts val="0"/>
              </a:spcAft>
              <a:buNone/>
            </a:pPr>
            <a:r>
              <a:rPr lang="en"/>
              <a:t>	We d</a:t>
            </a:r>
            <a:r>
              <a:rPr lang="en"/>
              <a:t>iscovered a lot of titles and available game types within the data sets, but decided to focus on PC games to keep things a bit more streamlined and since there are a lot of creators who make games for the PC platform and therefore allows for a broader variety of genres/categories.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As each source was reviewed, we determined that we wanted to focus on the ratings of the game to generate a target, and the following attributes that may have contributed to the popularity or successfulness of the game. </a:t>
            </a:r>
            <a:r>
              <a:rPr lang="en"/>
              <a:t>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The features we wanted to work with were genre and popular tags. </a:t>
            </a:r>
            <a:endParaRPr/>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hyperlink" Target="https://public.tableau.com/profile/eva.fuentes.lopez#!/vizhome/UpComingVideoGames/Story1?publis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nikdavis/steam-store-games" TargetMode="External"/><Relationship Id="rId4" Type="http://schemas.openxmlformats.org/officeDocument/2006/relationships/hyperlink" Target="https://www.kaggle.com/trolukovich/steam-games-complete-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s://www.kaggle.com/nikdavis/steam-store-games"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www.kaggle.com/trolukovich/steam-games-complete-dataset"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and Coming Video Games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t>
            </a:r>
            <a:r>
              <a:rPr lang="en"/>
              <a:t>Zubair Aslam, Eva Fuentes-Lopez, Ammad Rashid, Karyssa Tillis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t>Cleaned Data Sets stored in PostgreSQL database. </a:t>
            </a:r>
            <a:endParaRPr sz="1200"/>
          </a:p>
          <a:p>
            <a:pPr indent="0" lvl="0" marL="0" rtl="0" algn="l">
              <a:lnSpc>
                <a:spcPct val="115000"/>
              </a:lnSpc>
              <a:spcBef>
                <a:spcPts val="0"/>
              </a:spcBef>
              <a:spcAft>
                <a:spcPts val="0"/>
              </a:spcAft>
              <a:buNone/>
            </a:pPr>
            <a:r>
              <a:rPr lang="en" sz="1200"/>
              <a:t>Top Sample - Popular Tags data set</a:t>
            </a:r>
            <a:endParaRPr sz="1200"/>
          </a:p>
          <a:p>
            <a:pPr indent="0" lvl="0" marL="0" rtl="0" algn="l">
              <a:lnSpc>
                <a:spcPct val="115000"/>
              </a:lnSpc>
              <a:spcBef>
                <a:spcPts val="0"/>
              </a:spcBef>
              <a:spcAft>
                <a:spcPts val="0"/>
              </a:spcAft>
              <a:buNone/>
            </a:pPr>
            <a:r>
              <a:rPr lang="en" sz="1200"/>
              <a:t>Below Sample - Genres data set</a:t>
            </a:r>
            <a:endParaRPr sz="1200"/>
          </a:p>
        </p:txBody>
      </p:sp>
      <p:pic>
        <p:nvPicPr>
          <p:cNvPr id="194" name="Google Shape;194;p22"/>
          <p:cNvPicPr preferRelativeResize="0"/>
          <p:nvPr/>
        </p:nvPicPr>
        <p:blipFill>
          <a:blip r:embed="rId3">
            <a:alphaModFix/>
          </a:blip>
          <a:stretch>
            <a:fillRect/>
          </a:stretch>
        </p:blipFill>
        <p:spPr>
          <a:xfrm>
            <a:off x="152400" y="2183834"/>
            <a:ext cx="8839199" cy="1762499"/>
          </a:xfrm>
          <a:prstGeom prst="rect">
            <a:avLst/>
          </a:prstGeom>
          <a:noFill/>
          <a:ln>
            <a:noFill/>
          </a:ln>
        </p:spPr>
      </p:pic>
      <p:pic>
        <p:nvPicPr>
          <p:cNvPr id="195" name="Google Shape;195;p22"/>
          <p:cNvPicPr preferRelativeResize="0"/>
          <p:nvPr/>
        </p:nvPicPr>
        <p:blipFill>
          <a:blip r:embed="rId4">
            <a:alphaModFix/>
          </a:blip>
          <a:stretch>
            <a:fillRect/>
          </a:stretch>
        </p:blipFill>
        <p:spPr>
          <a:xfrm>
            <a:off x="152400" y="228600"/>
            <a:ext cx="8839200" cy="18040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pic>
        <p:nvPicPr>
          <p:cNvPr id="201" name="Google Shape;201;p23"/>
          <p:cNvPicPr preferRelativeResize="0"/>
          <p:nvPr/>
        </p:nvPicPr>
        <p:blipFill rotWithShape="1">
          <a:blip r:embed="rId3">
            <a:alphaModFix/>
          </a:blip>
          <a:srcRect b="4441" l="7304" r="58529" t="12384"/>
          <a:stretch/>
        </p:blipFill>
        <p:spPr>
          <a:xfrm>
            <a:off x="4572000" y="1558027"/>
            <a:ext cx="2095499" cy="3193676"/>
          </a:xfrm>
          <a:prstGeom prst="rect">
            <a:avLst/>
          </a:prstGeom>
          <a:noFill/>
          <a:ln>
            <a:noFill/>
          </a:ln>
        </p:spPr>
      </p:pic>
      <p:sp>
        <p:nvSpPr>
          <p:cNvPr id="202" name="Google Shape;202;p23"/>
          <p:cNvSpPr txBox="1"/>
          <p:nvPr>
            <p:ph idx="4294967295" type="body"/>
          </p:nvPr>
        </p:nvSpPr>
        <p:spPr>
          <a:xfrm>
            <a:off x="1297500" y="1558025"/>
            <a:ext cx="2626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individual ratings answered a simple question: What games were rated the most popular? </a:t>
            </a:r>
            <a:endParaRPr/>
          </a:p>
          <a:p>
            <a:pPr indent="0" lvl="0" marL="0" rtl="0" algn="l">
              <a:spcBef>
                <a:spcPts val="1600"/>
              </a:spcBef>
              <a:spcAft>
                <a:spcPts val="1600"/>
              </a:spcAft>
              <a:buNone/>
            </a:pPr>
            <a:r>
              <a:rPr lang="en"/>
              <a:t>This opened up our next steps to determine the counts of games that fell into different rating brackets.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08" name="Google Shape;208;p24"/>
          <p:cNvSpPr txBox="1"/>
          <p:nvPr>
            <p:ph idx="4294967295" type="body"/>
          </p:nvPr>
        </p:nvSpPr>
        <p:spPr>
          <a:xfrm>
            <a:off x="1297500" y="1558025"/>
            <a:ext cx="2626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grouping the data into average ratings, we were able to determine the minimum rating to use towards our machine learning model. </a:t>
            </a:r>
            <a:endParaRPr/>
          </a:p>
          <a:p>
            <a:pPr indent="0" lvl="0" marL="0" rtl="0" algn="l">
              <a:spcBef>
                <a:spcPts val="1600"/>
              </a:spcBef>
              <a:spcAft>
                <a:spcPts val="0"/>
              </a:spcAft>
              <a:buNone/>
            </a:pPr>
            <a:r>
              <a:rPr lang="en"/>
              <a:t>This defined what was considered a “Popular Game” and which was not. </a:t>
            </a:r>
            <a:endParaRPr/>
          </a:p>
          <a:p>
            <a:pPr indent="0" lvl="0" marL="0" rtl="0" algn="l">
              <a:spcBef>
                <a:spcPts val="1600"/>
              </a:spcBef>
              <a:spcAft>
                <a:spcPts val="1600"/>
              </a:spcAft>
              <a:buNone/>
            </a:pPr>
            <a:r>
              <a:rPr lang="en"/>
              <a:t>We declared a 70 minimum rating for popularity. </a:t>
            </a:r>
            <a:endParaRPr/>
          </a:p>
        </p:txBody>
      </p:sp>
      <p:pic>
        <p:nvPicPr>
          <p:cNvPr id="209" name="Google Shape;209;p24"/>
          <p:cNvPicPr preferRelativeResize="0"/>
          <p:nvPr/>
        </p:nvPicPr>
        <p:blipFill>
          <a:blip r:embed="rId3">
            <a:alphaModFix/>
          </a:blip>
          <a:stretch>
            <a:fillRect/>
          </a:stretch>
        </p:blipFill>
        <p:spPr>
          <a:xfrm>
            <a:off x="4095750" y="1558025"/>
            <a:ext cx="4638673" cy="29756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 Machine Learning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 Top Genres</a:t>
            </a:r>
            <a:endParaRPr/>
          </a:p>
        </p:txBody>
      </p:sp>
      <p:sp>
        <p:nvSpPr>
          <p:cNvPr id="220" name="Google Shape;220;p26"/>
          <p:cNvSpPr txBox="1"/>
          <p:nvPr>
            <p:ph idx="4294967295" type="body"/>
          </p:nvPr>
        </p:nvSpPr>
        <p:spPr>
          <a:xfrm>
            <a:off x="1297500" y="1558025"/>
            <a:ext cx="2626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declaring a score of 70 or above as a popular rating, we determined which genres were the top counts.</a:t>
            </a:r>
            <a:endParaRPr/>
          </a:p>
        </p:txBody>
      </p:sp>
      <p:pic>
        <p:nvPicPr>
          <p:cNvPr id="221" name="Google Shape;221;p26"/>
          <p:cNvPicPr preferRelativeResize="0"/>
          <p:nvPr/>
        </p:nvPicPr>
        <p:blipFill>
          <a:blip r:embed="rId3">
            <a:alphaModFix/>
          </a:blip>
          <a:stretch>
            <a:fillRect/>
          </a:stretch>
        </p:blipFill>
        <p:spPr>
          <a:xfrm>
            <a:off x="4095750" y="1558025"/>
            <a:ext cx="4791404" cy="297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 Top Popular Tags</a:t>
            </a:r>
            <a:endParaRPr/>
          </a:p>
        </p:txBody>
      </p:sp>
      <p:sp>
        <p:nvSpPr>
          <p:cNvPr id="227" name="Google Shape;227;p27"/>
          <p:cNvSpPr txBox="1"/>
          <p:nvPr>
            <p:ph idx="4294967295" type="body"/>
          </p:nvPr>
        </p:nvSpPr>
        <p:spPr>
          <a:xfrm>
            <a:off x="1297500" y="1558025"/>
            <a:ext cx="2626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declaring a score of 70 or above as a popular rating, we determined which popular tags were the top counts.</a:t>
            </a:r>
            <a:endParaRPr/>
          </a:p>
        </p:txBody>
      </p:sp>
      <p:pic>
        <p:nvPicPr>
          <p:cNvPr id="228" name="Google Shape;228;p27"/>
          <p:cNvPicPr preferRelativeResize="0"/>
          <p:nvPr/>
        </p:nvPicPr>
        <p:blipFill rotWithShape="1">
          <a:blip r:embed="rId3">
            <a:alphaModFix/>
          </a:blip>
          <a:srcRect b="0" l="0" r="0" t="9739"/>
          <a:stretch/>
        </p:blipFill>
        <p:spPr>
          <a:xfrm>
            <a:off x="4095750" y="1847850"/>
            <a:ext cx="4791401" cy="268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 Genre Ranks</a:t>
            </a:r>
            <a:endParaRPr/>
          </a:p>
        </p:txBody>
      </p:sp>
      <p:sp>
        <p:nvSpPr>
          <p:cNvPr id="234" name="Google Shape;234;p28"/>
          <p:cNvSpPr txBox="1"/>
          <p:nvPr>
            <p:ph idx="4294967295" type="body"/>
          </p:nvPr>
        </p:nvSpPr>
        <p:spPr>
          <a:xfrm>
            <a:off x="1297500" y="1558025"/>
            <a:ext cx="2626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Genres:</a:t>
            </a:r>
            <a:endParaRPr/>
          </a:p>
          <a:p>
            <a:pPr indent="-311150" lvl="0" marL="457200" rtl="0" algn="l">
              <a:spcBef>
                <a:spcPts val="1600"/>
              </a:spcBef>
              <a:spcAft>
                <a:spcPts val="0"/>
              </a:spcAft>
              <a:buSzPts val="1300"/>
              <a:buAutoNum type="arabicPeriod"/>
            </a:pPr>
            <a:r>
              <a:rPr lang="en"/>
              <a:t>Item</a:t>
            </a:r>
            <a:endParaRPr/>
          </a:p>
          <a:p>
            <a:pPr indent="-311150" lvl="0" marL="457200" rtl="0" algn="l">
              <a:spcBef>
                <a:spcPts val="0"/>
              </a:spcBef>
              <a:spcAft>
                <a:spcPts val="0"/>
              </a:spcAft>
              <a:buSzPts val="1300"/>
              <a:buAutoNum type="arabicPeriod"/>
            </a:pPr>
            <a:r>
              <a:rPr lang="en"/>
              <a:t>Item</a:t>
            </a:r>
            <a:endParaRPr/>
          </a:p>
          <a:p>
            <a:pPr indent="-311150" lvl="0" marL="457200" rtl="0" algn="l">
              <a:spcBef>
                <a:spcPts val="0"/>
              </a:spcBef>
              <a:spcAft>
                <a:spcPts val="0"/>
              </a:spcAft>
              <a:buSzPts val="1300"/>
              <a:buAutoNum type="arabicPeriod"/>
            </a:pPr>
            <a:r>
              <a:rPr lang="en"/>
              <a:t>Item</a:t>
            </a:r>
            <a:endParaRPr/>
          </a:p>
          <a:p>
            <a:pPr indent="-311150" lvl="0" marL="457200" rtl="0" algn="l">
              <a:spcBef>
                <a:spcPts val="0"/>
              </a:spcBef>
              <a:spcAft>
                <a:spcPts val="0"/>
              </a:spcAft>
              <a:buSzPts val="1300"/>
              <a:buAutoNum type="arabicPeriod"/>
            </a:pPr>
            <a:r>
              <a:rPr lang="en"/>
              <a:t>Item </a:t>
            </a:r>
            <a:endParaRPr/>
          </a:p>
          <a:p>
            <a:pPr indent="-311150" lvl="0" marL="457200" rtl="0" algn="l">
              <a:spcBef>
                <a:spcPts val="0"/>
              </a:spcBef>
              <a:spcAft>
                <a:spcPts val="0"/>
              </a:spcAft>
              <a:buSzPts val="1300"/>
              <a:buAutoNum type="arabicPeriod"/>
            </a:pPr>
            <a:r>
              <a:rPr lang="en"/>
              <a:t>Item </a:t>
            </a:r>
            <a:endParaRPr/>
          </a:p>
        </p:txBody>
      </p:sp>
      <p:pic>
        <p:nvPicPr>
          <p:cNvPr id="235" name="Google Shape;235;p28"/>
          <p:cNvPicPr preferRelativeResize="0"/>
          <p:nvPr/>
        </p:nvPicPr>
        <p:blipFill rotWithShape="1">
          <a:blip r:embed="rId3">
            <a:alphaModFix/>
          </a:blip>
          <a:srcRect b="9148" l="0" r="0" t="0"/>
          <a:stretch/>
        </p:blipFill>
        <p:spPr>
          <a:xfrm>
            <a:off x="4095750" y="1558025"/>
            <a:ext cx="4735099" cy="291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 Popular Tag Ranks</a:t>
            </a:r>
            <a:endParaRPr/>
          </a:p>
        </p:txBody>
      </p:sp>
      <p:sp>
        <p:nvSpPr>
          <p:cNvPr id="241" name="Google Shape;241;p29"/>
          <p:cNvSpPr txBox="1"/>
          <p:nvPr>
            <p:ph idx="4294967295" type="body"/>
          </p:nvPr>
        </p:nvSpPr>
        <p:spPr>
          <a:xfrm>
            <a:off x="1297500" y="1558025"/>
            <a:ext cx="2626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Popular Tags: </a:t>
            </a:r>
            <a:endParaRPr/>
          </a:p>
          <a:p>
            <a:pPr indent="-311150" lvl="0" marL="457200" rtl="0" algn="l">
              <a:spcBef>
                <a:spcPts val="1600"/>
              </a:spcBef>
              <a:spcAft>
                <a:spcPts val="0"/>
              </a:spcAft>
              <a:buSzPts val="1300"/>
              <a:buAutoNum type="arabicPeriod"/>
            </a:pPr>
            <a:r>
              <a:rPr lang="en"/>
              <a:t>Item</a:t>
            </a:r>
            <a:endParaRPr/>
          </a:p>
          <a:p>
            <a:pPr indent="-311150" lvl="0" marL="457200" rtl="0" algn="l">
              <a:spcBef>
                <a:spcPts val="0"/>
              </a:spcBef>
              <a:spcAft>
                <a:spcPts val="0"/>
              </a:spcAft>
              <a:buSzPts val="1300"/>
              <a:buAutoNum type="arabicPeriod"/>
            </a:pPr>
            <a:r>
              <a:rPr lang="en"/>
              <a:t>Item</a:t>
            </a:r>
            <a:endParaRPr/>
          </a:p>
          <a:p>
            <a:pPr indent="-311150" lvl="0" marL="457200" rtl="0" algn="l">
              <a:spcBef>
                <a:spcPts val="0"/>
              </a:spcBef>
              <a:spcAft>
                <a:spcPts val="0"/>
              </a:spcAft>
              <a:buSzPts val="1300"/>
              <a:buAutoNum type="arabicPeriod"/>
            </a:pPr>
            <a:r>
              <a:rPr lang="en"/>
              <a:t>Item</a:t>
            </a:r>
            <a:endParaRPr/>
          </a:p>
          <a:p>
            <a:pPr indent="-311150" lvl="0" marL="457200" rtl="0" algn="l">
              <a:spcBef>
                <a:spcPts val="0"/>
              </a:spcBef>
              <a:spcAft>
                <a:spcPts val="0"/>
              </a:spcAft>
              <a:buSzPts val="1300"/>
              <a:buAutoNum type="arabicPeriod"/>
            </a:pPr>
            <a:r>
              <a:rPr lang="en"/>
              <a:t>Item </a:t>
            </a:r>
            <a:endParaRPr/>
          </a:p>
          <a:p>
            <a:pPr indent="-311150" lvl="0" marL="457200" rtl="0" algn="l">
              <a:spcBef>
                <a:spcPts val="0"/>
              </a:spcBef>
              <a:spcAft>
                <a:spcPts val="0"/>
              </a:spcAft>
              <a:buSzPts val="1300"/>
              <a:buAutoNum type="arabicPeriod"/>
            </a:pPr>
            <a:r>
              <a:rPr lang="en"/>
              <a:t>Item </a:t>
            </a:r>
            <a:endParaRPr/>
          </a:p>
        </p:txBody>
      </p:sp>
      <p:pic>
        <p:nvPicPr>
          <p:cNvPr id="242" name="Google Shape;242;p29"/>
          <p:cNvPicPr preferRelativeResize="0"/>
          <p:nvPr/>
        </p:nvPicPr>
        <p:blipFill rotWithShape="1">
          <a:blip r:embed="rId3">
            <a:alphaModFix/>
          </a:blip>
          <a:srcRect b="9148" l="0" r="0" t="14099"/>
          <a:stretch/>
        </p:blipFill>
        <p:spPr>
          <a:xfrm>
            <a:off x="4095750" y="2009775"/>
            <a:ext cx="4735099" cy="2459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 Identifying Top Games</a:t>
            </a:r>
            <a:endParaRPr/>
          </a:p>
        </p:txBody>
      </p:sp>
      <p:sp>
        <p:nvSpPr>
          <p:cNvPr id="248" name="Google Shape;248;p30"/>
          <p:cNvSpPr txBox="1"/>
          <p:nvPr>
            <p:ph idx="4294967295" type="body"/>
          </p:nvPr>
        </p:nvSpPr>
        <p:spPr>
          <a:xfrm>
            <a:off x="1297500" y="1558025"/>
            <a:ext cx="26268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identifying top genres and popular tags, found the specific games that fell under each category with the best ratings</a:t>
            </a:r>
            <a:endParaRPr/>
          </a:p>
          <a:p>
            <a:pPr indent="0" lvl="0" marL="0" rtl="0" algn="l">
              <a:spcBef>
                <a:spcPts val="1600"/>
              </a:spcBef>
              <a:spcAft>
                <a:spcPts val="1600"/>
              </a:spcAft>
              <a:buNone/>
            </a:pPr>
            <a:r>
              <a:t/>
            </a:r>
            <a:endParaRPr/>
          </a:p>
        </p:txBody>
      </p:sp>
      <p:pic>
        <p:nvPicPr>
          <p:cNvPr id="249" name="Google Shape;249;p30"/>
          <p:cNvPicPr preferRelativeResize="0"/>
          <p:nvPr/>
        </p:nvPicPr>
        <p:blipFill>
          <a:blip r:embed="rId3">
            <a:alphaModFix/>
          </a:blip>
          <a:stretch>
            <a:fillRect/>
          </a:stretch>
        </p:blipFill>
        <p:spPr>
          <a:xfrm>
            <a:off x="3924300" y="1457175"/>
            <a:ext cx="5070573" cy="31129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Tableau Storyboard &amp; Dashboard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Discovery</a:t>
            </a:r>
            <a:endParaRPr/>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began exploring project topics with eSports, for there was a lot of data available within the video game industry.</a:t>
            </a:r>
            <a:endParaRPr/>
          </a:p>
          <a:p>
            <a:pPr indent="0" lvl="0" marL="0" rtl="0" algn="l">
              <a:spcBef>
                <a:spcPts val="1600"/>
              </a:spcBef>
              <a:spcAft>
                <a:spcPts val="1600"/>
              </a:spcAft>
              <a:buNone/>
            </a:pPr>
            <a:r>
              <a:rPr lang="en"/>
              <a:t>As we explored different areas, we came upon the questions of how did video games get so big? The industry has grown exponentially and there are many types of games available. </a:t>
            </a:r>
            <a:endParaRPr/>
          </a:p>
        </p:txBody>
      </p:sp>
      <p:pic>
        <p:nvPicPr>
          <p:cNvPr id="142" name="Google Shape;142;p14"/>
          <p:cNvPicPr preferRelativeResize="0"/>
          <p:nvPr/>
        </p:nvPicPr>
        <p:blipFill>
          <a:blip r:embed="rId3">
            <a:alphaModFix/>
          </a:blip>
          <a:stretch>
            <a:fillRect/>
          </a:stretch>
        </p:blipFill>
        <p:spPr>
          <a:xfrm>
            <a:off x="4691100" y="1463000"/>
            <a:ext cx="4290901" cy="2860601"/>
          </a:xfrm>
          <a:prstGeom prst="rect">
            <a:avLst/>
          </a:prstGeom>
          <a:noFill/>
          <a:ln>
            <a:noFill/>
          </a:ln>
        </p:spPr>
      </p:pic>
      <p:sp>
        <p:nvSpPr>
          <p:cNvPr id="143" name="Google Shape;143;p14"/>
          <p:cNvSpPr txBox="1"/>
          <p:nvPr/>
        </p:nvSpPr>
        <p:spPr>
          <a:xfrm>
            <a:off x="4691100" y="4412075"/>
            <a:ext cx="3690900" cy="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Lato"/>
                <a:ea typeface="Lato"/>
                <a:cs typeface="Lato"/>
                <a:sym typeface="Lato"/>
              </a:rPr>
              <a:t>League of Legends (LOL) World Championship Finals in Paris, France, November 10, 2019. </a:t>
            </a:r>
            <a:endParaRPr sz="9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Analysis</a:t>
            </a:r>
            <a:endParaRPr/>
          </a:p>
        </p:txBody>
      </p:sp>
      <p:sp>
        <p:nvSpPr>
          <p:cNvPr id="260" name="Google Shape;260;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Final top genres/top popular tags</a:t>
            </a:r>
            <a:endParaRPr/>
          </a:p>
          <a:p>
            <a:pPr indent="-311150" lvl="0" marL="457200" rtl="0" algn="l">
              <a:spcBef>
                <a:spcPts val="1600"/>
              </a:spcBef>
              <a:spcAft>
                <a:spcPts val="1600"/>
              </a:spcAft>
              <a:buSzPts val="1300"/>
              <a:buChar char="-"/>
            </a:pPr>
            <a:r>
              <a:rPr lang="en"/>
              <a:t>Top games falling under these categories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r>
              <a:rPr lang="en"/>
              <a:t> for Future Analysis &amp; Changes</a:t>
            </a:r>
            <a:endParaRPr/>
          </a:p>
        </p:txBody>
      </p:sp>
      <p:sp>
        <p:nvSpPr>
          <p:cNvPr id="266" name="Google Shape;266;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Connecting our data sources using Steam's API to provide updated library results, therefore continuing to evolve our learning model and allowing a client to track any trends over time.</a:t>
            </a:r>
            <a:endParaRPr/>
          </a:p>
          <a:p>
            <a:pPr indent="-311150" lvl="0" marL="457200" rtl="0" algn="l">
              <a:spcBef>
                <a:spcPts val="0"/>
              </a:spcBef>
              <a:spcAft>
                <a:spcPts val="0"/>
              </a:spcAft>
              <a:buSzPts val="1300"/>
              <a:buChar char="●"/>
            </a:pPr>
            <a:r>
              <a:rPr lang="en"/>
              <a:t>Expanding and including video games from other platforms.</a:t>
            </a:r>
            <a:endParaRPr/>
          </a:p>
          <a:p>
            <a:pPr indent="0" lvl="0" marL="0" rtl="0" algn="l">
              <a:spcBef>
                <a:spcPts val="1600"/>
              </a:spcBef>
              <a:spcAft>
                <a:spcPts val="0"/>
              </a:spcAft>
              <a:buNone/>
            </a:pPr>
            <a:r>
              <a:rPr lang="en"/>
              <a:t>** Machine Learning improvements: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Selection</a:t>
            </a:r>
            <a:endParaRPr/>
          </a:p>
        </p:txBody>
      </p:sp>
      <p:sp>
        <p:nvSpPr>
          <p:cNvPr id="149" name="Google Shape;149;p1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topic was further narrowed down to figuring out what makes a video game popular. There are many features to focus on, such as the platform, type of game-play, genre, and various other categories. </a:t>
            </a:r>
            <a:endParaRPr/>
          </a:p>
          <a:p>
            <a:pPr indent="0" lvl="0" marL="0" rtl="0" algn="l">
              <a:spcBef>
                <a:spcPts val="1600"/>
              </a:spcBef>
              <a:spcAft>
                <a:spcPts val="1600"/>
              </a:spcAft>
              <a:buNone/>
            </a:pPr>
            <a:r>
              <a:rPr lang="en"/>
              <a:t>By analyzing this data, it</a:t>
            </a:r>
            <a:r>
              <a:rPr lang="en"/>
              <a:t> would help potential clients pick which creators to support, or help with decisions among their own creative teams to create a successful and popular video game.  </a:t>
            </a:r>
            <a:endParaRPr/>
          </a:p>
        </p:txBody>
      </p:sp>
      <p:pic>
        <p:nvPicPr>
          <p:cNvPr id="150" name="Google Shape;150;p15"/>
          <p:cNvPicPr preferRelativeResize="0"/>
          <p:nvPr/>
        </p:nvPicPr>
        <p:blipFill>
          <a:blip r:embed="rId3">
            <a:alphaModFix/>
          </a:blip>
          <a:stretch>
            <a:fillRect/>
          </a:stretch>
        </p:blipFill>
        <p:spPr>
          <a:xfrm>
            <a:off x="4853100" y="1460250"/>
            <a:ext cx="4138500" cy="2328596"/>
          </a:xfrm>
          <a:prstGeom prst="rect">
            <a:avLst/>
          </a:prstGeom>
          <a:noFill/>
          <a:ln>
            <a:noFill/>
          </a:ln>
        </p:spPr>
      </p:pic>
      <p:sp>
        <p:nvSpPr>
          <p:cNvPr id="151" name="Google Shape;151;p15"/>
          <p:cNvSpPr txBox="1"/>
          <p:nvPr/>
        </p:nvSpPr>
        <p:spPr>
          <a:xfrm>
            <a:off x="4857750" y="4000500"/>
            <a:ext cx="4138500" cy="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Lato"/>
                <a:ea typeface="Lato"/>
                <a:cs typeface="Lato"/>
                <a:sym typeface="Lato"/>
              </a:rPr>
              <a:t>Platform devices/controllers  from left:</a:t>
            </a:r>
            <a:endParaRPr sz="900">
              <a:solidFill>
                <a:srgbClr val="FFFFFF"/>
              </a:solidFill>
              <a:latin typeface="Lato"/>
              <a:ea typeface="Lato"/>
              <a:cs typeface="Lato"/>
              <a:sym typeface="Lato"/>
            </a:endParaRPr>
          </a:p>
          <a:p>
            <a:pPr indent="0" lvl="0" marL="0" rtl="0" algn="l">
              <a:spcBef>
                <a:spcPts val="0"/>
              </a:spcBef>
              <a:spcAft>
                <a:spcPts val="0"/>
              </a:spcAft>
              <a:buNone/>
            </a:pPr>
            <a:r>
              <a:rPr lang="en" sz="900">
                <a:solidFill>
                  <a:srgbClr val="FFFFFF"/>
                </a:solidFill>
                <a:latin typeface="Lato"/>
                <a:ea typeface="Lato"/>
                <a:cs typeface="Lato"/>
                <a:sym typeface="Lato"/>
              </a:rPr>
              <a:t>Nintendo Switch, Playstation 4, Xbox One, Personal Gaming Computer</a:t>
            </a:r>
            <a:endParaRPr sz="9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57" name="Google Shape;157;p16"/>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discovered </a:t>
            </a:r>
            <a:r>
              <a:rPr lang="en"/>
              <a:t>a lot of available data sources, but a promising one was the Steam service, which has a library of nearly 30,000 games </a:t>
            </a:r>
            <a:r>
              <a:rPr lang="en"/>
              <a:t>of their own make and from third-party publishers. </a:t>
            </a:r>
            <a:endParaRPr/>
          </a:p>
          <a:p>
            <a:pPr indent="0" lvl="0" marL="0" rtl="0" algn="l">
              <a:spcBef>
                <a:spcPts val="1600"/>
              </a:spcBef>
              <a:spcAft>
                <a:spcPts val="0"/>
              </a:spcAft>
              <a:buNone/>
            </a:pPr>
            <a:r>
              <a:rPr lang="en"/>
              <a:t>Many open datasets from Steam are available on Kaggle to choose and work with.</a:t>
            </a:r>
            <a:endParaRPr/>
          </a:p>
          <a:p>
            <a:pPr indent="0" lvl="0" marL="0" rtl="0" algn="l">
              <a:spcBef>
                <a:spcPts val="1600"/>
              </a:spcBef>
              <a:spcAft>
                <a:spcPts val="1600"/>
              </a:spcAft>
              <a:buNone/>
            </a:pPr>
            <a:r>
              <a:t/>
            </a:r>
            <a:endParaRPr/>
          </a:p>
        </p:txBody>
      </p:sp>
      <p:pic>
        <p:nvPicPr>
          <p:cNvPr id="158" name="Google Shape;158;p16"/>
          <p:cNvPicPr preferRelativeResize="0"/>
          <p:nvPr/>
        </p:nvPicPr>
        <p:blipFill rotWithShape="1">
          <a:blip r:embed="rId3">
            <a:alphaModFix/>
          </a:blip>
          <a:srcRect b="0" l="21875" r="21875" t="0"/>
          <a:stretch/>
        </p:blipFill>
        <p:spPr>
          <a:xfrm>
            <a:off x="5425200" y="1567539"/>
            <a:ext cx="2911200" cy="2911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164" name="Google Shape;164;p17"/>
          <p:cNvSpPr txBox="1"/>
          <p:nvPr>
            <p:ph idx="1" type="body"/>
          </p:nvPr>
        </p:nvSpPr>
        <p:spPr>
          <a:xfrm>
            <a:off x="1297500" y="1536325"/>
            <a:ext cx="70389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solidFill>
                  <a:schemeClr val="hlink"/>
                </a:solidFill>
                <a:hlinkClick r:id="rId3"/>
              </a:rPr>
              <a:t>Steam Store Games (Clean dataset)</a:t>
            </a:r>
            <a:endParaRPr/>
          </a:p>
          <a:p>
            <a:pPr indent="-311150" lvl="0" marL="457200" rtl="0" algn="l">
              <a:lnSpc>
                <a:spcPct val="115000"/>
              </a:lnSpc>
              <a:spcBef>
                <a:spcPts val="1600"/>
              </a:spcBef>
              <a:spcAft>
                <a:spcPts val="0"/>
              </a:spcAft>
              <a:buSzPts val="1300"/>
              <a:buChar char="●"/>
            </a:pPr>
            <a:r>
              <a:rPr lang="en"/>
              <a:t>Combined data of 27,000 games scraped from Steam and SteamSpy APIs (May 2019)</a:t>
            </a:r>
            <a:endParaRPr/>
          </a:p>
          <a:p>
            <a:pPr indent="-311150" lvl="0" marL="457200" rtl="0" algn="l">
              <a:lnSpc>
                <a:spcPct val="115000"/>
              </a:lnSpc>
              <a:spcBef>
                <a:spcPts val="0"/>
              </a:spcBef>
              <a:spcAft>
                <a:spcPts val="0"/>
              </a:spcAft>
              <a:buSzPts val="1300"/>
              <a:buChar char="●"/>
            </a:pPr>
            <a:r>
              <a:rPr lang="en"/>
              <a:t>Creator: Nik Davis </a:t>
            </a:r>
            <a:endParaRPr/>
          </a:p>
          <a:p>
            <a:pPr indent="0" lvl="0" marL="0" rtl="0" algn="l">
              <a:lnSpc>
                <a:spcPct val="115000"/>
              </a:lnSpc>
              <a:spcBef>
                <a:spcPts val="1600"/>
              </a:spcBef>
              <a:spcAft>
                <a:spcPts val="0"/>
              </a:spcAft>
              <a:buNone/>
            </a:pPr>
            <a:r>
              <a:rPr lang="en" u="sng">
                <a:solidFill>
                  <a:schemeClr val="hlink"/>
                </a:solidFill>
                <a:hlinkClick r:id="rId4"/>
              </a:rPr>
              <a:t>Steam Games Complete Dataset</a:t>
            </a:r>
            <a:endParaRPr/>
          </a:p>
          <a:p>
            <a:pPr indent="-311150" lvl="0" marL="457200" rtl="0" algn="l">
              <a:lnSpc>
                <a:spcPct val="115000"/>
              </a:lnSpc>
              <a:spcBef>
                <a:spcPts val="1600"/>
              </a:spcBef>
              <a:spcAft>
                <a:spcPts val="0"/>
              </a:spcAft>
              <a:buSzPts val="1300"/>
              <a:buChar char="●"/>
            </a:pPr>
            <a:r>
              <a:rPr lang="en"/>
              <a:t>40k Steam Games Dataset from Steam shop with detailed data. (June 2019)</a:t>
            </a:r>
            <a:endParaRPr/>
          </a:p>
          <a:p>
            <a:pPr indent="-311150" lvl="0" marL="457200" rtl="0" algn="l">
              <a:lnSpc>
                <a:spcPct val="115000"/>
              </a:lnSpc>
              <a:spcBef>
                <a:spcPts val="0"/>
              </a:spcBef>
              <a:spcAft>
                <a:spcPts val="0"/>
              </a:spcAft>
              <a:buSzPts val="1300"/>
              <a:buChar char="●"/>
            </a:pPr>
            <a:r>
              <a:rPr lang="en"/>
              <a:t>Creator: Alexander Antonov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Focused columns from </a:t>
            </a:r>
            <a:r>
              <a:rPr lang="en" u="sng">
                <a:solidFill>
                  <a:schemeClr val="accent5"/>
                </a:solidFill>
                <a:hlinkClick r:id="rId3"/>
              </a:rPr>
              <a:t>Steam Store Games (Clean dataset)</a:t>
            </a:r>
            <a:r>
              <a:rPr lang="en"/>
              <a:t>, 5 out of 18 columns displayed.</a:t>
            </a:r>
            <a:endParaRPr/>
          </a:p>
        </p:txBody>
      </p:sp>
      <p:pic>
        <p:nvPicPr>
          <p:cNvPr id="170" name="Google Shape;170;p18"/>
          <p:cNvPicPr preferRelativeResize="0"/>
          <p:nvPr/>
        </p:nvPicPr>
        <p:blipFill>
          <a:blip r:embed="rId4">
            <a:alphaModFix/>
          </a:blip>
          <a:stretch>
            <a:fillRect/>
          </a:stretch>
        </p:blipFill>
        <p:spPr>
          <a:xfrm>
            <a:off x="812725" y="804825"/>
            <a:ext cx="7846151" cy="353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Focused columns from </a:t>
            </a:r>
            <a:r>
              <a:rPr lang="en" u="sng">
                <a:solidFill>
                  <a:schemeClr val="accent5"/>
                </a:solidFill>
                <a:hlinkClick r:id="rId3"/>
              </a:rPr>
              <a:t>Steam Games Complete Dataset</a:t>
            </a:r>
            <a:r>
              <a:rPr lang="en"/>
              <a:t>, 3 out of 20 columns displayed.</a:t>
            </a:r>
            <a:endParaRPr/>
          </a:p>
        </p:txBody>
      </p:sp>
      <p:pic>
        <p:nvPicPr>
          <p:cNvPr id="176" name="Google Shape;176;p19"/>
          <p:cNvPicPr preferRelativeResize="0"/>
          <p:nvPr/>
        </p:nvPicPr>
        <p:blipFill>
          <a:blip r:embed="rId4">
            <a:alphaModFix/>
          </a:blip>
          <a:stretch>
            <a:fillRect/>
          </a:stretch>
        </p:blipFill>
        <p:spPr>
          <a:xfrm>
            <a:off x="1970125" y="304800"/>
            <a:ext cx="4621209" cy="400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Answer</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features determine a video game’s popularity or success? </a:t>
            </a:r>
            <a:endParaRPr sz="1400"/>
          </a:p>
          <a:p>
            <a:pPr indent="0" lvl="0" marL="0" rtl="0" algn="l">
              <a:spcBef>
                <a:spcPts val="1600"/>
              </a:spcBef>
              <a:spcAft>
                <a:spcPts val="0"/>
              </a:spcAft>
              <a:buNone/>
            </a:pPr>
            <a:r>
              <a:rPr lang="en" sz="1400"/>
              <a:t>What relations are there between a game’s rating and genre or popular tags? </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88" name="Google Shape;188;p21"/>
          <p:cNvSpPr txBox="1"/>
          <p:nvPr>
            <p:ph idx="1" type="body"/>
          </p:nvPr>
        </p:nvSpPr>
        <p:spPr>
          <a:xfrm>
            <a:off x="1297500" y="1567550"/>
            <a:ext cx="7038900" cy="27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Determined the following aspects to focus on from our data sources: </a:t>
            </a:r>
            <a:endParaRPr/>
          </a:p>
          <a:p>
            <a:pPr indent="-311150" lvl="0" marL="457200" rtl="0" algn="l">
              <a:spcBef>
                <a:spcPts val="1600"/>
              </a:spcBef>
              <a:spcAft>
                <a:spcPts val="0"/>
              </a:spcAft>
              <a:buSzPts val="1300"/>
              <a:buChar char="●"/>
            </a:pPr>
            <a:r>
              <a:rPr lang="en"/>
              <a:t>PC based video games</a:t>
            </a:r>
            <a:endParaRPr/>
          </a:p>
          <a:p>
            <a:pPr indent="-311150" lvl="0" marL="457200" rtl="0" algn="l">
              <a:spcBef>
                <a:spcPts val="0"/>
              </a:spcBef>
              <a:spcAft>
                <a:spcPts val="0"/>
              </a:spcAft>
              <a:buSzPts val="1300"/>
              <a:buChar char="●"/>
            </a:pPr>
            <a:r>
              <a:rPr lang="en"/>
              <a:t>Popular Tags</a:t>
            </a:r>
            <a:endParaRPr/>
          </a:p>
          <a:p>
            <a:pPr indent="-311150" lvl="0" marL="457200" rtl="0" algn="l">
              <a:spcBef>
                <a:spcPts val="0"/>
              </a:spcBef>
              <a:spcAft>
                <a:spcPts val="0"/>
              </a:spcAft>
              <a:buSzPts val="1300"/>
              <a:buChar char="●"/>
            </a:pPr>
            <a:r>
              <a:rPr lang="en"/>
              <a:t>Genre</a:t>
            </a:r>
            <a:endParaRPr/>
          </a:p>
          <a:p>
            <a:pPr indent="-311150" lvl="0" marL="457200" rtl="0" algn="l">
              <a:spcBef>
                <a:spcPts val="0"/>
              </a:spcBef>
              <a:spcAft>
                <a:spcPts val="0"/>
              </a:spcAft>
              <a:buSzPts val="1300"/>
              <a:buChar char="●"/>
            </a:pPr>
            <a:r>
              <a:rPr lang="en"/>
              <a:t>Ratings</a:t>
            </a:r>
            <a:endParaRPr/>
          </a:p>
          <a:p>
            <a:pPr indent="0" lvl="0" marL="0" rtl="0" algn="l">
              <a:spcBef>
                <a:spcPts val="1600"/>
              </a:spcBef>
              <a:spcAft>
                <a:spcPts val="0"/>
              </a:spcAft>
              <a:buNone/>
            </a:pPr>
            <a:r>
              <a:rPr lang="en"/>
              <a:t>Combined both data sets based on name and reduced outliers by eliminating the following:</a:t>
            </a:r>
            <a:endParaRPr/>
          </a:p>
          <a:p>
            <a:pPr indent="-311150" lvl="0" marL="457200" rtl="0" algn="l">
              <a:spcBef>
                <a:spcPts val="1600"/>
              </a:spcBef>
              <a:spcAft>
                <a:spcPts val="0"/>
              </a:spcAft>
              <a:buSzPts val="1300"/>
              <a:buChar char="●"/>
            </a:pPr>
            <a:r>
              <a:rPr lang="en"/>
              <a:t>Low rating counts</a:t>
            </a:r>
            <a:endParaRPr/>
          </a:p>
          <a:p>
            <a:pPr indent="-311150" lvl="0" marL="457200" rtl="0" algn="l">
              <a:spcBef>
                <a:spcPts val="0"/>
              </a:spcBef>
              <a:spcAft>
                <a:spcPts val="0"/>
              </a:spcAft>
              <a:buSzPts val="1300"/>
              <a:buChar char="●"/>
            </a:pPr>
            <a:r>
              <a:rPr lang="en"/>
              <a:t>Low counts of miscellaneous Popular Tags </a:t>
            </a:r>
            <a:endParaRPr/>
          </a:p>
          <a:p>
            <a:pPr indent="-311150" lvl="0" marL="457200" rtl="0" algn="l">
              <a:spcBef>
                <a:spcPts val="0"/>
              </a:spcBef>
              <a:spcAft>
                <a:spcPts val="0"/>
              </a:spcAft>
              <a:buSzPts val="1300"/>
              <a:buChar char="●"/>
            </a:pPr>
            <a:r>
              <a:rPr lang="en"/>
              <a:t>Low counts of Genre categories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