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83" r:id="rId11"/>
    <p:sldId id="275" r:id="rId12"/>
    <p:sldId id="277" r:id="rId13"/>
    <p:sldId id="282" r:id="rId14"/>
  </p:sldIdLst>
  <p:sldSz cx="9144000" cy="5143500" type="screen16x9"/>
  <p:notesSz cx="6858000" cy="9144000"/>
  <p:embeddedFontLst>
    <p:embeddedFont>
      <p:font typeface="Lato" panose="020B0604020202020204" charset="0"/>
      <p:regular r:id="rId16"/>
      <p:bold r:id="rId17"/>
      <p:italic r:id="rId18"/>
      <p:boldItalic r:id="rId19"/>
    </p:embeddedFont>
    <p:embeddedFont>
      <p:font typeface="Montserrat"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042" autoAdjust="0"/>
  </p:normalViewPr>
  <p:slideViewPr>
    <p:cSldViewPr snapToGrid="0">
      <p:cViewPr>
        <p:scale>
          <a:sx n="100" d="100"/>
          <a:sy n="100" d="100"/>
        </p:scale>
        <p:origin x="1914" y="-4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public.tableau.com/profile/eva.fuentes.lopez#!/vizhome/UCB_Storyboard_Dashboard/UpandComingVideoGames?publish=ye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chinadaily.com.cn/a/202001/07/WS5e13bce6a310cf3e35582c90.html"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bagogames.com/different-types-of-gamin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tore.steampowered.com/"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Tableau link: </a:t>
            </a:r>
            <a:r>
              <a:rPr lang="en-US" dirty="0">
                <a:hlinkClick r:id="rId3"/>
              </a:rPr>
              <a:t>https://public.tableau.com/profile/eva.fuentes.lopez#!/vizhome/UCB_Storyboard_Dashboard/UpandComingVideoGames?publish=yes</a:t>
            </a:r>
            <a:endParaRPr lang="en-US"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r>
              <a:rPr lang="en-US" dirty="0"/>
              <a:t>Storyboard of exploratory charts, dashboard, and machine learning analysis in Tableau. </a:t>
            </a:r>
          </a:p>
          <a:p>
            <a:endParaRPr lang="en-US" dirty="0"/>
          </a:p>
          <a:p>
            <a:r>
              <a:rPr lang="en-US" dirty="0"/>
              <a:t>Video Game Ratings:	</a:t>
            </a:r>
          </a:p>
          <a:p>
            <a:pPr lvl="1"/>
            <a:r>
              <a:rPr lang="en-US" dirty="0"/>
              <a:t>Using individual ratings answered a simple question: What games were rated the most popular? </a:t>
            </a:r>
          </a:p>
          <a:p>
            <a:pPr lvl="1"/>
            <a:r>
              <a:rPr lang="en-US" dirty="0"/>
              <a:t>This opened our next steps to determine the counts of games that fell into different rating brackets. </a:t>
            </a:r>
          </a:p>
          <a:p>
            <a:pPr marL="615950" lvl="1" indent="0">
              <a:buNone/>
            </a:pPr>
            <a:endParaRPr lang="en-US" dirty="0"/>
          </a:p>
          <a:p>
            <a:pPr lvl="0"/>
            <a:r>
              <a:rPr lang="en-US" dirty="0"/>
              <a:t>Count of Games per Rating:</a:t>
            </a:r>
          </a:p>
          <a:p>
            <a:pPr lvl="1"/>
            <a:r>
              <a:rPr lang="en-US" dirty="0"/>
              <a:t>Created a histogram of the groupings of the average rating for the data set. This assisted our learning model by determining what minimum rating would be the cutoff for defining what was considered a “Popular game” and what was not based on the range given. </a:t>
            </a:r>
          </a:p>
          <a:p>
            <a:pPr lvl="1"/>
            <a:r>
              <a:rPr lang="en-US" dirty="0"/>
              <a:t>We based this number on the total sums, for there are amounts of players willing to play a game with an average score of 75. Anywhere below the amount begins to fall. </a:t>
            </a:r>
          </a:p>
          <a:p>
            <a:pPr lvl="1"/>
            <a:r>
              <a:rPr lang="en-US" dirty="0"/>
              <a:t>Found only one game with a rating of 100, which is the game “Sabbat of the Witch”. We considered this a weird outlier and double checked, and it indeed has a 10/10 score on Steam. </a:t>
            </a:r>
          </a:p>
          <a:p>
            <a:pPr marL="615950" lvl="1" indent="0">
              <a:buNone/>
            </a:pPr>
            <a:endParaRPr lang="en-US" dirty="0"/>
          </a:p>
          <a:p>
            <a:pPr lvl="0"/>
            <a:r>
              <a:rPr lang="en-US" dirty="0"/>
              <a:t>Popular Tag Counts</a:t>
            </a:r>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After declaring a score of 75 or above as popular, we determined which Popular Tags were the top counts that were listed with the rating.</a:t>
            </a:r>
          </a:p>
          <a:p>
            <a:pPr lvl="1"/>
            <a:endParaRPr lang="en-US" dirty="0"/>
          </a:p>
          <a:p>
            <a:pPr lvl="0"/>
            <a:r>
              <a:rPr lang="en-US" dirty="0"/>
              <a:t>Genre Counts </a:t>
            </a:r>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After declaring a score of 75 or above as popular, we determined which Genres were the top counts that were listed with the rating.</a:t>
            </a:r>
          </a:p>
          <a:p>
            <a:pPr lvl="0"/>
            <a:endParaRPr lang="en-US" dirty="0"/>
          </a:p>
          <a:p>
            <a:pPr lvl="0"/>
            <a:r>
              <a:rPr lang="en-US" dirty="0"/>
              <a:t>Dashboard: </a:t>
            </a:r>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Interactivity: The charts update when a video game title is selected, or when different selections and adjustments are made in right-hand controls. </a:t>
            </a:r>
          </a:p>
          <a:p>
            <a:pPr marL="158750" lvl="0" indent="0">
              <a:buNone/>
            </a:pPr>
            <a:endParaRPr lang="en-US" dirty="0"/>
          </a:p>
          <a:p>
            <a:r>
              <a:rPr lang="en-US" dirty="0"/>
              <a:t>Machine Learning:</a:t>
            </a:r>
          </a:p>
          <a:p>
            <a:pPr lvl="1"/>
            <a:r>
              <a:rPr lang="en-US" dirty="0"/>
              <a:t>*** Brief explanation </a:t>
            </a:r>
          </a:p>
          <a:p>
            <a:pPr lvl="1"/>
            <a:r>
              <a:rPr lang="en-US" dirty="0"/>
              <a:t>Need process of:</a:t>
            </a:r>
          </a:p>
          <a:p>
            <a:pPr lvl="2"/>
            <a:r>
              <a:rPr lang="en-US" dirty="0"/>
              <a:t>How we built our model based on our 75 cut-off</a:t>
            </a:r>
          </a:p>
          <a:p>
            <a:pPr lvl="2"/>
            <a:r>
              <a:rPr lang="en-US" dirty="0"/>
              <a:t>What type of model we used</a:t>
            </a:r>
          </a:p>
          <a:p>
            <a:pPr lvl="2"/>
            <a:r>
              <a:rPr lang="en-US" dirty="0"/>
              <a:t>What accuracy scores we got</a:t>
            </a:r>
          </a:p>
          <a:p>
            <a:pPr lvl="2"/>
            <a:r>
              <a:rPr lang="en-US" dirty="0"/>
              <a:t>How the model changed based on results</a:t>
            </a:r>
          </a:p>
          <a:p>
            <a:pPr lvl="2"/>
            <a:r>
              <a:rPr lang="en-US" dirty="0"/>
              <a:t>If the model changed further, changed markers for training</a:t>
            </a:r>
          </a:p>
          <a:p>
            <a:pPr lvl="2"/>
            <a:r>
              <a:rPr lang="en-US" dirty="0"/>
              <a:t>Any visuals/reports of our models and accuracy score(s) </a:t>
            </a:r>
          </a:p>
          <a:p>
            <a:pPr lvl="1"/>
            <a:r>
              <a:rPr lang="en-US" dirty="0"/>
              <a:t>Tools used: </a:t>
            </a:r>
          </a:p>
          <a:p>
            <a:pPr lvl="1"/>
            <a:r>
              <a:rPr lang="en-US" dirty="0"/>
              <a:t>Algorithms used: </a:t>
            </a:r>
          </a:p>
          <a:p>
            <a:pPr lvl="1"/>
            <a:r>
              <a:rPr lang="en-US" dirty="0"/>
              <a:t>Write about features of accuracy from machine learning</a:t>
            </a:r>
          </a:p>
          <a:p>
            <a:pPr lvl="1"/>
            <a:r>
              <a:rPr lang="en-US" dirty="0"/>
              <a:t>What we felt that we have achieved in this process, condition metrics (what we found to answer the questions), etc. </a:t>
            </a:r>
          </a:p>
          <a:p>
            <a:pPr lvl="1"/>
            <a:endParaRPr lang="en-US" dirty="0"/>
          </a:p>
          <a:p>
            <a:pPr lvl="1"/>
            <a:endParaRPr lang="en-US" dirty="0"/>
          </a:p>
        </p:txBody>
      </p:sp>
    </p:spTree>
    <p:extLst>
      <p:ext uri="{BB962C8B-B14F-4D97-AF65-F5344CB8AC3E}">
        <p14:creationId xmlns:p14="http://schemas.microsoft.com/office/powerpoint/2010/main" val="3866474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9164d70c0d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9164d70c0d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r>
              <a:rPr lang="en-US" sz="1100" b="0" i="0" u="none" strike="noStrike" cap="none" dirty="0">
                <a:solidFill>
                  <a:srgbClr val="000000"/>
                </a:solidFill>
                <a:effectLst/>
                <a:latin typeface="Arial"/>
                <a:ea typeface="Arial"/>
                <a:cs typeface="Arial"/>
                <a:sym typeface="Arial"/>
              </a:rPr>
              <a:t>How we built our model based on our 75 cut-off? </a:t>
            </a:r>
          </a:p>
          <a:p>
            <a:pPr lvl="1" rtl="0" fontAlgn="base"/>
            <a:r>
              <a:rPr lang="en-US" sz="1100" b="1" i="0" u="none" strike="noStrike" cap="none" dirty="0">
                <a:solidFill>
                  <a:srgbClr val="000000"/>
                </a:solidFill>
                <a:effectLst/>
                <a:latin typeface="Arial"/>
                <a:ea typeface="Arial"/>
                <a:cs typeface="Arial"/>
                <a:sym typeface="Arial"/>
              </a:rPr>
              <a:t>As a group we decided to use bins in order to classify the </a:t>
            </a:r>
            <a:r>
              <a:rPr lang="en-US" sz="1100" b="1" i="0" u="none" strike="noStrike" cap="none" dirty="0" err="1">
                <a:solidFill>
                  <a:srgbClr val="000000"/>
                </a:solidFill>
                <a:effectLst/>
                <a:latin typeface="Arial"/>
                <a:ea typeface="Arial"/>
                <a:cs typeface="Arial"/>
                <a:sym typeface="Arial"/>
              </a:rPr>
              <a:t>percent_positive_reviews</a:t>
            </a:r>
            <a:r>
              <a:rPr lang="en-US" sz="1100" b="1" i="0" u="none" strike="noStrike" cap="none" dirty="0">
                <a:solidFill>
                  <a:srgbClr val="000000"/>
                </a:solidFill>
                <a:effectLst/>
                <a:latin typeface="Arial"/>
                <a:ea typeface="Arial"/>
                <a:cs typeface="Arial"/>
                <a:sym typeface="Arial"/>
              </a:rPr>
              <a:t> column. If a game was above a rating of 75 it was classified as popular and given a variable of “1”. If a game was below a rating of 75, it was classified as unpopular and given a variable of “0”. </a:t>
            </a:r>
          </a:p>
          <a:p>
            <a:pPr lvl="1" rtl="0" fontAlgn="base"/>
            <a:endParaRPr lang="en-US" sz="1100" b="1" i="0" u="none" strike="noStrike" cap="none" dirty="0">
              <a:solidFill>
                <a:srgbClr val="000000"/>
              </a:solidFill>
              <a:effectLst/>
              <a:latin typeface="Arial"/>
              <a:ea typeface="Arial"/>
              <a:cs typeface="Arial"/>
              <a:sym typeface="Arial"/>
            </a:endParaRPr>
          </a:p>
          <a:p>
            <a:pPr rtl="0" fontAlgn="base"/>
            <a:r>
              <a:rPr lang="en-US" sz="1100" b="0" i="0" u="none" strike="noStrike" cap="none" dirty="0">
                <a:solidFill>
                  <a:srgbClr val="000000"/>
                </a:solidFill>
                <a:effectLst/>
                <a:latin typeface="Arial"/>
                <a:ea typeface="Arial"/>
                <a:cs typeface="Arial"/>
                <a:sym typeface="Arial"/>
              </a:rPr>
              <a:t>What type of model we used</a:t>
            </a:r>
          </a:p>
          <a:p>
            <a:pPr lvl="1" rtl="0" fontAlgn="base"/>
            <a:r>
              <a:rPr lang="en-US" sz="1100" b="1" i="0" u="none" strike="noStrike" cap="none" dirty="0">
                <a:solidFill>
                  <a:srgbClr val="000000"/>
                </a:solidFill>
                <a:effectLst/>
                <a:latin typeface="Arial"/>
                <a:ea typeface="Arial"/>
                <a:cs typeface="Arial"/>
                <a:sym typeface="Arial"/>
              </a:rPr>
              <a:t>After creating the classification column, we decided to use a Logistic Regression model. The Logistic Regression model proved to be a beneficial model to run because of its simplicity in giving us binary outcomes, either a game would be classified as popular or unpopular. </a:t>
            </a:r>
          </a:p>
          <a:p>
            <a:pPr lvl="1" rtl="0" fontAlgn="base"/>
            <a:endParaRPr lang="en-US" sz="1100" b="1" i="0" u="none" strike="noStrike" cap="none" dirty="0">
              <a:solidFill>
                <a:srgbClr val="000000"/>
              </a:solidFill>
              <a:effectLst/>
              <a:latin typeface="Arial"/>
              <a:ea typeface="Arial"/>
              <a:cs typeface="Arial"/>
              <a:sym typeface="Arial"/>
            </a:endParaRPr>
          </a:p>
          <a:p>
            <a:pPr rtl="0" fontAlgn="base"/>
            <a:r>
              <a:rPr lang="en-US" sz="1100" b="0" i="0" u="none" strike="noStrike" cap="none" dirty="0">
                <a:solidFill>
                  <a:srgbClr val="000000"/>
                </a:solidFill>
                <a:effectLst/>
                <a:latin typeface="Arial"/>
                <a:ea typeface="Arial"/>
                <a:cs typeface="Arial"/>
                <a:sym typeface="Arial"/>
              </a:rPr>
              <a:t>What accuracy scores we got</a:t>
            </a:r>
          </a:p>
          <a:p>
            <a:pPr lvl="1" rtl="0" fontAlgn="base"/>
            <a:r>
              <a:rPr lang="en-US" sz="1100" b="1" i="0" u="none" strike="noStrike" cap="none" dirty="0">
                <a:solidFill>
                  <a:srgbClr val="000000"/>
                </a:solidFill>
                <a:effectLst/>
                <a:latin typeface="Arial"/>
                <a:ea typeface="Arial"/>
                <a:cs typeface="Arial"/>
                <a:sym typeface="Arial"/>
              </a:rPr>
              <a:t>For the Logistic Regression Model with the popular tags being used as our features, we got an accuracy score of about 73%. For the logistic regression model with the features being the Genre, we got an accuracy score of 70%. </a:t>
            </a:r>
          </a:p>
          <a:p>
            <a:pPr lvl="1" rtl="0" fontAlgn="base"/>
            <a:endParaRPr lang="en-US" sz="1100" b="1" i="0" u="none" strike="noStrike" cap="none" dirty="0">
              <a:solidFill>
                <a:srgbClr val="000000"/>
              </a:solidFill>
              <a:effectLst/>
              <a:latin typeface="Arial"/>
              <a:ea typeface="Arial"/>
              <a:cs typeface="Arial"/>
              <a:sym typeface="Arial"/>
            </a:endParaRPr>
          </a:p>
          <a:p>
            <a:pPr rtl="0" fontAlgn="base"/>
            <a:r>
              <a:rPr lang="en-US" sz="1100" b="0" i="0" u="none" strike="noStrike" cap="none" dirty="0">
                <a:solidFill>
                  <a:srgbClr val="000000"/>
                </a:solidFill>
                <a:effectLst/>
                <a:latin typeface="Arial"/>
                <a:ea typeface="Arial"/>
                <a:cs typeface="Arial"/>
                <a:sym typeface="Arial"/>
              </a:rPr>
              <a:t>What are some limitations to the Logistic Regression Model? </a:t>
            </a:r>
          </a:p>
          <a:p>
            <a:pPr lvl="1" rtl="0" fontAlgn="base"/>
            <a:r>
              <a:rPr lang="en-US" sz="1100" b="1" i="0" u="none" strike="noStrike" cap="none" dirty="0">
                <a:solidFill>
                  <a:srgbClr val="000000"/>
                </a:solidFill>
                <a:effectLst/>
                <a:latin typeface="Arial"/>
                <a:ea typeface="Arial"/>
                <a:cs typeface="Arial"/>
                <a:sym typeface="Arial"/>
              </a:rPr>
              <a:t>One limitation that stands out about the Logistic Regression Model is the fact that there is a possibility for overfitting. For example, a game that was predicted popular based on its popular tags and </a:t>
            </a:r>
            <a:r>
              <a:rPr lang="en-US" sz="1100" b="1" i="0" u="none" strike="noStrike" cap="none" dirty="0" err="1">
                <a:solidFill>
                  <a:srgbClr val="000000"/>
                </a:solidFill>
                <a:effectLst/>
                <a:latin typeface="Arial"/>
                <a:ea typeface="Arial"/>
                <a:cs typeface="Arial"/>
                <a:sym typeface="Arial"/>
              </a:rPr>
              <a:t>percent_positive_reviews</a:t>
            </a:r>
            <a:r>
              <a:rPr lang="en-US" sz="1100" b="1" i="0" u="none" strike="noStrike" cap="none" dirty="0">
                <a:solidFill>
                  <a:srgbClr val="000000"/>
                </a:solidFill>
                <a:effectLst/>
                <a:latin typeface="Arial"/>
                <a:ea typeface="Arial"/>
                <a:cs typeface="Arial"/>
                <a:sym typeface="Arial"/>
              </a:rPr>
              <a:t> in reality may not actually be a popular game. </a:t>
            </a:r>
          </a:p>
          <a:p>
            <a:pPr lvl="1" rtl="0" fontAlgn="base"/>
            <a:endParaRPr lang="en-US" sz="1100" b="1" i="0" u="none" strike="noStrike" cap="none" dirty="0">
              <a:solidFill>
                <a:srgbClr val="000000"/>
              </a:solidFill>
              <a:effectLst/>
              <a:latin typeface="Arial"/>
              <a:ea typeface="Arial"/>
              <a:cs typeface="Arial"/>
              <a:sym typeface="Arial"/>
            </a:endParaRPr>
          </a:p>
          <a:p>
            <a:pPr rtl="0" fontAlgn="base"/>
            <a:r>
              <a:rPr lang="en-US" sz="1100" b="0" i="0" u="none" strike="noStrike" cap="none" dirty="0">
                <a:solidFill>
                  <a:srgbClr val="000000"/>
                </a:solidFill>
                <a:effectLst/>
                <a:latin typeface="Arial"/>
                <a:ea typeface="Arial"/>
                <a:cs typeface="Arial"/>
                <a:sym typeface="Arial"/>
              </a:rPr>
              <a:t>What could we have done differently for the Machine Learning process? </a:t>
            </a:r>
          </a:p>
          <a:p>
            <a:pPr lvl="1" rtl="0" fontAlgn="base"/>
            <a:r>
              <a:rPr lang="en-US" sz="1100" b="1" i="0" u="none" strike="noStrike" cap="none" dirty="0">
                <a:solidFill>
                  <a:srgbClr val="000000"/>
                </a:solidFill>
                <a:effectLst/>
                <a:latin typeface="Arial"/>
                <a:ea typeface="Arial"/>
                <a:cs typeface="Arial"/>
                <a:sym typeface="Arial"/>
              </a:rPr>
              <a:t>One potential issue with our Machine Learning model has to do with the target column. For the </a:t>
            </a:r>
            <a:r>
              <a:rPr lang="en-US" sz="1100" b="1" i="0" u="none" strike="noStrike" cap="none" dirty="0" err="1">
                <a:solidFill>
                  <a:srgbClr val="000000"/>
                </a:solidFill>
                <a:effectLst/>
                <a:latin typeface="Arial"/>
                <a:ea typeface="Arial"/>
                <a:cs typeface="Arial"/>
                <a:sym typeface="Arial"/>
              </a:rPr>
              <a:t>percent_positive_reviews</a:t>
            </a:r>
            <a:r>
              <a:rPr lang="en-US" sz="1100" b="1" i="0" u="none" strike="noStrike" cap="none" dirty="0">
                <a:solidFill>
                  <a:srgbClr val="000000"/>
                </a:solidFill>
                <a:effectLst/>
                <a:latin typeface="Arial"/>
                <a:ea typeface="Arial"/>
                <a:cs typeface="Arial"/>
                <a:sym typeface="Arial"/>
              </a:rPr>
              <a:t> column, each game had a different amount of total reviews. Some games had a significant amount of reviews while others did not have nearly as much.</a:t>
            </a:r>
          </a:p>
          <a:p>
            <a:pPr marL="615950" lvl="1" indent="0" rtl="0" fontAlgn="base">
              <a:buNone/>
            </a:pPr>
            <a:endParaRPr lang="en-US" sz="1100" b="1" i="0" u="none" strike="noStrike" cap="none" dirty="0">
              <a:solidFill>
                <a:srgbClr val="000000"/>
              </a:solidFill>
              <a:effectLst/>
              <a:latin typeface="Arial"/>
              <a:ea typeface="Arial"/>
              <a:cs typeface="Arial"/>
              <a:sym typeface="Arial"/>
            </a:endParaRPr>
          </a:p>
          <a:p>
            <a:pPr lvl="0" rtl="0" fontAlgn="base"/>
            <a:r>
              <a:rPr lang="en-US" sz="1100" b="1" i="0" u="none" strike="noStrike" cap="none" dirty="0">
                <a:solidFill>
                  <a:srgbClr val="000000"/>
                </a:solidFill>
                <a:effectLst/>
                <a:latin typeface="Arial"/>
                <a:ea typeface="Arial"/>
                <a:cs typeface="Arial"/>
                <a:sym typeface="Arial"/>
              </a:rPr>
              <a:t>Tools used: Pandas, </a:t>
            </a:r>
            <a:r>
              <a:rPr lang="en-US" sz="1100" b="1" i="0" u="none" strike="noStrike" cap="none" dirty="0" err="1">
                <a:solidFill>
                  <a:srgbClr val="000000"/>
                </a:solidFill>
                <a:effectLst/>
                <a:latin typeface="Arial"/>
                <a:ea typeface="Arial"/>
                <a:cs typeface="Arial"/>
                <a:sym typeface="Arial"/>
              </a:rPr>
              <a:t>Sklearn</a:t>
            </a:r>
            <a:r>
              <a:rPr lang="en-US" sz="1100" b="1" i="0" u="none" strike="noStrike" cap="none" dirty="0">
                <a:solidFill>
                  <a:srgbClr val="000000"/>
                </a:solidFill>
                <a:effectLst/>
                <a:latin typeface="Arial"/>
                <a:ea typeface="Arial"/>
                <a:cs typeface="Arial"/>
                <a:sym typeface="Arial"/>
              </a:rPr>
              <a:t> </a:t>
            </a:r>
            <a:endParaRPr lang="en-US" b="0" dirty="0">
              <a:effectLs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9164d70c0d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9164d70c0d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sz="1100" b="0" i="0" u="none" strike="noStrike" cap="none" dirty="0">
                <a:solidFill>
                  <a:srgbClr val="000000"/>
                </a:solidFill>
                <a:effectLst/>
                <a:latin typeface="Arial"/>
                <a:ea typeface="Arial"/>
                <a:cs typeface="Arial"/>
                <a:sym typeface="Arial"/>
              </a:rPr>
              <a:t>Connecting our data sources using Steam's API to provide updated library results, therefore continuing to evolve our learning model and allowing a client to track any trends over time.</a:t>
            </a:r>
            <a:endParaRPr lang="en-US" dirty="0"/>
          </a:p>
          <a:p>
            <a:pPr marL="0" lvl="0" indent="0" algn="l" rtl="0">
              <a:spcBef>
                <a:spcPts val="0"/>
              </a:spcBef>
              <a:spcAft>
                <a:spcPts val="0"/>
              </a:spcAft>
              <a:buNone/>
            </a:pPr>
            <a:endParaRPr lang="en-US" dirty="0"/>
          </a:p>
          <a:p>
            <a:pPr marL="171450" lvl="0" indent="-171450" algn="l" rtl="0">
              <a:spcBef>
                <a:spcPts val="0"/>
              </a:spcBef>
              <a:spcAft>
                <a:spcPts val="0"/>
              </a:spcAft>
            </a:pPr>
            <a:r>
              <a:rPr lang="en-US" dirty="0"/>
              <a:t>Expanding our analysis to other platforms and just not PC. </a:t>
            </a:r>
          </a:p>
          <a:p>
            <a:pPr marL="0" lvl="0" indent="0" algn="l" rtl="0">
              <a:spcBef>
                <a:spcPts val="0"/>
              </a:spcBef>
              <a:spcAft>
                <a:spcPts val="0"/>
              </a:spcAft>
              <a:buNone/>
            </a:pPr>
            <a:endParaRPr lang="en-US" dirty="0"/>
          </a:p>
          <a:p>
            <a:pPr marL="171450" lvl="0" indent="-171450" algn="l" rtl="0">
              <a:spcBef>
                <a:spcPts val="0"/>
              </a:spcBef>
              <a:spcAft>
                <a:spcPts val="0"/>
              </a:spcAft>
            </a:pPr>
            <a:r>
              <a:rPr lang="en-US" dirty="0"/>
              <a:t>Looking at other categories, like average play time or user count/ownership, or even sales. </a:t>
            </a:r>
          </a:p>
          <a:p>
            <a:pPr marL="171450" lvl="0" indent="-171450" algn="l" rtl="0">
              <a:spcBef>
                <a:spcPts val="0"/>
              </a:spcBef>
              <a:spcAft>
                <a:spcPts val="0"/>
              </a:spcAft>
            </a:pPr>
            <a:endParaRPr lang="en-US" dirty="0"/>
          </a:p>
          <a:p>
            <a:pPr marL="171450" lvl="0" indent="-171450" algn="l" rtl="0">
              <a:spcBef>
                <a:spcPts val="0"/>
              </a:spcBef>
              <a:spcAft>
                <a:spcPts val="0"/>
              </a:spcAft>
            </a:pPr>
            <a:r>
              <a:rPr lang="en-US" sz="1100" b="0" i="0" u="none" strike="noStrike" cap="none" dirty="0">
                <a:solidFill>
                  <a:srgbClr val="000000"/>
                </a:solidFill>
                <a:effectLst/>
                <a:latin typeface="Arial"/>
                <a:ea typeface="Arial"/>
                <a:cs typeface="Arial"/>
                <a:sym typeface="Arial"/>
              </a:rPr>
              <a:t>Another potential aspect we could look at apart from reviews of video games is the amount of sales either globally or just in North America.</a:t>
            </a:r>
          </a:p>
          <a:p>
            <a:pPr marL="171450" lvl="0" indent="-171450" algn="l" rtl="0">
              <a:spcBef>
                <a:spcPts val="0"/>
              </a:spcBef>
              <a:spcAft>
                <a:spcPts val="0"/>
              </a:spcAft>
            </a:pPr>
            <a:endParaRPr lang="en-US" dirty="0"/>
          </a:p>
          <a:p>
            <a:pPr marL="171450" lvl="0" indent="-171450" algn="l" rtl="0">
              <a:spcBef>
                <a:spcPts val="0"/>
              </a:spcBef>
              <a:spcAft>
                <a:spcPts val="0"/>
              </a:spcAft>
            </a:pPr>
            <a:r>
              <a:rPr lang="en-US" sz="1100" b="0" i="0" u="none" strike="noStrike" cap="none" dirty="0">
                <a:solidFill>
                  <a:srgbClr val="000000"/>
                </a:solidFill>
                <a:effectLst/>
                <a:latin typeface="Arial"/>
                <a:ea typeface="Arial"/>
                <a:cs typeface="Arial"/>
                <a:sym typeface="Arial"/>
              </a:rPr>
              <a:t>One change we could make in the future is running a few different models to see which provides us with the best accuracy score and precision. </a:t>
            </a:r>
          </a:p>
          <a:p>
            <a:pPr marL="0" lvl="0" indent="0" algn="l" rtl="0">
              <a:spcBef>
                <a:spcPts val="0"/>
              </a:spcBef>
              <a:spcAft>
                <a:spcPts val="0"/>
              </a:spcAft>
              <a:buNone/>
            </a:pP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This concludes our presentation. We will now open for some Q &amp; A.</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Misc. Notes: </a:t>
            </a:r>
          </a:p>
          <a:p>
            <a:r>
              <a:rPr lang="en-US" dirty="0"/>
              <a:t>Technologies Used: </a:t>
            </a:r>
          </a:p>
          <a:p>
            <a:pPr lvl="1"/>
            <a:r>
              <a:rPr lang="en-US" dirty="0"/>
              <a:t>Exploration and Analysis:</a:t>
            </a:r>
          </a:p>
          <a:p>
            <a:pPr lvl="2"/>
            <a:r>
              <a:rPr lang="en-US" dirty="0" err="1"/>
              <a:t>Conda</a:t>
            </a:r>
            <a:r>
              <a:rPr lang="en-US" dirty="0"/>
              <a:t> 4.8.3 </a:t>
            </a:r>
          </a:p>
          <a:p>
            <a:pPr lvl="2"/>
            <a:r>
              <a:rPr lang="en-US" dirty="0"/>
              <a:t>Python 3.7.7</a:t>
            </a:r>
          </a:p>
          <a:p>
            <a:pPr lvl="2"/>
            <a:r>
              <a:rPr lang="en-US" dirty="0" err="1"/>
              <a:t>Jupyter</a:t>
            </a:r>
            <a:r>
              <a:rPr lang="en-US" dirty="0"/>
              <a:t> Notebook </a:t>
            </a:r>
          </a:p>
          <a:p>
            <a:pPr lvl="2"/>
            <a:r>
              <a:rPr lang="en-US" dirty="0"/>
              <a:t>Microsoft Excel </a:t>
            </a:r>
          </a:p>
          <a:p>
            <a:pPr lvl="2"/>
            <a:r>
              <a:rPr lang="en-US" dirty="0"/>
              <a:t>VS Code </a:t>
            </a:r>
          </a:p>
          <a:p>
            <a:pPr marL="1073150" lvl="2" indent="0">
              <a:buNone/>
            </a:pPr>
            <a:endParaRPr lang="en-US" dirty="0"/>
          </a:p>
          <a:p>
            <a:pPr lvl="1"/>
            <a:r>
              <a:rPr lang="en-US" dirty="0"/>
              <a:t> Database: </a:t>
            </a:r>
          </a:p>
          <a:p>
            <a:pPr lvl="2"/>
            <a:r>
              <a:rPr lang="en-US" dirty="0" err="1"/>
              <a:t>PostgresSQL</a:t>
            </a:r>
            <a:r>
              <a:rPr lang="en-US" dirty="0"/>
              <a:t> 11 and 12</a:t>
            </a:r>
          </a:p>
          <a:p>
            <a:pPr marL="1073150" lvl="2" indent="0">
              <a:buNone/>
            </a:pPr>
            <a:endParaRPr lang="en-US" dirty="0"/>
          </a:p>
          <a:p>
            <a:pPr lvl="1"/>
            <a:r>
              <a:rPr lang="en-US" dirty="0"/>
              <a:t>Machine Learning: </a:t>
            </a:r>
          </a:p>
          <a:p>
            <a:pPr lvl="2"/>
            <a:r>
              <a:rPr lang="en-US" dirty="0" err="1"/>
              <a:t>SciKitLearn</a:t>
            </a:r>
            <a:r>
              <a:rPr lang="en-US" dirty="0"/>
              <a:t> </a:t>
            </a:r>
          </a:p>
          <a:p>
            <a:pPr marL="1073150" lvl="2" indent="0">
              <a:buNone/>
            </a:pPr>
            <a:endParaRPr lang="en-US" dirty="0"/>
          </a:p>
          <a:p>
            <a:pPr lvl="1"/>
            <a:r>
              <a:rPr lang="en-US" dirty="0"/>
              <a:t>Dashboard and Presentation: </a:t>
            </a:r>
          </a:p>
          <a:p>
            <a:pPr lvl="2"/>
            <a:r>
              <a:rPr lang="en-US" dirty="0"/>
              <a:t>Tableau 2020</a:t>
            </a:r>
          </a:p>
          <a:p>
            <a:pPr lvl="2"/>
            <a:r>
              <a:rPr lang="en-US" dirty="0"/>
              <a:t>Google Slides </a:t>
            </a:r>
          </a:p>
          <a:p>
            <a:pPr lvl="2"/>
            <a:r>
              <a:rPr lang="en-US" dirty="0"/>
              <a:t>Microsoft </a:t>
            </a:r>
            <a:r>
              <a:rPr lang="en-US" dirty="0" err="1"/>
              <a:t>Powerpoint</a:t>
            </a:r>
            <a:r>
              <a:rPr lang="en-US" dirty="0"/>
              <a:t> </a:t>
            </a:r>
          </a:p>
        </p:txBody>
      </p:sp>
    </p:spTree>
    <p:extLst>
      <p:ext uri="{BB962C8B-B14F-4D97-AF65-F5344CB8AC3E}">
        <p14:creationId xmlns:p14="http://schemas.microsoft.com/office/powerpoint/2010/main" val="1963411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9164d70c0d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9164d70c0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We started with the topic of eSports since there was a lot of data coming from the video game industry in general. </a:t>
            </a:r>
          </a:p>
          <a:p>
            <a:pPr marL="171450" lvl="0" indent="-171450" algn="l" rtl="0">
              <a:spcBef>
                <a:spcPts val="0"/>
              </a:spcBef>
              <a:spcAft>
                <a:spcPts val="0"/>
              </a:spcAft>
            </a:pPr>
            <a:endParaRPr lang="en-US" dirty="0"/>
          </a:p>
          <a:p>
            <a:pPr marL="171450" lvl="0" indent="-171450" algn="l" rtl="0">
              <a:spcBef>
                <a:spcPts val="0"/>
              </a:spcBef>
              <a:spcAft>
                <a:spcPts val="0"/>
              </a:spcAft>
            </a:pPr>
            <a:r>
              <a:rPr lang="en-US" dirty="0"/>
              <a:t>Wikipedia Definition (For those that don’t know): Esports (also known as electronic sports, e-sports, or eSports) is a form of sport competition using video games. Esports often takes the form of organized, multiplayer video game competitions, particularly between professional players, individually or as teams. </a:t>
            </a:r>
          </a:p>
          <a:p>
            <a:pPr marL="171450" lvl="0" indent="-171450" algn="l" rtl="0">
              <a:spcBef>
                <a:spcPts val="0"/>
              </a:spcBef>
              <a:spcAft>
                <a:spcPts val="0"/>
              </a:spcAft>
            </a:pPr>
            <a:endParaRPr lang="en-US" dirty="0"/>
          </a:p>
          <a:p>
            <a:pPr marL="171450" lvl="0" indent="-171450" algn="l" rtl="0">
              <a:spcBef>
                <a:spcPts val="0"/>
              </a:spcBef>
              <a:spcAft>
                <a:spcPts val="0"/>
              </a:spcAft>
            </a:pPr>
            <a:r>
              <a:rPr lang="en-US" dirty="0"/>
              <a:t>As we explored different areas, we found a lot of data sets available to us and further narrowed down the idea of wondering out of everything, what made video games so popular? Since it has grown over decades and there are so many types available, and has statistics similar to everyday sports league and the like.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Image source: </a:t>
            </a:r>
          </a:p>
          <a:p>
            <a:pPr marL="0" lvl="0" indent="0" algn="l" rtl="0">
              <a:spcBef>
                <a:spcPts val="0"/>
              </a:spcBef>
              <a:spcAft>
                <a:spcPts val="0"/>
              </a:spcAft>
              <a:buNone/>
            </a:pPr>
            <a:r>
              <a:rPr lang="en-US" dirty="0"/>
              <a:t>	Chinadaily.com.cn </a:t>
            </a:r>
          </a:p>
          <a:p>
            <a:pPr marL="0" lvl="0" indent="0" algn="l" rtl="0">
              <a:spcBef>
                <a:spcPts val="0"/>
              </a:spcBef>
              <a:spcAft>
                <a:spcPts val="0"/>
              </a:spcAft>
              <a:buNone/>
            </a:pPr>
            <a:r>
              <a:rPr lang="en-US" dirty="0"/>
              <a:t>	</a:t>
            </a:r>
            <a:r>
              <a:rPr lang="en-US" u="sng" dirty="0">
                <a:solidFill>
                  <a:schemeClr val="hlink"/>
                </a:solidFill>
                <a:hlinkClick r:id="rId3"/>
              </a:rPr>
              <a:t>https://www.chinadaily.com.cn/a/202001/07/WS5e13bce6a310cf3e35582c90.html</a:t>
            </a:r>
            <a:r>
              <a:rPr lang="en-US" dirty="0"/>
              <a:t> </a:t>
            </a:r>
          </a:p>
          <a:p>
            <a:pPr marL="0" lvl="0" indent="0" algn="l" rtl="0">
              <a:spcBef>
                <a:spcPts val="0"/>
              </a:spcBef>
              <a:spcAft>
                <a:spcPts val="0"/>
              </a:spcAft>
              <a:buNone/>
            </a:pPr>
            <a:r>
              <a:rPr lang="en-US" dirty="0"/>
              <a:t>	Caption: Team G2 Esports battle against </a:t>
            </a:r>
            <a:r>
              <a:rPr lang="en-US" dirty="0" err="1"/>
              <a:t>FunPlus</a:t>
            </a:r>
            <a:r>
              <a:rPr lang="en-US" dirty="0"/>
              <a:t> Phoenix during the first game of the League of Legends (LOL) World Championship Finals in Paris, France, November 10, 2019. [Photo/Agencies] </a:t>
            </a: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9164d70c0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9164d70c0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The topic was further narrowed down to figuring out what makes a popular video game that many people would play. There are many features that are available to the consumers, and various platforms to choose from. </a:t>
            </a:r>
          </a:p>
          <a:p>
            <a:pPr marL="171450" lvl="0" indent="-171450" algn="l" rtl="0">
              <a:spcBef>
                <a:spcPts val="0"/>
              </a:spcBef>
              <a:spcAft>
                <a:spcPts val="0"/>
              </a:spcAft>
            </a:pPr>
            <a:endParaRPr lang="en-US" dirty="0"/>
          </a:p>
          <a:p>
            <a:pPr marL="171450" lvl="0" indent="-171450" algn="l" rtl="0">
              <a:spcBef>
                <a:spcPts val="0"/>
              </a:spcBef>
              <a:spcAft>
                <a:spcPts val="0"/>
              </a:spcAft>
            </a:pPr>
            <a:r>
              <a:rPr lang="en-US" dirty="0"/>
              <a:t>This data would help potential clients pick which creators to support, or help with decisions among their own creative teams to create a successful and popular video game.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Image Source: BagoGames.com </a:t>
            </a:r>
          </a:p>
          <a:p>
            <a:pPr marL="0" lvl="0" indent="0" algn="l" rtl="0">
              <a:spcBef>
                <a:spcPts val="0"/>
              </a:spcBef>
              <a:spcAft>
                <a:spcPts val="0"/>
              </a:spcAft>
              <a:buNone/>
            </a:pPr>
            <a:r>
              <a:rPr lang="en-US" dirty="0"/>
              <a:t>	</a:t>
            </a:r>
            <a:r>
              <a:rPr lang="en-US" u="sng" dirty="0">
                <a:solidFill>
                  <a:schemeClr val="hlink"/>
                </a:solidFill>
                <a:hlinkClick r:id="rId3"/>
              </a:rPr>
              <a:t>https://bagogames.com/different-types-of-gaming/</a:t>
            </a:r>
            <a:endParaRPr lang="en-US" dirty="0"/>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8ffb863e75_0_4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8ffb863e75_0_4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Discovered a lot of available data sources, but a promising one was the Steam service, which has a library of nearly 30,000 games available and many datasets on Kaggle to choose and work with.</a:t>
            </a:r>
          </a:p>
          <a:p>
            <a:pPr marL="0" lvl="0" indent="0" algn="l" rtl="0">
              <a:spcBef>
                <a:spcPts val="0"/>
              </a:spcBef>
              <a:spcAft>
                <a:spcPts val="0"/>
              </a:spcAft>
              <a:buNone/>
            </a:pPr>
            <a:endParaRPr lang="en-US" dirty="0"/>
          </a:p>
          <a:p>
            <a:pPr marL="171450" lvl="0" indent="-171450" algn="l" rtl="0">
              <a:spcBef>
                <a:spcPts val="0"/>
              </a:spcBef>
              <a:spcAft>
                <a:spcPts val="0"/>
              </a:spcAft>
            </a:pPr>
            <a:r>
              <a:rPr lang="en-US" dirty="0"/>
              <a:t>Wikipedia Definition: Steam is a video game digital distribution service by Valve. It was launched as a standalone software client in September 2003 as a way for Valve to provide automatic updates for their games, and expanded to include games from third-party publishers.</a:t>
            </a:r>
          </a:p>
          <a:p>
            <a:pPr marL="0" lvl="0" indent="0" algn="l" rtl="0">
              <a:spcBef>
                <a:spcPts val="0"/>
              </a:spcBef>
              <a:spcAft>
                <a:spcPts val="0"/>
              </a:spcAft>
              <a:buNone/>
            </a:pPr>
            <a:endParaRPr lang="en-US" dirty="0"/>
          </a:p>
          <a:p>
            <a:pPr marL="171450" lvl="0" indent="-171450" algn="l" rtl="0">
              <a:spcBef>
                <a:spcPts val="0"/>
              </a:spcBef>
              <a:spcAft>
                <a:spcPts val="0"/>
              </a:spcAft>
            </a:pPr>
            <a:r>
              <a:rPr lang="en-US" dirty="0"/>
              <a:t>Using Steam library data, we wanted to determine what makes a video game successful or “popular” to players, and to predict what next type of video game to meet that standard.</a:t>
            </a:r>
          </a:p>
          <a:p>
            <a:pPr marL="0" lvl="0" indent="457200" algn="l" rtl="0">
              <a:spcBef>
                <a:spcPts val="0"/>
              </a:spcBef>
              <a:spcAft>
                <a:spcPts val="0"/>
              </a:spcAft>
              <a:buNone/>
            </a:pPr>
            <a:endParaRPr lang="en-US" dirty="0"/>
          </a:p>
          <a:p>
            <a:pPr marL="0" lvl="0" indent="457200" algn="l" rtl="0">
              <a:spcBef>
                <a:spcPts val="0"/>
              </a:spcBef>
              <a:spcAft>
                <a:spcPts val="0"/>
              </a:spcAft>
              <a:buNone/>
            </a:pPr>
            <a:r>
              <a:rPr lang="en-US" dirty="0"/>
              <a:t>Image Source: </a:t>
            </a:r>
            <a:r>
              <a:rPr lang="en-US" u="sng" dirty="0">
                <a:solidFill>
                  <a:schemeClr val="hlink"/>
                </a:solidFill>
                <a:hlinkClick r:id="rId3"/>
              </a:rPr>
              <a:t>https://store.steampowered.com/</a:t>
            </a:r>
            <a:r>
              <a:rPr lang="en-US" dirty="0"/>
              <a:t>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8ffb863e75_0_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8ffb863e75_0_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We settled on two datasets from Kaggle that were sourced from Steam. The creators of both of these had their data scraped from Steam's shop and APIs and provided clean detailed data to work with. </a:t>
            </a:r>
          </a:p>
          <a:p>
            <a:pPr marL="0" lvl="0" indent="0" algn="l" rtl="0">
              <a:spcBef>
                <a:spcPts val="0"/>
              </a:spcBef>
              <a:spcAft>
                <a:spcPts val="0"/>
              </a:spcAft>
              <a:buNone/>
            </a:pPr>
            <a:endParaRPr lang="en-US" dirty="0"/>
          </a:p>
          <a:p>
            <a:pPr marL="171450" lvl="0" indent="-171450" algn="l" rtl="0">
              <a:spcBef>
                <a:spcPts val="0"/>
              </a:spcBef>
              <a:spcAft>
                <a:spcPts val="0"/>
              </a:spcAft>
            </a:pPr>
            <a:r>
              <a:rPr lang="en-US" dirty="0"/>
              <a:t>These sets were published May 2019, but the Steam library has available APIs that can be scraped again to update the data set for future analysis.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 Links to Kaggle data sources included in the titles. </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9164d70c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9164d70c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From the first data set, we focused on the displayed columns.</a:t>
            </a:r>
          </a:p>
          <a:p>
            <a:pPr marL="0" lvl="0" indent="0" algn="l" rtl="0">
              <a:spcBef>
                <a:spcPts val="0"/>
              </a:spcBef>
              <a:spcAft>
                <a:spcPts val="0"/>
              </a:spcAft>
              <a:buNone/>
            </a:pPr>
            <a:endParaRPr lang="en-US" dirty="0"/>
          </a:p>
          <a:p>
            <a:pPr marL="171450" lvl="0" indent="-171450" algn="l" rtl="0">
              <a:spcBef>
                <a:spcPts val="0"/>
              </a:spcBef>
              <a:spcAft>
                <a:spcPts val="0"/>
              </a:spcAft>
            </a:pPr>
            <a:r>
              <a:rPr lang="en-US" dirty="0"/>
              <a:t>Positive Ratings = number of players that left a positive or “thumbs up” for the game. </a:t>
            </a:r>
          </a:p>
          <a:p>
            <a:pPr marL="0" lvl="0" indent="0" algn="l" rtl="0">
              <a:spcBef>
                <a:spcPts val="0"/>
              </a:spcBef>
              <a:spcAft>
                <a:spcPts val="0"/>
              </a:spcAft>
              <a:buNone/>
            </a:pPr>
            <a:endParaRPr lang="en-US" dirty="0"/>
          </a:p>
          <a:p>
            <a:pPr marL="171450" lvl="0" indent="-171450" algn="l" rtl="0">
              <a:spcBef>
                <a:spcPts val="0"/>
              </a:spcBef>
              <a:spcAft>
                <a:spcPts val="0"/>
              </a:spcAft>
            </a:pPr>
            <a:r>
              <a:rPr lang="en-US" dirty="0"/>
              <a:t>Negative Ratings = number of players that left a negative or “thumbs down” for the game. </a:t>
            </a:r>
          </a:p>
          <a:p>
            <a:pPr marL="0" lvl="0" indent="0" algn="l" rtl="0">
              <a:spcBef>
                <a:spcPts val="0"/>
              </a:spcBef>
              <a:spcAft>
                <a:spcPts val="0"/>
              </a:spcAft>
              <a:buNone/>
            </a:pPr>
            <a:endParaRPr lang="en-US" dirty="0"/>
          </a:p>
          <a:p>
            <a:pPr marL="171450" lvl="0" indent="-171450" algn="l" rtl="0">
              <a:spcBef>
                <a:spcPts val="0"/>
              </a:spcBef>
              <a:spcAft>
                <a:spcPts val="0"/>
              </a:spcAft>
            </a:pPr>
            <a:r>
              <a:rPr lang="en-US" dirty="0"/>
              <a:t>27,033 games in the set.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 Screenshot of columns from Kaggle.com</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9164d70c0d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9164d70c0d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From the second data set, we utilized the Popular Tags and Genres that were assigned to the available games. </a:t>
            </a:r>
          </a:p>
          <a:p>
            <a:pPr marL="0" lvl="0" indent="0" algn="l" rtl="0">
              <a:spcBef>
                <a:spcPts val="0"/>
              </a:spcBef>
              <a:spcAft>
                <a:spcPts val="0"/>
              </a:spcAft>
              <a:buNone/>
            </a:pPr>
            <a:endParaRPr lang="en-US" dirty="0"/>
          </a:p>
          <a:p>
            <a:pPr marL="171450" lvl="0" indent="-171450" algn="l" rtl="0">
              <a:spcBef>
                <a:spcPts val="0"/>
              </a:spcBef>
              <a:spcAft>
                <a:spcPts val="0"/>
              </a:spcAft>
            </a:pPr>
            <a:r>
              <a:rPr lang="en-US" dirty="0"/>
              <a:t>Popular tags were assigned to each game by the players to further classify the content that the game offered.</a:t>
            </a:r>
          </a:p>
          <a:p>
            <a:pPr marL="0" lvl="0" indent="0" algn="l" rtl="0">
              <a:spcBef>
                <a:spcPts val="0"/>
              </a:spcBef>
              <a:spcAft>
                <a:spcPts val="0"/>
              </a:spcAft>
              <a:buNone/>
            </a:pPr>
            <a:endParaRPr lang="en-US" dirty="0"/>
          </a:p>
          <a:p>
            <a:pPr marL="171450" lvl="0" indent="-171450" algn="l" rtl="0">
              <a:spcBef>
                <a:spcPts val="0"/>
              </a:spcBef>
              <a:spcAft>
                <a:spcPts val="0"/>
              </a:spcAft>
            </a:pPr>
            <a:r>
              <a:rPr lang="en-US" dirty="0"/>
              <a:t>Genre is a more general classification of a play style of a video game. </a:t>
            </a:r>
          </a:p>
          <a:p>
            <a:pPr marL="0" lvl="0" indent="0" algn="l" rtl="0">
              <a:spcBef>
                <a:spcPts val="0"/>
              </a:spcBef>
              <a:spcAft>
                <a:spcPts val="0"/>
              </a:spcAft>
              <a:buNone/>
            </a:pPr>
            <a:endParaRPr lang="en-US" dirty="0"/>
          </a:p>
          <a:p>
            <a:pPr marL="171450" lvl="0" indent="-171450" algn="l" rtl="0">
              <a:spcBef>
                <a:spcPts val="0"/>
              </a:spcBef>
              <a:spcAft>
                <a:spcPts val="0"/>
              </a:spcAft>
            </a:pPr>
            <a:r>
              <a:rPr lang="en-US" dirty="0"/>
              <a:t>40,752 games in the set. </a:t>
            </a:r>
          </a:p>
          <a:p>
            <a:pPr marL="0" lvl="0" indent="0" algn="l" rtl="0">
              <a:spcBef>
                <a:spcPts val="0"/>
              </a:spcBef>
              <a:spcAft>
                <a:spcPts val="0"/>
              </a:spcAft>
              <a:buNone/>
            </a:pPr>
            <a:r>
              <a:rPr lang="en-US" dirty="0"/>
              <a:t>	</a:t>
            </a:r>
          </a:p>
          <a:p>
            <a:pPr marL="0" lvl="0" indent="0" algn="l" rtl="0">
              <a:spcBef>
                <a:spcPts val="0"/>
              </a:spcBef>
              <a:spcAft>
                <a:spcPts val="0"/>
              </a:spcAft>
              <a:buNone/>
            </a:pPr>
            <a:r>
              <a:rPr lang="en-US" dirty="0"/>
              <a:t>	*** Screenshot of columns from Kaggle.com </a:t>
            </a: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8ffb863e75_0_4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8ffb863e75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These are the following questions we decided to focus on as we examined our data sets and began our analysis. </a:t>
            </a:r>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9164d70c0d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9164d70c0d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Created two cleaned separate data sets: one with columns made from each game's genre, and the other with popular tags for columns. Each had the respective game name and popularity rating.</a:t>
            </a:r>
          </a:p>
          <a:p>
            <a:pPr marL="0" lvl="0" indent="0" algn="l" rtl="0">
              <a:spcBef>
                <a:spcPts val="0"/>
              </a:spcBef>
              <a:spcAft>
                <a:spcPts val="0"/>
              </a:spcAft>
              <a:buNone/>
            </a:pPr>
            <a:endParaRPr lang="en-US" dirty="0"/>
          </a:p>
          <a:p>
            <a:pPr marL="171450" lvl="0" indent="-171450" algn="l" rtl="0">
              <a:spcBef>
                <a:spcPts val="0"/>
              </a:spcBef>
              <a:spcAft>
                <a:spcPts val="0"/>
              </a:spcAft>
            </a:pPr>
            <a:r>
              <a:rPr lang="en-US" dirty="0"/>
              <a:t>Imported both into PostgreSQL.</a:t>
            </a:r>
          </a:p>
          <a:p>
            <a:pPr marL="0" lvl="0" indent="0" algn="l" rtl="0">
              <a:spcBef>
                <a:spcPts val="0"/>
              </a:spcBef>
              <a:spcAft>
                <a:spcPts val="0"/>
              </a:spcAft>
              <a:buNone/>
            </a:pPr>
            <a:endParaRPr lang="en-US" dirty="0"/>
          </a:p>
          <a:p>
            <a:pPr marL="171450" lvl="0" indent="-171450" algn="l" rtl="0">
              <a:spcBef>
                <a:spcPts val="0"/>
              </a:spcBef>
              <a:spcAft>
                <a:spcPts val="0"/>
              </a:spcAft>
            </a:pPr>
            <a:r>
              <a:rPr lang="en-US" dirty="0"/>
              <a:t>Performed the following cleaning with Python, using Pandas libraries in </a:t>
            </a:r>
            <a:r>
              <a:rPr lang="en-US" dirty="0" err="1"/>
              <a:t>Jupyter</a:t>
            </a:r>
            <a:r>
              <a:rPr lang="en-US" dirty="0"/>
              <a:t> Notebook to further narrow down our dataset and Excel to pick up miscellaneous rows when importing to PostgreSQL: </a:t>
            </a:r>
          </a:p>
          <a:p>
            <a:pPr marL="914400" lvl="0" indent="-298450" algn="l" rtl="0">
              <a:spcBef>
                <a:spcPts val="0"/>
              </a:spcBef>
              <a:spcAft>
                <a:spcPts val="0"/>
              </a:spcAft>
              <a:buSzPts val="1100"/>
              <a:buChar char="-"/>
            </a:pPr>
            <a:r>
              <a:rPr lang="en-US" dirty="0"/>
              <a:t>Filtered down to only PC Games. </a:t>
            </a:r>
          </a:p>
          <a:p>
            <a:pPr marL="914400" lvl="0" indent="0" algn="l" rtl="0">
              <a:spcBef>
                <a:spcPts val="0"/>
              </a:spcBef>
              <a:spcAft>
                <a:spcPts val="0"/>
              </a:spcAft>
              <a:buNone/>
            </a:pPr>
            <a:endParaRPr lang="en-US" dirty="0"/>
          </a:p>
          <a:p>
            <a:pPr marL="914400" lvl="0" indent="-298450" algn="l" rtl="0">
              <a:spcBef>
                <a:spcPts val="0"/>
              </a:spcBef>
              <a:spcAft>
                <a:spcPts val="0"/>
              </a:spcAft>
              <a:buSzPts val="1100"/>
              <a:buChar char="-"/>
            </a:pPr>
            <a:r>
              <a:rPr lang="en-US" dirty="0"/>
              <a:t>Narrowed down number of popular tag and genre columns with sum counts of less than 100 to eliminate the obscure/less used tags. Reduced miscellaneous games.</a:t>
            </a:r>
          </a:p>
          <a:p>
            <a:pPr marL="1828800" lvl="0" indent="0" algn="l" rtl="0">
              <a:spcBef>
                <a:spcPts val="0"/>
              </a:spcBef>
              <a:spcAft>
                <a:spcPts val="0"/>
              </a:spcAft>
              <a:buNone/>
            </a:pPr>
            <a:endParaRPr lang="en-US" dirty="0"/>
          </a:p>
          <a:p>
            <a:pPr marL="914400" lvl="0" indent="-298450" algn="l" rtl="0">
              <a:spcBef>
                <a:spcPts val="0"/>
              </a:spcBef>
              <a:spcAft>
                <a:spcPts val="0"/>
              </a:spcAft>
              <a:buSzPts val="1100"/>
              <a:buChar char="-"/>
            </a:pPr>
            <a:r>
              <a:rPr lang="en-US" dirty="0"/>
              <a:t>Narrowed down number of games with positive votes of less than 100. (Meaning less than 100 players have enjoyed the game, or the game had not garnered much popularity/interest since not a lot of users played it.)</a:t>
            </a:r>
          </a:p>
          <a:p>
            <a:pPr marL="1828800" lvl="0" indent="0" algn="l" rtl="0">
              <a:spcBef>
                <a:spcPts val="0"/>
              </a:spcBef>
              <a:spcAft>
                <a:spcPts val="0"/>
              </a:spcAft>
              <a:buNone/>
            </a:pPr>
            <a:endParaRPr lang="en-US" dirty="0"/>
          </a:p>
          <a:p>
            <a:pPr marL="914400" lvl="0" indent="-298450" algn="l" rtl="0">
              <a:spcBef>
                <a:spcPts val="0"/>
              </a:spcBef>
              <a:spcAft>
                <a:spcPts val="0"/>
              </a:spcAft>
              <a:buSzPts val="1100"/>
              <a:buChar char="-"/>
            </a:pPr>
            <a:r>
              <a:rPr lang="en-US" dirty="0"/>
              <a:t>Using both the Positive and Negative Ratings, we created an average rating for the game with a score out of 100 for the available games. The raw data also gave us a look into how many players have played said game by the number of positive and negative votes given.</a:t>
            </a:r>
          </a:p>
          <a:p>
            <a:pPr marL="0" lvl="0" indent="0" algn="l" rtl="0">
              <a:spcBef>
                <a:spcPts val="0"/>
              </a:spcBef>
              <a:spcAft>
                <a:spcPts val="0"/>
              </a:spcAft>
              <a:buNone/>
            </a:pPr>
            <a:endParaRPr lang="en-US" dirty="0"/>
          </a:p>
          <a:p>
            <a:pPr marL="171450" lvl="0" indent="-171450" algn="l" rtl="0">
              <a:lnSpc>
                <a:spcPct val="115000"/>
              </a:lnSpc>
              <a:spcBef>
                <a:spcPts val="1200"/>
              </a:spcBef>
              <a:spcAft>
                <a:spcPts val="1200"/>
              </a:spcAft>
            </a:pPr>
            <a:r>
              <a:rPr lang="en-US" dirty="0"/>
              <a:t>This gave us 6,188 results (rows of games), to assist in narrowing our focus and to explore with different machine learning models. </a:t>
            </a: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73318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5" r:id="rId6"/>
    <p:sldLayoutId id="2147483656" r:id="rId7"/>
    <p:sldLayoutId id="2147483657" r:id="rId8"/>
    <p:sldLayoutId id="2147483658" r:id="rId9"/>
    <p:sldLayoutId id="214748366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ublic.tableau.com/profile/eva.fuentes.lopez#!/vizhome/UCB_Storyboard_Dashboard/UpandComingVideoGames?publish=ye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nikdavis/steam-store-games"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www.kaggle.com/trolukovich/steam-games-complete-dataset"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nikdavis/steam-store-games"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trolukovich/steam-games-complete-dataset"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Up and Coming Video Games</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Team: Zubair Aslam, Eva Fuentes-Lopez, Ammad Rashid, Karyssa Tillis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03B5E2-3770-4CCB-B086-8C9FD1FB8403}"/>
              </a:ext>
            </a:extLst>
          </p:cNvPr>
          <p:cNvSpPr>
            <a:spLocks noGrp="1"/>
          </p:cNvSpPr>
          <p:nvPr>
            <p:ph type="title"/>
          </p:nvPr>
        </p:nvSpPr>
        <p:spPr/>
        <p:txBody>
          <a:bodyPr/>
          <a:lstStyle/>
          <a:p>
            <a:r>
              <a:rPr lang="en-US" dirty="0">
                <a:hlinkClick r:id="rId3"/>
              </a:rPr>
              <a:t>Tableau Storyboard &amp; Dashboard</a:t>
            </a:r>
            <a:endParaRPr lang="en-US" dirty="0"/>
          </a:p>
        </p:txBody>
      </p:sp>
    </p:spTree>
    <p:extLst>
      <p:ext uri="{BB962C8B-B14F-4D97-AF65-F5344CB8AC3E}">
        <p14:creationId xmlns:p14="http://schemas.microsoft.com/office/powerpoint/2010/main" val="1255182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Analysis </a:t>
            </a:r>
            <a:r>
              <a:rPr lang="en-US" dirty="0"/>
              <a:t>Results </a:t>
            </a:r>
            <a:r>
              <a:rPr lang="en" dirty="0"/>
              <a:t>- Machine Learning</a:t>
            </a:r>
            <a:endParaRPr dirty="0"/>
          </a:p>
        </p:txBody>
      </p:sp>
      <p:sp>
        <p:nvSpPr>
          <p:cNvPr id="2" name="Text Placeholder 1">
            <a:extLst>
              <a:ext uri="{FF2B5EF4-FFF2-40B4-BE49-F238E27FC236}">
                <a16:creationId xmlns:a16="http://schemas.microsoft.com/office/drawing/2014/main" id="{30FF6593-E85F-44B6-B1E0-4DE32AB67789}"/>
              </a:ext>
            </a:extLst>
          </p:cNvPr>
          <p:cNvSpPr>
            <a:spLocks noGrp="1"/>
          </p:cNvSpPr>
          <p:nvPr>
            <p:ph type="body" idx="1"/>
          </p:nvPr>
        </p:nvSpPr>
        <p:spPr>
          <a:xfrm>
            <a:off x="1052539" y="1567550"/>
            <a:ext cx="3403200" cy="2911200"/>
          </a:xfrm>
        </p:spPr>
        <p:txBody>
          <a:bodyPr/>
          <a:lstStyle/>
          <a:p>
            <a:pPr marL="146050" indent="0" algn="ctr">
              <a:buNone/>
            </a:pPr>
            <a:r>
              <a:rPr lang="en-US" sz="1600" dirty="0"/>
              <a:t>Logistic Regression Model: </a:t>
            </a:r>
          </a:p>
          <a:p>
            <a:pPr marL="146050" indent="0" algn="ctr">
              <a:buNone/>
            </a:pPr>
            <a:r>
              <a:rPr lang="en-US" sz="1600" dirty="0"/>
              <a:t>Popular Tags</a:t>
            </a:r>
          </a:p>
        </p:txBody>
      </p:sp>
      <p:sp>
        <p:nvSpPr>
          <p:cNvPr id="3" name="Text Placeholder 2">
            <a:extLst>
              <a:ext uri="{FF2B5EF4-FFF2-40B4-BE49-F238E27FC236}">
                <a16:creationId xmlns:a16="http://schemas.microsoft.com/office/drawing/2014/main" id="{CEEC5741-8082-4051-99C3-8094AB8595E7}"/>
              </a:ext>
            </a:extLst>
          </p:cNvPr>
          <p:cNvSpPr>
            <a:spLocks noGrp="1"/>
          </p:cNvSpPr>
          <p:nvPr>
            <p:ph type="body" idx="2"/>
          </p:nvPr>
        </p:nvSpPr>
        <p:spPr>
          <a:xfrm>
            <a:off x="5178181" y="1567550"/>
            <a:ext cx="3403200" cy="2911200"/>
          </a:xfrm>
        </p:spPr>
        <p:txBody>
          <a:bodyPr/>
          <a:lstStyle/>
          <a:p>
            <a:pPr marL="146050" indent="0" algn="ctr">
              <a:buNone/>
            </a:pPr>
            <a:r>
              <a:rPr lang="en-US" sz="1600" dirty="0"/>
              <a:t>Logistic Regression Model: </a:t>
            </a:r>
          </a:p>
          <a:p>
            <a:pPr marL="146050" indent="0" algn="ctr">
              <a:buNone/>
            </a:pPr>
            <a:r>
              <a:rPr lang="en-US" sz="1600" dirty="0"/>
              <a:t>Genre</a:t>
            </a:r>
          </a:p>
        </p:txBody>
      </p:sp>
      <p:pic>
        <p:nvPicPr>
          <p:cNvPr id="5" name="Picture 4" descr="A screenshot of a cell phone&#10;&#10;Description automatically generated">
            <a:extLst>
              <a:ext uri="{FF2B5EF4-FFF2-40B4-BE49-F238E27FC236}">
                <a16:creationId xmlns:a16="http://schemas.microsoft.com/office/drawing/2014/main" id="{EFFE21E3-8A7B-48DE-AE19-1FD2002FFFE2}"/>
              </a:ext>
            </a:extLst>
          </p:cNvPr>
          <p:cNvPicPr>
            <a:picLocks noChangeAspect="1"/>
          </p:cNvPicPr>
          <p:nvPr/>
        </p:nvPicPr>
        <p:blipFill>
          <a:blip r:embed="rId3"/>
          <a:stretch>
            <a:fillRect/>
          </a:stretch>
        </p:blipFill>
        <p:spPr>
          <a:xfrm>
            <a:off x="807579" y="2571750"/>
            <a:ext cx="3893121" cy="1285324"/>
          </a:xfrm>
          <a:prstGeom prst="rect">
            <a:avLst/>
          </a:prstGeom>
        </p:spPr>
      </p:pic>
      <p:pic>
        <p:nvPicPr>
          <p:cNvPr id="7" name="Picture 6" descr="A picture containing clock&#10;&#10;Description automatically generated">
            <a:extLst>
              <a:ext uri="{FF2B5EF4-FFF2-40B4-BE49-F238E27FC236}">
                <a16:creationId xmlns:a16="http://schemas.microsoft.com/office/drawing/2014/main" id="{8B349BE9-4EEF-471A-B9D6-0386124AB32F}"/>
              </a:ext>
            </a:extLst>
          </p:cNvPr>
          <p:cNvPicPr>
            <a:picLocks noChangeAspect="1"/>
          </p:cNvPicPr>
          <p:nvPr/>
        </p:nvPicPr>
        <p:blipFill>
          <a:blip r:embed="rId4"/>
          <a:stretch>
            <a:fillRect/>
          </a:stretch>
        </p:blipFill>
        <p:spPr>
          <a:xfrm>
            <a:off x="4933221" y="2571750"/>
            <a:ext cx="3893121" cy="1292638"/>
          </a:xfrm>
          <a:prstGeom prst="rect">
            <a:avLst/>
          </a:prstGeom>
        </p:spPr>
      </p:pic>
      <p:sp>
        <p:nvSpPr>
          <p:cNvPr id="8" name="Rectangle 7">
            <a:extLst>
              <a:ext uri="{FF2B5EF4-FFF2-40B4-BE49-F238E27FC236}">
                <a16:creationId xmlns:a16="http://schemas.microsoft.com/office/drawing/2014/main" id="{598D9218-BEA1-48EB-9CF8-6ADFFACB0773}"/>
              </a:ext>
            </a:extLst>
          </p:cNvPr>
          <p:cNvSpPr/>
          <p:nvPr/>
        </p:nvSpPr>
        <p:spPr>
          <a:xfrm>
            <a:off x="3252788" y="3252788"/>
            <a:ext cx="366713" cy="157163"/>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541F93D6-E6C4-431F-8DFD-69CEF332BB9A}"/>
              </a:ext>
            </a:extLst>
          </p:cNvPr>
          <p:cNvSpPr/>
          <p:nvPr/>
        </p:nvSpPr>
        <p:spPr>
          <a:xfrm>
            <a:off x="7439025" y="3262314"/>
            <a:ext cx="366713" cy="157163"/>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Recommendations for Future Analysis &amp; Changes</a:t>
            </a:r>
            <a:endParaRPr/>
          </a:p>
        </p:txBody>
      </p:sp>
      <p:sp>
        <p:nvSpPr>
          <p:cNvPr id="272" name="Google Shape;272;p3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fontAlgn="base"/>
            <a:r>
              <a:rPr lang="en-US" dirty="0"/>
              <a:t>Connecting our data sources using Steam's API to provide updated library results.</a:t>
            </a:r>
          </a:p>
          <a:p>
            <a:pPr fontAlgn="base"/>
            <a:endParaRPr lang="en-US" dirty="0"/>
          </a:p>
          <a:p>
            <a:pPr fontAlgn="base"/>
            <a:r>
              <a:rPr lang="en-US" dirty="0"/>
              <a:t>Expanding and including video games from other platforms.</a:t>
            </a:r>
          </a:p>
          <a:p>
            <a:pPr fontAlgn="base"/>
            <a:endParaRPr lang="en-US" dirty="0"/>
          </a:p>
          <a:p>
            <a:pPr fontAlgn="base"/>
            <a:r>
              <a:rPr lang="en-US" dirty="0"/>
              <a:t>Adding sale aspects either globally or only North America. </a:t>
            </a:r>
          </a:p>
          <a:p>
            <a:pPr fontAlgn="base"/>
            <a:endParaRPr lang="en-US" dirty="0"/>
          </a:p>
          <a:p>
            <a:pPr fontAlgn="base"/>
            <a:r>
              <a:rPr lang="en-US" dirty="0"/>
              <a:t>Running a few different models to see different accuracy score results.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76A13E-0DBD-4A7C-B58F-C00AE2B579F5}"/>
              </a:ext>
            </a:extLst>
          </p:cNvPr>
          <p:cNvSpPr>
            <a:spLocks noGrp="1"/>
          </p:cNvSpPr>
          <p:nvPr>
            <p:ph type="title"/>
          </p:nvPr>
        </p:nvSpPr>
        <p:spPr>
          <a:xfrm>
            <a:off x="823850" y="1284675"/>
            <a:ext cx="4776000" cy="1300800"/>
          </a:xfrm>
        </p:spPr>
        <p:txBody>
          <a:bodyPr wrap="square" anchor="t">
            <a:normAutofit/>
          </a:bodyPr>
          <a:lstStyle/>
          <a:p>
            <a:pPr>
              <a:lnSpc>
                <a:spcPct val="90000"/>
              </a:lnSpc>
            </a:pPr>
            <a:r>
              <a:rPr lang="en-US"/>
              <a:t>Q &amp; A</a:t>
            </a:r>
          </a:p>
        </p:txBody>
      </p:sp>
      <p:sp>
        <p:nvSpPr>
          <p:cNvPr id="9" name="Text Placeholder 2">
            <a:extLst>
              <a:ext uri="{FF2B5EF4-FFF2-40B4-BE49-F238E27FC236}">
                <a16:creationId xmlns:a16="http://schemas.microsoft.com/office/drawing/2014/main" id="{EC3ED931-FA6A-4E99-91E7-9566B73470F0}"/>
              </a:ext>
            </a:extLst>
          </p:cNvPr>
          <p:cNvSpPr>
            <a:spLocks noGrp="1"/>
          </p:cNvSpPr>
          <p:nvPr>
            <p:ph type="body" idx="1"/>
          </p:nvPr>
        </p:nvSpPr>
        <p:spPr>
          <a:xfrm>
            <a:off x="823850" y="2643124"/>
            <a:ext cx="4776000" cy="1218900"/>
          </a:xfrm>
        </p:spPr>
        <p:txBody>
          <a:bodyPr/>
          <a:lstStyle/>
          <a:p>
            <a:endParaRPr lang="en-US"/>
          </a:p>
        </p:txBody>
      </p:sp>
    </p:spTree>
    <p:extLst>
      <p:ext uri="{BB962C8B-B14F-4D97-AF65-F5344CB8AC3E}">
        <p14:creationId xmlns:p14="http://schemas.microsoft.com/office/powerpoint/2010/main" val="2684983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Topic Discovery</a:t>
            </a:r>
            <a:endParaRPr/>
          </a:p>
        </p:txBody>
      </p:sp>
      <p:sp>
        <p:nvSpPr>
          <p:cNvPr id="141" name="Google Shape;141;p14"/>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We began exploring project topics with eSports, for there was a lot of data available within the video game industry.</a:t>
            </a:r>
            <a:endParaRPr dirty="0"/>
          </a:p>
          <a:p>
            <a:pPr marL="0" lvl="0" indent="0" algn="l" rtl="0">
              <a:spcBef>
                <a:spcPts val="1600"/>
              </a:spcBef>
              <a:spcAft>
                <a:spcPts val="1600"/>
              </a:spcAft>
              <a:buNone/>
            </a:pPr>
            <a:r>
              <a:rPr lang="en" dirty="0"/>
              <a:t>As we explored different areas, we came upon the questions of how did video games get so big? </a:t>
            </a:r>
          </a:p>
          <a:p>
            <a:pPr marL="0" lvl="0" indent="0" algn="l" rtl="0">
              <a:spcBef>
                <a:spcPts val="1600"/>
              </a:spcBef>
              <a:spcAft>
                <a:spcPts val="1600"/>
              </a:spcAft>
              <a:buNone/>
            </a:pPr>
            <a:r>
              <a:rPr lang="en" dirty="0"/>
              <a:t>The industry has grown exponentially and there are many types of games available. </a:t>
            </a:r>
            <a:endParaRPr dirty="0"/>
          </a:p>
        </p:txBody>
      </p:sp>
      <p:pic>
        <p:nvPicPr>
          <p:cNvPr id="142" name="Google Shape;142;p14"/>
          <p:cNvPicPr preferRelativeResize="0"/>
          <p:nvPr/>
        </p:nvPicPr>
        <p:blipFill>
          <a:blip r:embed="rId3">
            <a:alphaModFix/>
          </a:blip>
          <a:stretch>
            <a:fillRect/>
          </a:stretch>
        </p:blipFill>
        <p:spPr>
          <a:xfrm>
            <a:off x="4691100" y="1463000"/>
            <a:ext cx="4290901" cy="2860601"/>
          </a:xfrm>
          <a:prstGeom prst="rect">
            <a:avLst/>
          </a:prstGeom>
          <a:noFill/>
          <a:ln>
            <a:noFill/>
          </a:ln>
        </p:spPr>
      </p:pic>
      <p:sp>
        <p:nvSpPr>
          <p:cNvPr id="143" name="Google Shape;143;p14"/>
          <p:cNvSpPr txBox="1"/>
          <p:nvPr/>
        </p:nvSpPr>
        <p:spPr>
          <a:xfrm>
            <a:off x="4691100" y="4412075"/>
            <a:ext cx="3690900" cy="58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League of Legends (LOL) World Championship Finals in Paris, France, November 10, 2019. </a:t>
            </a:r>
            <a:endParaRPr sz="900">
              <a:solidFill>
                <a:srgbClr val="FFFFFF"/>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Topic Selection</a:t>
            </a:r>
            <a:endParaRPr/>
          </a:p>
        </p:txBody>
      </p:sp>
      <p:sp>
        <p:nvSpPr>
          <p:cNvPr id="149" name="Google Shape;149;p15"/>
          <p:cNvSpPr txBox="1">
            <a:spLocks noGrp="1"/>
          </p:cNvSpPr>
          <p:nvPr>
            <p:ph type="body" idx="1"/>
          </p:nvPr>
        </p:nvSpPr>
        <p:spPr>
          <a:xfrm>
            <a:off x="1297500" y="1460250"/>
            <a:ext cx="34032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Our topic was further narrowed down to figuring out what makes a video game popular. </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There are many features to focus on, such as the platform, type of game-play, genre, and various other categories. </a:t>
            </a:r>
            <a:endParaRPr dirty="0"/>
          </a:p>
          <a:p>
            <a:pPr marL="0" lvl="0" indent="0" algn="l" rtl="0">
              <a:spcBef>
                <a:spcPts val="1600"/>
              </a:spcBef>
              <a:spcAft>
                <a:spcPts val="1600"/>
              </a:spcAft>
              <a:buNone/>
            </a:pPr>
            <a:r>
              <a:rPr lang="en" dirty="0"/>
              <a:t>By analyzing this data, it would help potential clients pick which creators to support, or help with decisions among their own creative teams to create a successful and popular video game.  </a:t>
            </a:r>
            <a:endParaRPr dirty="0"/>
          </a:p>
        </p:txBody>
      </p:sp>
      <p:pic>
        <p:nvPicPr>
          <p:cNvPr id="150" name="Google Shape;150;p15"/>
          <p:cNvPicPr preferRelativeResize="0"/>
          <p:nvPr/>
        </p:nvPicPr>
        <p:blipFill>
          <a:blip r:embed="rId3">
            <a:alphaModFix/>
          </a:blip>
          <a:stretch>
            <a:fillRect/>
          </a:stretch>
        </p:blipFill>
        <p:spPr>
          <a:xfrm>
            <a:off x="4853100" y="1460250"/>
            <a:ext cx="4138500" cy="2328596"/>
          </a:xfrm>
          <a:prstGeom prst="rect">
            <a:avLst/>
          </a:prstGeom>
          <a:noFill/>
          <a:ln>
            <a:noFill/>
          </a:ln>
        </p:spPr>
      </p:pic>
      <p:sp>
        <p:nvSpPr>
          <p:cNvPr id="151" name="Google Shape;151;p15"/>
          <p:cNvSpPr txBox="1"/>
          <p:nvPr/>
        </p:nvSpPr>
        <p:spPr>
          <a:xfrm>
            <a:off x="4857750" y="4000500"/>
            <a:ext cx="4138500" cy="47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Platform devices/controllers  from left:</a:t>
            </a:r>
            <a:endParaRPr sz="900">
              <a:solidFill>
                <a:srgbClr val="FFFFFF"/>
              </a:solidFill>
              <a:latin typeface="Lato"/>
              <a:ea typeface="Lato"/>
              <a:cs typeface="Lato"/>
              <a:sym typeface="Lato"/>
            </a:endParaRPr>
          </a:p>
          <a:p>
            <a:pPr marL="0" lvl="0" indent="0" algn="l" rtl="0">
              <a:spcBef>
                <a:spcPts val="0"/>
              </a:spcBef>
              <a:spcAft>
                <a:spcPts val="0"/>
              </a:spcAft>
              <a:buNone/>
            </a:pPr>
            <a:r>
              <a:rPr lang="en" sz="900">
                <a:solidFill>
                  <a:srgbClr val="FFFFFF"/>
                </a:solidFill>
                <a:latin typeface="Lato"/>
                <a:ea typeface="Lato"/>
                <a:cs typeface="Lato"/>
                <a:sym typeface="Lato"/>
              </a:rPr>
              <a:t>Nintendo Switch, Playstation 4, Xbox One, Personal Gaming Computer</a:t>
            </a:r>
            <a:endParaRPr sz="900">
              <a:solidFill>
                <a:srgbClr val="FFFFFF"/>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Exploration</a:t>
            </a:r>
            <a:endParaRPr/>
          </a:p>
        </p:txBody>
      </p:sp>
      <p:sp>
        <p:nvSpPr>
          <p:cNvPr id="157" name="Google Shape;157;p16"/>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discovered a lot of available data sources, but a promising one was the Steam service, which has a library of nearly 30,000 games of their own make and from third-party publishers. </a:t>
            </a:r>
            <a:endParaRPr/>
          </a:p>
          <a:p>
            <a:pPr marL="0" lvl="0" indent="0" algn="l" rtl="0">
              <a:spcBef>
                <a:spcPts val="1600"/>
              </a:spcBef>
              <a:spcAft>
                <a:spcPts val="0"/>
              </a:spcAft>
              <a:buNone/>
            </a:pPr>
            <a:r>
              <a:rPr lang="en"/>
              <a:t>Many open datasets from Steam are available on Kaggle to choose and work with.</a:t>
            </a:r>
            <a:endParaRPr/>
          </a:p>
          <a:p>
            <a:pPr marL="0" lvl="0" indent="0" algn="l" rtl="0">
              <a:spcBef>
                <a:spcPts val="1600"/>
              </a:spcBef>
              <a:spcAft>
                <a:spcPts val="1600"/>
              </a:spcAft>
              <a:buNone/>
            </a:pPr>
            <a:endParaRPr/>
          </a:p>
        </p:txBody>
      </p:sp>
      <p:pic>
        <p:nvPicPr>
          <p:cNvPr id="158" name="Google Shape;158;p16"/>
          <p:cNvPicPr preferRelativeResize="0"/>
          <p:nvPr/>
        </p:nvPicPr>
        <p:blipFill rotWithShape="1">
          <a:blip r:embed="rId3">
            <a:alphaModFix/>
          </a:blip>
          <a:srcRect l="21875" r="21875"/>
          <a:stretch/>
        </p:blipFill>
        <p:spPr>
          <a:xfrm>
            <a:off x="5425200" y="1567539"/>
            <a:ext cx="2911200" cy="29111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a:t>
            </a:r>
            <a:r>
              <a:rPr lang="en-US" dirty="0"/>
              <a:t>Exploration - Sources</a:t>
            </a:r>
            <a:endParaRPr dirty="0"/>
          </a:p>
        </p:txBody>
      </p:sp>
      <p:sp>
        <p:nvSpPr>
          <p:cNvPr id="164" name="Google Shape;164;p17"/>
          <p:cNvSpPr txBox="1">
            <a:spLocks noGrp="1"/>
          </p:cNvSpPr>
          <p:nvPr>
            <p:ph type="body" idx="1"/>
          </p:nvPr>
        </p:nvSpPr>
        <p:spPr>
          <a:xfrm>
            <a:off x="1297500" y="1536325"/>
            <a:ext cx="7038900" cy="2911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u="sng">
                <a:solidFill>
                  <a:schemeClr val="hlink"/>
                </a:solidFill>
                <a:hlinkClick r:id="rId3"/>
              </a:rPr>
              <a:t>Steam Store Games (Clean dataset)</a:t>
            </a:r>
            <a:endParaRPr/>
          </a:p>
          <a:p>
            <a:pPr marL="457200" lvl="0" indent="-311150" algn="l" rtl="0">
              <a:lnSpc>
                <a:spcPct val="115000"/>
              </a:lnSpc>
              <a:spcBef>
                <a:spcPts val="1600"/>
              </a:spcBef>
              <a:spcAft>
                <a:spcPts val="0"/>
              </a:spcAft>
              <a:buSzPts val="1300"/>
              <a:buChar char="●"/>
            </a:pPr>
            <a:r>
              <a:rPr lang="en"/>
              <a:t>Combined data of 27,000 games scraped from Steam and SteamSpy APIs (May 2019)</a:t>
            </a:r>
            <a:endParaRPr/>
          </a:p>
          <a:p>
            <a:pPr marL="457200" lvl="0" indent="-311150" algn="l" rtl="0">
              <a:lnSpc>
                <a:spcPct val="115000"/>
              </a:lnSpc>
              <a:spcBef>
                <a:spcPts val="0"/>
              </a:spcBef>
              <a:spcAft>
                <a:spcPts val="0"/>
              </a:spcAft>
              <a:buSzPts val="1300"/>
              <a:buChar char="●"/>
            </a:pPr>
            <a:r>
              <a:rPr lang="en"/>
              <a:t>Creator: Nik Davis </a:t>
            </a:r>
            <a:endParaRPr/>
          </a:p>
          <a:p>
            <a:pPr marL="0" lvl="0" indent="0" algn="l" rtl="0">
              <a:lnSpc>
                <a:spcPct val="115000"/>
              </a:lnSpc>
              <a:spcBef>
                <a:spcPts val="1600"/>
              </a:spcBef>
              <a:spcAft>
                <a:spcPts val="0"/>
              </a:spcAft>
              <a:buNone/>
            </a:pPr>
            <a:r>
              <a:rPr lang="en" u="sng">
                <a:solidFill>
                  <a:schemeClr val="hlink"/>
                </a:solidFill>
                <a:hlinkClick r:id="rId4"/>
              </a:rPr>
              <a:t>Steam Games Complete Dataset</a:t>
            </a:r>
            <a:endParaRPr/>
          </a:p>
          <a:p>
            <a:pPr marL="457200" lvl="0" indent="-311150" algn="l" rtl="0">
              <a:lnSpc>
                <a:spcPct val="115000"/>
              </a:lnSpc>
              <a:spcBef>
                <a:spcPts val="1600"/>
              </a:spcBef>
              <a:spcAft>
                <a:spcPts val="0"/>
              </a:spcAft>
              <a:buSzPts val="1300"/>
              <a:buChar char="●"/>
            </a:pPr>
            <a:r>
              <a:rPr lang="en"/>
              <a:t>40k Steam Games Dataset from Steam shop with detailed data. (June 2019)</a:t>
            </a:r>
            <a:endParaRPr/>
          </a:p>
          <a:p>
            <a:pPr marL="457200" lvl="0" indent="-311150" algn="l" rtl="0">
              <a:lnSpc>
                <a:spcPct val="115000"/>
              </a:lnSpc>
              <a:spcBef>
                <a:spcPts val="0"/>
              </a:spcBef>
              <a:spcAft>
                <a:spcPts val="0"/>
              </a:spcAft>
              <a:buSzPts val="1300"/>
              <a:buChar char="●"/>
            </a:pPr>
            <a:r>
              <a:rPr lang="en"/>
              <a:t>Creator: Alexander Antonov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8"/>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Focused columns from </a:t>
            </a:r>
            <a:r>
              <a:rPr lang="en" u="sng">
                <a:solidFill>
                  <a:schemeClr val="accent5"/>
                </a:solidFill>
                <a:hlinkClick r:id="rId3"/>
              </a:rPr>
              <a:t>Steam Store Games (Clean dataset)</a:t>
            </a:r>
            <a:r>
              <a:rPr lang="en"/>
              <a:t>, 5 out of 18 columns displayed.</a:t>
            </a:r>
            <a:endParaRPr/>
          </a:p>
        </p:txBody>
      </p:sp>
      <p:pic>
        <p:nvPicPr>
          <p:cNvPr id="170" name="Google Shape;170;p18"/>
          <p:cNvPicPr preferRelativeResize="0"/>
          <p:nvPr/>
        </p:nvPicPr>
        <p:blipFill>
          <a:blip r:embed="rId4">
            <a:alphaModFix/>
          </a:blip>
          <a:stretch>
            <a:fillRect/>
          </a:stretch>
        </p:blipFill>
        <p:spPr>
          <a:xfrm>
            <a:off x="812725" y="804825"/>
            <a:ext cx="7846151" cy="3533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9"/>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Focused columns from </a:t>
            </a:r>
            <a:r>
              <a:rPr lang="en" u="sng">
                <a:solidFill>
                  <a:schemeClr val="accent5"/>
                </a:solidFill>
                <a:hlinkClick r:id="rId3"/>
              </a:rPr>
              <a:t>Steam Games Complete Dataset</a:t>
            </a:r>
            <a:r>
              <a:rPr lang="en"/>
              <a:t>, 3 out of 20 columns displayed.</a:t>
            </a:r>
            <a:endParaRPr/>
          </a:p>
        </p:txBody>
      </p:sp>
      <p:pic>
        <p:nvPicPr>
          <p:cNvPr id="176" name="Google Shape;176;p19"/>
          <p:cNvPicPr preferRelativeResize="0"/>
          <p:nvPr/>
        </p:nvPicPr>
        <p:blipFill>
          <a:blip r:embed="rId4">
            <a:alphaModFix/>
          </a:blip>
          <a:stretch>
            <a:fillRect/>
          </a:stretch>
        </p:blipFill>
        <p:spPr>
          <a:xfrm>
            <a:off x="1970125" y="304800"/>
            <a:ext cx="4621209" cy="4000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Questions to Answer</a:t>
            </a:r>
            <a:endParaRPr/>
          </a:p>
        </p:txBody>
      </p:sp>
      <p:sp>
        <p:nvSpPr>
          <p:cNvPr id="182" name="Google Shape;182;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What features determine a video game’s popularity or success? </a:t>
            </a:r>
            <a:endParaRPr sz="1400"/>
          </a:p>
          <a:p>
            <a:pPr marL="0" lvl="0" indent="0" algn="l" rtl="0">
              <a:spcBef>
                <a:spcPts val="1600"/>
              </a:spcBef>
              <a:spcAft>
                <a:spcPts val="0"/>
              </a:spcAft>
              <a:buNone/>
            </a:pPr>
            <a:r>
              <a:rPr lang="en" sz="1400"/>
              <a:t>What relations are there between a game’s rating and genre or popular tags? </a:t>
            </a:r>
            <a:endParaRPr sz="1400"/>
          </a:p>
          <a:p>
            <a:pPr marL="0" lvl="0" indent="0" algn="l" rtl="0">
              <a:spcBef>
                <a:spcPts val="1600"/>
              </a:spcBef>
              <a:spcAft>
                <a:spcPts val="1600"/>
              </a:spcAft>
              <a:buNone/>
            </a:pP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1"/>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t>Cleaned Data Sets stored in PostgreSQL database. </a:t>
            </a:r>
            <a:endParaRPr sz="1200"/>
          </a:p>
          <a:p>
            <a:pPr marL="0" lvl="0" indent="0" algn="l" rtl="0">
              <a:lnSpc>
                <a:spcPct val="115000"/>
              </a:lnSpc>
              <a:spcBef>
                <a:spcPts val="0"/>
              </a:spcBef>
              <a:spcAft>
                <a:spcPts val="0"/>
              </a:spcAft>
              <a:buNone/>
            </a:pPr>
            <a:r>
              <a:rPr lang="en" sz="1200"/>
              <a:t>Top Sample - Popular Tags data set</a:t>
            </a:r>
            <a:endParaRPr sz="1200"/>
          </a:p>
          <a:p>
            <a:pPr marL="0" lvl="0" indent="0" algn="l" rtl="0">
              <a:lnSpc>
                <a:spcPct val="115000"/>
              </a:lnSpc>
              <a:spcBef>
                <a:spcPts val="0"/>
              </a:spcBef>
              <a:spcAft>
                <a:spcPts val="0"/>
              </a:spcAft>
              <a:buNone/>
            </a:pPr>
            <a:r>
              <a:rPr lang="en" sz="1200"/>
              <a:t>Below Sample - Genres data set</a:t>
            </a:r>
            <a:endParaRPr sz="1200"/>
          </a:p>
        </p:txBody>
      </p:sp>
      <p:pic>
        <p:nvPicPr>
          <p:cNvPr id="188" name="Google Shape;188;p21"/>
          <p:cNvPicPr preferRelativeResize="0"/>
          <p:nvPr/>
        </p:nvPicPr>
        <p:blipFill>
          <a:blip r:embed="rId3">
            <a:alphaModFix/>
          </a:blip>
          <a:stretch>
            <a:fillRect/>
          </a:stretch>
        </p:blipFill>
        <p:spPr>
          <a:xfrm>
            <a:off x="152400" y="2183834"/>
            <a:ext cx="8839199" cy="1762499"/>
          </a:xfrm>
          <a:prstGeom prst="rect">
            <a:avLst/>
          </a:prstGeom>
          <a:noFill/>
          <a:ln>
            <a:noFill/>
          </a:ln>
        </p:spPr>
      </p:pic>
      <p:pic>
        <p:nvPicPr>
          <p:cNvPr id="189" name="Google Shape;189;p21"/>
          <p:cNvPicPr preferRelativeResize="0"/>
          <p:nvPr/>
        </p:nvPicPr>
        <p:blipFill>
          <a:blip r:embed="rId4">
            <a:alphaModFix/>
          </a:blip>
          <a:stretch>
            <a:fillRect/>
          </a:stretch>
        </p:blipFill>
        <p:spPr>
          <a:xfrm>
            <a:off x="152400" y="228600"/>
            <a:ext cx="8839200" cy="1804055"/>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TotalTime>
  <Words>2213</Words>
  <Application>Microsoft Office PowerPoint</Application>
  <PresentationFormat>On-screen Show (16:9)</PresentationFormat>
  <Paragraphs>189</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Montserrat</vt:lpstr>
      <vt:lpstr>Lato</vt:lpstr>
      <vt:lpstr>Arial</vt:lpstr>
      <vt:lpstr>Focus</vt:lpstr>
      <vt:lpstr>Up and Coming Video Games</vt:lpstr>
      <vt:lpstr>Topic Discovery</vt:lpstr>
      <vt:lpstr>Topic Selection</vt:lpstr>
      <vt:lpstr>Data Exploration</vt:lpstr>
      <vt:lpstr>Data Exploration - Sources</vt:lpstr>
      <vt:lpstr>PowerPoint Presentation</vt:lpstr>
      <vt:lpstr>PowerPoint Presentation</vt:lpstr>
      <vt:lpstr>Questions to Answer</vt:lpstr>
      <vt:lpstr>PowerPoint Presentation</vt:lpstr>
      <vt:lpstr>Tableau Storyboard &amp; Dashboard</vt:lpstr>
      <vt:lpstr>Analysis Results - Machine Learning</vt:lpstr>
      <vt:lpstr>Recommendations for Future Analysis &amp; Changes</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 and Coming Video Games</dc:title>
  <dc:creator>Karyssa Tillis</dc:creator>
  <cp:lastModifiedBy>Karyssa Tillis</cp:lastModifiedBy>
  <cp:revision>12</cp:revision>
  <dcterms:created xsi:type="dcterms:W3CDTF">2020-08-20T07:50:48Z</dcterms:created>
  <dcterms:modified xsi:type="dcterms:W3CDTF">2020-08-21T00:12:14Z</dcterms:modified>
</cp:coreProperties>
</file>