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profile/eva.fuentes.lopez#!/vizhome/UCB_Storyboard_Dashboard/UpandComingVideoGames?publish=y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hinadaily.com.cn/a/202001/07/WS5e13bce6a310cf3e35582c90.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agogames.com/different-types-of-gam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ore.steampowered.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Tableau link: </a:t>
            </a:r>
            <a:r>
              <a:rPr lang="en-US" u="sng">
                <a:solidFill>
                  <a:schemeClr val="hlink"/>
                </a:solidFill>
                <a:hlinkClick r:id="rId2"/>
              </a:rPr>
              <a:t>https://public.tableau.com/profile/eva.fuentes.lopez#!/vizhome/UCB_Storyboard_Dashboard/UpandComingVideoGames?publish=yes</a:t>
            </a:r>
            <a:endParaRPr/>
          </a:p>
          <a:p>
            <a:pPr indent="0" lvl="0" marL="158750" marR="0" rtl="0" algn="l">
              <a:lnSpc>
                <a:spcPct val="100000"/>
              </a:lnSpc>
              <a:spcBef>
                <a:spcPts val="0"/>
              </a:spcBef>
              <a:spcAft>
                <a:spcPts val="0"/>
              </a:spcAft>
              <a:buClr>
                <a:srgbClr val="000000"/>
              </a:buClr>
              <a:buSzPts val="1100"/>
              <a:buFont typeface="Arial"/>
              <a:buNone/>
            </a:pPr>
            <a:r>
              <a:t/>
            </a:r>
            <a:endParaRPr/>
          </a:p>
          <a:p>
            <a:pPr indent="-298450" lvl="0" marL="457200" rtl="0" algn="l">
              <a:lnSpc>
                <a:spcPct val="100000"/>
              </a:lnSpc>
              <a:spcBef>
                <a:spcPts val="0"/>
              </a:spcBef>
              <a:spcAft>
                <a:spcPts val="0"/>
              </a:spcAft>
              <a:buSzPts val="1100"/>
              <a:buChar char="●"/>
            </a:pPr>
            <a:r>
              <a:rPr lang="en-US"/>
              <a:t>Storyboard of exploratory charts, dashboard, and machine learning analysis in Tableau. </a:t>
            </a:r>
            <a:endParaRPr/>
          </a:p>
          <a:p>
            <a:pPr indent="-22860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Video Game Ratings:	</a:t>
            </a:r>
            <a:endParaRPr/>
          </a:p>
          <a:p>
            <a:pPr indent="-298450" lvl="1" marL="914400" rtl="0" algn="l">
              <a:lnSpc>
                <a:spcPct val="100000"/>
              </a:lnSpc>
              <a:spcBef>
                <a:spcPts val="0"/>
              </a:spcBef>
              <a:spcAft>
                <a:spcPts val="0"/>
              </a:spcAft>
              <a:buSzPts val="1100"/>
              <a:buChar char="○"/>
            </a:pPr>
            <a:r>
              <a:rPr lang="en-US"/>
              <a:t>Using individual ratings answered a simple question: What games were rated the most popular? </a:t>
            </a:r>
            <a:endParaRPr/>
          </a:p>
          <a:p>
            <a:pPr indent="-298450" lvl="1" marL="914400" rtl="0" algn="l">
              <a:lnSpc>
                <a:spcPct val="100000"/>
              </a:lnSpc>
              <a:spcBef>
                <a:spcPts val="0"/>
              </a:spcBef>
              <a:spcAft>
                <a:spcPts val="0"/>
              </a:spcAft>
              <a:buSzPts val="1100"/>
              <a:buChar char="○"/>
            </a:pPr>
            <a:r>
              <a:rPr lang="en-US"/>
              <a:t>This opened our next steps to determine the counts of games that fell into different rating brackets. </a:t>
            </a:r>
            <a:endParaRPr/>
          </a:p>
          <a:p>
            <a:pPr indent="0" lvl="1" marL="61595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Count of Games per Rating:</a:t>
            </a:r>
            <a:endParaRPr/>
          </a:p>
          <a:p>
            <a:pPr indent="-298450" lvl="1" marL="914400" rtl="0" algn="l">
              <a:lnSpc>
                <a:spcPct val="100000"/>
              </a:lnSpc>
              <a:spcBef>
                <a:spcPts val="0"/>
              </a:spcBef>
              <a:spcAft>
                <a:spcPts val="0"/>
              </a:spcAft>
              <a:buSzPts val="1100"/>
              <a:buChar char="○"/>
            </a:pPr>
            <a:r>
              <a:rPr lang="en-US"/>
              <a:t>Created a histogram of the groupings of the average rating for the data set. This assisted our learning model by determining what minimum rating would be the cutoff for defining what was considered a “Popular game” and what was not based on the range given. </a:t>
            </a:r>
            <a:endParaRPr/>
          </a:p>
          <a:p>
            <a:pPr indent="-298450" lvl="1" marL="914400" rtl="0" algn="l">
              <a:lnSpc>
                <a:spcPct val="100000"/>
              </a:lnSpc>
              <a:spcBef>
                <a:spcPts val="0"/>
              </a:spcBef>
              <a:spcAft>
                <a:spcPts val="0"/>
              </a:spcAft>
              <a:buSzPts val="1100"/>
              <a:buChar char="○"/>
            </a:pPr>
            <a:r>
              <a:rPr lang="en-US"/>
              <a:t>We based this number on the total sums, for there are amounts of players willing to play a game with an average score of 75. Anywhere below the amount begins to fall. </a:t>
            </a:r>
            <a:endParaRPr/>
          </a:p>
          <a:p>
            <a:pPr indent="-298450" lvl="1" marL="914400" rtl="0" algn="l">
              <a:lnSpc>
                <a:spcPct val="100000"/>
              </a:lnSpc>
              <a:spcBef>
                <a:spcPts val="0"/>
              </a:spcBef>
              <a:spcAft>
                <a:spcPts val="0"/>
              </a:spcAft>
              <a:buSzPts val="1100"/>
              <a:buChar char="○"/>
            </a:pPr>
            <a:r>
              <a:rPr lang="en-US"/>
              <a:t>Found only one game with a rating of 100, which is the game “Sabbat of the Witch”. We considered this a weird outlier and double checked, and it indeed has a 10/10 score on Steam. </a:t>
            </a:r>
            <a:endParaRPr/>
          </a:p>
          <a:p>
            <a:pPr indent="0" lvl="1" marL="61595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Popular Tag Counts</a:t>
            </a:r>
            <a:endParaRPr/>
          </a:p>
          <a:p>
            <a:pPr indent="-298450" lvl="1" marL="914400" marR="0" rtl="0" algn="l">
              <a:lnSpc>
                <a:spcPct val="100000"/>
              </a:lnSpc>
              <a:spcBef>
                <a:spcPts val="0"/>
              </a:spcBef>
              <a:spcAft>
                <a:spcPts val="0"/>
              </a:spcAft>
              <a:buClr>
                <a:srgbClr val="000000"/>
              </a:buClr>
              <a:buSzPts val="1100"/>
              <a:buFont typeface="Arial"/>
              <a:buChar char="○"/>
            </a:pPr>
            <a:r>
              <a:rPr lang="en-US"/>
              <a:t>After declaring a score of 75 or above as popular, we determined which Popular Tags were the top counts that were listed with the rating.</a:t>
            </a:r>
            <a:endParaRPr/>
          </a:p>
          <a:p>
            <a:pPr indent="-228600" lvl="1" marL="9144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Genre Counts </a:t>
            </a:r>
            <a:endParaRPr/>
          </a:p>
          <a:p>
            <a:pPr indent="-298450" lvl="1" marL="914400" marR="0" rtl="0" algn="l">
              <a:lnSpc>
                <a:spcPct val="100000"/>
              </a:lnSpc>
              <a:spcBef>
                <a:spcPts val="0"/>
              </a:spcBef>
              <a:spcAft>
                <a:spcPts val="0"/>
              </a:spcAft>
              <a:buClr>
                <a:srgbClr val="000000"/>
              </a:buClr>
              <a:buSzPts val="1100"/>
              <a:buFont typeface="Arial"/>
              <a:buChar char="○"/>
            </a:pPr>
            <a:r>
              <a:rPr lang="en-US"/>
              <a:t>After declaring a score of 75 or above as popular, we determined which Genres were the top counts that were listed with the rating.</a:t>
            </a:r>
            <a:endParaRPr/>
          </a:p>
          <a:p>
            <a:pPr indent="-22860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Dashboard: </a:t>
            </a:r>
            <a:endParaRPr/>
          </a:p>
          <a:p>
            <a:pPr indent="-298450" lvl="1" marL="914400" marR="0" rtl="0" algn="l">
              <a:lnSpc>
                <a:spcPct val="100000"/>
              </a:lnSpc>
              <a:spcBef>
                <a:spcPts val="0"/>
              </a:spcBef>
              <a:spcAft>
                <a:spcPts val="0"/>
              </a:spcAft>
              <a:buClr>
                <a:srgbClr val="000000"/>
              </a:buClr>
              <a:buSzPts val="1100"/>
              <a:buFont typeface="Arial"/>
              <a:buChar char="○"/>
            </a:pPr>
            <a:r>
              <a:rPr lang="en-US"/>
              <a:t>Interactivity: The charts update when a video game title is selected, or when different selections and adjustments are made in right-hand controls. </a:t>
            </a:r>
            <a:endParaRPr/>
          </a:p>
          <a:p>
            <a:pPr indent="0" lvl="0" marL="15875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Machine Learning:</a:t>
            </a:r>
            <a:endParaRPr/>
          </a:p>
          <a:p>
            <a:pPr indent="-298450" lvl="1" marL="914400" rtl="0" algn="l">
              <a:lnSpc>
                <a:spcPct val="100000"/>
              </a:lnSpc>
              <a:spcBef>
                <a:spcPts val="0"/>
              </a:spcBef>
              <a:spcAft>
                <a:spcPts val="0"/>
              </a:spcAft>
              <a:buSzPts val="1100"/>
              <a:buChar char="○"/>
            </a:pPr>
            <a:r>
              <a:rPr lang="en-US"/>
              <a:t>*** Brief explanation </a:t>
            </a:r>
            <a:endParaRPr/>
          </a:p>
          <a:p>
            <a:pPr indent="-298450" lvl="1" marL="914400" rtl="0" algn="l">
              <a:lnSpc>
                <a:spcPct val="100000"/>
              </a:lnSpc>
              <a:spcBef>
                <a:spcPts val="0"/>
              </a:spcBef>
              <a:spcAft>
                <a:spcPts val="0"/>
              </a:spcAft>
              <a:buSzPts val="1100"/>
              <a:buChar char="○"/>
            </a:pPr>
            <a:r>
              <a:rPr lang="en-US"/>
              <a:t>Need process of:</a:t>
            </a:r>
            <a:endParaRPr/>
          </a:p>
          <a:p>
            <a:pPr indent="-298450" lvl="2" marL="1371600" rtl="0" algn="l">
              <a:lnSpc>
                <a:spcPct val="100000"/>
              </a:lnSpc>
              <a:spcBef>
                <a:spcPts val="0"/>
              </a:spcBef>
              <a:spcAft>
                <a:spcPts val="0"/>
              </a:spcAft>
              <a:buSzPts val="1100"/>
              <a:buChar char="■"/>
            </a:pPr>
            <a:r>
              <a:rPr lang="en-US"/>
              <a:t>How we built our model based on our 75 cut-off</a:t>
            </a:r>
            <a:endParaRPr/>
          </a:p>
          <a:p>
            <a:pPr indent="-298450" lvl="2" marL="1371600" rtl="0" algn="l">
              <a:lnSpc>
                <a:spcPct val="100000"/>
              </a:lnSpc>
              <a:spcBef>
                <a:spcPts val="0"/>
              </a:spcBef>
              <a:spcAft>
                <a:spcPts val="0"/>
              </a:spcAft>
              <a:buSzPts val="1100"/>
              <a:buChar char="■"/>
            </a:pPr>
            <a:r>
              <a:rPr lang="en-US"/>
              <a:t>What type of model we used</a:t>
            </a:r>
            <a:endParaRPr/>
          </a:p>
          <a:p>
            <a:pPr indent="-298450" lvl="2" marL="1371600" rtl="0" algn="l">
              <a:lnSpc>
                <a:spcPct val="100000"/>
              </a:lnSpc>
              <a:spcBef>
                <a:spcPts val="0"/>
              </a:spcBef>
              <a:spcAft>
                <a:spcPts val="0"/>
              </a:spcAft>
              <a:buSzPts val="1100"/>
              <a:buChar char="■"/>
            </a:pPr>
            <a:r>
              <a:rPr lang="en-US"/>
              <a:t>What accuracy scores we got</a:t>
            </a:r>
            <a:endParaRPr/>
          </a:p>
          <a:p>
            <a:pPr indent="-298450" lvl="2" marL="1371600" rtl="0" algn="l">
              <a:lnSpc>
                <a:spcPct val="100000"/>
              </a:lnSpc>
              <a:spcBef>
                <a:spcPts val="0"/>
              </a:spcBef>
              <a:spcAft>
                <a:spcPts val="0"/>
              </a:spcAft>
              <a:buSzPts val="1100"/>
              <a:buChar char="■"/>
            </a:pPr>
            <a:r>
              <a:rPr lang="en-US"/>
              <a:t>How the model changed based on results</a:t>
            </a:r>
            <a:endParaRPr/>
          </a:p>
          <a:p>
            <a:pPr indent="-298450" lvl="2" marL="1371600" rtl="0" algn="l">
              <a:lnSpc>
                <a:spcPct val="100000"/>
              </a:lnSpc>
              <a:spcBef>
                <a:spcPts val="0"/>
              </a:spcBef>
              <a:spcAft>
                <a:spcPts val="0"/>
              </a:spcAft>
              <a:buSzPts val="1100"/>
              <a:buChar char="■"/>
            </a:pPr>
            <a:r>
              <a:rPr lang="en-US"/>
              <a:t>If the model changed further, changed markers for training</a:t>
            </a:r>
            <a:endParaRPr/>
          </a:p>
          <a:p>
            <a:pPr indent="-298450" lvl="2" marL="1371600" rtl="0" algn="l">
              <a:lnSpc>
                <a:spcPct val="100000"/>
              </a:lnSpc>
              <a:spcBef>
                <a:spcPts val="0"/>
              </a:spcBef>
              <a:spcAft>
                <a:spcPts val="0"/>
              </a:spcAft>
              <a:buSzPts val="1100"/>
              <a:buChar char="■"/>
            </a:pPr>
            <a:r>
              <a:rPr lang="en-US"/>
              <a:t>Any visuals/reports of our models and accuracy score(s) </a:t>
            </a:r>
            <a:endParaRPr/>
          </a:p>
          <a:p>
            <a:pPr indent="-298450" lvl="1" marL="914400" rtl="0" algn="l">
              <a:lnSpc>
                <a:spcPct val="100000"/>
              </a:lnSpc>
              <a:spcBef>
                <a:spcPts val="0"/>
              </a:spcBef>
              <a:spcAft>
                <a:spcPts val="0"/>
              </a:spcAft>
              <a:buSzPts val="1100"/>
              <a:buChar char="○"/>
            </a:pPr>
            <a:r>
              <a:rPr lang="en-US"/>
              <a:t>Tools used: </a:t>
            </a:r>
            <a:endParaRPr/>
          </a:p>
          <a:p>
            <a:pPr indent="-298450" lvl="1" marL="914400" rtl="0" algn="l">
              <a:lnSpc>
                <a:spcPct val="100000"/>
              </a:lnSpc>
              <a:spcBef>
                <a:spcPts val="0"/>
              </a:spcBef>
              <a:spcAft>
                <a:spcPts val="0"/>
              </a:spcAft>
              <a:buSzPts val="1100"/>
              <a:buChar char="○"/>
            </a:pPr>
            <a:r>
              <a:rPr lang="en-US"/>
              <a:t>Algorithms used: </a:t>
            </a:r>
            <a:endParaRPr/>
          </a:p>
          <a:p>
            <a:pPr indent="-298450" lvl="1" marL="914400" rtl="0" algn="l">
              <a:lnSpc>
                <a:spcPct val="100000"/>
              </a:lnSpc>
              <a:spcBef>
                <a:spcPts val="0"/>
              </a:spcBef>
              <a:spcAft>
                <a:spcPts val="0"/>
              </a:spcAft>
              <a:buSzPts val="1100"/>
              <a:buChar char="○"/>
            </a:pPr>
            <a:r>
              <a:rPr lang="en-US"/>
              <a:t>Write about features of accuracy from machine learning</a:t>
            </a:r>
            <a:endParaRPr/>
          </a:p>
          <a:p>
            <a:pPr indent="-298450" lvl="1" marL="914400" rtl="0" algn="l">
              <a:lnSpc>
                <a:spcPct val="100000"/>
              </a:lnSpc>
              <a:spcBef>
                <a:spcPts val="0"/>
              </a:spcBef>
              <a:spcAft>
                <a:spcPts val="0"/>
              </a:spcAft>
              <a:buSzPts val="1100"/>
              <a:buChar char="○"/>
            </a:pPr>
            <a:r>
              <a:rPr lang="en-US"/>
              <a:t>What we felt that we have achieved in this process, condition metrics (what we found to answer the questions), etc. </a:t>
            </a:r>
            <a:endParaRPr/>
          </a:p>
          <a:p>
            <a:pPr indent="-228600" lvl="1" marL="914400" rtl="0" algn="l">
              <a:lnSpc>
                <a:spcPct val="100000"/>
              </a:lnSpc>
              <a:spcBef>
                <a:spcPts val="0"/>
              </a:spcBef>
              <a:spcAft>
                <a:spcPts val="0"/>
              </a:spcAft>
              <a:buSzPts val="1100"/>
              <a:buNone/>
            </a:pPr>
            <a:r>
              <a:t/>
            </a:r>
            <a:endParaRPr/>
          </a:p>
          <a:p>
            <a:pPr indent="-228600" lvl="1" marL="9144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How we built our model based on our 75 cut-off? </a:t>
            </a:r>
            <a:endParaRPr/>
          </a:p>
          <a:p>
            <a:pPr indent="-298450" lvl="1" marL="914400" rtl="0" algn="l">
              <a:lnSpc>
                <a:spcPct val="100000"/>
              </a:lnSpc>
              <a:spcBef>
                <a:spcPts val="0"/>
              </a:spcBef>
              <a:spcAft>
                <a:spcPts val="0"/>
              </a:spcAft>
              <a:buSzPts val="1100"/>
              <a:buChar char="○"/>
            </a:pPr>
            <a:r>
              <a:rPr b="1" i="0" lang="en-US" sz="1100" u="none" cap="none" strike="noStrike">
                <a:solidFill>
                  <a:srgbClr val="000000"/>
                </a:solidFill>
                <a:latin typeface="Arial"/>
                <a:ea typeface="Arial"/>
                <a:cs typeface="Arial"/>
                <a:sym typeface="Arial"/>
              </a:rPr>
              <a:t>As a group we decided to use bins in order to classify the percent_positive_reviews column. If a game was above a rating of 75 it was classified as popular and given a variable of “1”. If a game was below a rating of 75, it was classified as unpopular and given a variable of “0”.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What type of model we used</a:t>
            </a:r>
            <a:endParaRPr/>
          </a:p>
          <a:p>
            <a:pPr indent="-298450" lvl="1" marL="914400" rtl="0" algn="l">
              <a:lnSpc>
                <a:spcPct val="100000"/>
              </a:lnSpc>
              <a:spcBef>
                <a:spcPts val="0"/>
              </a:spcBef>
              <a:spcAft>
                <a:spcPts val="0"/>
              </a:spcAft>
              <a:buSzPts val="1100"/>
              <a:buChar char="○"/>
            </a:pPr>
            <a:r>
              <a:rPr b="1" i="0" lang="en-US" sz="1100" u="none" cap="none" strike="noStrike">
                <a:solidFill>
                  <a:srgbClr val="000000"/>
                </a:solidFill>
                <a:latin typeface="Arial"/>
                <a:ea typeface="Arial"/>
                <a:cs typeface="Arial"/>
                <a:sym typeface="Arial"/>
              </a:rPr>
              <a:t>After creating the classification column, we decided to use a Logistic Regression model. The Logistic Regression model proved to be a beneficial model to run because of its simplicity in giving us binary outcomes</a:t>
            </a:r>
            <a:r>
              <a:rPr b="1" lang="en-US"/>
              <a:t>. </a:t>
            </a:r>
            <a:r>
              <a:rPr b="1" i="0" lang="en-US" sz="1100" u="none" cap="none" strike="noStrike">
                <a:solidFill>
                  <a:srgbClr val="000000"/>
                </a:solidFill>
                <a:latin typeface="Arial"/>
                <a:ea typeface="Arial"/>
                <a:cs typeface="Arial"/>
                <a:sym typeface="Arial"/>
              </a:rPr>
              <a:t>The outcomes we wanted to predict are whether a game was popular or unpopular.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What accuracy scores we got</a:t>
            </a:r>
            <a:endParaRPr/>
          </a:p>
          <a:p>
            <a:pPr indent="-298450" lvl="1" marL="914400" rtl="0" algn="l">
              <a:lnSpc>
                <a:spcPct val="100000"/>
              </a:lnSpc>
              <a:spcBef>
                <a:spcPts val="0"/>
              </a:spcBef>
              <a:spcAft>
                <a:spcPts val="0"/>
              </a:spcAft>
              <a:buSzPts val="1100"/>
              <a:buChar char="○"/>
            </a:pPr>
            <a:r>
              <a:rPr b="1" i="0" lang="en-US" sz="1100" u="none" cap="none" strike="noStrike">
                <a:solidFill>
                  <a:srgbClr val="000000"/>
                </a:solidFill>
                <a:latin typeface="Arial"/>
                <a:ea typeface="Arial"/>
                <a:cs typeface="Arial"/>
                <a:sym typeface="Arial"/>
              </a:rPr>
              <a:t>For the Logistic Regression Model with the popular tags being used as our features, we got an accuracy score of about 73%. For the logistic regression model with the features being the Genre, we got an accuracy score of 70%.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What are some limitations to the Logistic Regression Model? </a:t>
            </a:r>
            <a:endParaRPr/>
          </a:p>
          <a:p>
            <a:pPr indent="-298450" lvl="1" marL="914400" rtl="0" algn="l">
              <a:lnSpc>
                <a:spcPct val="100000"/>
              </a:lnSpc>
              <a:spcBef>
                <a:spcPts val="0"/>
              </a:spcBef>
              <a:spcAft>
                <a:spcPts val="0"/>
              </a:spcAft>
              <a:buSzPts val="1100"/>
              <a:buChar char="○"/>
            </a:pPr>
            <a:r>
              <a:rPr b="1" i="0" lang="en-US" sz="1100" u="none" cap="none" strike="noStrike">
                <a:solidFill>
                  <a:srgbClr val="000000"/>
                </a:solidFill>
                <a:latin typeface="Arial"/>
                <a:ea typeface="Arial"/>
                <a:cs typeface="Arial"/>
                <a:sym typeface="Arial"/>
              </a:rPr>
              <a:t>One limitation that stands out about the Logistic Regression Model is the fact that</a:t>
            </a:r>
            <a:r>
              <a:rPr b="1" lang="en-US"/>
              <a:t> its sensitive to outliers</a:t>
            </a:r>
            <a:r>
              <a:rPr b="1" i="0" lang="en-US" sz="1100" u="none" cap="none" strike="noStrike">
                <a:solidFill>
                  <a:srgbClr val="000000"/>
                </a:solidFill>
                <a:latin typeface="Arial"/>
                <a:ea typeface="Arial"/>
                <a:cs typeface="Arial"/>
                <a:sym typeface="Arial"/>
              </a:rPr>
              <a:t>. For example, a game that was predicted popular based on its popular tags and percent_positive_reviews in reality may not actually be a popular game. </a:t>
            </a:r>
            <a:endParaRPr/>
          </a:p>
          <a:p>
            <a:pPr indent="-228600" lvl="1" marL="91440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What could we have done differently for the Machine Learning process? </a:t>
            </a:r>
            <a:endParaRPr/>
          </a:p>
          <a:p>
            <a:pPr indent="-298450" lvl="1" marL="914400" rtl="0" algn="l">
              <a:lnSpc>
                <a:spcPct val="100000"/>
              </a:lnSpc>
              <a:spcBef>
                <a:spcPts val="0"/>
              </a:spcBef>
              <a:spcAft>
                <a:spcPts val="0"/>
              </a:spcAft>
              <a:buSzPts val="1100"/>
              <a:buChar char="○"/>
            </a:pPr>
            <a:r>
              <a:rPr b="1" i="0" lang="en-US" sz="1100" u="none" cap="none" strike="noStrike">
                <a:solidFill>
                  <a:srgbClr val="000000"/>
                </a:solidFill>
                <a:latin typeface="Arial"/>
                <a:ea typeface="Arial"/>
                <a:cs typeface="Arial"/>
                <a:sym typeface="Arial"/>
              </a:rPr>
              <a:t>One potential issue with our Machine Learning model has to do with the target column. For the percent_positive_reviews column, each game had a different amount of total reviews. Some games had a significant amount of reviews while others did not have nearly as much.</a:t>
            </a:r>
            <a:endParaRPr/>
          </a:p>
          <a:p>
            <a:pPr indent="0" lvl="1" marL="615950" rtl="0" algn="l">
              <a:lnSpc>
                <a:spcPct val="100000"/>
              </a:lnSpc>
              <a:spcBef>
                <a:spcPts val="0"/>
              </a:spcBef>
              <a:spcAft>
                <a:spcPts val="0"/>
              </a:spcAft>
              <a:buSzPts val="1100"/>
              <a:buNone/>
            </a:pPr>
            <a:r>
              <a:t/>
            </a:r>
            <a:endParaRPr b="1" i="0" sz="1100" u="none" cap="none" strike="noStrike">
              <a:solidFill>
                <a:srgbClr val="000000"/>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b="1" i="0" lang="en-US" sz="1100" u="none" cap="none" strike="noStrike">
                <a:solidFill>
                  <a:srgbClr val="000000"/>
                </a:solidFill>
                <a:latin typeface="Arial"/>
                <a:ea typeface="Arial"/>
                <a:cs typeface="Arial"/>
                <a:sym typeface="Arial"/>
              </a:rPr>
              <a:t>Tools used: Pandas, Sklearn </a:t>
            </a:r>
            <a:endParaRPr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1c0f9143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1c0f9143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Based on visualization results, these were determined to be the top areas that a client or creator should take into consideration when creating a popular video game.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Connecting our data sources using Steam's API to provide updated library results, therefore continuing to evolve our learning model and allowing a client to track any trends over time.</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Expanding our analysis to other platforms and just not PC.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Looking at other categories, like average play time or user count/ownership, or even sales. </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Another potential aspect we could look at apart from reviews of video games is the amount of sales either globally or just in North America.</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One change we could make in the future is running a few different models to see which provides us with the best accuracy score and precision.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This concludes our presentation. We will now open for some Q &amp; A.</a:t>
            </a:r>
            <a:endParaRPr/>
          </a:p>
          <a:p>
            <a:pPr indent="0" lvl="0" marL="158750" marR="0" rtl="0" algn="l">
              <a:lnSpc>
                <a:spcPct val="100000"/>
              </a:lnSpc>
              <a:spcBef>
                <a:spcPts val="0"/>
              </a:spcBef>
              <a:spcAft>
                <a:spcPts val="0"/>
              </a:spcAft>
              <a:buClr>
                <a:srgbClr val="000000"/>
              </a:buClr>
              <a:buSzPts val="1100"/>
              <a:buFont typeface="Arial"/>
              <a:buNone/>
            </a:pPr>
            <a:r>
              <a:t/>
            </a:r>
            <a:endParaRPr/>
          </a:p>
          <a:p>
            <a:pPr indent="0" lvl="0" marL="158750" marR="0" rtl="0" algn="l">
              <a:lnSpc>
                <a:spcPct val="100000"/>
              </a:lnSpc>
              <a:spcBef>
                <a:spcPts val="0"/>
              </a:spcBef>
              <a:spcAft>
                <a:spcPts val="0"/>
              </a:spcAft>
              <a:buClr>
                <a:srgbClr val="000000"/>
              </a:buClr>
              <a:buSzPts val="1100"/>
              <a:buFont typeface="Arial"/>
              <a:buNone/>
            </a:pPr>
            <a:r>
              <a:rPr lang="en-US"/>
              <a:t>Misc. Notes: </a:t>
            </a:r>
            <a:endParaRPr/>
          </a:p>
          <a:p>
            <a:pPr indent="-298450" lvl="0" marL="457200" rtl="0" algn="l">
              <a:lnSpc>
                <a:spcPct val="100000"/>
              </a:lnSpc>
              <a:spcBef>
                <a:spcPts val="0"/>
              </a:spcBef>
              <a:spcAft>
                <a:spcPts val="0"/>
              </a:spcAft>
              <a:buSzPts val="1100"/>
              <a:buChar char="●"/>
            </a:pPr>
            <a:r>
              <a:rPr lang="en-US"/>
              <a:t>Technologies Used: </a:t>
            </a:r>
            <a:endParaRPr/>
          </a:p>
          <a:p>
            <a:pPr indent="-298450" lvl="1" marL="914400" rtl="0" algn="l">
              <a:lnSpc>
                <a:spcPct val="100000"/>
              </a:lnSpc>
              <a:spcBef>
                <a:spcPts val="0"/>
              </a:spcBef>
              <a:spcAft>
                <a:spcPts val="0"/>
              </a:spcAft>
              <a:buSzPts val="1100"/>
              <a:buChar char="○"/>
            </a:pPr>
            <a:r>
              <a:rPr lang="en-US"/>
              <a:t>Exploration and Analysis:</a:t>
            </a:r>
            <a:endParaRPr/>
          </a:p>
          <a:p>
            <a:pPr indent="-298450" lvl="2" marL="1371600" rtl="0" algn="l">
              <a:lnSpc>
                <a:spcPct val="100000"/>
              </a:lnSpc>
              <a:spcBef>
                <a:spcPts val="0"/>
              </a:spcBef>
              <a:spcAft>
                <a:spcPts val="0"/>
              </a:spcAft>
              <a:buSzPts val="1100"/>
              <a:buChar char="■"/>
            </a:pPr>
            <a:r>
              <a:rPr lang="en-US"/>
              <a:t>Conda 4.8.3 </a:t>
            </a:r>
            <a:endParaRPr/>
          </a:p>
          <a:p>
            <a:pPr indent="-298450" lvl="2" marL="1371600" rtl="0" algn="l">
              <a:lnSpc>
                <a:spcPct val="100000"/>
              </a:lnSpc>
              <a:spcBef>
                <a:spcPts val="0"/>
              </a:spcBef>
              <a:spcAft>
                <a:spcPts val="0"/>
              </a:spcAft>
              <a:buSzPts val="1100"/>
              <a:buChar char="■"/>
            </a:pPr>
            <a:r>
              <a:rPr lang="en-US"/>
              <a:t>Python 3.7.7</a:t>
            </a:r>
            <a:endParaRPr/>
          </a:p>
          <a:p>
            <a:pPr indent="-298450" lvl="2" marL="1371600" rtl="0" algn="l">
              <a:lnSpc>
                <a:spcPct val="100000"/>
              </a:lnSpc>
              <a:spcBef>
                <a:spcPts val="0"/>
              </a:spcBef>
              <a:spcAft>
                <a:spcPts val="0"/>
              </a:spcAft>
              <a:buSzPts val="1100"/>
              <a:buChar char="■"/>
            </a:pPr>
            <a:r>
              <a:rPr lang="en-US"/>
              <a:t>Jupyter Notebook </a:t>
            </a:r>
            <a:endParaRPr/>
          </a:p>
          <a:p>
            <a:pPr indent="-298450" lvl="2" marL="1371600" rtl="0" algn="l">
              <a:lnSpc>
                <a:spcPct val="100000"/>
              </a:lnSpc>
              <a:spcBef>
                <a:spcPts val="0"/>
              </a:spcBef>
              <a:spcAft>
                <a:spcPts val="0"/>
              </a:spcAft>
              <a:buSzPts val="1100"/>
              <a:buChar char="■"/>
            </a:pPr>
            <a:r>
              <a:rPr lang="en-US"/>
              <a:t>Microsoft Excel </a:t>
            </a:r>
            <a:endParaRPr/>
          </a:p>
          <a:p>
            <a:pPr indent="-298450" lvl="2" marL="1371600" rtl="0" algn="l">
              <a:lnSpc>
                <a:spcPct val="100000"/>
              </a:lnSpc>
              <a:spcBef>
                <a:spcPts val="0"/>
              </a:spcBef>
              <a:spcAft>
                <a:spcPts val="0"/>
              </a:spcAft>
              <a:buSzPts val="1100"/>
              <a:buChar char="■"/>
            </a:pPr>
            <a:r>
              <a:rPr lang="en-US"/>
              <a:t>VS Code </a:t>
            </a:r>
            <a:endParaRPr/>
          </a:p>
          <a:p>
            <a:pPr indent="0" lvl="2" marL="107315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Char char="○"/>
            </a:pPr>
            <a:r>
              <a:rPr lang="en-US"/>
              <a:t> Database: </a:t>
            </a:r>
            <a:endParaRPr/>
          </a:p>
          <a:p>
            <a:pPr indent="-298450" lvl="2" marL="1371600" rtl="0" algn="l">
              <a:lnSpc>
                <a:spcPct val="100000"/>
              </a:lnSpc>
              <a:spcBef>
                <a:spcPts val="0"/>
              </a:spcBef>
              <a:spcAft>
                <a:spcPts val="0"/>
              </a:spcAft>
              <a:buSzPts val="1100"/>
              <a:buChar char="■"/>
            </a:pPr>
            <a:r>
              <a:rPr lang="en-US"/>
              <a:t>PostgresSQL 11 and 12</a:t>
            </a:r>
            <a:endParaRPr/>
          </a:p>
          <a:p>
            <a:pPr indent="0" lvl="2" marL="107315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Char char="○"/>
            </a:pPr>
            <a:r>
              <a:rPr lang="en-US"/>
              <a:t>Machine Learning: </a:t>
            </a:r>
            <a:endParaRPr/>
          </a:p>
          <a:p>
            <a:pPr indent="-298450" lvl="2" marL="1371600" rtl="0" algn="l">
              <a:lnSpc>
                <a:spcPct val="100000"/>
              </a:lnSpc>
              <a:spcBef>
                <a:spcPts val="0"/>
              </a:spcBef>
              <a:spcAft>
                <a:spcPts val="0"/>
              </a:spcAft>
              <a:buSzPts val="1100"/>
              <a:buChar char="■"/>
            </a:pPr>
            <a:r>
              <a:rPr lang="en-US"/>
              <a:t>SciKitLearn </a:t>
            </a:r>
            <a:endParaRPr/>
          </a:p>
          <a:p>
            <a:pPr indent="0" lvl="2" marL="107315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Char char="○"/>
            </a:pPr>
            <a:r>
              <a:rPr lang="en-US"/>
              <a:t>Dashboard and Presentation: </a:t>
            </a:r>
            <a:endParaRPr/>
          </a:p>
          <a:p>
            <a:pPr indent="-298450" lvl="2" marL="1371600" rtl="0" algn="l">
              <a:lnSpc>
                <a:spcPct val="100000"/>
              </a:lnSpc>
              <a:spcBef>
                <a:spcPts val="0"/>
              </a:spcBef>
              <a:spcAft>
                <a:spcPts val="0"/>
              </a:spcAft>
              <a:buSzPts val="1100"/>
              <a:buChar char="■"/>
            </a:pPr>
            <a:r>
              <a:rPr lang="en-US"/>
              <a:t>Tableau 2020</a:t>
            </a:r>
            <a:endParaRPr/>
          </a:p>
          <a:p>
            <a:pPr indent="-298450" lvl="2" marL="1371600" rtl="0" algn="l">
              <a:lnSpc>
                <a:spcPct val="100000"/>
              </a:lnSpc>
              <a:spcBef>
                <a:spcPts val="0"/>
              </a:spcBef>
              <a:spcAft>
                <a:spcPts val="0"/>
              </a:spcAft>
              <a:buSzPts val="1100"/>
              <a:buChar char="■"/>
            </a:pPr>
            <a:r>
              <a:rPr lang="en-US"/>
              <a:t>Google Slides </a:t>
            </a:r>
            <a:endParaRPr/>
          </a:p>
          <a:p>
            <a:pPr indent="-298450" lvl="2" marL="1371600" rtl="0" algn="l">
              <a:lnSpc>
                <a:spcPct val="100000"/>
              </a:lnSpc>
              <a:spcBef>
                <a:spcPts val="0"/>
              </a:spcBef>
              <a:spcAft>
                <a:spcPts val="0"/>
              </a:spcAft>
              <a:buSzPts val="1100"/>
              <a:buChar char="■"/>
            </a:pPr>
            <a:r>
              <a:rPr lang="en-US"/>
              <a:t>Microsoft Powerpoint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We started with the topic of eSports since there was a lot of data coming from the video game industry in general. </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Wikipedia Definition (For those that don’t know): Esports (also known as electronic sports, e-sports, or eSports) is a form of sport competition using video games. Esports often takes the form of organized, multiplayer video game competitions, particularly between professional players, individually or as teams. </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As we explored different areas, we found a lot of data sets available to us and further narrowed down the idea of wondering out of everything, what made video games so popular? Since it has grown over decades and there are so many types available, and has statistics similar to everyday sports league and the like.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Image source: </a:t>
            </a:r>
            <a:endParaRPr/>
          </a:p>
          <a:p>
            <a:pPr indent="0" lvl="0" marL="0" rtl="0" algn="l">
              <a:lnSpc>
                <a:spcPct val="100000"/>
              </a:lnSpc>
              <a:spcBef>
                <a:spcPts val="0"/>
              </a:spcBef>
              <a:spcAft>
                <a:spcPts val="0"/>
              </a:spcAft>
              <a:buSzPts val="1100"/>
              <a:buNone/>
            </a:pPr>
            <a:r>
              <a:rPr lang="en-US"/>
              <a:t>	Chinadaily.com.cn </a:t>
            </a:r>
            <a:endParaRPr/>
          </a:p>
          <a:p>
            <a:pPr indent="0" lvl="0" marL="0" rtl="0" algn="l">
              <a:lnSpc>
                <a:spcPct val="100000"/>
              </a:lnSpc>
              <a:spcBef>
                <a:spcPts val="0"/>
              </a:spcBef>
              <a:spcAft>
                <a:spcPts val="0"/>
              </a:spcAft>
              <a:buSzPts val="1100"/>
              <a:buNone/>
            </a:pPr>
            <a:r>
              <a:rPr lang="en-US"/>
              <a:t>	</a:t>
            </a:r>
            <a:r>
              <a:rPr lang="en-US" u="sng">
                <a:solidFill>
                  <a:schemeClr val="hlink"/>
                </a:solidFill>
                <a:hlinkClick r:id="rId2"/>
              </a:rPr>
              <a:t>https://www.chinadaily.com.cn/a/202001/07/WS5e13bce6a310cf3e35582c90.html</a:t>
            </a:r>
            <a:r>
              <a:rPr lang="en-US"/>
              <a:t> </a:t>
            </a:r>
            <a:endParaRPr/>
          </a:p>
          <a:p>
            <a:pPr indent="0" lvl="0" marL="0" rtl="0" algn="l">
              <a:lnSpc>
                <a:spcPct val="100000"/>
              </a:lnSpc>
              <a:spcBef>
                <a:spcPts val="0"/>
              </a:spcBef>
              <a:spcAft>
                <a:spcPts val="0"/>
              </a:spcAft>
              <a:buSzPts val="1100"/>
              <a:buNone/>
            </a:pPr>
            <a:r>
              <a:rPr lang="en-US"/>
              <a:t>	Caption: Team G2 Esports battle against FunPlus Phoenix during the first game of the League of Legends (LOL) World Championship Finals in Paris, France, November 10, 2019. [Photo/Agencies]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The topic was further narrowed down to figuring out what makes a popular video game that many people would play. There are many features that are available to the consumers, and various platforms to choose from. </a:t>
            </a:r>
            <a:endParaRPr/>
          </a:p>
          <a:p>
            <a:pPr indent="-101600" lvl="0" marL="17145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This data would help potential clients pick which creators to support, or help with decisions among their own creative teams to create a successful and popular video game.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Image Source: BagoGames.com </a:t>
            </a:r>
            <a:endParaRPr/>
          </a:p>
          <a:p>
            <a:pPr indent="0" lvl="0" marL="0" rtl="0" algn="l">
              <a:lnSpc>
                <a:spcPct val="100000"/>
              </a:lnSpc>
              <a:spcBef>
                <a:spcPts val="0"/>
              </a:spcBef>
              <a:spcAft>
                <a:spcPts val="0"/>
              </a:spcAft>
              <a:buSzPts val="1100"/>
              <a:buNone/>
            </a:pPr>
            <a:r>
              <a:rPr lang="en-US"/>
              <a:t>	</a:t>
            </a:r>
            <a:r>
              <a:rPr lang="en-US" u="sng">
                <a:solidFill>
                  <a:schemeClr val="hlink"/>
                </a:solidFill>
                <a:hlinkClick r:id="rId2"/>
              </a:rPr>
              <a:t>https://bagogames.com/different-types-of-gaming/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Discovered a lot of available data sources, but a promising one was the Steam service, which has a library of nearly 30,000 games available and many datasets on Kaggle to choose and work with.</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Wikipedia Definition: Steam is a video game digital distribution service by Valve. It was launched as a standalone software client in September 2003 as a way for Valve to provide automatic updates for their games, and expanded to include games from third-party publishers.</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Using Steam library data, we wanted to determine what makes a video game successful or “popular” to players, and to predict what next type of video game to meet that standard.</a:t>
            </a:r>
            <a:endParaRPr/>
          </a:p>
          <a:p>
            <a:pPr indent="457200" lvl="0" marL="0" rtl="0" algn="l">
              <a:lnSpc>
                <a:spcPct val="100000"/>
              </a:lnSpc>
              <a:spcBef>
                <a:spcPts val="0"/>
              </a:spcBef>
              <a:spcAft>
                <a:spcPts val="0"/>
              </a:spcAft>
              <a:buSzPts val="1100"/>
              <a:buNone/>
            </a:pPr>
            <a:r>
              <a:t/>
            </a:r>
            <a:endParaRPr/>
          </a:p>
          <a:p>
            <a:pPr indent="457200" lvl="0" marL="0" rtl="0" algn="l">
              <a:lnSpc>
                <a:spcPct val="100000"/>
              </a:lnSpc>
              <a:spcBef>
                <a:spcPts val="0"/>
              </a:spcBef>
              <a:spcAft>
                <a:spcPts val="0"/>
              </a:spcAft>
              <a:buSzPts val="1100"/>
              <a:buNone/>
            </a:pPr>
            <a:r>
              <a:rPr lang="en-US"/>
              <a:t>Image Source: </a:t>
            </a:r>
            <a:r>
              <a:rPr lang="en-US" u="sng">
                <a:solidFill>
                  <a:schemeClr val="hlink"/>
                </a:solidFill>
                <a:hlinkClick r:id="rId2"/>
              </a:rPr>
              <a:t>https://store.steampowered.com/</a:t>
            </a:r>
            <a:r>
              <a:rPr lang="en-US"/>
              <a:t>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We settled on two datasets from Kaggle that were sourced from Steam. The creators of both of these had their data scraped from Steam's shop and APIs and provided clean detailed data to work with.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These sets were published May 2019, but the Steam library has available APIs that can be scraped again to update the data set for future analysis.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 Links to Kaggle data sources included in the titles.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From the first data set, we focused on the displayed columns.</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Positive Ratings = number of players that left a positive or “thumbs up” for the game.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Negative Ratings = number of players that left a negative or “thumbs down” for the game.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27,033 games in the set.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 Screenshot of columns from Kaggle.com</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From the second data set, we utilized the Popular Tags and Genres that were assigned to the available games.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Popular tags were assigned to each game by the players to further classify the content that the game offered.</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Genre is a more general classification of a play style of a video game. </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40,752 games in the set. </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	*** Screenshot of columns from Kaggle.com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These are the following questions we decided to focus on as we examined our data sets and began our analysis.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Char char="●"/>
            </a:pPr>
            <a:r>
              <a:rPr lang="en-US"/>
              <a:t>Created two cleaned separate data sets: one with columns made from each game's genre, and the other with popular tags for columns. Each had the respective game name and popularity rating.</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Imported both into PostgreSQL.</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Char char="●"/>
            </a:pPr>
            <a:r>
              <a:rPr lang="en-US"/>
              <a:t>Performed the following cleaning with Python, using Pandas libraries in Jupyter Notebook to further narrow down our dataset and Excel to pick up miscellaneous rows when importing to PostgreSQL: </a:t>
            </a:r>
            <a:endParaRPr/>
          </a:p>
          <a:p>
            <a:pPr indent="-298450" lvl="0" marL="914400" rtl="0" algn="l">
              <a:lnSpc>
                <a:spcPct val="100000"/>
              </a:lnSpc>
              <a:spcBef>
                <a:spcPts val="0"/>
              </a:spcBef>
              <a:spcAft>
                <a:spcPts val="0"/>
              </a:spcAft>
              <a:buSzPts val="1100"/>
              <a:buChar char="-"/>
            </a:pPr>
            <a:r>
              <a:rPr lang="en-US"/>
              <a:t>Filtered down to only PC Games. </a:t>
            </a:r>
            <a:endParaRPr/>
          </a:p>
          <a:p>
            <a:pPr indent="0" lvl="0" marL="914400" rtl="0" algn="l">
              <a:lnSpc>
                <a:spcPct val="100000"/>
              </a:lnSpc>
              <a:spcBef>
                <a:spcPts val="0"/>
              </a:spcBef>
              <a:spcAft>
                <a:spcPts val="0"/>
              </a:spcAft>
              <a:buSzPts val="1100"/>
              <a:buNone/>
            </a:pPr>
            <a:r>
              <a:t/>
            </a:r>
            <a:endParaRPr/>
          </a:p>
          <a:p>
            <a:pPr indent="-298450" lvl="0" marL="914400" rtl="0" algn="l">
              <a:lnSpc>
                <a:spcPct val="100000"/>
              </a:lnSpc>
              <a:spcBef>
                <a:spcPts val="0"/>
              </a:spcBef>
              <a:spcAft>
                <a:spcPts val="0"/>
              </a:spcAft>
              <a:buSzPts val="1100"/>
              <a:buChar char="-"/>
            </a:pPr>
            <a:r>
              <a:rPr lang="en-US"/>
              <a:t>Narrowed down number of popular tag and genre columns with sum counts of less than 100 to eliminate the obscure/less used tags. Reduced miscellaneous games.</a:t>
            </a:r>
            <a:endParaRPr/>
          </a:p>
          <a:p>
            <a:pPr indent="0" lvl="0" marL="1828800" rtl="0" algn="l">
              <a:lnSpc>
                <a:spcPct val="100000"/>
              </a:lnSpc>
              <a:spcBef>
                <a:spcPts val="0"/>
              </a:spcBef>
              <a:spcAft>
                <a:spcPts val="0"/>
              </a:spcAft>
              <a:buSzPts val="1100"/>
              <a:buNone/>
            </a:pPr>
            <a:r>
              <a:t/>
            </a:r>
            <a:endParaRPr/>
          </a:p>
          <a:p>
            <a:pPr indent="-298450" lvl="0" marL="914400" rtl="0" algn="l">
              <a:lnSpc>
                <a:spcPct val="100000"/>
              </a:lnSpc>
              <a:spcBef>
                <a:spcPts val="0"/>
              </a:spcBef>
              <a:spcAft>
                <a:spcPts val="0"/>
              </a:spcAft>
              <a:buSzPts val="1100"/>
              <a:buChar char="-"/>
            </a:pPr>
            <a:r>
              <a:rPr lang="en-US"/>
              <a:t>Narrowed down number of games with positive votes of less than 100. (Meaning less than 100 players have enjoyed the game, or the game had not garnered much popularity/interest since not a lot of users played it.)</a:t>
            </a:r>
            <a:endParaRPr/>
          </a:p>
          <a:p>
            <a:pPr indent="0" lvl="0" marL="1828800" rtl="0" algn="l">
              <a:lnSpc>
                <a:spcPct val="100000"/>
              </a:lnSpc>
              <a:spcBef>
                <a:spcPts val="0"/>
              </a:spcBef>
              <a:spcAft>
                <a:spcPts val="0"/>
              </a:spcAft>
              <a:buSzPts val="1100"/>
              <a:buNone/>
            </a:pPr>
            <a:r>
              <a:t/>
            </a:r>
            <a:endParaRPr/>
          </a:p>
          <a:p>
            <a:pPr indent="-298450" lvl="0" marL="914400" rtl="0" algn="l">
              <a:lnSpc>
                <a:spcPct val="100000"/>
              </a:lnSpc>
              <a:spcBef>
                <a:spcPts val="0"/>
              </a:spcBef>
              <a:spcAft>
                <a:spcPts val="0"/>
              </a:spcAft>
              <a:buSzPts val="1100"/>
              <a:buChar char="-"/>
            </a:pPr>
            <a:r>
              <a:rPr lang="en-US"/>
              <a:t>Using both the Positive and Negative Ratings, we created an average rating for the game with a score out of 100 for the available games. The raw data also gave us a look into how many players have played said game by the number of positive and negative votes given.</a:t>
            </a:r>
            <a:endParaRPr/>
          </a:p>
          <a:p>
            <a:pPr indent="0" lvl="0" marL="0" rtl="0" algn="l">
              <a:lnSpc>
                <a:spcPct val="100000"/>
              </a:lnSpc>
              <a:spcBef>
                <a:spcPts val="0"/>
              </a:spcBef>
              <a:spcAft>
                <a:spcPts val="0"/>
              </a:spcAft>
              <a:buSzPts val="1100"/>
              <a:buNone/>
            </a:pPr>
            <a:r>
              <a:t/>
            </a:r>
            <a:endParaRPr/>
          </a:p>
          <a:p>
            <a:pPr indent="-171450" lvl="0" marL="171450" rtl="0" algn="l">
              <a:lnSpc>
                <a:spcPct val="115000"/>
              </a:lnSpc>
              <a:spcBef>
                <a:spcPts val="1200"/>
              </a:spcBef>
              <a:spcAft>
                <a:spcPts val="0"/>
              </a:spcAft>
              <a:buSzPts val="1100"/>
              <a:buChar char="●"/>
            </a:pPr>
            <a:r>
              <a:rPr lang="en-US"/>
              <a:t>This gave us 6,188 results (rows of games), to assist in narrowing our focus and to explore with different machine learning models. </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grpSp>
        <p:nvGrpSpPr>
          <p:cNvPr id="103" name="Google Shape;103;p11"/>
          <p:cNvGrpSpPr/>
          <p:nvPr/>
        </p:nvGrpSpPr>
        <p:grpSpPr>
          <a:xfrm>
            <a:off x="0" y="381001"/>
            <a:ext cx="1037850" cy="1016288"/>
            <a:chOff x="0" y="381001"/>
            <a:chExt cx="1037850" cy="1016288"/>
          </a:xfrm>
        </p:grpSpPr>
        <p:sp>
          <p:nvSpPr>
            <p:cNvPr id="104" name="Google Shape;104;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7" name="Google Shape;10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6" name="Google Shape;2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grpSp>
        <p:nvGrpSpPr>
          <p:cNvPr id="28" name="Google Shape;28;p4"/>
          <p:cNvGrpSpPr/>
          <p:nvPr/>
        </p:nvGrpSpPr>
        <p:grpSpPr>
          <a:xfrm>
            <a:off x="0" y="381001"/>
            <a:ext cx="1037850" cy="1016288"/>
            <a:chOff x="0" y="381001"/>
            <a:chExt cx="1037850" cy="1016288"/>
          </a:xfrm>
        </p:grpSpPr>
        <p:sp>
          <p:nvSpPr>
            <p:cNvPr id="29" name="Google Shape;29;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3" name="Google Shape;3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grpSp>
        <p:nvGrpSpPr>
          <p:cNvPr id="35" name="Google Shape;35;p5"/>
          <p:cNvGrpSpPr/>
          <p:nvPr/>
        </p:nvGrpSpPr>
        <p:grpSpPr>
          <a:xfrm>
            <a:off x="0" y="4128572"/>
            <a:ext cx="698925" cy="684657"/>
            <a:chOff x="0" y="3785672"/>
            <a:chExt cx="698925" cy="684657"/>
          </a:xfrm>
        </p:grpSpPr>
        <p:sp>
          <p:nvSpPr>
            <p:cNvPr id="36" name="Google Shape;36;p5"/>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39" name="Google Shape;3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grpSp>
        <p:nvGrpSpPr>
          <p:cNvPr id="41" name="Google Shape;41;p6"/>
          <p:cNvGrpSpPr/>
          <p:nvPr/>
        </p:nvGrpSpPr>
        <p:grpSpPr>
          <a:xfrm>
            <a:off x="4406400" y="0"/>
            <a:ext cx="4737600" cy="5143065"/>
            <a:chOff x="4406400" y="0"/>
            <a:chExt cx="4737600" cy="5143065"/>
          </a:xfrm>
        </p:grpSpPr>
        <p:sp>
          <p:nvSpPr>
            <p:cNvPr id="42" name="Google Shape;42;p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grpSp>
        <p:nvGrpSpPr>
          <p:cNvPr id="63" name="Google Shape;63;p7"/>
          <p:cNvGrpSpPr/>
          <p:nvPr/>
        </p:nvGrpSpPr>
        <p:grpSpPr>
          <a:xfrm>
            <a:off x="4406400" y="0"/>
            <a:ext cx="4737600" cy="5143065"/>
            <a:chOff x="4406400" y="0"/>
            <a:chExt cx="4737600" cy="5143065"/>
          </a:xfrm>
        </p:grpSpPr>
        <p:sp>
          <p:nvSpPr>
            <p:cNvPr id="64" name="Google Shape;64;p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7"/>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83" name="Google Shape;83;p7"/>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4" name="Google Shape;8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grpSp>
        <p:nvGrpSpPr>
          <p:cNvPr id="86" name="Google Shape;86;p8"/>
          <p:cNvGrpSpPr/>
          <p:nvPr/>
        </p:nvGrpSpPr>
        <p:grpSpPr>
          <a:xfrm>
            <a:off x="0" y="381001"/>
            <a:ext cx="1037850" cy="1016288"/>
            <a:chOff x="0" y="381001"/>
            <a:chExt cx="1037850" cy="1016288"/>
          </a:xfrm>
        </p:grpSpPr>
        <p:sp>
          <p:nvSpPr>
            <p:cNvPr id="87" name="Google Shape;87;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0" name="Google Shape;90;p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1" name="Google Shape;9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8"/>
            <a:chOff x="0" y="381001"/>
            <a:chExt cx="1037850" cy="1016288"/>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public.tableau.com/profile/eva.fuentes.lopez#!/vizhome/UCB_Storyboard_Dashboard/UpandComingVideoGames?publish=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nikdavis/steam-store-games" TargetMode="External"/><Relationship Id="rId4" Type="http://schemas.openxmlformats.org/officeDocument/2006/relationships/hyperlink" Target="https://www.kaggle.com/trolukovich/steam-games-complet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kaggle.com/nikdavis/steam-store-games"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aggle.com/trolukovich/steam-games-complete-dataset"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US"/>
              <a:t>Up and Coming Video Games</a:t>
            </a:r>
            <a:endParaRPr/>
          </a:p>
        </p:txBody>
      </p:sp>
      <p:sp>
        <p:nvSpPr>
          <p:cNvPr id="113" name="Google Shape;113;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US"/>
              <a:t>Team: Zubair Aslam, Eva Fuentes-Lopez, Ammad Rashid, Karyssa Tillis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solidFill>
                  <a:schemeClr val="hlink"/>
                </a:solidFill>
                <a:hlinkClick r:id="rId3"/>
              </a:rPr>
              <a:t>Tableau Storyboard &amp; Dashboard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Analysis Results - Machine Learning</a:t>
            </a:r>
            <a:endParaRPr/>
          </a:p>
        </p:txBody>
      </p:sp>
      <p:sp>
        <p:nvSpPr>
          <p:cNvPr id="178" name="Google Shape;178;p22"/>
          <p:cNvSpPr txBox="1"/>
          <p:nvPr>
            <p:ph idx="1" type="body"/>
          </p:nvPr>
        </p:nvSpPr>
        <p:spPr>
          <a:xfrm>
            <a:off x="1052539" y="1567550"/>
            <a:ext cx="3403200" cy="2911200"/>
          </a:xfrm>
          <a:prstGeom prst="rect">
            <a:avLst/>
          </a:prstGeom>
          <a:noFill/>
          <a:ln>
            <a:noFill/>
          </a:ln>
        </p:spPr>
        <p:txBody>
          <a:bodyPr anchorCtr="0" anchor="t" bIns="91425" lIns="91425" spcFirstLastPara="1" rIns="91425" wrap="square" tIns="91425">
            <a:noAutofit/>
          </a:bodyPr>
          <a:lstStyle/>
          <a:p>
            <a:pPr indent="0" lvl="0" marL="146050" rtl="0" algn="ctr">
              <a:lnSpc>
                <a:spcPct val="115000"/>
              </a:lnSpc>
              <a:spcBef>
                <a:spcPts val="0"/>
              </a:spcBef>
              <a:spcAft>
                <a:spcPts val="0"/>
              </a:spcAft>
              <a:buSzPts val="1300"/>
              <a:buNone/>
            </a:pPr>
            <a:r>
              <a:rPr lang="en-US" sz="1600"/>
              <a:t>Logistic Regression Model: </a:t>
            </a:r>
            <a:endParaRPr/>
          </a:p>
          <a:p>
            <a:pPr indent="0" lvl="0" marL="146050" rtl="0" algn="ctr">
              <a:lnSpc>
                <a:spcPct val="115000"/>
              </a:lnSpc>
              <a:spcBef>
                <a:spcPts val="0"/>
              </a:spcBef>
              <a:spcAft>
                <a:spcPts val="0"/>
              </a:spcAft>
              <a:buSzPts val="1300"/>
              <a:buNone/>
            </a:pPr>
            <a:r>
              <a:rPr lang="en-US" sz="1600"/>
              <a:t>Popular Tags</a:t>
            </a:r>
            <a:endParaRPr/>
          </a:p>
        </p:txBody>
      </p:sp>
      <p:sp>
        <p:nvSpPr>
          <p:cNvPr id="179" name="Google Shape;179;p22"/>
          <p:cNvSpPr txBox="1"/>
          <p:nvPr>
            <p:ph idx="2" type="body"/>
          </p:nvPr>
        </p:nvSpPr>
        <p:spPr>
          <a:xfrm>
            <a:off x="5178181" y="1567550"/>
            <a:ext cx="3403200" cy="2911200"/>
          </a:xfrm>
          <a:prstGeom prst="rect">
            <a:avLst/>
          </a:prstGeom>
          <a:noFill/>
          <a:ln>
            <a:noFill/>
          </a:ln>
        </p:spPr>
        <p:txBody>
          <a:bodyPr anchorCtr="0" anchor="t" bIns="91425" lIns="91425" spcFirstLastPara="1" rIns="91425" wrap="square" tIns="91425">
            <a:noAutofit/>
          </a:bodyPr>
          <a:lstStyle/>
          <a:p>
            <a:pPr indent="0" lvl="0" marL="146050" rtl="0" algn="ctr">
              <a:lnSpc>
                <a:spcPct val="115000"/>
              </a:lnSpc>
              <a:spcBef>
                <a:spcPts val="0"/>
              </a:spcBef>
              <a:spcAft>
                <a:spcPts val="0"/>
              </a:spcAft>
              <a:buSzPts val="1300"/>
              <a:buNone/>
            </a:pPr>
            <a:r>
              <a:rPr lang="en-US" sz="1600"/>
              <a:t>Logistic Regression Model: </a:t>
            </a:r>
            <a:endParaRPr/>
          </a:p>
          <a:p>
            <a:pPr indent="0" lvl="0" marL="146050" rtl="0" algn="ctr">
              <a:lnSpc>
                <a:spcPct val="115000"/>
              </a:lnSpc>
              <a:spcBef>
                <a:spcPts val="0"/>
              </a:spcBef>
              <a:spcAft>
                <a:spcPts val="0"/>
              </a:spcAft>
              <a:buSzPts val="1300"/>
              <a:buNone/>
            </a:pPr>
            <a:r>
              <a:rPr lang="en-US" sz="1600"/>
              <a:t>Genre</a:t>
            </a:r>
            <a:endParaRPr/>
          </a:p>
        </p:txBody>
      </p:sp>
      <p:pic>
        <p:nvPicPr>
          <p:cNvPr descr="A screenshot of a cell phone&#10;&#10;Description automatically generated" id="180" name="Google Shape;180;p22"/>
          <p:cNvPicPr preferRelativeResize="0"/>
          <p:nvPr/>
        </p:nvPicPr>
        <p:blipFill rotWithShape="1">
          <a:blip r:embed="rId3">
            <a:alphaModFix/>
          </a:blip>
          <a:srcRect b="0" l="0" r="0" t="0"/>
          <a:stretch/>
        </p:blipFill>
        <p:spPr>
          <a:xfrm>
            <a:off x="807579" y="2571750"/>
            <a:ext cx="3893121" cy="1285324"/>
          </a:xfrm>
          <a:prstGeom prst="rect">
            <a:avLst/>
          </a:prstGeom>
          <a:noFill/>
          <a:ln>
            <a:noFill/>
          </a:ln>
        </p:spPr>
      </p:pic>
      <p:pic>
        <p:nvPicPr>
          <p:cNvPr descr="A picture containing clock&#10;&#10;Description automatically generated" id="181" name="Google Shape;181;p22"/>
          <p:cNvPicPr preferRelativeResize="0"/>
          <p:nvPr/>
        </p:nvPicPr>
        <p:blipFill rotWithShape="1">
          <a:blip r:embed="rId4">
            <a:alphaModFix/>
          </a:blip>
          <a:srcRect b="0" l="0" r="0" t="0"/>
          <a:stretch/>
        </p:blipFill>
        <p:spPr>
          <a:xfrm>
            <a:off x="4933221" y="2571750"/>
            <a:ext cx="3893121" cy="1292638"/>
          </a:xfrm>
          <a:prstGeom prst="rect">
            <a:avLst/>
          </a:prstGeom>
          <a:noFill/>
          <a:ln>
            <a:noFill/>
          </a:ln>
        </p:spPr>
      </p:pic>
      <p:sp>
        <p:nvSpPr>
          <p:cNvPr id="182" name="Google Shape;182;p22"/>
          <p:cNvSpPr/>
          <p:nvPr/>
        </p:nvSpPr>
        <p:spPr>
          <a:xfrm>
            <a:off x="3252788" y="3252788"/>
            <a:ext cx="366713" cy="15716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3" name="Google Shape;183;p22"/>
          <p:cNvSpPr/>
          <p:nvPr/>
        </p:nvSpPr>
        <p:spPr>
          <a:xfrm>
            <a:off x="7439025" y="3262314"/>
            <a:ext cx="366713" cy="15716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189" name="Google Shape;189;p23"/>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Top Popular Tags:</a:t>
            </a:r>
            <a:endParaRPr/>
          </a:p>
          <a:p>
            <a:pPr indent="-311150" lvl="0" marL="457200" rtl="0" algn="l">
              <a:spcBef>
                <a:spcPts val="0"/>
              </a:spcBef>
              <a:spcAft>
                <a:spcPts val="0"/>
              </a:spcAft>
              <a:buSzPts val="1300"/>
              <a:buAutoNum type="arabicPeriod"/>
            </a:pPr>
            <a:r>
              <a:rPr lang="en-US"/>
              <a:t>Indie</a:t>
            </a:r>
            <a:endParaRPr/>
          </a:p>
          <a:p>
            <a:pPr indent="-311150" lvl="0" marL="457200" rtl="0" algn="l">
              <a:spcBef>
                <a:spcPts val="0"/>
              </a:spcBef>
              <a:spcAft>
                <a:spcPts val="0"/>
              </a:spcAft>
              <a:buSzPts val="1300"/>
              <a:buAutoNum type="arabicPeriod"/>
            </a:pPr>
            <a:r>
              <a:rPr lang="en-US"/>
              <a:t>Singleplayer</a:t>
            </a:r>
            <a:endParaRPr/>
          </a:p>
          <a:p>
            <a:pPr indent="-311150" lvl="0" marL="457200" rtl="0" algn="l">
              <a:spcBef>
                <a:spcPts val="0"/>
              </a:spcBef>
              <a:spcAft>
                <a:spcPts val="0"/>
              </a:spcAft>
              <a:buSzPts val="1300"/>
              <a:buAutoNum type="arabicPeriod"/>
            </a:pPr>
            <a:r>
              <a:rPr lang="en-US"/>
              <a:t>Action</a:t>
            </a:r>
            <a:endParaRPr/>
          </a:p>
          <a:p>
            <a:pPr indent="-311150" lvl="0" marL="457200" rtl="0" algn="l">
              <a:spcBef>
                <a:spcPts val="0"/>
              </a:spcBef>
              <a:spcAft>
                <a:spcPts val="0"/>
              </a:spcAft>
              <a:buSzPts val="1300"/>
              <a:buAutoNum type="arabicPeriod"/>
            </a:pPr>
            <a:r>
              <a:rPr lang="en-US"/>
              <a:t>Adventure</a:t>
            </a:r>
            <a:endParaRPr/>
          </a:p>
          <a:p>
            <a:pPr indent="-311150" lvl="0" marL="457200" rtl="0" algn="l">
              <a:spcBef>
                <a:spcPts val="0"/>
              </a:spcBef>
              <a:spcAft>
                <a:spcPts val="0"/>
              </a:spcAft>
              <a:buSzPts val="1300"/>
              <a:buAutoNum type="arabicPeriod"/>
            </a:pPr>
            <a:r>
              <a:rPr lang="en-US"/>
              <a:t>Great Soundtrack</a:t>
            </a:r>
            <a:endParaRPr/>
          </a:p>
          <a:p>
            <a:pPr indent="-311150" lvl="0" marL="457200" rtl="0" algn="l">
              <a:spcBef>
                <a:spcPts val="0"/>
              </a:spcBef>
              <a:spcAft>
                <a:spcPts val="0"/>
              </a:spcAft>
              <a:buSzPts val="1300"/>
              <a:buAutoNum type="arabicPeriod"/>
            </a:pPr>
            <a:r>
              <a:rPr lang="en-US"/>
              <a:t>Casual</a:t>
            </a:r>
            <a:endParaRPr/>
          </a:p>
          <a:p>
            <a:pPr indent="-311150" lvl="0" marL="457200" rtl="0" algn="l">
              <a:spcBef>
                <a:spcPts val="0"/>
              </a:spcBef>
              <a:spcAft>
                <a:spcPts val="0"/>
              </a:spcAft>
              <a:buSzPts val="1300"/>
              <a:buAutoNum type="arabicPeriod"/>
            </a:pPr>
            <a:r>
              <a:rPr lang="en-US"/>
              <a:t>Multiplayer</a:t>
            </a:r>
            <a:endParaRPr/>
          </a:p>
          <a:p>
            <a:pPr indent="-311150" lvl="0" marL="457200" rtl="0" algn="l">
              <a:spcBef>
                <a:spcPts val="0"/>
              </a:spcBef>
              <a:spcAft>
                <a:spcPts val="0"/>
              </a:spcAft>
              <a:buSzPts val="1300"/>
              <a:buAutoNum type="arabicPeriod"/>
            </a:pPr>
            <a:r>
              <a:rPr lang="en-US"/>
              <a:t>Strategy</a:t>
            </a:r>
            <a:endParaRPr/>
          </a:p>
          <a:p>
            <a:pPr indent="-311150" lvl="0" marL="457200" rtl="0" algn="l">
              <a:spcBef>
                <a:spcPts val="0"/>
              </a:spcBef>
              <a:spcAft>
                <a:spcPts val="0"/>
              </a:spcAft>
              <a:buSzPts val="1300"/>
              <a:buAutoNum type="arabicPeriod"/>
            </a:pPr>
            <a:r>
              <a:rPr lang="en-US"/>
              <a:t>Atmospheric</a:t>
            </a:r>
            <a:endParaRPr/>
          </a:p>
          <a:p>
            <a:pPr indent="-311150" lvl="0" marL="457200" rtl="0" algn="l">
              <a:spcBef>
                <a:spcPts val="0"/>
              </a:spcBef>
              <a:spcAft>
                <a:spcPts val="0"/>
              </a:spcAft>
              <a:buSzPts val="1300"/>
              <a:buAutoNum type="arabicPeriod"/>
            </a:pPr>
            <a:r>
              <a:rPr lang="en-US"/>
              <a:t>RPG</a:t>
            </a:r>
            <a:endParaRPr/>
          </a:p>
        </p:txBody>
      </p:sp>
      <p:sp>
        <p:nvSpPr>
          <p:cNvPr id="190" name="Google Shape;190;p23"/>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Top Genres:</a:t>
            </a:r>
            <a:endParaRPr/>
          </a:p>
          <a:p>
            <a:pPr indent="-311150" lvl="0" marL="457200" rtl="0" algn="l">
              <a:spcBef>
                <a:spcPts val="0"/>
              </a:spcBef>
              <a:spcAft>
                <a:spcPts val="0"/>
              </a:spcAft>
              <a:buSzPts val="1300"/>
              <a:buAutoNum type="arabicPeriod"/>
            </a:pPr>
            <a:r>
              <a:rPr lang="en-US"/>
              <a:t>Indie</a:t>
            </a:r>
            <a:endParaRPr/>
          </a:p>
          <a:p>
            <a:pPr indent="-311150" lvl="0" marL="457200" rtl="0" algn="l">
              <a:spcBef>
                <a:spcPts val="0"/>
              </a:spcBef>
              <a:spcAft>
                <a:spcPts val="0"/>
              </a:spcAft>
              <a:buSzPts val="1300"/>
              <a:buAutoNum type="arabicPeriod"/>
            </a:pPr>
            <a:r>
              <a:rPr lang="en-US"/>
              <a:t>Action</a:t>
            </a:r>
            <a:endParaRPr/>
          </a:p>
          <a:p>
            <a:pPr indent="-311150" lvl="0" marL="457200" rtl="0" algn="l">
              <a:spcBef>
                <a:spcPts val="0"/>
              </a:spcBef>
              <a:spcAft>
                <a:spcPts val="0"/>
              </a:spcAft>
              <a:buSzPts val="1300"/>
              <a:buAutoNum type="arabicPeriod"/>
            </a:pPr>
            <a:r>
              <a:rPr lang="en-US"/>
              <a:t>Adventure</a:t>
            </a:r>
            <a:endParaRPr/>
          </a:p>
          <a:p>
            <a:pPr indent="-311150" lvl="0" marL="457200" rtl="0" algn="l">
              <a:spcBef>
                <a:spcPts val="0"/>
              </a:spcBef>
              <a:spcAft>
                <a:spcPts val="0"/>
              </a:spcAft>
              <a:buSzPts val="1300"/>
              <a:buAutoNum type="arabicPeriod"/>
            </a:pPr>
            <a:r>
              <a:rPr lang="en-US"/>
              <a:t>Casual</a:t>
            </a:r>
            <a:endParaRPr/>
          </a:p>
          <a:p>
            <a:pPr indent="-311150" lvl="0" marL="457200" rtl="0" algn="l">
              <a:spcBef>
                <a:spcPts val="0"/>
              </a:spcBef>
              <a:spcAft>
                <a:spcPts val="0"/>
              </a:spcAft>
              <a:buSzPts val="1300"/>
              <a:buAutoNum type="arabicPeriod"/>
            </a:pPr>
            <a:r>
              <a:rPr lang="en-US"/>
              <a:t>Strategy</a:t>
            </a:r>
            <a:endParaRPr/>
          </a:p>
          <a:p>
            <a:pPr indent="-311150" lvl="0" marL="457200" rtl="0" algn="l">
              <a:spcBef>
                <a:spcPts val="0"/>
              </a:spcBef>
              <a:spcAft>
                <a:spcPts val="0"/>
              </a:spcAft>
              <a:buSzPts val="1300"/>
              <a:buAutoNum type="arabicPeriod"/>
            </a:pPr>
            <a:r>
              <a:rPr lang="en-US"/>
              <a:t>RPG</a:t>
            </a:r>
            <a:endParaRPr/>
          </a:p>
          <a:p>
            <a:pPr indent="-311150" lvl="0" marL="457200" rtl="0" algn="l">
              <a:spcBef>
                <a:spcPts val="0"/>
              </a:spcBef>
              <a:spcAft>
                <a:spcPts val="0"/>
              </a:spcAft>
              <a:buSzPts val="1300"/>
              <a:buAutoNum type="arabicPeriod"/>
            </a:pPr>
            <a:r>
              <a:rPr lang="en-US"/>
              <a:t>Simulation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Recommendations for Future Analysis &amp; Changes</a:t>
            </a:r>
            <a:endParaRPr/>
          </a:p>
        </p:txBody>
      </p:sp>
      <p:sp>
        <p:nvSpPr>
          <p:cNvPr id="196" name="Google Shape;196;p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US"/>
              <a:t>Connecting our data sources using Steam's API to provide updated library results.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US"/>
              <a:t>Expanding and including video games from other platforms.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US"/>
              <a:t>Adding sale aspects either globally or only North America.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US"/>
              <a:t>Running a few different models to see different accuracy score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000"/>
              <a:buNone/>
            </a:pPr>
            <a:r>
              <a:rPr lang="en-US"/>
              <a:t>Q &amp; A</a:t>
            </a:r>
            <a:endParaRPr/>
          </a:p>
        </p:txBody>
      </p:sp>
      <p:sp>
        <p:nvSpPr>
          <p:cNvPr id="202" name="Google Shape;202;p2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Topic Discovery</a:t>
            </a:r>
            <a:endParaRPr/>
          </a:p>
        </p:txBody>
      </p:sp>
      <p:sp>
        <p:nvSpPr>
          <p:cNvPr id="119" name="Google Shape;119;p1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a:t>We began exploring project topics with eSports, for there was a lot of data available within the video game industry.</a:t>
            </a:r>
            <a:endParaRPr/>
          </a:p>
          <a:p>
            <a:pPr indent="0" lvl="0" marL="0" rtl="0" algn="l">
              <a:lnSpc>
                <a:spcPct val="115000"/>
              </a:lnSpc>
              <a:spcBef>
                <a:spcPts val="1600"/>
              </a:spcBef>
              <a:spcAft>
                <a:spcPts val="0"/>
              </a:spcAft>
              <a:buSzPts val="1300"/>
              <a:buNone/>
            </a:pPr>
            <a:r>
              <a:rPr lang="en-US"/>
              <a:t>As we explored different areas, we came upon the questions of how did video games get so big? </a:t>
            </a:r>
            <a:endParaRPr/>
          </a:p>
          <a:p>
            <a:pPr indent="0" lvl="0" marL="0" rtl="0" algn="l">
              <a:lnSpc>
                <a:spcPct val="115000"/>
              </a:lnSpc>
              <a:spcBef>
                <a:spcPts val="3200"/>
              </a:spcBef>
              <a:spcAft>
                <a:spcPts val="1600"/>
              </a:spcAft>
              <a:buSzPts val="1300"/>
              <a:buNone/>
            </a:pPr>
            <a:r>
              <a:rPr lang="en-US"/>
              <a:t>The industry has grown exponentially and there are many types of games available. </a:t>
            </a:r>
            <a:endParaRPr/>
          </a:p>
        </p:txBody>
      </p:sp>
      <p:pic>
        <p:nvPicPr>
          <p:cNvPr id="120" name="Google Shape;120;p13"/>
          <p:cNvPicPr preferRelativeResize="0"/>
          <p:nvPr/>
        </p:nvPicPr>
        <p:blipFill rotWithShape="1">
          <a:blip r:embed="rId3">
            <a:alphaModFix/>
          </a:blip>
          <a:srcRect b="0" l="0" r="0" t="0"/>
          <a:stretch/>
        </p:blipFill>
        <p:spPr>
          <a:xfrm>
            <a:off x="4691100" y="1463000"/>
            <a:ext cx="4290901" cy="2860601"/>
          </a:xfrm>
          <a:prstGeom prst="rect">
            <a:avLst/>
          </a:prstGeom>
          <a:noFill/>
          <a:ln>
            <a:noFill/>
          </a:ln>
        </p:spPr>
      </p:pic>
      <p:sp>
        <p:nvSpPr>
          <p:cNvPr id="121" name="Google Shape;121;p13"/>
          <p:cNvSpPr txBox="1"/>
          <p:nvPr/>
        </p:nvSpPr>
        <p:spPr>
          <a:xfrm>
            <a:off x="4691100" y="4412075"/>
            <a:ext cx="36909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Lato"/>
                <a:ea typeface="Lato"/>
                <a:cs typeface="Lato"/>
                <a:sym typeface="Lato"/>
              </a:rPr>
              <a:t>League of Legends (LOL) World Championship Finals in Paris, France, November 10, 2019. </a:t>
            </a:r>
            <a:endParaRPr b="0" i="0" sz="900" u="none" cap="none" strike="noStrike">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Topic Selection</a:t>
            </a:r>
            <a:endParaRPr/>
          </a:p>
        </p:txBody>
      </p:sp>
      <p:sp>
        <p:nvSpPr>
          <p:cNvPr id="127" name="Google Shape;127;p14"/>
          <p:cNvSpPr txBox="1"/>
          <p:nvPr>
            <p:ph idx="1" type="body"/>
          </p:nvPr>
        </p:nvSpPr>
        <p:spPr>
          <a:xfrm>
            <a:off x="1297500" y="14602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a:t>Our topic was further narrowed down to figuring out what makes a video game popular.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US"/>
              <a:t>There are many features to focus on, such as the platform, type of game-play, genre, and various other categories. </a:t>
            </a:r>
            <a:endParaRPr/>
          </a:p>
          <a:p>
            <a:pPr indent="0" lvl="0" marL="0" rtl="0" algn="l">
              <a:lnSpc>
                <a:spcPct val="115000"/>
              </a:lnSpc>
              <a:spcBef>
                <a:spcPts val="1600"/>
              </a:spcBef>
              <a:spcAft>
                <a:spcPts val="1600"/>
              </a:spcAft>
              <a:buSzPts val="1300"/>
              <a:buNone/>
            </a:pPr>
            <a:r>
              <a:rPr lang="en-US"/>
              <a:t>By analyzing this data, it would help potential clients pick which creators to support, or help with decisions among their own creative teams to create a successful and popular video game.  </a:t>
            </a:r>
            <a:endParaRPr/>
          </a:p>
        </p:txBody>
      </p:sp>
      <p:pic>
        <p:nvPicPr>
          <p:cNvPr id="128" name="Google Shape;128;p14"/>
          <p:cNvPicPr preferRelativeResize="0"/>
          <p:nvPr/>
        </p:nvPicPr>
        <p:blipFill rotWithShape="1">
          <a:blip r:embed="rId3">
            <a:alphaModFix/>
          </a:blip>
          <a:srcRect b="0" l="0" r="0" t="0"/>
          <a:stretch/>
        </p:blipFill>
        <p:spPr>
          <a:xfrm>
            <a:off x="4853100" y="1460250"/>
            <a:ext cx="4138500" cy="2328596"/>
          </a:xfrm>
          <a:prstGeom prst="rect">
            <a:avLst/>
          </a:prstGeom>
          <a:noFill/>
          <a:ln>
            <a:noFill/>
          </a:ln>
        </p:spPr>
      </p:pic>
      <p:sp>
        <p:nvSpPr>
          <p:cNvPr id="129" name="Google Shape;129;p14"/>
          <p:cNvSpPr txBox="1"/>
          <p:nvPr/>
        </p:nvSpPr>
        <p:spPr>
          <a:xfrm>
            <a:off x="4857750" y="4000500"/>
            <a:ext cx="4138500" cy="47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Lato"/>
                <a:ea typeface="Lato"/>
                <a:cs typeface="Lato"/>
                <a:sym typeface="Lato"/>
              </a:rPr>
              <a:t>Platform devices/controllers  from left:</a:t>
            </a:r>
            <a:endParaRPr b="0" i="0" sz="9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Lato"/>
                <a:ea typeface="Lato"/>
                <a:cs typeface="Lato"/>
                <a:sym typeface="Lato"/>
              </a:rPr>
              <a:t>Nintendo Switch, Playstation 4, Xbox One, Personal Gaming Computer</a:t>
            </a:r>
            <a:endParaRPr b="0" i="0" sz="900" u="none" cap="none" strike="noStrike">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 Exploration</a:t>
            </a:r>
            <a:endParaRPr/>
          </a:p>
        </p:txBody>
      </p:sp>
      <p:sp>
        <p:nvSpPr>
          <p:cNvPr id="135" name="Google Shape;135;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a:t>We discovered a lot of available data sources, but a promising one was the Steam service, which has a library of nearly 30,000 games of their own make and from third-party publishers. </a:t>
            </a:r>
            <a:endParaRPr/>
          </a:p>
          <a:p>
            <a:pPr indent="0" lvl="0" marL="0" rtl="0" algn="l">
              <a:lnSpc>
                <a:spcPct val="115000"/>
              </a:lnSpc>
              <a:spcBef>
                <a:spcPts val="1600"/>
              </a:spcBef>
              <a:spcAft>
                <a:spcPts val="0"/>
              </a:spcAft>
              <a:buSzPts val="1300"/>
              <a:buNone/>
            </a:pPr>
            <a:r>
              <a:rPr lang="en-US"/>
              <a:t>Many open datasets from Steam are available on Kaggle to choose and work with.</a:t>
            </a:r>
            <a:endParaRPr/>
          </a:p>
          <a:p>
            <a:pPr indent="0" lvl="0" marL="0" rtl="0" algn="l">
              <a:lnSpc>
                <a:spcPct val="115000"/>
              </a:lnSpc>
              <a:spcBef>
                <a:spcPts val="1600"/>
              </a:spcBef>
              <a:spcAft>
                <a:spcPts val="1600"/>
              </a:spcAft>
              <a:buSzPts val="1300"/>
              <a:buNone/>
            </a:pPr>
            <a:r>
              <a:t/>
            </a:r>
            <a:endParaRPr/>
          </a:p>
        </p:txBody>
      </p:sp>
      <p:pic>
        <p:nvPicPr>
          <p:cNvPr id="136" name="Google Shape;136;p15"/>
          <p:cNvPicPr preferRelativeResize="0"/>
          <p:nvPr/>
        </p:nvPicPr>
        <p:blipFill rotWithShape="1">
          <a:blip r:embed="rId3">
            <a:alphaModFix/>
          </a:blip>
          <a:srcRect b="0" l="21875" r="21874" t="0"/>
          <a:stretch/>
        </p:blipFill>
        <p:spPr>
          <a:xfrm>
            <a:off x="5425200" y="1567539"/>
            <a:ext cx="2911200" cy="29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 Exploration - Sources</a:t>
            </a:r>
            <a:endParaRPr/>
          </a:p>
        </p:txBody>
      </p:sp>
      <p:sp>
        <p:nvSpPr>
          <p:cNvPr id="142" name="Google Shape;142;p16"/>
          <p:cNvSpPr txBox="1"/>
          <p:nvPr>
            <p:ph idx="1" type="body"/>
          </p:nvPr>
        </p:nvSpPr>
        <p:spPr>
          <a:xfrm>
            <a:off x="1297500" y="15363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u="sng">
                <a:solidFill>
                  <a:schemeClr val="hlink"/>
                </a:solidFill>
                <a:hlinkClick r:id="rId3"/>
              </a:rPr>
              <a:t>Steam Store Games (Clean dataset)</a:t>
            </a:r>
            <a:endParaRPr/>
          </a:p>
          <a:p>
            <a:pPr indent="-311150" lvl="0" marL="457200" rtl="0" algn="l">
              <a:lnSpc>
                <a:spcPct val="115000"/>
              </a:lnSpc>
              <a:spcBef>
                <a:spcPts val="1600"/>
              </a:spcBef>
              <a:spcAft>
                <a:spcPts val="0"/>
              </a:spcAft>
              <a:buSzPts val="1300"/>
              <a:buChar char="●"/>
            </a:pPr>
            <a:r>
              <a:rPr lang="en-US"/>
              <a:t>Combined data of 27,000 games scraped from Steam and SteamSpy APIs (May 2019)</a:t>
            </a:r>
            <a:endParaRPr/>
          </a:p>
          <a:p>
            <a:pPr indent="-311150" lvl="0" marL="457200" rtl="0" algn="l">
              <a:lnSpc>
                <a:spcPct val="115000"/>
              </a:lnSpc>
              <a:spcBef>
                <a:spcPts val="0"/>
              </a:spcBef>
              <a:spcAft>
                <a:spcPts val="0"/>
              </a:spcAft>
              <a:buSzPts val="1300"/>
              <a:buChar char="●"/>
            </a:pPr>
            <a:r>
              <a:rPr lang="en-US"/>
              <a:t>Creator: Nik Davis </a:t>
            </a:r>
            <a:endParaRPr/>
          </a:p>
          <a:p>
            <a:pPr indent="0" lvl="0" marL="0" rtl="0" algn="l">
              <a:lnSpc>
                <a:spcPct val="115000"/>
              </a:lnSpc>
              <a:spcBef>
                <a:spcPts val="1600"/>
              </a:spcBef>
              <a:spcAft>
                <a:spcPts val="0"/>
              </a:spcAft>
              <a:buSzPts val="1300"/>
              <a:buNone/>
            </a:pPr>
            <a:r>
              <a:rPr lang="en-US" u="sng">
                <a:solidFill>
                  <a:schemeClr val="hlink"/>
                </a:solidFill>
                <a:hlinkClick r:id="rId4"/>
              </a:rPr>
              <a:t>Steam Games Complete Dataset</a:t>
            </a:r>
            <a:endParaRPr/>
          </a:p>
          <a:p>
            <a:pPr indent="-311150" lvl="0" marL="457200" rtl="0" algn="l">
              <a:lnSpc>
                <a:spcPct val="115000"/>
              </a:lnSpc>
              <a:spcBef>
                <a:spcPts val="1600"/>
              </a:spcBef>
              <a:spcAft>
                <a:spcPts val="0"/>
              </a:spcAft>
              <a:buSzPts val="1300"/>
              <a:buChar char="●"/>
            </a:pPr>
            <a:r>
              <a:rPr lang="en-US"/>
              <a:t>40k Steam Games Dataset from Steam shop with detailed data. (June 2019)</a:t>
            </a:r>
            <a:endParaRPr/>
          </a:p>
          <a:p>
            <a:pPr indent="-311150" lvl="0" marL="457200" rtl="0" algn="l">
              <a:lnSpc>
                <a:spcPct val="115000"/>
              </a:lnSpc>
              <a:spcBef>
                <a:spcPts val="0"/>
              </a:spcBef>
              <a:spcAft>
                <a:spcPts val="0"/>
              </a:spcAft>
              <a:buSzPts val="1300"/>
              <a:buChar char="●"/>
            </a:pPr>
            <a:r>
              <a:rPr lang="en-US"/>
              <a:t>Creator: Alexander Antonov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US"/>
              <a:t>Focused columns from </a:t>
            </a:r>
            <a:r>
              <a:rPr lang="en-US" u="sng">
                <a:solidFill>
                  <a:schemeClr val="hlink"/>
                </a:solidFill>
                <a:hlinkClick r:id="rId3"/>
              </a:rPr>
              <a:t>Steam Store Games (Clean dataset)</a:t>
            </a:r>
            <a:r>
              <a:rPr lang="en-US"/>
              <a:t>, 5 out of 18 columns displayed.</a:t>
            </a:r>
            <a:endParaRPr/>
          </a:p>
        </p:txBody>
      </p:sp>
      <p:pic>
        <p:nvPicPr>
          <p:cNvPr id="148" name="Google Shape;148;p17"/>
          <p:cNvPicPr preferRelativeResize="0"/>
          <p:nvPr/>
        </p:nvPicPr>
        <p:blipFill rotWithShape="1">
          <a:blip r:embed="rId4">
            <a:alphaModFix/>
          </a:blip>
          <a:srcRect b="0" l="0" r="0" t="0"/>
          <a:stretch/>
        </p:blipFill>
        <p:spPr>
          <a:xfrm>
            <a:off x="812725" y="804825"/>
            <a:ext cx="7846151" cy="35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US"/>
              <a:t>Focused columns from </a:t>
            </a:r>
            <a:r>
              <a:rPr lang="en-US" u="sng">
                <a:solidFill>
                  <a:schemeClr val="hlink"/>
                </a:solidFill>
                <a:hlinkClick r:id="rId3"/>
              </a:rPr>
              <a:t>Steam Games Complete Dataset</a:t>
            </a:r>
            <a:r>
              <a:rPr lang="en-US"/>
              <a:t>, 3 out of 20 columns displayed.</a:t>
            </a:r>
            <a:endParaRPr/>
          </a:p>
        </p:txBody>
      </p:sp>
      <p:pic>
        <p:nvPicPr>
          <p:cNvPr id="154" name="Google Shape;154;p18"/>
          <p:cNvPicPr preferRelativeResize="0"/>
          <p:nvPr/>
        </p:nvPicPr>
        <p:blipFill rotWithShape="1">
          <a:blip r:embed="rId4">
            <a:alphaModFix/>
          </a:blip>
          <a:srcRect b="0" l="0" r="0" t="0"/>
          <a:stretch/>
        </p:blipFill>
        <p:spPr>
          <a:xfrm>
            <a:off x="1970125" y="304800"/>
            <a:ext cx="4621209"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Questions to Answer</a:t>
            </a:r>
            <a:endParaRPr/>
          </a:p>
        </p:txBody>
      </p:sp>
      <p:sp>
        <p:nvSpPr>
          <p:cNvPr id="160" name="Google Shape;160;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US" sz="1400"/>
              <a:t>What features determine a video game’s popularity or success? </a:t>
            </a:r>
            <a:endParaRPr sz="1400"/>
          </a:p>
          <a:p>
            <a:pPr indent="0" lvl="0" marL="0" rtl="0" algn="l">
              <a:lnSpc>
                <a:spcPct val="115000"/>
              </a:lnSpc>
              <a:spcBef>
                <a:spcPts val="1600"/>
              </a:spcBef>
              <a:spcAft>
                <a:spcPts val="0"/>
              </a:spcAft>
              <a:buSzPts val="1300"/>
              <a:buNone/>
            </a:pPr>
            <a:r>
              <a:rPr lang="en-US" sz="1400"/>
              <a:t>What relations are there between a game’s rating and genre or popular tags? </a:t>
            </a:r>
            <a:endParaRPr sz="1400"/>
          </a:p>
          <a:p>
            <a:pPr indent="0" lvl="0" marL="0" rtl="0" algn="l">
              <a:lnSpc>
                <a:spcPct val="115000"/>
              </a:lnSpc>
              <a:spcBef>
                <a:spcPts val="1600"/>
              </a:spcBef>
              <a:spcAft>
                <a:spcPts val="1600"/>
              </a:spcAft>
              <a:buSzPts val="13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300"/>
              <a:buNone/>
            </a:pPr>
            <a:r>
              <a:rPr lang="en-US" sz="1200"/>
              <a:t>Cleaned Data Sets stored in PostgreSQL database. </a:t>
            </a:r>
            <a:endParaRPr sz="1200"/>
          </a:p>
          <a:p>
            <a:pPr indent="0" lvl="0" marL="0" rtl="0" algn="l">
              <a:lnSpc>
                <a:spcPct val="115000"/>
              </a:lnSpc>
              <a:spcBef>
                <a:spcPts val="0"/>
              </a:spcBef>
              <a:spcAft>
                <a:spcPts val="0"/>
              </a:spcAft>
              <a:buSzPts val="1300"/>
              <a:buNone/>
            </a:pPr>
            <a:r>
              <a:rPr lang="en-US" sz="1200"/>
              <a:t>Top Sample - Popular Tags data set</a:t>
            </a:r>
            <a:endParaRPr sz="1200"/>
          </a:p>
          <a:p>
            <a:pPr indent="0" lvl="0" marL="0" rtl="0" algn="l">
              <a:lnSpc>
                <a:spcPct val="115000"/>
              </a:lnSpc>
              <a:spcBef>
                <a:spcPts val="0"/>
              </a:spcBef>
              <a:spcAft>
                <a:spcPts val="0"/>
              </a:spcAft>
              <a:buSzPts val="1300"/>
              <a:buNone/>
            </a:pPr>
            <a:r>
              <a:rPr lang="en-US" sz="1200"/>
              <a:t>Below Sample - Genres data set</a:t>
            </a:r>
            <a:endParaRPr sz="1200"/>
          </a:p>
        </p:txBody>
      </p:sp>
      <p:pic>
        <p:nvPicPr>
          <p:cNvPr id="166" name="Google Shape;166;p20"/>
          <p:cNvPicPr preferRelativeResize="0"/>
          <p:nvPr/>
        </p:nvPicPr>
        <p:blipFill rotWithShape="1">
          <a:blip r:embed="rId3">
            <a:alphaModFix/>
          </a:blip>
          <a:srcRect b="0" l="0" r="0" t="0"/>
          <a:stretch/>
        </p:blipFill>
        <p:spPr>
          <a:xfrm>
            <a:off x="152400" y="2183834"/>
            <a:ext cx="8839199" cy="1762499"/>
          </a:xfrm>
          <a:prstGeom prst="rect">
            <a:avLst/>
          </a:prstGeom>
          <a:noFill/>
          <a:ln>
            <a:noFill/>
          </a:ln>
        </p:spPr>
      </p:pic>
      <p:pic>
        <p:nvPicPr>
          <p:cNvPr id="167" name="Google Shape;167;p20"/>
          <p:cNvPicPr preferRelativeResize="0"/>
          <p:nvPr/>
        </p:nvPicPr>
        <p:blipFill rotWithShape="1">
          <a:blip r:embed="rId4">
            <a:alphaModFix/>
          </a:blip>
          <a:srcRect b="0" l="0" r="0" t="0"/>
          <a:stretch/>
        </p:blipFill>
        <p:spPr>
          <a:xfrm>
            <a:off x="152400" y="228600"/>
            <a:ext cx="8839199" cy="18040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