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9" r:id="rId11"/>
    <p:sldId id="268" r:id="rId12"/>
    <p:sldId id="278" r:id="rId13"/>
    <p:sldId id="280" r:id="rId14"/>
    <p:sldId id="281" r:id="rId15"/>
    <p:sldId id="275" r:id="rId16"/>
    <p:sldId id="277" r:id="rId17"/>
    <p:sldId id="28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92" autoAdjust="0"/>
  </p:normalViewPr>
  <p:slideViewPr>
    <p:cSldViewPr snapToGrid="0">
      <p:cViewPr varScale="1">
        <p:scale>
          <a:sx n="62" d="100"/>
          <a:sy n="62" d="100"/>
        </p:scale>
        <p:origin x="16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ublic.tableau.com/profile/eva.fuentes.lopez#!/vizhome/UpComingVideoGames/Story1?publish=y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hinadaily.com.cn/a/202001/07/WS5e13bce6a310cf3e35582c90.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gogames.com/different-types-of-gam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steampowered.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Using Tableau, we created the following visuals to further our exploration. </a:t>
            </a:r>
          </a:p>
          <a:p>
            <a:pPr marL="0" lvl="0" indent="0" algn="l" rtl="0">
              <a:spcBef>
                <a:spcPts val="0"/>
              </a:spcBef>
              <a:spcAft>
                <a:spcPts val="0"/>
              </a:spcAft>
              <a:buNone/>
            </a:pPr>
            <a:r>
              <a:rPr lang="en-US" dirty="0"/>
              <a:t>	</a:t>
            </a:r>
          </a:p>
          <a:p>
            <a:pPr marL="171450" lvl="0" indent="-171450" algn="l" rtl="0">
              <a:spcBef>
                <a:spcPts val="0"/>
              </a:spcBef>
              <a:spcAft>
                <a:spcPts val="0"/>
              </a:spcAft>
            </a:pPr>
            <a:r>
              <a:rPr lang="en-US" dirty="0"/>
              <a:t>Basic question answered is what were the games that were rated the highest based on average rating. Created a simple bar chart/list to show the top games and their average rating. </a:t>
            </a:r>
          </a:p>
          <a:p>
            <a:endParaRPr lang="en-US" dirty="0"/>
          </a:p>
        </p:txBody>
      </p:sp>
    </p:spTree>
    <p:extLst>
      <p:ext uri="{BB962C8B-B14F-4D97-AF65-F5344CB8AC3E}">
        <p14:creationId xmlns:p14="http://schemas.microsoft.com/office/powerpoint/2010/main" val="392395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1a6d089c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1a6d089c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Created a histogram of the groupings of the average rating for the data set. This assisted our learning model by determining what minimum rating would be the cutoff for defining what was considered a “Popular game” and what was not based on the range given.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We based this number on the total sums, for there are amounts of players willing to play a game with an average score of 70. Anywhere below the amount begins to fall.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Found only one game with a rating of 100, which is the game “Sabbat of the Witch”. We considered this a weird outlier and double checked, and it indeed has a 10/10 score on Steam.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After declaring a score of 70 or above as popular, we determined which Popular Tags were the top counts that were listed with the rating.</a:t>
            </a:r>
          </a:p>
          <a:p>
            <a:endParaRPr lang="en-US" dirty="0"/>
          </a:p>
        </p:txBody>
      </p:sp>
    </p:spTree>
    <p:extLst>
      <p:ext uri="{BB962C8B-B14F-4D97-AF65-F5344CB8AC3E}">
        <p14:creationId xmlns:p14="http://schemas.microsoft.com/office/powerpoint/2010/main" val="278450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After declaring a score of 70 or above as popular, we determined which Genres were the top counts that were listed with the rating.</a:t>
            </a:r>
          </a:p>
          <a:p>
            <a:endParaRPr lang="en-US" dirty="0"/>
          </a:p>
        </p:txBody>
      </p:sp>
    </p:spTree>
    <p:extLst>
      <p:ext uri="{BB962C8B-B14F-4D97-AF65-F5344CB8AC3E}">
        <p14:creationId xmlns:p14="http://schemas.microsoft.com/office/powerpoint/2010/main" val="3283385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spcBef>
                <a:spcPts val="0"/>
              </a:spcBef>
              <a:spcAft>
                <a:spcPts val="0"/>
              </a:spcAft>
            </a:pPr>
            <a:r>
              <a:rPr lang="en-US" dirty="0"/>
              <a:t>Tableau link: </a:t>
            </a:r>
            <a:r>
              <a:rPr lang="en-US" u="sng" dirty="0">
                <a:solidFill>
                  <a:schemeClr val="hlink"/>
                </a:solidFill>
                <a:hlinkClick r:id="rId3"/>
              </a:rPr>
              <a:t>https://public.tableau.com/profile/eva.fuentes.lopez#!/vizhome/UpComingVideoGames/Story1?publish=yes</a:t>
            </a:r>
            <a:endParaRPr lang="en-US" dirty="0"/>
          </a:p>
          <a:p>
            <a:endParaRPr lang="en-US" dirty="0"/>
          </a:p>
          <a:p>
            <a:pPr marL="171450" lvl="0" indent="-171450" algn="l" rtl="0">
              <a:spcBef>
                <a:spcPts val="0"/>
              </a:spcBef>
              <a:spcAft>
                <a:spcPts val="0"/>
              </a:spcAft>
            </a:pPr>
            <a:r>
              <a:rPr lang="en-US" dirty="0"/>
              <a:t>Interactivity: The charts update when a video game title is selected, or when different selections and adjustments are made in right-hand controls. </a:t>
            </a:r>
          </a:p>
          <a:p>
            <a:endParaRPr lang="en-US" dirty="0"/>
          </a:p>
        </p:txBody>
      </p:sp>
    </p:spTree>
    <p:extLst>
      <p:ext uri="{BB962C8B-B14F-4D97-AF65-F5344CB8AC3E}">
        <p14:creationId xmlns:p14="http://schemas.microsoft.com/office/powerpoint/2010/main" val="329071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164d70c0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9164d70c0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Speaker Notes: *** Brief explanation </a:t>
            </a:r>
            <a:endParaRPr dirty="0"/>
          </a:p>
          <a:p>
            <a:pPr marL="0" lvl="0" indent="0" algn="l" rtl="0">
              <a:spcBef>
                <a:spcPts val="0"/>
              </a:spcBef>
              <a:spcAft>
                <a:spcPts val="0"/>
              </a:spcAft>
              <a:buNone/>
            </a:pPr>
            <a:r>
              <a:rPr lang="en" dirty="0"/>
              <a:t>	Need process of:</a:t>
            </a:r>
            <a:endParaRPr dirty="0"/>
          </a:p>
          <a:p>
            <a:pPr marL="914400" lvl="0" indent="-298450" algn="l" rtl="0">
              <a:spcBef>
                <a:spcPts val="0"/>
              </a:spcBef>
              <a:spcAft>
                <a:spcPts val="0"/>
              </a:spcAft>
              <a:buSzPts val="1100"/>
              <a:buChar char="-"/>
            </a:pPr>
            <a:r>
              <a:rPr lang="en" dirty="0"/>
              <a:t>How we built our model based on our 70 cut-off</a:t>
            </a:r>
            <a:endParaRPr dirty="0"/>
          </a:p>
          <a:p>
            <a:pPr marL="914400" lvl="0" indent="-298450" algn="l" rtl="0">
              <a:spcBef>
                <a:spcPts val="0"/>
              </a:spcBef>
              <a:spcAft>
                <a:spcPts val="0"/>
              </a:spcAft>
              <a:buSzPts val="1100"/>
              <a:buChar char="-"/>
            </a:pPr>
            <a:r>
              <a:rPr lang="en" dirty="0"/>
              <a:t>What type of model we used</a:t>
            </a:r>
            <a:endParaRPr dirty="0"/>
          </a:p>
          <a:p>
            <a:pPr marL="914400" lvl="0" indent="-298450" algn="l" rtl="0">
              <a:spcBef>
                <a:spcPts val="0"/>
              </a:spcBef>
              <a:spcAft>
                <a:spcPts val="0"/>
              </a:spcAft>
              <a:buSzPts val="1100"/>
              <a:buChar char="-"/>
            </a:pPr>
            <a:r>
              <a:rPr lang="en" dirty="0"/>
              <a:t>What accuracy scores we got</a:t>
            </a:r>
            <a:endParaRPr dirty="0"/>
          </a:p>
          <a:p>
            <a:pPr marL="914400" lvl="0" indent="-298450" algn="l" rtl="0">
              <a:spcBef>
                <a:spcPts val="0"/>
              </a:spcBef>
              <a:spcAft>
                <a:spcPts val="0"/>
              </a:spcAft>
              <a:buSzPts val="1100"/>
              <a:buChar char="-"/>
            </a:pPr>
            <a:r>
              <a:rPr lang="en" dirty="0"/>
              <a:t>How the model changed based on results</a:t>
            </a:r>
            <a:endParaRPr dirty="0"/>
          </a:p>
          <a:p>
            <a:pPr marL="914400" lvl="0" indent="-298450" algn="l" rtl="0">
              <a:spcBef>
                <a:spcPts val="0"/>
              </a:spcBef>
              <a:spcAft>
                <a:spcPts val="0"/>
              </a:spcAft>
              <a:buSzPts val="1100"/>
              <a:buChar char="-"/>
            </a:pPr>
            <a:r>
              <a:rPr lang="en" dirty="0"/>
              <a:t>If the model changed further, changed markers for training</a:t>
            </a:r>
            <a:endParaRPr dirty="0"/>
          </a:p>
          <a:p>
            <a:pPr marL="914400" lvl="0" indent="-298450" algn="l" rtl="0">
              <a:spcBef>
                <a:spcPts val="0"/>
              </a:spcBef>
              <a:spcAft>
                <a:spcPts val="0"/>
              </a:spcAft>
              <a:buSzPts val="1100"/>
              <a:buChar char="-"/>
            </a:pPr>
            <a:r>
              <a:rPr lang="en" dirty="0"/>
              <a:t>Any visuals/reports of our models and accuracy score(s)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Tools used: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Algorithms used: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Write about features of accuracy from machine learning and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we felt that we have achieved in this process, condition metrics (what we found to answer the questions), etc. </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164d70c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164d70c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Steam has open source APIs that can be accessed, can update to create a pipeline that creates weekly results, since game trends change at that pace.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Expanding our analysis to other platforms and just not PC.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Looking at other categories, like average play time or user count/ownership, or even sales.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 What changes to the model/etc.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concludes our presentation. We will now open for some Q &amp; A.</a:t>
            </a:r>
          </a:p>
          <a:p>
            <a:endParaRPr lang="en-US" dirty="0"/>
          </a:p>
          <a:p>
            <a:r>
              <a:rPr lang="en-US" dirty="0"/>
              <a:t>Technologies Used: </a:t>
            </a:r>
          </a:p>
          <a:p>
            <a:pPr lvl="1"/>
            <a:r>
              <a:rPr lang="en-US" dirty="0"/>
              <a:t>Exploration and Analysis:</a:t>
            </a:r>
          </a:p>
          <a:p>
            <a:pPr lvl="2"/>
            <a:r>
              <a:rPr lang="en-US" dirty="0" err="1"/>
              <a:t>Conda</a:t>
            </a:r>
            <a:r>
              <a:rPr lang="en-US" dirty="0"/>
              <a:t> 4.8.3 </a:t>
            </a:r>
          </a:p>
          <a:p>
            <a:pPr lvl="2"/>
            <a:r>
              <a:rPr lang="en-US" dirty="0"/>
              <a:t>Python 3.7.7</a:t>
            </a:r>
          </a:p>
          <a:p>
            <a:pPr lvl="2"/>
            <a:r>
              <a:rPr lang="en-US" dirty="0" err="1"/>
              <a:t>Jupyter</a:t>
            </a:r>
            <a:r>
              <a:rPr lang="en-US" dirty="0"/>
              <a:t> Notebook </a:t>
            </a:r>
          </a:p>
          <a:p>
            <a:pPr lvl="2"/>
            <a:r>
              <a:rPr lang="en-US" dirty="0"/>
              <a:t>Microsoft Excel </a:t>
            </a:r>
          </a:p>
          <a:p>
            <a:pPr lvl="2"/>
            <a:r>
              <a:rPr lang="en-US" dirty="0"/>
              <a:t>VS Code </a:t>
            </a:r>
          </a:p>
          <a:p>
            <a:pPr marL="1073150" lvl="2" indent="0">
              <a:buNone/>
            </a:pPr>
            <a:endParaRPr lang="en-US" dirty="0"/>
          </a:p>
          <a:p>
            <a:pPr lvl="1"/>
            <a:r>
              <a:rPr lang="en-US" dirty="0"/>
              <a:t> Database: </a:t>
            </a:r>
          </a:p>
          <a:p>
            <a:pPr lvl="2"/>
            <a:r>
              <a:rPr lang="en-US" dirty="0" err="1"/>
              <a:t>PostgresSQL</a:t>
            </a:r>
            <a:r>
              <a:rPr lang="en-US" dirty="0"/>
              <a:t> 11 and 12</a:t>
            </a:r>
          </a:p>
          <a:p>
            <a:pPr marL="1073150" lvl="2" indent="0">
              <a:buNone/>
            </a:pPr>
            <a:endParaRPr lang="en-US" dirty="0"/>
          </a:p>
          <a:p>
            <a:pPr lvl="1"/>
            <a:r>
              <a:rPr lang="en-US" dirty="0"/>
              <a:t>Machine Learning: </a:t>
            </a:r>
          </a:p>
          <a:p>
            <a:pPr lvl="2"/>
            <a:r>
              <a:rPr lang="en-US" dirty="0" err="1"/>
              <a:t>SciKitLearn</a:t>
            </a:r>
            <a:r>
              <a:rPr lang="en-US" dirty="0"/>
              <a:t> </a:t>
            </a:r>
          </a:p>
          <a:p>
            <a:pPr marL="1073150" lvl="2" indent="0">
              <a:buNone/>
            </a:pPr>
            <a:endParaRPr lang="en-US" dirty="0"/>
          </a:p>
          <a:p>
            <a:pPr lvl="1"/>
            <a:r>
              <a:rPr lang="en-US" dirty="0"/>
              <a:t>Dashboard and Presentation: </a:t>
            </a:r>
          </a:p>
          <a:p>
            <a:pPr lvl="2"/>
            <a:r>
              <a:rPr lang="en-US" dirty="0"/>
              <a:t>Tableau 2020</a:t>
            </a:r>
          </a:p>
          <a:p>
            <a:pPr lvl="2"/>
            <a:r>
              <a:rPr lang="en-US" dirty="0"/>
              <a:t>Google Slides </a:t>
            </a:r>
          </a:p>
          <a:p>
            <a:pPr lvl="2"/>
            <a:r>
              <a:rPr lang="en-US" dirty="0"/>
              <a:t>Microsoft </a:t>
            </a:r>
            <a:r>
              <a:rPr lang="en-US" dirty="0" err="1"/>
              <a:t>Powerpoint</a:t>
            </a:r>
            <a:r>
              <a:rPr lang="en-US" dirty="0"/>
              <a:t> </a:t>
            </a:r>
          </a:p>
        </p:txBody>
      </p:sp>
    </p:spTree>
    <p:extLst>
      <p:ext uri="{BB962C8B-B14F-4D97-AF65-F5344CB8AC3E}">
        <p14:creationId xmlns:p14="http://schemas.microsoft.com/office/powerpoint/2010/main" val="196341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164d70c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164d70c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We started with the topic of eSports since there was a lot of data coming from the video game industry in general. </a:t>
            </a:r>
          </a:p>
          <a:p>
            <a:pPr marL="171450" lvl="0" indent="-171450" algn="l" rtl="0">
              <a:spcBef>
                <a:spcPts val="0"/>
              </a:spcBef>
              <a:spcAft>
                <a:spcPts val="0"/>
              </a:spcAft>
            </a:pPr>
            <a:endParaRPr lang="en" dirty="0"/>
          </a:p>
          <a:p>
            <a:pPr marL="171450" lvl="0" indent="-171450" algn="l" rtl="0">
              <a:spcBef>
                <a:spcPts val="0"/>
              </a:spcBef>
              <a:spcAft>
                <a:spcPts val="0"/>
              </a:spcAft>
            </a:pPr>
            <a:r>
              <a:rPr lang="en" dirty="0"/>
              <a:t>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p>
          <a:p>
            <a:pPr marL="0" lvl="0" indent="0" algn="l" rtl="0">
              <a:spcBef>
                <a:spcPts val="0"/>
              </a:spcBef>
              <a:spcAft>
                <a:spcPts val="0"/>
              </a:spcAft>
              <a:buNone/>
            </a:pPr>
            <a:endParaRPr dirty="0"/>
          </a:p>
          <a:p>
            <a:pPr marL="0" lvl="0" indent="0" algn="l" rtl="0">
              <a:spcBef>
                <a:spcPts val="0"/>
              </a:spcBef>
              <a:spcAft>
                <a:spcPts val="0"/>
              </a:spcAft>
              <a:buNone/>
            </a:pPr>
            <a:r>
              <a:rPr lang="en" dirty="0"/>
              <a:t>Image source: </a:t>
            </a:r>
            <a:endParaRPr dirty="0"/>
          </a:p>
          <a:p>
            <a:pPr marL="0" lvl="0" indent="0" algn="l" rtl="0">
              <a:spcBef>
                <a:spcPts val="0"/>
              </a:spcBef>
              <a:spcAft>
                <a:spcPts val="0"/>
              </a:spcAft>
              <a:buNone/>
            </a:pPr>
            <a:r>
              <a:rPr lang="en" dirty="0"/>
              <a:t>	Chinadaily.com.cn </a:t>
            </a:r>
            <a:endParaRPr dirty="0"/>
          </a:p>
          <a:p>
            <a:pPr marL="0" lvl="0" indent="0" algn="l" rtl="0">
              <a:spcBef>
                <a:spcPts val="0"/>
              </a:spcBef>
              <a:spcAft>
                <a:spcPts val="0"/>
              </a:spcAft>
              <a:buNone/>
            </a:pPr>
            <a:r>
              <a:rPr lang="en" dirty="0"/>
              <a:t>	</a:t>
            </a:r>
            <a:r>
              <a:rPr lang="en" u="sng" dirty="0">
                <a:solidFill>
                  <a:schemeClr val="hlink"/>
                </a:solidFill>
                <a:hlinkClick r:id="rId3"/>
              </a:rPr>
              <a:t>https://www.chinadaily.com.cn/a/202001/07/WS5e13bce6a310cf3e35582c90.html</a:t>
            </a:r>
            <a:r>
              <a:rPr lang="en" dirty="0"/>
              <a:t> </a:t>
            </a:r>
            <a:endParaRPr dirty="0"/>
          </a:p>
          <a:p>
            <a:pPr marL="0" lvl="0" indent="0" algn="l" rtl="0">
              <a:spcBef>
                <a:spcPts val="0"/>
              </a:spcBef>
              <a:spcAft>
                <a:spcPts val="0"/>
              </a:spcAft>
              <a:buNone/>
            </a:pPr>
            <a:r>
              <a:rPr lang="en" dirty="0"/>
              <a:t>	Caption: Team G2 Esports battle against FunPlus Phoenix during the first game of the League of Legends (LOL) World Championship Finals in Paris, France, November 10, 2019. [Photo/Agencies]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164d70c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164d70c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The topic was further narrowed down to figuring out what makes a popular video game that many people would play. There are many features that are available to the consumers, and various platforms to choose from. </a:t>
            </a:r>
          </a:p>
          <a:p>
            <a:pPr marL="171450" lvl="0" indent="-171450" algn="l" rtl="0">
              <a:spcBef>
                <a:spcPts val="0"/>
              </a:spcBef>
              <a:spcAft>
                <a:spcPts val="0"/>
              </a:spcAft>
            </a:pPr>
            <a:endParaRPr lang="en" dirty="0"/>
          </a:p>
          <a:p>
            <a:pPr marL="171450" lvl="0" indent="-171450" algn="l" rtl="0">
              <a:spcBef>
                <a:spcPts val="0"/>
              </a:spcBef>
              <a:spcAft>
                <a:spcPts val="0"/>
              </a:spcAft>
            </a:pPr>
            <a:r>
              <a:rPr lang="en" dirty="0"/>
              <a:t>This data would help potential clients pick which creators to support, or help with decisions among their own creative teams to create a successful and popular video game.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Image Source: BagoGames.com </a:t>
            </a:r>
            <a:endParaRPr dirty="0"/>
          </a:p>
          <a:p>
            <a:pPr marL="0" lvl="0" indent="0" algn="l" rtl="0">
              <a:spcBef>
                <a:spcPts val="0"/>
              </a:spcBef>
              <a:spcAft>
                <a:spcPts val="0"/>
              </a:spcAft>
              <a:buNone/>
            </a:pPr>
            <a:r>
              <a:rPr lang="en" dirty="0"/>
              <a:t>	</a:t>
            </a:r>
            <a:r>
              <a:rPr lang="en" u="sng" dirty="0">
                <a:solidFill>
                  <a:schemeClr val="hlink"/>
                </a:solidFill>
                <a:hlinkClick r:id="rId3"/>
              </a:rPr>
              <a:t>https://bagogames.com/different-types-of-gaming/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ffb863e7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ffb863e7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Discovered a lot of available data sources, but a promising one was the Steam service, which has a library of nearly 30,000 games available and many datasets on Kaggle to choose and work with.</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Wikipedia Definition: Steam is a video game digital distribution service by Valve. It was launched as a standalone software client in September 2003 as a way for Valve to provide automatic updates for their games, and expanded to include games from third-party publishers.</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Using Steam library data, we wanted to determine what makes a video game successful or “popular” to players, and to predict what next type of video game to meet that standard.</a:t>
            </a:r>
            <a:endParaRPr dirty="0"/>
          </a:p>
          <a:p>
            <a:pPr marL="0" lvl="0" indent="457200" algn="l" rtl="0">
              <a:spcBef>
                <a:spcPts val="0"/>
              </a:spcBef>
              <a:spcAft>
                <a:spcPts val="0"/>
              </a:spcAft>
              <a:buNone/>
            </a:pPr>
            <a:endParaRPr dirty="0"/>
          </a:p>
          <a:p>
            <a:pPr marL="0" lvl="0" indent="457200" algn="l" rtl="0">
              <a:spcBef>
                <a:spcPts val="0"/>
              </a:spcBef>
              <a:spcAft>
                <a:spcPts val="0"/>
              </a:spcAft>
              <a:buNone/>
            </a:pPr>
            <a:r>
              <a:rPr lang="en" dirty="0"/>
              <a:t>Image Source: </a:t>
            </a:r>
            <a:r>
              <a:rPr lang="en" u="sng" dirty="0">
                <a:solidFill>
                  <a:schemeClr val="hlink"/>
                </a:solidFill>
                <a:hlinkClick r:id="rId3"/>
              </a:rPr>
              <a:t>https://store.steampowered.com/</a:t>
            </a:r>
            <a:r>
              <a:rPr lang="en" dirty="0"/>
              <a: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ffb863e75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ffb863e75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We settled on two datasets from Kaggle that were sourced from Steam. The creators of both of these had their data scraped from Steam's shop and APIs and provided clean detailed data to work with.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These sets were published May 2019, but the Steam library has available APIs that can be scraped again to update the data set for future analysis.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 Links to Kaggle data sources included in the titles. </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164d70c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164d70c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From the first data set, we focused on the displayed columns.</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Positive Ratings = number of players that left a positive or “thumbs up” for the game.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Negative Ratings = number of players that left a negative or “thumbs down” for the game.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27,033 games in the set.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 Screenshot of columns from Kaggle.com</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164d70c0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164d70c0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From the second data set, we utilized the Popular Tags and Genres that were assigned to the available games.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Popular tags were assigned to each game by the players to further classify the content that the game offered.</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Genre is a more general classification of a play style of a video game.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40,752 games in the set.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 Screenshot of columns from Kaggle.com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ffb863e75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ffb863e75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These are the following questions we decided to focus on as we examined our data sets and began our analysis.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164d70c0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164d70c0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 dirty="0"/>
              <a:t>Created two cleaned separate data sets: one with columns made from each game's genre, and the other with popular tags for columns. Each had the respective game name and popularity rating.</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Imported both into PostgreSQL.</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dirty="0"/>
              <a:t>Performed the following cleaning with Python, using Pandas libraries in Jupyter Notebook to further narrow down our dataset and Excel to pick up miscellaneous rows when importing to PostgreSQL: </a:t>
            </a:r>
            <a:endParaRPr dirty="0"/>
          </a:p>
          <a:p>
            <a:pPr marL="914400" lvl="0" indent="-298450" algn="l" rtl="0">
              <a:spcBef>
                <a:spcPts val="0"/>
              </a:spcBef>
              <a:spcAft>
                <a:spcPts val="0"/>
              </a:spcAft>
              <a:buSzPts val="1100"/>
              <a:buChar char="-"/>
            </a:pPr>
            <a:r>
              <a:rPr lang="en" dirty="0"/>
              <a:t>Filtered down to only PC Games. </a:t>
            </a:r>
            <a:endParaRPr dirty="0"/>
          </a:p>
          <a:p>
            <a:pPr marL="914400" lvl="0" indent="0" algn="l" rtl="0">
              <a:spcBef>
                <a:spcPts val="0"/>
              </a:spcBef>
              <a:spcAft>
                <a:spcPts val="0"/>
              </a:spcAft>
              <a:buNone/>
            </a:pPr>
            <a:endParaRPr dirty="0"/>
          </a:p>
          <a:p>
            <a:pPr marL="914400" lvl="0" indent="-298450" algn="l" rtl="0">
              <a:spcBef>
                <a:spcPts val="0"/>
              </a:spcBef>
              <a:spcAft>
                <a:spcPts val="0"/>
              </a:spcAft>
              <a:buSzPts val="1100"/>
              <a:buChar char="-"/>
            </a:pPr>
            <a:r>
              <a:rPr lang="en" dirty="0"/>
              <a:t>Narrowed down number of popular tag and genre columns with sum counts of less than 100 to eliminate the obscure/less used tags. Reduced miscellaneous games.</a:t>
            </a:r>
            <a:endParaRPr dirty="0"/>
          </a:p>
          <a:p>
            <a:pPr marL="1828800" lvl="0" indent="0" algn="l" rtl="0">
              <a:spcBef>
                <a:spcPts val="0"/>
              </a:spcBef>
              <a:spcAft>
                <a:spcPts val="0"/>
              </a:spcAft>
              <a:buNone/>
            </a:pPr>
            <a:endParaRPr dirty="0"/>
          </a:p>
          <a:p>
            <a:pPr marL="914400" lvl="0" indent="-298450" algn="l" rtl="0">
              <a:spcBef>
                <a:spcPts val="0"/>
              </a:spcBef>
              <a:spcAft>
                <a:spcPts val="0"/>
              </a:spcAft>
              <a:buSzPts val="1100"/>
              <a:buChar char="-"/>
            </a:pPr>
            <a:r>
              <a:rPr lang="en" dirty="0"/>
              <a:t>Narrowed down number of games with positive votes of less than 100. (Meaning less than 100 players have enjoyed the game, or the game had not garnered much popularity/interest since not a lot of users played it.)</a:t>
            </a:r>
            <a:endParaRPr dirty="0"/>
          </a:p>
          <a:p>
            <a:pPr marL="1828800" lvl="0" indent="0" algn="l" rtl="0">
              <a:spcBef>
                <a:spcPts val="0"/>
              </a:spcBef>
              <a:spcAft>
                <a:spcPts val="0"/>
              </a:spcAft>
              <a:buNone/>
            </a:pPr>
            <a:endParaRPr dirty="0"/>
          </a:p>
          <a:p>
            <a:pPr marL="914400" lvl="0" indent="-298450" algn="l" rtl="0">
              <a:spcBef>
                <a:spcPts val="0"/>
              </a:spcBef>
              <a:spcAft>
                <a:spcPts val="0"/>
              </a:spcAft>
              <a:buSzPts val="1100"/>
              <a:buChar char="-"/>
            </a:pPr>
            <a:r>
              <a:rPr lang="en" dirty="0"/>
              <a:t>Using both the Positive and Negative Ratings, we created an average rating for the game with a score out of 100 for the available games. The raw data also gave us a look into how many players have played said game by the number of positive and negative votes given.</a:t>
            </a:r>
            <a:endParaRPr dirty="0"/>
          </a:p>
          <a:p>
            <a:pPr marL="0" lvl="0" indent="0" algn="l" rtl="0">
              <a:spcBef>
                <a:spcPts val="0"/>
              </a:spcBef>
              <a:spcAft>
                <a:spcPts val="0"/>
              </a:spcAft>
              <a:buNone/>
            </a:pPr>
            <a:endParaRPr dirty="0"/>
          </a:p>
          <a:p>
            <a:pPr marL="171450" lvl="0" indent="-171450" algn="l" rtl="0">
              <a:lnSpc>
                <a:spcPct val="115000"/>
              </a:lnSpc>
              <a:spcBef>
                <a:spcPts val="1200"/>
              </a:spcBef>
              <a:spcAft>
                <a:spcPts val="1200"/>
              </a:spcAft>
            </a:pPr>
            <a:r>
              <a:rPr lang="en" dirty="0"/>
              <a:t>This gave us 6,188 results (rows of games), to assist in narrowing our focus and to explore with different machine learning models.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profile/eva.fuentes.lopez#!/vizhome/UpComingVideoGames/Story1?publish=ye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trolukovich/steam-games-complete-data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 and Coming Video Games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Zubair Aslam, Eva Fuentes-Lopez, Ammad Rashid, Karyssa Tillis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A323D-23DC-4B17-A801-2ACAE7D81A66}"/>
              </a:ext>
            </a:extLst>
          </p:cNvPr>
          <p:cNvSpPr>
            <a:spLocks noGrp="1"/>
          </p:cNvSpPr>
          <p:nvPr>
            <p:ph type="body" idx="1"/>
          </p:nvPr>
        </p:nvSpPr>
        <p:spPr/>
        <p:txBody>
          <a:bodyPr/>
          <a:lstStyle/>
          <a:p>
            <a:pPr marL="0" lvl="0" indent="0"/>
            <a:r>
              <a:rPr lang="en-US" sz="1100" dirty="0"/>
              <a:t>Using individual ratings answered a simple question: What games were rated the most popular? </a:t>
            </a:r>
          </a:p>
          <a:p>
            <a:pPr marL="0" lvl="0" indent="0"/>
            <a:endParaRPr lang="en-US" sz="1100" dirty="0"/>
          </a:p>
          <a:p>
            <a:pPr marL="0" lvl="0" indent="0"/>
            <a:r>
              <a:rPr lang="en-US" sz="1100" dirty="0"/>
              <a:t>This opened our next steps to determine the counts of games that fell into different rating brackets. </a:t>
            </a:r>
          </a:p>
        </p:txBody>
      </p:sp>
      <p:pic>
        <p:nvPicPr>
          <p:cNvPr id="4" name="Picture 3" descr="A screenshot of a cell phone&#10;&#10;Description automatically generated">
            <a:extLst>
              <a:ext uri="{FF2B5EF4-FFF2-40B4-BE49-F238E27FC236}">
                <a16:creationId xmlns:a16="http://schemas.microsoft.com/office/drawing/2014/main" id="{60E47F24-3E86-49E6-B450-6A3519C10EAF}"/>
              </a:ext>
            </a:extLst>
          </p:cNvPr>
          <p:cNvPicPr>
            <a:picLocks noChangeAspect="1"/>
          </p:cNvPicPr>
          <p:nvPr/>
        </p:nvPicPr>
        <p:blipFill rotWithShape="1">
          <a:blip r:embed="rId3"/>
          <a:srcRect b="27922"/>
          <a:stretch/>
        </p:blipFill>
        <p:spPr>
          <a:xfrm>
            <a:off x="3164681" y="314325"/>
            <a:ext cx="2814638" cy="3707342"/>
          </a:xfrm>
          <a:prstGeom prst="rect">
            <a:avLst/>
          </a:prstGeom>
        </p:spPr>
      </p:pic>
    </p:spTree>
    <p:extLst>
      <p:ext uri="{BB962C8B-B14F-4D97-AF65-F5344CB8AC3E}">
        <p14:creationId xmlns:p14="http://schemas.microsoft.com/office/powerpoint/2010/main" val="101202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1"/>
          </p:nvPr>
        </p:nvSpPr>
        <p:spPr>
          <a:xfrm>
            <a:off x="812724" y="4440521"/>
            <a:ext cx="7233375" cy="523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950" dirty="0"/>
              <a:t>By grouping the data into average ratings, we were able to determine the minimum rating to use towards our machine learning model. </a:t>
            </a:r>
            <a:endParaRPr sz="950" dirty="0"/>
          </a:p>
          <a:p>
            <a:pPr marL="0" lvl="0" indent="0" algn="l" rtl="0">
              <a:lnSpc>
                <a:spcPct val="115000"/>
              </a:lnSpc>
              <a:spcBef>
                <a:spcPts val="1600"/>
              </a:spcBef>
              <a:spcAft>
                <a:spcPts val="1600"/>
              </a:spcAft>
              <a:buNone/>
            </a:pPr>
            <a:r>
              <a:rPr lang="en" sz="950" dirty="0"/>
              <a:t>This defined what was considered a “Popular Game” and which was not. We declared a 70 minimum rating for popularity. </a:t>
            </a:r>
            <a:endParaRPr sz="950" dirty="0"/>
          </a:p>
        </p:txBody>
      </p:sp>
      <p:sp>
        <p:nvSpPr>
          <p:cNvPr id="215" name="Google Shape;215;p25"/>
          <p:cNvSpPr/>
          <p:nvPr/>
        </p:nvSpPr>
        <p:spPr>
          <a:xfrm>
            <a:off x="812737" y="280775"/>
            <a:ext cx="7233375" cy="3759199"/>
          </a:xfrm>
          <a:prstGeom prst="rect">
            <a:avLst/>
          </a:prstGeom>
          <a:noFill/>
          <a:ln>
            <a:noFill/>
          </a:ln>
        </p:spPr>
      </p:sp>
      <p:pic>
        <p:nvPicPr>
          <p:cNvPr id="3" name="Picture 2" descr="A picture containing screenshot&#10;&#10;Description automatically generated">
            <a:extLst>
              <a:ext uri="{FF2B5EF4-FFF2-40B4-BE49-F238E27FC236}">
                <a16:creationId xmlns:a16="http://schemas.microsoft.com/office/drawing/2014/main" id="{4566B61C-2E4C-4CBE-B617-702AB0AF08E9}"/>
              </a:ext>
            </a:extLst>
          </p:cNvPr>
          <p:cNvPicPr>
            <a:picLocks noChangeAspect="1"/>
          </p:cNvPicPr>
          <p:nvPr/>
        </p:nvPicPr>
        <p:blipFill>
          <a:blip r:embed="rId3"/>
          <a:stretch>
            <a:fillRect/>
          </a:stretch>
        </p:blipFill>
        <p:spPr>
          <a:xfrm>
            <a:off x="812726" y="222204"/>
            <a:ext cx="7518538" cy="39073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956303-011A-43EE-BA1C-2498CCDAC8E0}"/>
              </a:ext>
            </a:extLst>
          </p:cNvPr>
          <p:cNvSpPr>
            <a:spLocks noGrp="1"/>
          </p:cNvSpPr>
          <p:nvPr>
            <p:ph type="body" idx="1"/>
          </p:nvPr>
        </p:nvSpPr>
        <p:spPr>
          <a:xfrm>
            <a:off x="812725" y="4305375"/>
            <a:ext cx="6936000" cy="639158"/>
          </a:xfrm>
        </p:spPr>
        <p:txBody>
          <a:bodyPr/>
          <a:lstStyle/>
          <a:p>
            <a:r>
              <a:rPr lang="en-US" dirty="0"/>
              <a:t>After declaring a score of 70 or above as a popular rating, we determined which Popular Tags were the top counts.</a:t>
            </a:r>
          </a:p>
        </p:txBody>
      </p:sp>
      <p:pic>
        <p:nvPicPr>
          <p:cNvPr id="6" name="Picture 5" descr="A screenshot of a cell phone&#10;&#10;Description automatically generated">
            <a:extLst>
              <a:ext uri="{FF2B5EF4-FFF2-40B4-BE49-F238E27FC236}">
                <a16:creationId xmlns:a16="http://schemas.microsoft.com/office/drawing/2014/main" id="{989991AD-A38C-44E1-8ECB-85D070481B7B}"/>
              </a:ext>
            </a:extLst>
          </p:cNvPr>
          <p:cNvPicPr>
            <a:picLocks noChangeAspect="1"/>
          </p:cNvPicPr>
          <p:nvPr/>
        </p:nvPicPr>
        <p:blipFill rotWithShape="1">
          <a:blip r:embed="rId3"/>
          <a:srcRect b="20163"/>
          <a:stretch/>
        </p:blipFill>
        <p:spPr>
          <a:xfrm>
            <a:off x="1192088" y="198967"/>
            <a:ext cx="6759823" cy="4106408"/>
          </a:xfrm>
          <a:prstGeom prst="rect">
            <a:avLst/>
          </a:prstGeom>
        </p:spPr>
      </p:pic>
    </p:spTree>
    <p:extLst>
      <p:ext uri="{BB962C8B-B14F-4D97-AF65-F5344CB8AC3E}">
        <p14:creationId xmlns:p14="http://schemas.microsoft.com/office/powerpoint/2010/main" val="173765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956303-011A-43EE-BA1C-2498CCDAC8E0}"/>
              </a:ext>
            </a:extLst>
          </p:cNvPr>
          <p:cNvSpPr>
            <a:spLocks noGrp="1"/>
          </p:cNvSpPr>
          <p:nvPr>
            <p:ph type="body" idx="1"/>
          </p:nvPr>
        </p:nvSpPr>
        <p:spPr>
          <a:xfrm>
            <a:off x="812725" y="4305375"/>
            <a:ext cx="6936000" cy="639158"/>
          </a:xfrm>
        </p:spPr>
        <p:txBody>
          <a:bodyPr/>
          <a:lstStyle/>
          <a:p>
            <a:r>
              <a:rPr lang="en-US" dirty="0"/>
              <a:t>After declaring a score of 70 or above as a popular rating, we determined which Genres were the top counts.</a:t>
            </a:r>
          </a:p>
        </p:txBody>
      </p:sp>
      <p:pic>
        <p:nvPicPr>
          <p:cNvPr id="6" name="Picture 5">
            <a:extLst>
              <a:ext uri="{FF2B5EF4-FFF2-40B4-BE49-F238E27FC236}">
                <a16:creationId xmlns:a16="http://schemas.microsoft.com/office/drawing/2014/main" id="{989991AD-A38C-44E1-8ECB-85D070481B7B}"/>
              </a:ext>
            </a:extLst>
          </p:cNvPr>
          <p:cNvPicPr>
            <a:picLocks noChangeAspect="1"/>
          </p:cNvPicPr>
          <p:nvPr/>
        </p:nvPicPr>
        <p:blipFill>
          <a:blip r:embed="rId3"/>
          <a:srcRect/>
          <a:stretch/>
        </p:blipFill>
        <p:spPr>
          <a:xfrm>
            <a:off x="1192088" y="771892"/>
            <a:ext cx="6759823" cy="2960558"/>
          </a:xfrm>
          <a:prstGeom prst="rect">
            <a:avLst/>
          </a:prstGeom>
        </p:spPr>
      </p:pic>
    </p:spTree>
    <p:extLst>
      <p:ext uri="{BB962C8B-B14F-4D97-AF65-F5344CB8AC3E}">
        <p14:creationId xmlns:p14="http://schemas.microsoft.com/office/powerpoint/2010/main" val="36961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026B97-BEEC-4B3A-BF78-41E1F632ED33}"/>
              </a:ext>
            </a:extLst>
          </p:cNvPr>
          <p:cNvSpPr>
            <a:spLocks noGrp="1"/>
          </p:cNvSpPr>
          <p:nvPr>
            <p:ph type="body" idx="1"/>
          </p:nvPr>
        </p:nvSpPr>
        <p:spPr/>
        <p:txBody>
          <a:bodyPr/>
          <a:lstStyle/>
          <a:p>
            <a:r>
              <a:rPr lang="en-US" dirty="0">
                <a:hlinkClick r:id="rId3"/>
              </a:rPr>
              <a:t>Dashboard on Tableau</a:t>
            </a:r>
            <a:r>
              <a:rPr lang="en-US" dirty="0"/>
              <a:t> with charts updating with field and/or game selections.</a:t>
            </a:r>
          </a:p>
        </p:txBody>
      </p:sp>
      <p:pic>
        <p:nvPicPr>
          <p:cNvPr id="5" name="Picture 4" descr="A screenshot of a cell phone&#10;&#10;Description automatically generated">
            <a:extLst>
              <a:ext uri="{FF2B5EF4-FFF2-40B4-BE49-F238E27FC236}">
                <a16:creationId xmlns:a16="http://schemas.microsoft.com/office/drawing/2014/main" id="{027F7292-D0BB-4710-A0A2-A1EBB9954558}"/>
              </a:ext>
            </a:extLst>
          </p:cNvPr>
          <p:cNvPicPr>
            <a:picLocks noChangeAspect="1"/>
          </p:cNvPicPr>
          <p:nvPr/>
        </p:nvPicPr>
        <p:blipFill>
          <a:blip r:embed="rId4"/>
          <a:stretch>
            <a:fillRect/>
          </a:stretch>
        </p:blipFill>
        <p:spPr>
          <a:xfrm>
            <a:off x="1521865" y="156135"/>
            <a:ext cx="5429267" cy="4149240"/>
          </a:xfrm>
          <a:prstGeom prst="rect">
            <a:avLst/>
          </a:prstGeom>
        </p:spPr>
      </p:pic>
    </p:spTree>
    <p:extLst>
      <p:ext uri="{BB962C8B-B14F-4D97-AF65-F5344CB8AC3E}">
        <p14:creationId xmlns:p14="http://schemas.microsoft.com/office/powerpoint/2010/main" val="399789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t>
            </a:r>
            <a:r>
              <a:rPr lang="en-US" dirty="0"/>
              <a:t>Results </a:t>
            </a:r>
            <a:r>
              <a:rPr lang="en" dirty="0"/>
              <a:t>- Machine Learning</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 for Future Analysis &amp; Changes</a:t>
            </a:r>
            <a:endParaRPr/>
          </a:p>
        </p:txBody>
      </p:sp>
      <p:sp>
        <p:nvSpPr>
          <p:cNvPr id="272" name="Google Shape;272;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Connecting our data sources using Steam's API to provide updated library results, therefore continuing to evolve our learning model and allowing a client to track any trends over time. </a:t>
            </a:r>
            <a:endParaRPr/>
          </a:p>
          <a:p>
            <a:pPr marL="457200" lvl="0" indent="-311150" algn="l" rtl="0">
              <a:spcBef>
                <a:spcPts val="0"/>
              </a:spcBef>
              <a:spcAft>
                <a:spcPts val="0"/>
              </a:spcAft>
              <a:buSzPts val="1300"/>
              <a:buChar char="●"/>
            </a:pPr>
            <a:r>
              <a:rPr lang="en"/>
              <a:t>Expanding and including video games from other platforms.</a:t>
            </a:r>
            <a:endParaRPr/>
          </a:p>
          <a:p>
            <a:pPr marL="0" lvl="0" indent="0" algn="l" rtl="0">
              <a:spcBef>
                <a:spcPts val="1600"/>
              </a:spcBef>
              <a:spcAft>
                <a:spcPts val="0"/>
              </a:spcAft>
              <a:buNone/>
            </a:pPr>
            <a:r>
              <a:rPr lang="en"/>
              <a:t>** Machine Learning improvements: </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6A13E-0DBD-4A7C-B58F-C00AE2B579F5}"/>
              </a:ext>
            </a:extLst>
          </p:cNvPr>
          <p:cNvSpPr>
            <a:spLocks noGrp="1"/>
          </p:cNvSpPr>
          <p:nvPr>
            <p:ph type="title"/>
          </p:nvPr>
        </p:nvSpPr>
        <p:spPr>
          <a:xfrm>
            <a:off x="823850" y="1284675"/>
            <a:ext cx="4776000" cy="1300800"/>
          </a:xfrm>
        </p:spPr>
        <p:txBody>
          <a:bodyPr wrap="square" anchor="t">
            <a:normAutofit/>
          </a:bodyPr>
          <a:lstStyle/>
          <a:p>
            <a:pPr>
              <a:lnSpc>
                <a:spcPct val="90000"/>
              </a:lnSpc>
            </a:pPr>
            <a:r>
              <a:rPr lang="en-US"/>
              <a:t>Q &amp; A</a:t>
            </a:r>
          </a:p>
        </p:txBody>
      </p:sp>
      <p:sp>
        <p:nvSpPr>
          <p:cNvPr id="9" name="Text Placeholder 2">
            <a:extLst>
              <a:ext uri="{FF2B5EF4-FFF2-40B4-BE49-F238E27FC236}">
                <a16:creationId xmlns:a16="http://schemas.microsoft.com/office/drawing/2014/main" id="{EC3ED931-FA6A-4E99-91E7-9566B73470F0}"/>
              </a:ext>
            </a:extLst>
          </p:cNvPr>
          <p:cNvSpPr>
            <a:spLocks noGrp="1"/>
          </p:cNvSpPr>
          <p:nvPr>
            <p:ph type="body" idx="1"/>
          </p:nvPr>
        </p:nvSpPr>
        <p:spPr>
          <a:xfrm>
            <a:off x="823850" y="2643124"/>
            <a:ext cx="4776000" cy="1218900"/>
          </a:xfrm>
        </p:spPr>
        <p:txBody>
          <a:bodyPr/>
          <a:lstStyle/>
          <a:p>
            <a:endParaRPr lang="en-US"/>
          </a:p>
        </p:txBody>
      </p:sp>
    </p:spTree>
    <p:extLst>
      <p:ext uri="{BB962C8B-B14F-4D97-AF65-F5344CB8AC3E}">
        <p14:creationId xmlns:p14="http://schemas.microsoft.com/office/powerpoint/2010/main" val="268498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Discovery</a:t>
            </a:r>
            <a:endParaRPr/>
          </a:p>
        </p:txBody>
      </p:sp>
      <p:sp>
        <p:nvSpPr>
          <p:cNvPr id="141" name="Google Shape;141;p1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began exploring project topics with eSports, for there was a lot of data available within the video game industry.</a:t>
            </a:r>
            <a:endParaRPr/>
          </a:p>
          <a:p>
            <a:pPr marL="0" lvl="0" indent="0" algn="l" rtl="0">
              <a:spcBef>
                <a:spcPts val="1600"/>
              </a:spcBef>
              <a:spcAft>
                <a:spcPts val="1600"/>
              </a:spcAft>
              <a:buNone/>
            </a:pPr>
            <a:r>
              <a:rPr lang="en"/>
              <a:t>As we explored different areas, we came upon the questions of how did video games get so big? The industry has grown exponentially and there are many types of games available. </a:t>
            </a:r>
            <a:endParaRPr/>
          </a:p>
        </p:txBody>
      </p:sp>
      <p:pic>
        <p:nvPicPr>
          <p:cNvPr id="142" name="Google Shape;142;p14"/>
          <p:cNvPicPr preferRelativeResize="0"/>
          <p:nvPr/>
        </p:nvPicPr>
        <p:blipFill>
          <a:blip r:embed="rId3">
            <a:alphaModFix/>
          </a:blip>
          <a:stretch>
            <a:fillRect/>
          </a:stretch>
        </p:blipFill>
        <p:spPr>
          <a:xfrm>
            <a:off x="4691100" y="1463000"/>
            <a:ext cx="4290901" cy="2860601"/>
          </a:xfrm>
          <a:prstGeom prst="rect">
            <a:avLst/>
          </a:prstGeom>
          <a:noFill/>
          <a:ln>
            <a:noFill/>
          </a:ln>
        </p:spPr>
      </p:pic>
      <p:sp>
        <p:nvSpPr>
          <p:cNvPr id="143" name="Google Shape;143;p14"/>
          <p:cNvSpPr txBox="1"/>
          <p:nvPr/>
        </p:nvSpPr>
        <p:spPr>
          <a:xfrm>
            <a:off x="4691100" y="4412075"/>
            <a:ext cx="36909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League of Legends (LOL) World Championship Finals in Paris, France, November 10, 2019. </a:t>
            </a:r>
            <a:endParaRPr sz="9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Selection</a:t>
            </a:r>
            <a:endParaRPr/>
          </a:p>
        </p:txBody>
      </p:sp>
      <p:sp>
        <p:nvSpPr>
          <p:cNvPr id="149" name="Google Shape;149;p1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topic was further narrowed down to figuring out what makes a video game popular. There are many features to focus on, such as the platform, type of game-play, genre, and various other categories. </a:t>
            </a:r>
            <a:endParaRPr/>
          </a:p>
          <a:p>
            <a:pPr marL="0" lvl="0" indent="0" algn="l" rtl="0">
              <a:spcBef>
                <a:spcPts val="1600"/>
              </a:spcBef>
              <a:spcAft>
                <a:spcPts val="1600"/>
              </a:spcAft>
              <a:buNone/>
            </a:pPr>
            <a:r>
              <a:rPr lang="en"/>
              <a:t>By analyzing this data, it would help potential clients pick which creators to support, or help with decisions among their own creative teams to create a successful and popular video game.  </a:t>
            </a:r>
            <a:endParaRPr/>
          </a:p>
        </p:txBody>
      </p:sp>
      <p:pic>
        <p:nvPicPr>
          <p:cNvPr id="150" name="Google Shape;150;p15"/>
          <p:cNvPicPr preferRelativeResize="0"/>
          <p:nvPr/>
        </p:nvPicPr>
        <p:blipFill>
          <a:blip r:embed="rId3">
            <a:alphaModFix/>
          </a:blip>
          <a:stretch>
            <a:fillRect/>
          </a:stretch>
        </p:blipFill>
        <p:spPr>
          <a:xfrm>
            <a:off x="4853100" y="1460250"/>
            <a:ext cx="4138500" cy="2328596"/>
          </a:xfrm>
          <a:prstGeom prst="rect">
            <a:avLst/>
          </a:prstGeom>
          <a:noFill/>
          <a:ln>
            <a:noFill/>
          </a:ln>
        </p:spPr>
      </p:pic>
      <p:sp>
        <p:nvSpPr>
          <p:cNvPr id="151" name="Google Shape;151;p15"/>
          <p:cNvSpPr txBox="1"/>
          <p:nvPr/>
        </p:nvSpPr>
        <p:spPr>
          <a:xfrm>
            <a:off x="4857750" y="4000500"/>
            <a:ext cx="41385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Platform devices/controllers  from left:</a:t>
            </a: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Nintendo Switch, Playstation 4, Xbox One, Personal Gaming Computer</a:t>
            </a:r>
            <a:endParaRPr sz="9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157" name="Google Shape;157;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discovered a lot of available data sources, but a promising one was the Steam service, which has a library of nearly 30,000 games of their own make and from third-party publishers. </a:t>
            </a:r>
            <a:endParaRPr/>
          </a:p>
          <a:p>
            <a:pPr marL="0" lvl="0" indent="0" algn="l" rtl="0">
              <a:spcBef>
                <a:spcPts val="1600"/>
              </a:spcBef>
              <a:spcAft>
                <a:spcPts val="0"/>
              </a:spcAft>
              <a:buNone/>
            </a:pPr>
            <a:r>
              <a:rPr lang="en"/>
              <a:t>Many open datasets from Steam are available on Kaggle to choose and work with.</a:t>
            </a:r>
            <a:endParaRPr/>
          </a:p>
          <a:p>
            <a:pPr marL="0" lvl="0" indent="0" algn="l" rtl="0">
              <a:spcBef>
                <a:spcPts val="1600"/>
              </a:spcBef>
              <a:spcAft>
                <a:spcPts val="1600"/>
              </a:spcAft>
              <a:buNone/>
            </a:pPr>
            <a:endParaRPr/>
          </a:p>
        </p:txBody>
      </p:sp>
      <p:pic>
        <p:nvPicPr>
          <p:cNvPr id="158" name="Google Shape;158;p16"/>
          <p:cNvPicPr preferRelativeResize="0"/>
          <p:nvPr/>
        </p:nvPicPr>
        <p:blipFill rotWithShape="1">
          <a:blip r:embed="rId3">
            <a:alphaModFix/>
          </a:blip>
          <a:srcRect l="21875" r="21875"/>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t>
            </a:r>
            <a:r>
              <a:rPr lang="en-US" dirty="0"/>
              <a:t>Exploration - Sources</a:t>
            </a:r>
            <a:endParaRPr dirty="0"/>
          </a:p>
        </p:txBody>
      </p:sp>
      <p:sp>
        <p:nvSpPr>
          <p:cNvPr id="164" name="Google Shape;164;p17"/>
          <p:cNvSpPr txBox="1">
            <a:spLocks noGrp="1"/>
          </p:cNvSpPr>
          <p:nvPr>
            <p:ph type="body" idx="1"/>
          </p:nvPr>
        </p:nvSpPr>
        <p:spPr>
          <a:xfrm>
            <a:off x="1297500" y="15363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u="sng">
                <a:solidFill>
                  <a:schemeClr val="hlink"/>
                </a:solidFill>
                <a:hlinkClick r:id="rId3"/>
              </a:rPr>
              <a:t>Steam Store Games (Clean dataset)</a:t>
            </a:r>
            <a:endParaRPr/>
          </a:p>
          <a:p>
            <a:pPr marL="457200" lvl="0" indent="-311150" algn="l" rtl="0">
              <a:lnSpc>
                <a:spcPct val="115000"/>
              </a:lnSpc>
              <a:spcBef>
                <a:spcPts val="1600"/>
              </a:spcBef>
              <a:spcAft>
                <a:spcPts val="0"/>
              </a:spcAft>
              <a:buSzPts val="1300"/>
              <a:buChar char="●"/>
            </a:pPr>
            <a:r>
              <a:rPr lang="en"/>
              <a:t>Combined data of 27,000 games scraped from Steam and SteamSpy APIs (May 2019)</a:t>
            </a:r>
            <a:endParaRPr/>
          </a:p>
          <a:p>
            <a:pPr marL="457200" lvl="0" indent="-311150" algn="l" rtl="0">
              <a:lnSpc>
                <a:spcPct val="115000"/>
              </a:lnSpc>
              <a:spcBef>
                <a:spcPts val="0"/>
              </a:spcBef>
              <a:spcAft>
                <a:spcPts val="0"/>
              </a:spcAft>
              <a:buSzPts val="1300"/>
              <a:buChar char="●"/>
            </a:pPr>
            <a:r>
              <a:rPr lang="en"/>
              <a:t>Creator: Nik Davis </a:t>
            </a:r>
            <a:endParaRPr/>
          </a:p>
          <a:p>
            <a:pPr marL="0" lvl="0" indent="0" algn="l" rtl="0">
              <a:lnSpc>
                <a:spcPct val="115000"/>
              </a:lnSpc>
              <a:spcBef>
                <a:spcPts val="1600"/>
              </a:spcBef>
              <a:spcAft>
                <a:spcPts val="0"/>
              </a:spcAft>
              <a:buNone/>
            </a:pPr>
            <a:r>
              <a:rPr lang="en" u="sng">
                <a:solidFill>
                  <a:schemeClr val="hlink"/>
                </a:solidFill>
                <a:hlinkClick r:id="rId4"/>
              </a:rPr>
              <a:t>Steam Games Complete Dataset</a:t>
            </a:r>
            <a:endParaRPr/>
          </a:p>
          <a:p>
            <a:pPr marL="457200" lvl="0" indent="-311150" algn="l" rtl="0">
              <a:lnSpc>
                <a:spcPct val="115000"/>
              </a:lnSpc>
              <a:spcBef>
                <a:spcPts val="1600"/>
              </a:spcBef>
              <a:spcAft>
                <a:spcPts val="0"/>
              </a:spcAft>
              <a:buSzPts val="1300"/>
              <a:buChar char="●"/>
            </a:pPr>
            <a:r>
              <a:rPr lang="en"/>
              <a:t>40k Steam Games Dataset from Steam shop with detailed data. (June 2019)</a:t>
            </a:r>
            <a:endParaRPr/>
          </a:p>
          <a:p>
            <a:pPr marL="457200" lvl="0" indent="-311150" algn="l" rtl="0">
              <a:lnSpc>
                <a:spcPct val="115000"/>
              </a:lnSpc>
              <a:spcBef>
                <a:spcPts val="0"/>
              </a:spcBef>
              <a:spcAft>
                <a:spcPts val="0"/>
              </a:spcAft>
              <a:buSzPts val="1300"/>
              <a:buChar char="●"/>
            </a:pPr>
            <a:r>
              <a:rPr lang="en"/>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Store Games (Clean dataset)</a:t>
            </a:r>
            <a:r>
              <a:rPr lang="en"/>
              <a:t>, 5 out of 18 columns displayed.</a:t>
            </a:r>
            <a:endParaRPr/>
          </a:p>
        </p:txBody>
      </p:sp>
      <p:pic>
        <p:nvPicPr>
          <p:cNvPr id="170" name="Google Shape;170;p18"/>
          <p:cNvPicPr preferRelativeResize="0"/>
          <p:nvPr/>
        </p:nvPicPr>
        <p:blipFill>
          <a:blip r:embed="rId4">
            <a:alphaModFix/>
          </a:blip>
          <a:stretch>
            <a:fillRect/>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Games Complete Dataset</a:t>
            </a:r>
            <a:r>
              <a:rPr lang="en"/>
              <a:t>, 3 out of 20 columns displayed.</a:t>
            </a:r>
            <a:endParaRPr/>
          </a:p>
        </p:txBody>
      </p:sp>
      <p:pic>
        <p:nvPicPr>
          <p:cNvPr id="176" name="Google Shape;176;p19"/>
          <p:cNvPicPr preferRelativeResize="0"/>
          <p:nvPr/>
        </p:nvPicPr>
        <p:blipFill>
          <a:blip r:embed="rId4">
            <a:alphaModFix/>
          </a:blip>
          <a:stretch>
            <a:fillRect/>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Answer</a:t>
            </a:r>
            <a:endParaRPr/>
          </a:p>
        </p:txBody>
      </p:sp>
      <p:sp>
        <p:nvSpPr>
          <p:cNvPr id="182" name="Google Shape;182;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What features determine a video game’s popularity or success? </a:t>
            </a:r>
            <a:endParaRPr sz="1400"/>
          </a:p>
          <a:p>
            <a:pPr marL="0" lvl="0" indent="0" algn="l" rtl="0">
              <a:spcBef>
                <a:spcPts val="1600"/>
              </a:spcBef>
              <a:spcAft>
                <a:spcPts val="0"/>
              </a:spcAft>
              <a:buNone/>
            </a:pPr>
            <a:r>
              <a:rPr lang="en" sz="1400"/>
              <a:t>What relations are there between a game’s rating and genre or popular tags? </a:t>
            </a:r>
            <a:endParaRPr sz="1400"/>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t>Cleaned Data Sets stored in PostgreSQL database. </a:t>
            </a:r>
            <a:endParaRPr sz="1200"/>
          </a:p>
          <a:p>
            <a:pPr marL="0" lvl="0" indent="0" algn="l" rtl="0">
              <a:lnSpc>
                <a:spcPct val="115000"/>
              </a:lnSpc>
              <a:spcBef>
                <a:spcPts val="0"/>
              </a:spcBef>
              <a:spcAft>
                <a:spcPts val="0"/>
              </a:spcAft>
              <a:buNone/>
            </a:pPr>
            <a:r>
              <a:rPr lang="en" sz="1200"/>
              <a:t>Top Sample - Popular Tags data set</a:t>
            </a:r>
            <a:endParaRPr sz="1200"/>
          </a:p>
          <a:p>
            <a:pPr marL="0" lvl="0" indent="0" algn="l" rtl="0">
              <a:lnSpc>
                <a:spcPct val="115000"/>
              </a:lnSpc>
              <a:spcBef>
                <a:spcPts val="0"/>
              </a:spcBef>
              <a:spcAft>
                <a:spcPts val="0"/>
              </a:spcAft>
              <a:buNone/>
            </a:pPr>
            <a:r>
              <a:rPr lang="en" sz="1200"/>
              <a:t>Below Sample - Genres data set</a:t>
            </a:r>
            <a:endParaRPr sz="1200"/>
          </a:p>
        </p:txBody>
      </p:sp>
      <p:pic>
        <p:nvPicPr>
          <p:cNvPr id="188" name="Google Shape;188;p21"/>
          <p:cNvPicPr preferRelativeResize="0"/>
          <p:nvPr/>
        </p:nvPicPr>
        <p:blipFill>
          <a:blip r:embed="rId3">
            <a:alphaModFix/>
          </a:blip>
          <a:stretch>
            <a:fillRect/>
          </a:stretch>
        </p:blipFill>
        <p:spPr>
          <a:xfrm>
            <a:off x="152400" y="2183834"/>
            <a:ext cx="8839199" cy="1762499"/>
          </a:xfrm>
          <a:prstGeom prst="rect">
            <a:avLst/>
          </a:prstGeom>
          <a:noFill/>
          <a:ln>
            <a:noFill/>
          </a:ln>
        </p:spPr>
      </p:pic>
      <p:pic>
        <p:nvPicPr>
          <p:cNvPr id="189" name="Google Shape;189;p21"/>
          <p:cNvPicPr preferRelativeResize="0"/>
          <p:nvPr/>
        </p:nvPicPr>
        <p:blipFill>
          <a:blip r:embed="rId4">
            <a:alphaModFix/>
          </a:blip>
          <a:stretch>
            <a:fillRect/>
          </a:stretch>
        </p:blipFill>
        <p:spPr>
          <a:xfrm>
            <a:off x="152400" y="228600"/>
            <a:ext cx="8839200" cy="180405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1964</Words>
  <Application>Microsoft Office PowerPoint</Application>
  <PresentationFormat>On-screen Show (16:9)</PresentationFormat>
  <Paragraphs>160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Montserrat</vt:lpstr>
      <vt:lpstr>Lato</vt:lpstr>
      <vt:lpstr>Arial</vt:lpstr>
      <vt:lpstr>Focus</vt:lpstr>
      <vt:lpstr>Up and Coming Video Games</vt:lpstr>
      <vt:lpstr>Topic Discovery</vt:lpstr>
      <vt:lpstr>Topic Selection</vt:lpstr>
      <vt:lpstr>Data Exploration</vt:lpstr>
      <vt:lpstr>Data Exploration - Sources</vt:lpstr>
      <vt:lpstr>PowerPoint Presentation</vt:lpstr>
      <vt:lpstr>PowerPoint Presentation</vt:lpstr>
      <vt:lpstr>Questions to Answer</vt:lpstr>
      <vt:lpstr>PowerPoint Presentation</vt:lpstr>
      <vt:lpstr>PowerPoint Presentation</vt:lpstr>
      <vt:lpstr>PowerPoint Presentation</vt:lpstr>
      <vt:lpstr>PowerPoint Presentation</vt:lpstr>
      <vt:lpstr>PowerPoint Presentation</vt:lpstr>
      <vt:lpstr>PowerPoint Presentation</vt:lpstr>
      <vt:lpstr>Analysis Results - Machine Learning</vt:lpstr>
      <vt:lpstr>Recommendations for Future Analysis &amp; Changes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and Coming Video Games</dc:title>
  <dc:creator>Karyssa Tillis</dc:creator>
  <cp:lastModifiedBy>Karyssa Tillis</cp:lastModifiedBy>
  <cp:revision>7</cp:revision>
  <dcterms:created xsi:type="dcterms:W3CDTF">2020-08-20T07:50:48Z</dcterms:created>
  <dcterms:modified xsi:type="dcterms:W3CDTF">2020-08-20T08:44:55Z</dcterms:modified>
</cp:coreProperties>
</file>