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01T20:19:35.321">
    <p:pos x="6000" y="0"/>
    <p:text>perhaps we should delete this
-Anca Pitigoi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1054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chart shows </a:t>
            </a:r>
            <a:r>
              <a:rPr b="1" lang="en-US"/>
              <a:t>when 95% of funds are typically</a:t>
            </a:r>
            <a:r>
              <a:rPr lang="en-US"/>
              <a:t> </a:t>
            </a:r>
            <a:r>
              <a:rPr b="1" lang="en-US"/>
              <a:t>spent</a:t>
            </a:r>
            <a:r>
              <a:rPr lang="en-US"/>
              <a:t> across different types of construction projects:</a:t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4365704"/>
            <a:ext cx="12192000" cy="1828800"/>
          </a:xfrm>
          <a:prstGeom prst="rect">
            <a:avLst/>
          </a:prstGeom>
          <a:solidFill>
            <a:srgbClr val="FFFFFF">
              <a:alpha val="74509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38200" y="5084683"/>
            <a:ext cx="9144000" cy="39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54715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838200" y="4480560"/>
            <a:ext cx="9144000" cy="604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  <a:defRPr b="1" sz="2800">
                <a:solidFill>
                  <a:srgbClr val="09263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MA State Seal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58828" y="378192"/>
            <a:ext cx="1508613" cy="1508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AMM Logo"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609" y="4767557"/>
            <a:ext cx="2928692" cy="957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07975" y="811213"/>
            <a:ext cx="11510963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379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07648" y="179506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926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07648" y="817220"/>
            <a:ext cx="11511185" cy="5348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CAMM Logo" id="28" name="Google Shape;28;p3"/>
          <p:cNvPicPr preferRelativeResize="0"/>
          <p:nvPr/>
        </p:nvPicPr>
        <p:blipFill rotWithShape="1">
          <a:blip r:embed="rId1">
            <a:alphaModFix/>
          </a:blip>
          <a:srcRect b="0" l="0" r="63977" t="0"/>
          <a:stretch/>
        </p:blipFill>
        <p:spPr>
          <a:xfrm>
            <a:off x="104687" y="6185645"/>
            <a:ext cx="538385" cy="5369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3"/>
          <p:cNvCxnSpPr>
            <a:stCxn id="28" idx="3"/>
          </p:cNvCxnSpPr>
          <p:nvPr/>
        </p:nvCxnSpPr>
        <p:spPr>
          <a:xfrm>
            <a:off x="643072" y="6454098"/>
            <a:ext cx="11175900" cy="0"/>
          </a:xfrm>
          <a:prstGeom prst="straightConnector1">
            <a:avLst/>
          </a:prstGeom>
          <a:noFill/>
          <a:ln cap="flat" cmpd="sng" w="9525">
            <a:solidFill>
              <a:srgbClr val="09263A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3"/>
          <p:cNvCxnSpPr/>
          <p:nvPr/>
        </p:nvCxnSpPr>
        <p:spPr>
          <a:xfrm>
            <a:off x="307648" y="692209"/>
            <a:ext cx="11511185" cy="0"/>
          </a:xfrm>
          <a:prstGeom prst="straightConnector1">
            <a:avLst/>
          </a:prstGeom>
          <a:noFill/>
          <a:ln cap="flat" cmpd="sng" w="9525">
            <a:solidFill>
              <a:srgbClr val="09263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838200" y="5084683"/>
            <a:ext cx="9144000" cy="39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Anuraag Macha, Anca Pitigoi, Matthew Branum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838200" y="4513811"/>
            <a:ext cx="7773785" cy="570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400"/>
              <a:buFont typeface="Calibri"/>
              <a:buNone/>
            </a:pPr>
            <a:r>
              <a:rPr lang="en-US" sz="2400"/>
              <a:t>The Role of AI in Capital Asset Management at DCAMM</a:t>
            </a:r>
            <a:endParaRPr/>
          </a:p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38200" y="54715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March 29, 2025</a:t>
            </a:r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437" y="777597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65" name="Google Shape;165;p14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4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Spending Patterns by Project Category</a:t>
            </a:r>
            <a:endParaRPr/>
          </a:p>
        </p:txBody>
      </p:sp>
      <p:pic>
        <p:nvPicPr>
          <p:cNvPr descr="Uploaded image"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3153" r="0" t="0"/>
          <a:stretch/>
        </p:blipFill>
        <p:spPr>
          <a:xfrm>
            <a:off x="5518659" y="1542921"/>
            <a:ext cx="6300164" cy="39157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307659" y="1015575"/>
            <a:ext cx="5211000" cy="4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Courts, Offices, and Roofs spend 95%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in the timeline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closer to 80–90% project completion.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Detention Facilities show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earliest spend-down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hitting 95% at just ~38% completion.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HVAC, Specialty Facilities, and Utilities show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widest variation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indicating unpredictable spending patterns.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Laboratory and School projects tend to cluster tightly around 67–70%.</a:t>
            </a:r>
            <a:endParaRPr/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5541" y="5782775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76" name="Google Shape;176;p15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77" name="Google Shape;177;p15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307650" y="1054420"/>
            <a:ext cx="11511000" cy="27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>
                <a:solidFill>
                  <a:srgbClr val="222A35"/>
                </a:solidFill>
              </a:rPr>
              <a:t>M</a:t>
            </a:r>
            <a:r>
              <a:rPr b="1" lang="en-US">
                <a:solidFill>
                  <a:srgbClr val="222A35"/>
                </a:solidFill>
              </a:rPr>
              <a:t>ean </a:t>
            </a:r>
            <a:r>
              <a:rPr b="1" lang="en-US" u="sng">
                <a:solidFill>
                  <a:srgbClr val="222A35"/>
                </a:solidFill>
              </a:rPr>
              <a:t>A</a:t>
            </a:r>
            <a:r>
              <a:rPr b="1" lang="en-US">
                <a:solidFill>
                  <a:srgbClr val="222A35"/>
                </a:solidFill>
              </a:rPr>
              <a:t>bsolute </a:t>
            </a:r>
            <a:r>
              <a:rPr b="1" lang="en-US" u="sng">
                <a:solidFill>
                  <a:srgbClr val="222A35"/>
                </a:solidFill>
              </a:rPr>
              <a:t>E</a:t>
            </a:r>
            <a:r>
              <a:rPr b="1" lang="en-US">
                <a:solidFill>
                  <a:srgbClr val="222A35"/>
                </a:solidFill>
              </a:rPr>
              <a:t>rror: </a:t>
            </a:r>
            <a:r>
              <a:rPr lang="en-US">
                <a:solidFill>
                  <a:srgbClr val="757070"/>
                </a:solidFill>
              </a:rPr>
              <a:t>Measures average prediction error.</a:t>
            </a:r>
            <a:endParaRPr>
              <a:solidFill>
                <a:srgbClr val="757070"/>
              </a:solidFill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>
                <a:solidFill>
                  <a:srgbClr val="222A35"/>
                </a:solidFill>
              </a:rPr>
              <a:t>R</a:t>
            </a:r>
            <a:r>
              <a:rPr b="1" lang="en-US">
                <a:solidFill>
                  <a:srgbClr val="222A35"/>
                </a:solidFill>
              </a:rPr>
              <a:t>oot </a:t>
            </a:r>
            <a:r>
              <a:rPr b="1" lang="en-US" u="sng">
                <a:solidFill>
                  <a:srgbClr val="222A35"/>
                </a:solidFill>
              </a:rPr>
              <a:t>M</a:t>
            </a:r>
            <a:r>
              <a:rPr b="1" lang="en-US">
                <a:solidFill>
                  <a:srgbClr val="222A35"/>
                </a:solidFill>
              </a:rPr>
              <a:t>ean </a:t>
            </a:r>
            <a:r>
              <a:rPr b="1" lang="en-US" u="sng">
                <a:solidFill>
                  <a:srgbClr val="222A35"/>
                </a:solidFill>
              </a:rPr>
              <a:t>S</a:t>
            </a:r>
            <a:r>
              <a:rPr b="1" lang="en-US">
                <a:solidFill>
                  <a:srgbClr val="222A35"/>
                </a:solidFill>
              </a:rPr>
              <a:t>quared </a:t>
            </a:r>
            <a:r>
              <a:rPr b="1" lang="en-US" u="sng">
                <a:solidFill>
                  <a:srgbClr val="222A35"/>
                </a:solidFill>
              </a:rPr>
              <a:t>E</a:t>
            </a:r>
            <a:r>
              <a:rPr b="1" lang="en-US">
                <a:solidFill>
                  <a:srgbClr val="222A35"/>
                </a:solidFill>
              </a:rPr>
              <a:t>rror: </a:t>
            </a:r>
            <a:r>
              <a:rPr lang="en-US">
                <a:solidFill>
                  <a:srgbClr val="757070"/>
                </a:solidFill>
              </a:rPr>
              <a:t>How much predictions deviate from actual values.</a:t>
            </a:r>
            <a:endParaRPr>
              <a:solidFill>
                <a:srgbClr val="757070"/>
              </a:solidFill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solidFill>
                  <a:srgbClr val="222A35"/>
                </a:solidFill>
              </a:rPr>
              <a:t>R² (Coefficient of Determination): </a:t>
            </a:r>
            <a:r>
              <a:rPr lang="en-US">
                <a:solidFill>
                  <a:srgbClr val="757070"/>
                </a:solidFill>
              </a:rPr>
              <a:t>Variance explanation in cost.</a:t>
            </a:r>
            <a:endParaRPr>
              <a:solidFill>
                <a:srgbClr val="757070"/>
              </a:solidFill>
            </a:endParaRPr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>
                <a:solidFill>
                  <a:srgbClr val="222A35"/>
                </a:solidFill>
              </a:rPr>
              <a:t>M</a:t>
            </a:r>
            <a:r>
              <a:rPr b="1" lang="en-US">
                <a:solidFill>
                  <a:srgbClr val="222A35"/>
                </a:solidFill>
              </a:rPr>
              <a:t>ean </a:t>
            </a:r>
            <a:r>
              <a:rPr b="1" lang="en-US" u="sng">
                <a:solidFill>
                  <a:srgbClr val="222A35"/>
                </a:solidFill>
              </a:rPr>
              <a:t>A</a:t>
            </a:r>
            <a:r>
              <a:rPr b="1" lang="en-US">
                <a:solidFill>
                  <a:srgbClr val="222A35"/>
                </a:solidFill>
              </a:rPr>
              <a:t>bsolute </a:t>
            </a:r>
            <a:r>
              <a:rPr b="1" lang="en-US" u="sng">
                <a:solidFill>
                  <a:srgbClr val="222A35"/>
                </a:solidFill>
              </a:rPr>
              <a:t>P</a:t>
            </a:r>
            <a:r>
              <a:rPr b="1" lang="en-US">
                <a:solidFill>
                  <a:srgbClr val="222A35"/>
                </a:solidFill>
              </a:rPr>
              <a:t>ercentage </a:t>
            </a:r>
            <a:r>
              <a:rPr b="1" lang="en-US" u="sng">
                <a:solidFill>
                  <a:srgbClr val="222A35"/>
                </a:solidFill>
              </a:rPr>
              <a:t>E</a:t>
            </a:r>
            <a:r>
              <a:rPr b="1" lang="en-US">
                <a:solidFill>
                  <a:srgbClr val="222A35"/>
                </a:solidFill>
              </a:rPr>
              <a:t>rror</a:t>
            </a:r>
            <a:r>
              <a:rPr lang="en-US"/>
              <a:t>: </a:t>
            </a:r>
            <a:r>
              <a:rPr lang="en-US">
                <a:solidFill>
                  <a:srgbClr val="757070"/>
                </a:solidFill>
              </a:rPr>
              <a:t>Average percentage error between predictions and actual values.</a:t>
            </a:r>
            <a:endParaRPr>
              <a:solidFill>
                <a:srgbClr val="757070"/>
              </a:solidFill>
            </a:endParaRPr>
          </a:p>
        </p:txBody>
      </p:sp>
      <p:pic>
        <p:nvPicPr>
          <p:cNvPr id="180" name="Google Shape;180;p15" title="models result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088" y="3659400"/>
            <a:ext cx="6563824" cy="2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/>
          <p:nvPr/>
        </p:nvSpPr>
        <p:spPr>
          <a:xfrm rot="4410246">
            <a:off x="8915213" y="3963664"/>
            <a:ext cx="320842" cy="11550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7783034" y="5434430"/>
            <a:ext cx="1594878" cy="533234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4794" y="3659400"/>
            <a:ext cx="8222409" cy="256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8548" y="1478111"/>
            <a:ext cx="7414903" cy="390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71939" y="5659791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6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66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4373" l="4074" r="4348" t="5987"/>
          <a:stretch/>
        </p:blipFill>
        <p:spPr>
          <a:xfrm>
            <a:off x="307650" y="981125"/>
            <a:ext cx="11511299" cy="499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idx="10" type="dt"/>
          </p:nvPr>
        </p:nvSpPr>
        <p:spPr>
          <a:xfrm>
            <a:off x="9075633" y="642140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92" name="Google Shape;192;p16"/>
          <p:cNvSpPr txBox="1"/>
          <p:nvPr>
            <p:ph idx="11" type="ftr"/>
          </p:nvPr>
        </p:nvSpPr>
        <p:spPr>
          <a:xfrm>
            <a:off x="637374" y="64214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5786571" y="6421405"/>
            <a:ext cx="618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6"/>
          <p:cNvSpPr txBox="1"/>
          <p:nvPr>
            <p:ph type="title"/>
          </p:nvPr>
        </p:nvSpPr>
        <p:spPr>
          <a:xfrm>
            <a:off x="307648" y="153293"/>
            <a:ext cx="11511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Random Forest Interpretation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rot="3181460">
            <a:off x="1022999" y="386665"/>
            <a:ext cx="1574315" cy="3898232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5400000">
            <a:off x="6288428" y="3399043"/>
            <a:ext cx="320842" cy="11550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4588042" y="981124"/>
            <a:ext cx="866274" cy="337313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 rot="2891714">
            <a:off x="10286812" y="2596304"/>
            <a:ext cx="320842" cy="115503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 rot="5400000">
            <a:off x="7653670" y="4184518"/>
            <a:ext cx="956931" cy="137869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/>
          <p:nvPr/>
        </p:nvSpPr>
        <p:spPr>
          <a:xfrm rot="5400000">
            <a:off x="10716539" y="5031340"/>
            <a:ext cx="956931" cy="137869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/>
          <p:nvPr/>
        </p:nvSpPr>
        <p:spPr>
          <a:xfrm rot="5400000">
            <a:off x="3584363" y="4150290"/>
            <a:ext cx="956931" cy="137869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5623" y="5318101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7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79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7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79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7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79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Challenges &amp; Limitations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307975" y="811213"/>
            <a:ext cx="11510963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Limited Dataset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160 projects over a decade → potential overfitting risks.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Feature Selection Constraints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Lack of pre-project indicators (e.g., square footage, number of levels).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AI models currently rely on post-completion financials.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Model Interpretability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AI models, especially ANNs, need explainability tools for adoption.</a:t>
            </a:r>
            <a:endParaRPr/>
          </a:p>
          <a:p>
            <a:pPr indent="0" lvl="0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Due to the limitations with the model, we decided to focus on spending trends and deliver a dashboard.</a:t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1090" y="5606695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8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307975" y="1029375"/>
            <a:ext cx="11511000" cy="5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Historical data revealed trends in spending and timelines.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 Forest model on detailed data performed best.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Strong accuracy for post-construction cost predictions.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 limitation: same level of detailed cost information must be available in advance.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Future models should include early-stage planning features.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Collaborate with other states to expand the dataset - costs can be adjusted for MA.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ML can support smarter budgeting and capital planning with adequate data.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3970" y="5699012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838200" y="5084683"/>
            <a:ext cx="9144000" cy="39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Anuraag Macha, Anca Pitigoi, Matthew Branum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28" name="Google Shape;228;p19"/>
          <p:cNvSpPr txBox="1"/>
          <p:nvPr>
            <p:ph type="ctrTitle"/>
          </p:nvPr>
        </p:nvSpPr>
        <p:spPr>
          <a:xfrm>
            <a:off x="838200" y="4513811"/>
            <a:ext cx="7773785" cy="570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400"/>
              <a:buFont typeface="Calibri"/>
              <a:buNone/>
            </a:pPr>
            <a:r>
              <a:rPr lang="en-US" sz="3600"/>
              <a:t>Thank you for your attention!</a:t>
            </a:r>
            <a:endParaRPr sz="4000"/>
          </a:p>
        </p:txBody>
      </p:sp>
      <p:sp>
        <p:nvSpPr>
          <p:cNvPr id="229" name="Google Shape;229;p19"/>
          <p:cNvSpPr txBox="1"/>
          <p:nvPr>
            <p:ph idx="10" type="dt"/>
          </p:nvPr>
        </p:nvSpPr>
        <p:spPr>
          <a:xfrm>
            <a:off x="838200" y="54715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/>
              <a:t>March 29,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307975" y="1247550"/>
            <a:ext cx="11511000" cy="4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This project uses machine learning to enhance how DCAMM forecasts project costs.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Analyzed historical data to identify key cost drivers.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Developed predictive models to improve estimation accuracy.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0" lang="en-US"/>
              <a:t>Highlights factors that contribute to project cost and duration overruns.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500">
                <a:solidFill>
                  <a:srgbClr val="757070"/>
                </a:solidFill>
              </a:rPr>
              <a:t>Impact</a:t>
            </a:r>
            <a:endParaRPr b="1">
              <a:solidFill>
                <a:srgbClr val="757070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Strengthens financial planning and forecasting capabilities.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Reduces risk of budget overruns and improves resource allocation.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Establishes a scalable foundation for future AI integration in capital project management.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3625" y="5610450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Business Problem</a:t>
            </a:r>
            <a:endParaRPr/>
          </a:p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307975" y="811213"/>
            <a:ext cx="11510963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solidFill>
                  <a:srgbClr val="757070"/>
                </a:solidFill>
              </a:rPr>
              <a:t>Ongoing challenges</a:t>
            </a:r>
            <a:endParaRPr>
              <a:solidFill>
                <a:srgbClr val="75707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Fluctuating material and labor costs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Inflation and economic uncertainty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Project delays that increase total costs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757070"/>
                </a:solidFill>
              </a:rPr>
              <a:t>Project Goals</a:t>
            </a:r>
            <a:endParaRPr>
              <a:solidFill>
                <a:srgbClr val="75707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Identify key cost drivers </a:t>
            </a:r>
            <a:r>
              <a:rPr lang="en-US">
                <a:solidFill>
                  <a:srgbClr val="757070"/>
                </a:solidFill>
              </a:rPr>
              <a:t>using historical spending data</a:t>
            </a:r>
            <a:endParaRPr>
              <a:solidFill>
                <a:srgbClr val="75707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Build and compare machine learning models:</a:t>
            </a:r>
            <a:br>
              <a:rPr lang="en-US"/>
            </a:br>
            <a:r>
              <a:rPr lang="en-US"/>
              <a:t> • Linear Regression (baseline)</a:t>
            </a:r>
            <a:br>
              <a:rPr lang="en-US"/>
            </a:br>
            <a:r>
              <a:rPr lang="en-US"/>
              <a:t> • XGBoost (tree-based)</a:t>
            </a:r>
            <a:br>
              <a:rPr lang="en-US"/>
            </a:br>
            <a:r>
              <a:rPr lang="en-US"/>
              <a:t> • Artificial Neural Networks (deep learning)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/>
              <a:t>Deliver a forecasting dashboard and documentation</a:t>
            </a: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652" y="5458598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Project Timeline</a:t>
            </a: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>
            <a:off x="317694" y="1886267"/>
            <a:ext cx="11491523" cy="3225165"/>
            <a:chOff x="9719" y="1075054"/>
            <a:chExt cx="11491523" cy="3225165"/>
          </a:xfrm>
        </p:grpSpPr>
        <p:sp>
          <p:nvSpPr>
            <p:cNvPr id="74" name="Google Shape;74;p8"/>
            <p:cNvSpPr/>
            <p:nvPr/>
          </p:nvSpPr>
          <p:spPr>
            <a:xfrm>
              <a:off x="9719" y="1075054"/>
              <a:ext cx="2344303" cy="703291"/>
            </a:xfrm>
            <a:prstGeom prst="chevron">
              <a:avLst>
                <a:gd fmla="val 30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 txBox="1"/>
            <p:nvPr/>
          </p:nvSpPr>
          <p:spPr>
            <a:xfrm>
              <a:off x="220706" y="1075054"/>
              <a:ext cx="1922329" cy="703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825" lIns="86825" spcFirstLastPara="1" rIns="86825" wrap="square" tIns="8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719" y="1778346"/>
              <a:ext cx="2133316" cy="2521873"/>
            </a:xfrm>
            <a:prstGeom prst="rect">
              <a:avLst/>
            </a:prstGeom>
            <a:solidFill>
              <a:srgbClr val="F7D5CB">
                <a:alpha val="89411"/>
              </a:srgbClr>
            </a:solidFill>
            <a:ln cap="flat" cmpd="sng" w="12700">
              <a:solidFill>
                <a:srgbClr val="F7D5CB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 txBox="1"/>
            <p:nvPr/>
          </p:nvSpPr>
          <p:spPr>
            <a:xfrm>
              <a:off x="9719" y="1778346"/>
              <a:ext cx="2133316" cy="252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7150" lIns="168575" spcFirstLastPara="1" rIns="168575" wrap="square" tIns="1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Feb. 23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Accomplished for ML models that require additional features.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296524" y="1075054"/>
              <a:ext cx="2344303" cy="703291"/>
            </a:xfrm>
            <a:prstGeom prst="chevron">
              <a:avLst>
                <a:gd fmla="val 30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2507511" y="1075054"/>
              <a:ext cx="1922329" cy="703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825" lIns="86825" spcFirstLastPara="1" rIns="86825" wrap="square" tIns="8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2296524" y="1778346"/>
              <a:ext cx="2133316" cy="2521873"/>
            </a:xfrm>
            <a:prstGeom prst="rect">
              <a:avLst/>
            </a:prstGeom>
            <a:solidFill>
              <a:srgbClr val="E0E0E0">
                <a:alpha val="89411"/>
              </a:srgbClr>
            </a:solidFill>
            <a:ln cap="flat" cmpd="sng" w="12700">
              <a:solidFill>
                <a:srgbClr val="E0E0E0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 txBox="1"/>
            <p:nvPr/>
          </p:nvSpPr>
          <p:spPr>
            <a:xfrm>
              <a:off x="2296524" y="1778346"/>
              <a:ext cx="2133316" cy="252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7150" lIns="168575" spcFirstLastPara="1" rIns="168575" wrap="square" tIns="1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March 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Models include linear regression, XGBoost, Random Forests, and Artificial Neural Networks.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583329" y="1075054"/>
              <a:ext cx="2344303" cy="703291"/>
            </a:xfrm>
            <a:prstGeom prst="chevron">
              <a:avLst>
                <a:gd fmla="val 30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 txBox="1"/>
            <p:nvPr/>
          </p:nvSpPr>
          <p:spPr>
            <a:xfrm>
              <a:off x="4794316" y="1075054"/>
              <a:ext cx="1922329" cy="703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825" lIns="86825" spcFirstLastPara="1" rIns="86825" wrap="square" tIns="8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583329" y="1778346"/>
              <a:ext cx="2133316" cy="2521873"/>
            </a:xfrm>
            <a:prstGeom prst="rect">
              <a:avLst/>
            </a:prstGeom>
            <a:solidFill>
              <a:srgbClr val="FFE8CA">
                <a:alpha val="89411"/>
              </a:srgbClr>
            </a:solidFill>
            <a:ln cap="flat" cmpd="sng" w="12700">
              <a:solidFill>
                <a:srgbClr val="FFE8C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 txBox="1"/>
            <p:nvPr/>
          </p:nvSpPr>
          <p:spPr>
            <a:xfrm>
              <a:off x="4583329" y="1778346"/>
              <a:ext cx="2133316" cy="252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7150" lIns="168575" spcFirstLastPara="1" rIns="168575" wrap="square" tIns="1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March 23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Including testing for overfitting, troubleshooting  errors, and testing validity, accuracy, and precision.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6870134" y="1075054"/>
              <a:ext cx="2344303" cy="703291"/>
            </a:xfrm>
            <a:prstGeom prst="chevron">
              <a:avLst>
                <a:gd fmla="val 30000" name="adj"/>
              </a:avLst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 txBox="1"/>
            <p:nvPr/>
          </p:nvSpPr>
          <p:spPr>
            <a:xfrm>
              <a:off x="7081121" y="1075054"/>
              <a:ext cx="1922329" cy="703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825" lIns="86825" spcFirstLastPara="1" rIns="86825" wrap="square" tIns="8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 and Presentation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870134" y="1778346"/>
              <a:ext cx="2133316" cy="2521873"/>
            </a:xfrm>
            <a:prstGeom prst="rect">
              <a:avLst/>
            </a:prstGeom>
            <a:solidFill>
              <a:srgbClr val="CFDEEF">
                <a:alpha val="89411"/>
              </a:srgbClr>
            </a:solidFill>
            <a:ln cap="flat" cmpd="sng" w="12700">
              <a:solidFill>
                <a:srgbClr val="CFDEEF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 txBox="1"/>
            <p:nvPr/>
          </p:nvSpPr>
          <p:spPr>
            <a:xfrm>
              <a:off x="6870134" y="1778346"/>
              <a:ext cx="2133316" cy="252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7150" lIns="168575" spcFirstLastPara="1" rIns="168575" wrap="square" tIns="1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March 29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Finalizing project presentation and creating dashboard to visualize insights.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9156939" y="1075054"/>
              <a:ext cx="2344303" cy="703291"/>
            </a:xfrm>
            <a:prstGeom prst="chevron">
              <a:avLst>
                <a:gd fmla="val 30000" name="adj"/>
              </a:avLst>
            </a:prstGeom>
            <a:solidFill>
              <a:srgbClr val="548135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 txBox="1"/>
            <p:nvPr/>
          </p:nvSpPr>
          <p:spPr>
            <a:xfrm>
              <a:off x="9367926" y="1075054"/>
              <a:ext cx="1922329" cy="703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825" lIns="86825" spcFirstLastPara="1" rIns="86825" wrap="square" tIns="8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 and Submission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156939" y="1778346"/>
              <a:ext cx="2133316" cy="2521873"/>
            </a:xfrm>
            <a:prstGeom prst="rect">
              <a:avLst/>
            </a:prstGeom>
            <a:solidFill>
              <a:srgbClr val="D4E2CE">
                <a:alpha val="89411"/>
              </a:srgbClr>
            </a:solidFill>
            <a:ln cap="flat" cmpd="sng" w="12700">
              <a:solidFill>
                <a:srgbClr val="D4E2CE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 txBox="1"/>
            <p:nvPr/>
          </p:nvSpPr>
          <p:spPr>
            <a:xfrm>
              <a:off x="9156939" y="1778346"/>
              <a:ext cx="2133316" cy="2521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7150" lIns="168575" spcFirstLastPara="1" rIns="168575" wrap="square" tIns="1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March 29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Finalize any adjustments to the project deliverable and submit to sponsor and instructor.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8514" y="5563219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00" name="Google Shape;100;p9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Data Sources and Preprocessing 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40500" y="830250"/>
            <a:ext cx="115110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</a:rPr>
              <a:t>Data Sources</a:t>
            </a:r>
            <a:endParaRPr>
              <a:solidFill>
                <a:srgbClr val="757070"/>
              </a:solidFill>
            </a:endParaRPr>
          </a:p>
          <a:p>
            <a:pPr indent="-285750" lvl="2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Summary</a:t>
            </a:r>
            <a:r>
              <a:rPr lang="en-US"/>
              <a:t> dataset: Aggregated costs, project durations, and locations.</a:t>
            </a:r>
            <a:endParaRPr/>
          </a:p>
          <a:p>
            <a:pPr indent="-285750" lvl="2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Detailed</a:t>
            </a:r>
            <a:r>
              <a:rPr lang="en-US"/>
              <a:t> dataset: Cash flow expenses down to the cent.</a:t>
            </a:r>
            <a:endParaRPr/>
          </a:p>
          <a:p>
            <a:pPr indent="0" lvl="1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</a:rPr>
              <a:t>Data Cleaning &amp; Feature Engineering</a:t>
            </a:r>
            <a:endParaRPr>
              <a:solidFill>
                <a:srgbClr val="757070"/>
              </a:solidFill>
            </a:endParaRPr>
          </a:p>
          <a:p>
            <a:pPr indent="-285750" lvl="2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Removed missing or redundant features.</a:t>
            </a:r>
            <a:endParaRPr/>
          </a:p>
          <a:p>
            <a:pPr indent="-285750" lvl="2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Standardized currency formats and adjusted for inflation.</a:t>
            </a:r>
            <a:endParaRPr/>
          </a:p>
          <a:p>
            <a:pPr indent="-285750" lvl="2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Mapped locations </a:t>
            </a:r>
            <a:r>
              <a:rPr lang="en-US">
                <a:solidFill>
                  <a:srgbClr val="757070"/>
                </a:solidFill>
              </a:rPr>
              <a:t>to Massachusetts Congressional Districts.</a:t>
            </a:r>
            <a:endParaRPr>
              <a:solidFill>
                <a:srgbClr val="757070"/>
              </a:solidFill>
            </a:endParaRPr>
          </a:p>
          <a:p>
            <a:pPr indent="-285750" lvl="2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Created </a:t>
            </a:r>
            <a:r>
              <a:rPr b="1" lang="en-US"/>
              <a:t>new cost-related features</a:t>
            </a:r>
            <a:r>
              <a:rPr lang="en-US"/>
              <a:t> </a:t>
            </a:r>
            <a:r>
              <a:rPr lang="en-US">
                <a:solidFill>
                  <a:srgbClr val="757070"/>
                </a:solidFill>
              </a:rPr>
              <a:t>to enhance prediction accuracy.</a:t>
            </a:r>
            <a:endParaRPr>
              <a:solidFill>
                <a:srgbClr val="757070"/>
              </a:solidFill>
            </a:endParaRPr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7148" y="5399157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10" name="Google Shape;110;p10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Key Insights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604460" y="1219173"/>
            <a:ext cx="3519028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Inflation-Adjusted Costs:</a:t>
            </a:r>
            <a:endParaRPr b="0" i="0" sz="16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4292010" y="1213524"/>
            <a:ext cx="3607979" cy="46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Project Completion Trends:</a:t>
            </a:r>
            <a:endParaRPr b="0" i="0" sz="16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8251573" y="1213524"/>
            <a:ext cx="3519028" cy="58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Cost Differences by Project Type:</a:t>
            </a:r>
            <a:endParaRPr b="0" i="0" sz="16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6798"/>
          <a:stretch/>
        </p:blipFill>
        <p:spPr>
          <a:xfrm>
            <a:off x="417763" y="2821578"/>
            <a:ext cx="3712140" cy="27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604460" y="1704689"/>
            <a:ext cx="35179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costs have risen significantly.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inflation gap is in 2012.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 b="0" l="0" r="0" t="7279"/>
          <a:stretch/>
        </p:blipFill>
        <p:spPr>
          <a:xfrm>
            <a:off x="4293139" y="3099763"/>
            <a:ext cx="3517900" cy="249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/>
        </p:nvSpPr>
        <p:spPr>
          <a:xfrm>
            <a:off x="4293139" y="1704689"/>
            <a:ext cx="3517900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in 2019, followed by declining completed projects.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economic shifts, funding changes, and industry slowdowns.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5">
            <a:alphaModFix/>
          </a:blip>
          <a:srcRect b="0" l="0" r="0" t="13705"/>
          <a:stretch/>
        </p:blipFill>
        <p:spPr>
          <a:xfrm>
            <a:off x="8271814" y="3642498"/>
            <a:ext cx="3519488" cy="1409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/>
        </p:nvSpPr>
        <p:spPr>
          <a:xfrm>
            <a:off x="8273402" y="1693295"/>
            <a:ext cx="35179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projects are renovations.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two emergencies in 20 years.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0"/>
          <p:cNvCxnSpPr/>
          <p:nvPr/>
        </p:nvCxnSpPr>
        <p:spPr>
          <a:xfrm>
            <a:off x="2802794" y="3707283"/>
            <a:ext cx="839972" cy="1446028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3" name="Google Shape;12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09699" y="5594467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29" name="Google Shape;129;p11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1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Continued Key Insights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307648" y="1013630"/>
            <a:ext cx="5253240" cy="497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b="1" lang="en-US">
                <a:solidFill>
                  <a:srgbClr val="222A35"/>
                </a:solidFill>
              </a:rPr>
              <a:t>Project duration </a:t>
            </a:r>
            <a:r>
              <a:rPr lang="en-US">
                <a:solidFill>
                  <a:srgbClr val="757070"/>
                </a:solidFill>
              </a:rPr>
              <a:t>is a </a:t>
            </a:r>
            <a:r>
              <a:rPr b="1" lang="en-US">
                <a:solidFill>
                  <a:srgbClr val="222A35"/>
                </a:solidFill>
              </a:rPr>
              <a:t>strong predictor </a:t>
            </a:r>
            <a:r>
              <a:rPr lang="en-US">
                <a:solidFill>
                  <a:srgbClr val="757070"/>
                </a:solidFill>
              </a:rPr>
              <a:t>of cost.</a:t>
            </a:r>
            <a:endParaRPr/>
          </a:p>
          <a:p>
            <a:pPr indent="-2159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>
                <a:solidFill>
                  <a:srgbClr val="222A35"/>
                </a:solidFill>
              </a:rPr>
              <a:t>New construction</a:t>
            </a:r>
            <a:r>
              <a:rPr lang="en-US">
                <a:solidFill>
                  <a:srgbClr val="222A35"/>
                </a:solidFill>
              </a:rPr>
              <a:t> </a:t>
            </a:r>
            <a:r>
              <a:rPr lang="en-US">
                <a:solidFill>
                  <a:srgbClr val="757070"/>
                </a:solidFill>
              </a:rPr>
              <a:t>projects exhibit sharp cost increases.</a:t>
            </a:r>
            <a:endParaRPr>
              <a:solidFill>
                <a:srgbClr val="757070"/>
              </a:solidFill>
            </a:endParaRPr>
          </a:p>
          <a:p>
            <a:pPr indent="-2159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>
                <a:solidFill>
                  <a:srgbClr val="222A35"/>
                </a:solidFill>
              </a:rPr>
              <a:t>Energy projects</a:t>
            </a:r>
            <a:r>
              <a:rPr lang="en-US">
                <a:solidFill>
                  <a:srgbClr val="222A35"/>
                </a:solidFill>
              </a:rPr>
              <a:t> </a:t>
            </a:r>
            <a:r>
              <a:rPr lang="en-US">
                <a:solidFill>
                  <a:srgbClr val="757070"/>
                </a:solidFill>
              </a:rPr>
              <a:t>with longer durations see slower cost growth.</a:t>
            </a:r>
            <a:endParaRPr/>
          </a:p>
          <a:p>
            <a:pPr indent="-2159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b="1" lang="en-US">
                <a:solidFill>
                  <a:srgbClr val="222A35"/>
                </a:solidFill>
              </a:rPr>
              <a:t>Emergency</a:t>
            </a:r>
            <a:r>
              <a:rPr lang="en-US">
                <a:solidFill>
                  <a:srgbClr val="757070"/>
                </a:solidFill>
              </a:rPr>
              <a:t> correlation is </a:t>
            </a:r>
            <a:r>
              <a:rPr b="1" lang="en-US">
                <a:solidFill>
                  <a:srgbClr val="222A35"/>
                </a:solidFill>
              </a:rPr>
              <a:t>not reliable</a:t>
            </a:r>
            <a:r>
              <a:rPr lang="en-US">
                <a:solidFill>
                  <a:srgbClr val="757070"/>
                </a:solidFill>
              </a:rPr>
              <a:t>.</a:t>
            </a:r>
            <a:endParaRPr>
              <a:solidFill>
                <a:srgbClr val="757070"/>
              </a:solidFill>
            </a:endParaRPr>
          </a:p>
        </p:txBody>
      </p:sp>
      <p:pic>
        <p:nvPicPr>
          <p:cNvPr id="133" name="Google Shape;133;p11" title="Correlation Inflation-Adjusted.png"/>
          <p:cNvPicPr preferRelativeResize="0"/>
          <p:nvPr/>
        </p:nvPicPr>
        <p:blipFill rotWithShape="1">
          <a:blip r:embed="rId3">
            <a:alphaModFix/>
          </a:blip>
          <a:srcRect b="0" l="1181" r="1180" t="0"/>
          <a:stretch/>
        </p:blipFill>
        <p:spPr>
          <a:xfrm>
            <a:off x="5560900" y="1665196"/>
            <a:ext cx="6027774" cy="34003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/>
          <p:nvPr/>
        </p:nvSpPr>
        <p:spPr>
          <a:xfrm>
            <a:off x="10057089" y="1914942"/>
            <a:ext cx="347612" cy="344332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1"/>
          <p:cNvCxnSpPr/>
          <p:nvPr/>
        </p:nvCxnSpPr>
        <p:spPr>
          <a:xfrm flipH="1" rot="10800000">
            <a:off x="6719777" y="2870791"/>
            <a:ext cx="3030279" cy="1105786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11"/>
          <p:cNvCxnSpPr/>
          <p:nvPr/>
        </p:nvCxnSpPr>
        <p:spPr>
          <a:xfrm flipH="1">
            <a:off x="9902456" y="2870791"/>
            <a:ext cx="154633" cy="487897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11"/>
          <p:cNvCxnSpPr/>
          <p:nvPr/>
        </p:nvCxnSpPr>
        <p:spPr>
          <a:xfrm rot="10800000">
            <a:off x="9121512" y="4303222"/>
            <a:ext cx="628544" cy="324921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7897" y="5663032"/>
            <a:ext cx="487363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44" name="Google Shape;144;p12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Project Spending Patterns – S-Curve Analysis</a:t>
            </a:r>
            <a:endParaRPr/>
          </a:p>
        </p:txBody>
      </p:sp>
      <p:pic>
        <p:nvPicPr>
          <p:cNvPr id="147" name="Google Shape;147;p12" title="95pct spend.png"/>
          <p:cNvPicPr preferRelativeResize="0"/>
          <p:nvPr/>
        </p:nvPicPr>
        <p:blipFill rotWithShape="1">
          <a:blip r:embed="rId3">
            <a:alphaModFix/>
          </a:blip>
          <a:srcRect b="2398" l="0" r="0" t="2399"/>
          <a:stretch/>
        </p:blipFill>
        <p:spPr>
          <a:xfrm>
            <a:off x="508400" y="1552760"/>
            <a:ext cx="5219699" cy="364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 title="cum spending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3126" y="1557326"/>
            <a:ext cx="521970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3650" y="5590328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idx="10" type="dt"/>
          </p:nvPr>
        </p:nvSpPr>
        <p:spPr>
          <a:xfrm>
            <a:off x="9075633" y="642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March 29, 2025</a:t>
            </a:r>
            <a:endParaRPr/>
          </a:p>
        </p:txBody>
      </p:sp>
      <p:sp>
        <p:nvSpPr>
          <p:cNvPr id="155" name="Google Shape;155;p13"/>
          <p:cNvSpPr txBox="1"/>
          <p:nvPr>
            <p:ph idx="11" type="ftr"/>
          </p:nvPr>
        </p:nvSpPr>
        <p:spPr>
          <a:xfrm>
            <a:off x="637374" y="64214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Role of AI in Capital Asset Management at DCAMM</a:t>
            </a:r>
            <a:endParaRPr/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5786571" y="6421405"/>
            <a:ext cx="6188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307648" y="153293"/>
            <a:ext cx="11511185" cy="427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63A"/>
              </a:buClr>
              <a:buSzPts val="2800"/>
              <a:buFont typeface="Calibri"/>
              <a:buNone/>
            </a:pPr>
            <a:r>
              <a:rPr lang="en-US"/>
              <a:t>Spending Completion by Construction Type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183285" y="813215"/>
            <a:ext cx="5702126" cy="537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Renovation: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Spending occurs later in the timeline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Median near 70% completion — projects often stay active longer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New Construction: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Spending is spread out with some early peaks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Median completion around 60%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Repair &amp; Energy Projects: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Tend to complete spending earlier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Median closer to 75–85%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Emergency Projects: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enough projects to draw reasonable conclusions</a:t>
            </a:r>
            <a:endParaRPr/>
          </a:p>
          <a:p>
            <a:pPr indent="-990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3925" y="1865463"/>
            <a:ext cx="6074900" cy="31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tion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