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8" r:id="rId2"/>
    <p:sldId id="268" r:id="rId3"/>
    <p:sldId id="277" r:id="rId4"/>
    <p:sldId id="257" r:id="rId5"/>
    <p:sldId id="258" r:id="rId6"/>
    <p:sldId id="259" r:id="rId7"/>
    <p:sldId id="260" r:id="rId8"/>
    <p:sldId id="262" r:id="rId9"/>
    <p:sldId id="263" r:id="rId10"/>
    <p:sldId id="264" r:id="rId11"/>
    <p:sldId id="261" r:id="rId12"/>
    <p:sldId id="266" r:id="rId13"/>
    <p:sldId id="271" r:id="rId14"/>
    <p:sldId id="265" r:id="rId15"/>
    <p:sldId id="269" r:id="rId16"/>
    <p:sldId id="273" r:id="rId17"/>
    <p:sldId id="274" r:id="rId18"/>
    <p:sldId id="267" r:id="rId19"/>
    <p:sldId id="276" r:id="rId20"/>
    <p:sldId id="275"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53" autoAdjust="0"/>
  </p:normalViewPr>
  <p:slideViewPr>
    <p:cSldViewPr snapToGrid="0">
      <p:cViewPr varScale="1">
        <p:scale>
          <a:sx n="69" d="100"/>
          <a:sy n="69" d="100"/>
        </p:scale>
        <p:origin x="2154" y="60"/>
      </p:cViewPr>
      <p:guideLst/>
    </p:cSldViewPr>
  </p:slideViewPr>
  <p:notesTextViewPr>
    <p:cViewPr>
      <p:scale>
        <a:sx n="1" d="1"/>
        <a:sy n="1" d="1"/>
      </p:scale>
      <p:origin x="0" y="0"/>
    </p:cViewPr>
  </p:notesText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24.02.2016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the thread management to someone</a:t>
            </a:r>
            <a:r>
              <a:rPr lang="en-US" baseline="0" dirty="0"/>
              <a:t> who knows better</a:t>
            </a:r>
          </a:p>
          <a:p>
            <a:r>
              <a:rPr lang="en-US" baseline="0" dirty="0"/>
              <a:t>Leave it to the professionals</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58699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5286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Repete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613099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06952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117435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what’s 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49406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a:t>
            </a:r>
            <a:r>
              <a:rPr lang="de-CH" baseline="0" dirty="0"/>
              <a:t> parallel program is one where independent subexpressions are evaluated at the same time on different processors or threads in order to finish computation faster</a:t>
            </a:r>
          </a:p>
          <a:p>
            <a:r>
              <a:rPr lang="de-CH" baseline="0" dirty="0"/>
              <a:t>CPU bound work such as sorting algorithms, filter etc. Is an ideal candidate to be run in parallel. In order to do that sometimes the work has to be split into multiple</a:t>
            </a:r>
          </a:p>
          <a:p>
            <a:r>
              <a:rPr lang="de-CH" baseline="0" dirty="0"/>
              <a:t>Inidivual subwork items</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01806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important to note that concurrent programs might be run on just one processor using an interleaving scheduler and they are still just as concurrent as ones that are run on multiple processors</a:t>
            </a:r>
          </a:p>
          <a:p>
            <a:r>
              <a:rPr lang="de-CH" dirty="0"/>
              <a:t>Parallel computation is not a special case of concurrency. One can achieve parallelism using concurrency constructs</a:t>
            </a:r>
          </a:p>
          <a:p>
            <a:endParaRPr lang="en-US" dirty="0"/>
          </a:p>
          <a:p>
            <a:r>
              <a:rPr lang="en-US" dirty="0"/>
              <a:t>Benefit of concurrent vs. thread?</a:t>
            </a:r>
          </a:p>
          <a:p>
            <a:r>
              <a:rPr lang="en-US" dirty="0" err="1"/>
              <a:t>Rampup</a:t>
            </a:r>
            <a:r>
              <a:rPr lang="en-US" dirty="0"/>
              <a:t> of </a:t>
            </a:r>
            <a:r>
              <a:rPr lang="en-US" dirty="0" err="1"/>
              <a:t>threadPool</a:t>
            </a:r>
            <a:r>
              <a:rPr lang="en-US" dirty="0"/>
              <a:t>,</a:t>
            </a:r>
            <a:r>
              <a:rPr lang="en-US" baseline="0" dirty="0"/>
              <a:t> resource usage…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406212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Asynchronous</a:t>
            </a:r>
            <a:r>
              <a:rPr lang="de-CH" baseline="0" dirty="0"/>
              <a:t> program dispatches tasks to devices that can take care of themselves, leaving the program free to do something else until it receives a signal that the results are finished</a:t>
            </a:r>
          </a:p>
          <a:p>
            <a:r>
              <a:rPr lang="de-CH" baseline="0" dirty="0"/>
              <a:t>Asynchronous programming should be used for external operations which support reactive or event-driven callbacks when they are done. Usually that is the case for IO-bound work. </a:t>
            </a:r>
          </a:p>
          <a:p>
            <a:r>
              <a:rPr lang="de-CH" baseline="0" dirty="0"/>
              <a:t>For example on windows IOCompletionPorts signal the result of a IO operation back to the initiator of the operation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83919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So the state of the task representing the laundry machine would be running, not running, completed</a:t>
            </a:r>
          </a:p>
          <a:p>
            <a:r>
              <a:rPr lang="en-US" baseline="0" dirty="0"/>
              <a:t>The outcome should be clean clothes</a:t>
            </a:r>
          </a:p>
          <a:p>
            <a:r>
              <a:rPr lang="en-US" baseline="0" dirty="0"/>
              <a:t>I can late start the machine with a timer, or the machine can decide to run a health check before the process starts</a:t>
            </a:r>
          </a:p>
          <a:p>
            <a:r>
              <a:rPr lang="en-US" baseline="0" dirty="0"/>
              <a:t>It is also possible that because of failures the machine never starts or my wife cancels the process while I’m reading my book because yet again I’ve chosen the wrong temperature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10657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3203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the thread management to someone</a:t>
            </a:r>
            <a:r>
              <a:rPr lang="en-US" baseline="0" dirty="0"/>
              <a:t> who knows better</a:t>
            </a:r>
          </a:p>
          <a:p>
            <a:r>
              <a:rPr lang="en-US" baseline="0" dirty="0"/>
              <a:t>Leave it to the professionals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1249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ANT THE SEDENT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53678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24.02.2016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24.02.2016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24.02.2016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24.02.2016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5" y="2411332"/>
            <a:ext cx="9688871"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best-practices</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8226116" y="4273380"/>
            <a:ext cx="2706190"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webinar</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500" y="1829327"/>
            <a:ext cx="8477001"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Continuation</a:t>
            </a:r>
            <a:endParaRPr lang="de-CH" dirty="0"/>
          </a:p>
        </p:txBody>
      </p:sp>
      <p:sp>
        <p:nvSpPr>
          <p:cNvPr id="3" name="Rectangle 2"/>
          <p:cNvSpPr/>
          <p:nvPr/>
        </p:nvSpPr>
        <p:spPr>
          <a:xfrm>
            <a:off x="1857500" y="1182996"/>
            <a:ext cx="6086923"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 function that is scheduled for execution</a:t>
            </a:r>
            <a:endParaRPr lang="en-US" sz="3600" dirty="0">
              <a:solidFill>
                <a:schemeClr val="accent4"/>
              </a:solidFill>
              <a:latin typeface="Yanone Kaffeesatz Regular" panose="02000000000000000000" pitchFamily="2" charset="0"/>
            </a:endParaRPr>
          </a:p>
        </p:txBody>
      </p:sp>
      <p:sp>
        <p:nvSpPr>
          <p:cNvPr id="5" name="Rectangle 4"/>
          <p:cNvSpPr/>
          <p:nvPr/>
        </p:nvSpPr>
        <p:spPr>
          <a:xfrm>
            <a:off x="3952626" y="4476205"/>
            <a:ext cx="6686446"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after its prerequisite function has completed</a:t>
            </a:r>
            <a:endParaRPr lang="en-US"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01503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108478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199" y="1315449"/>
            <a:ext cx="9881231"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async</a:t>
            </a:r>
            <a:r>
              <a:rPr lang="en-US" sz="19900" dirty="0">
                <a:solidFill>
                  <a:schemeClr val="accent2"/>
                </a:solidFill>
                <a:latin typeface="Yanone Kaffeesatz Regular" panose="02000000000000000000" pitchFamily="2" charset="0"/>
              </a:rPr>
              <a:t>/await</a:t>
            </a:r>
            <a:endParaRPr lang="de-CH" sz="2000" dirty="0"/>
          </a:p>
        </p:txBody>
      </p:sp>
      <p:sp>
        <p:nvSpPr>
          <p:cNvPr id="3" name="Rectangle 2"/>
          <p:cNvSpPr/>
          <p:nvPr/>
        </p:nvSpPr>
        <p:spPr>
          <a:xfrm>
            <a:off x="6483462" y="4128445"/>
            <a:ext cx="4544834"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syntactic sugar</a:t>
            </a:r>
            <a:endParaRPr lang="de-CH" sz="7200" dirty="0">
              <a:solidFill>
                <a:schemeClr val="tx2"/>
              </a:solidFill>
            </a:endParaRPr>
          </a:p>
        </p:txBody>
      </p:sp>
      <p:sp>
        <p:nvSpPr>
          <p:cNvPr id="4" name="Rectangle 3"/>
          <p:cNvSpPr/>
          <p:nvPr/>
        </p:nvSpPr>
        <p:spPr>
          <a:xfrm>
            <a:off x="8755879" y="4984782"/>
            <a:ext cx="2501006"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compiler        magic</a:t>
            </a:r>
            <a:endParaRPr lang="de-CH" sz="3200" dirty="0">
              <a:solidFill>
                <a:schemeClr val="accent4"/>
              </a:solidFill>
            </a:endParaRPr>
          </a:p>
        </p:txBody>
      </p:sp>
    </p:spTree>
    <p:extLst>
      <p:ext uri="{BB962C8B-B14F-4D97-AF65-F5344CB8AC3E}">
        <p14:creationId xmlns:p14="http://schemas.microsoft.com/office/powerpoint/2010/main" val="405250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3017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395" y="1905506"/>
            <a:ext cx="5173211" cy="3046988"/>
          </a:xfrm>
          <a:prstGeom prst="rect">
            <a:avLst/>
          </a:prstGeom>
        </p:spPr>
        <p:txBody>
          <a:bodyPr wrap="none">
            <a:spAutoFit/>
          </a:bodyPr>
          <a:lstStyle/>
          <a:p>
            <a:r>
              <a:rPr lang="en-US" sz="9600" dirty="0">
                <a:solidFill>
                  <a:schemeClr val="tx2"/>
                </a:solidFill>
                <a:latin typeface="Yanone Kaffeesatz Regular" panose="02000000000000000000" pitchFamily="2" charset="0"/>
              </a:rPr>
              <a:t>await task;</a:t>
            </a:r>
          </a:p>
          <a:p>
            <a:r>
              <a:rPr lang="en-US" sz="9600" dirty="0">
                <a:solidFill>
                  <a:schemeClr val="accent4"/>
                </a:solidFill>
                <a:latin typeface="Yanone Kaffeesatz Regular" panose="02000000000000000000" pitchFamily="2" charset="0"/>
              </a:rPr>
              <a:t>continuation</a:t>
            </a:r>
            <a:r>
              <a:rPr lang="en-US" sz="9600" dirty="0">
                <a:solidFill>
                  <a:schemeClr val="tx2"/>
                </a:solidFill>
                <a:latin typeface="Yanone Kaffeesatz Regular" panose="02000000000000000000" pitchFamily="2" charset="0"/>
              </a:rPr>
              <a:t>;</a:t>
            </a:r>
            <a:endParaRPr lang="de-CH" dirty="0"/>
          </a:p>
        </p:txBody>
      </p:sp>
    </p:spTree>
    <p:extLst>
      <p:ext uri="{BB962C8B-B14F-4D97-AF65-F5344CB8AC3E}">
        <p14:creationId xmlns:p14="http://schemas.microsoft.com/office/powerpoint/2010/main" val="388847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08402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Tree>
    <p:extLst>
      <p:ext uri="{BB962C8B-B14F-4D97-AF65-F5344CB8AC3E}">
        <p14:creationId xmlns:p14="http://schemas.microsoft.com/office/powerpoint/2010/main" val="24361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Libraries and frameworks should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Tree>
    <p:extLst>
      <p:ext uri="{BB962C8B-B14F-4D97-AF65-F5344CB8AC3E}">
        <p14:creationId xmlns:p14="http://schemas.microsoft.com/office/powerpoint/2010/main" val="86604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02-25-2016-AsyncWebinar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688916" y="1798413"/>
            <a:ext cx="5652417" cy="4268223"/>
          </a:xfrm>
          <a:prstGeom prst="rect">
            <a:avLst/>
          </a:prstGeom>
        </p:spPr>
      </p:pic>
      <p:sp>
        <p:nvSpPr>
          <p:cNvPr id="3" name="Rectangle 2"/>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Next</a:t>
            </a:r>
            <a:endParaRPr lang="de-CH" dirty="0"/>
          </a:p>
        </p:txBody>
      </p:sp>
      <p:sp>
        <p:nvSpPr>
          <p:cNvPr id="5" name="Rectangle 4"/>
          <p:cNvSpPr/>
          <p:nvPr/>
        </p:nvSpPr>
        <p:spPr>
          <a:xfrm>
            <a:off x="2273365" y="735559"/>
            <a:ext cx="8260595" cy="830997"/>
          </a:xfrm>
          <a:prstGeom prst="rect">
            <a:avLst/>
          </a:prstGeom>
        </p:spPr>
        <p:txBody>
          <a:bodyPr wrap="none">
            <a:spAutoFit/>
          </a:bodyPr>
          <a:lstStyle/>
          <a:p>
            <a:r>
              <a:rPr lang="de-CH" sz="4800" dirty="0">
                <a:solidFill>
                  <a:schemeClr val="tx2"/>
                </a:solidFill>
                <a:latin typeface="Yanone Kaffeesatz Regular" panose="02000000000000000000" pitchFamily="2" charset="0"/>
              </a:rPr>
              <a:t>particular.net/</a:t>
            </a:r>
            <a:r>
              <a:rPr lang="de-CH" sz="4800" dirty="0">
                <a:solidFill>
                  <a:schemeClr val="accent4"/>
                </a:solidFill>
                <a:latin typeface="Yanone Kaffeesatz Regular" panose="02000000000000000000" pitchFamily="2" charset="0"/>
              </a:rPr>
              <a:t>async-await-webinar-series</a:t>
            </a:r>
          </a:p>
        </p:txBody>
      </p:sp>
    </p:spTree>
    <p:extLst>
      <p:ext uri="{BB962C8B-B14F-4D97-AF65-F5344CB8AC3E}">
        <p14:creationId xmlns:p14="http://schemas.microsoft.com/office/powerpoint/2010/main" val="330955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 / 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424132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Terminologies</a:t>
            </a:r>
            <a:br>
              <a:rPr lang="en-US" sz="3600" dirty="0">
                <a:solidFill>
                  <a:schemeClr val="accent4"/>
                </a:solidFill>
                <a:latin typeface="Yanone Kaffeesatz Regular" panose="02000000000000000000" pitchFamily="2" charset="0"/>
              </a:rPr>
            </a:br>
            <a:br>
              <a:rPr lang="en-US" sz="3600" dirty="0">
                <a:solidFill>
                  <a:schemeClr val="accent4"/>
                </a:solidFill>
                <a:latin typeface="Yanone Kaffeesatz Regular" panose="02000000000000000000" pitchFamily="2" charset="0"/>
              </a:rPr>
            </a:br>
            <a:r>
              <a:rPr lang="en-US" sz="3600" dirty="0">
                <a:solidFill>
                  <a:schemeClr val="accent4"/>
                </a:solidFill>
                <a:latin typeface="Yanone Kaffeesatz Regular" panose="02000000000000000000" pitchFamily="2" charset="0"/>
              </a:rPr>
              <a:t>CPU</a:t>
            </a:r>
            <a:r>
              <a:rPr lang="en-US" sz="3600" dirty="0">
                <a:solidFill>
                  <a:schemeClr val="tx2"/>
                </a:solidFill>
                <a:latin typeface="Yanone Kaffeesatz Regular" panose="02000000000000000000" pitchFamily="2" charset="0"/>
              </a:rPr>
              <a:t>-bound vs </a:t>
            </a:r>
            <a:r>
              <a:rPr lang="en-US" sz="3600" dirty="0">
                <a:solidFill>
                  <a:schemeClr val="accent4"/>
                </a:solidFill>
                <a:latin typeface="Yanone Kaffeesatz Regular" panose="02000000000000000000" pitchFamily="2" charset="0"/>
              </a:rPr>
              <a:t>IO</a:t>
            </a:r>
            <a:r>
              <a:rPr lang="en-US" sz="3600" dirty="0">
                <a:solidFill>
                  <a:schemeClr val="tx2"/>
                </a:solidFill>
                <a:latin typeface="Yanone Kaffeesatz Regular" panose="02000000000000000000" pitchFamily="2" charset="0"/>
              </a:rPr>
              <a:t>-bound</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Threads</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Tasks</a:t>
            </a:r>
          </a:p>
          <a:p>
            <a:endParaRPr lang="en-US" sz="3600" dirty="0">
              <a:solidFill>
                <a:schemeClr val="tx2"/>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best-practices</a:t>
            </a:r>
          </a:p>
        </p:txBody>
      </p:sp>
    </p:spTree>
    <p:extLst>
      <p:ext uri="{BB962C8B-B14F-4D97-AF65-F5344CB8AC3E}">
        <p14:creationId xmlns:p14="http://schemas.microsoft.com/office/powerpoint/2010/main" val="28644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0"/>
            <a:ext cx="12191998" cy="6858001"/>
            <a:chOff x="588815" y="-526084"/>
            <a:chExt cx="12191998" cy="6858001"/>
          </a:xfrm>
        </p:grpSpPr>
        <p:sp>
          <p:nvSpPr>
            <p:cNvPr id="2" name="Rectangle 1"/>
            <p:cNvSpPr/>
            <p:nvPr/>
          </p:nvSpPr>
          <p:spPr>
            <a:xfrm>
              <a:off x="588815" y="891253"/>
              <a:ext cx="4999911" cy="2215991"/>
            </a:xfrm>
            <a:prstGeom prst="rect">
              <a:avLst/>
            </a:prstGeom>
          </p:spPr>
          <p:txBody>
            <a:bodyPr wrap="square">
              <a:spAutoFit/>
            </a:bodyPr>
            <a:lstStyle/>
            <a:p>
              <a:pPr algn="ctr"/>
              <a:r>
                <a:rPr lang="en-US" sz="13800" dirty="0">
                  <a:solidFill>
                    <a:schemeClr val="accent2">
                      <a:alpha val="30000"/>
                    </a:schemeClr>
                  </a:solidFill>
                  <a:latin typeface="Yanone Kaffeesatz Regular" panose="02000000000000000000" pitchFamily="2" charset="0"/>
                </a:rPr>
                <a:t>parallel</a:t>
              </a:r>
              <a:endParaRPr lang="de-CH" dirty="0">
                <a:solidFill>
                  <a:schemeClr val="accent2">
                    <a:alpha val="30000"/>
                  </a:schemeClr>
                </a:solidFill>
              </a:endParaRPr>
            </a:p>
          </p:txBody>
        </p:sp>
        <p:sp>
          <p:nvSpPr>
            <p:cNvPr id="3" name="Rectangle 2"/>
            <p:cNvSpPr/>
            <p:nvPr/>
          </p:nvSpPr>
          <p:spPr>
            <a:xfrm>
              <a:off x="7074084" y="1145323"/>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Multiple people sitting in cubicles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working on a project</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is</a:t>
              </a:r>
              <a:r>
                <a:rPr lang="en-US" sz="3600" dirty="0">
                  <a:solidFill>
                    <a:schemeClr val="tx2"/>
                  </a:solidFill>
                  <a:latin typeface="Yanone Kaffeesatz Regular" panose="02000000000000000000" pitchFamily="2" charset="0"/>
                </a:rPr>
                <a:t> distributed over threads</a:t>
              </a:r>
            </a:p>
            <a:p>
              <a:r>
                <a:rPr lang="en-US" sz="3600" dirty="0">
                  <a:solidFill>
                    <a:schemeClr val="tx2"/>
                  </a:solidFill>
                  <a:latin typeface="Yanone Kaffeesatz Regular" panose="02000000000000000000" pitchFamily="2" charset="0"/>
                </a:rPr>
                <a:t>and processors</a:t>
              </a:r>
            </a:p>
          </p:txBody>
        </p:sp>
        <p:sp>
          <p:nvSpPr>
            <p:cNvPr id="6" name="Rectangle 5"/>
            <p:cNvSpPr/>
            <p:nvPr/>
          </p:nvSpPr>
          <p:spPr>
            <a:xfrm rot="16200000">
              <a:off x="2707390" y="2302752"/>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simultaneous</a:t>
              </a:r>
            </a:p>
          </p:txBody>
        </p:sp>
        <p:sp>
          <p:nvSpPr>
            <p:cNvPr id="7" name="Rectangle 6"/>
            <p:cNvSpPr/>
            <p:nvPr/>
          </p:nvSpPr>
          <p:spPr>
            <a:xfrm>
              <a:off x="588815" y="2698589"/>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parallel</a:t>
              </a:r>
              <a:endParaRPr lang="de-CH" dirty="0"/>
            </a:p>
          </p:txBody>
        </p:sp>
        <p:sp>
          <p:nvSpPr>
            <p:cNvPr id="8" name="Rectangle 7"/>
            <p:cNvSpPr/>
            <p:nvPr/>
          </p:nvSpPr>
          <p:spPr>
            <a:xfrm>
              <a:off x="6981751" y="3388321"/>
              <a:ext cx="5799062" cy="646331"/>
            </a:xfrm>
            <a:prstGeom prst="rect">
              <a:avLst/>
            </a:prstGeom>
          </p:spPr>
          <p:txBody>
            <a:bodyPr wrap="square">
              <a:spAutoFit/>
            </a:bodyPr>
            <a:lstStyle/>
            <a:p>
              <a:endParaRPr lang="en-US" sz="36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40376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A person juggling multiple balls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concurrently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can</a:t>
            </a:r>
            <a:r>
              <a:rPr lang="en-US" sz="3600" dirty="0">
                <a:solidFill>
                  <a:schemeClr val="tx2"/>
                </a:solidFill>
                <a:latin typeface="Yanone Kaffeesatz Regular" panose="02000000000000000000" pitchFamily="2" charset="0"/>
              </a:rPr>
              <a:t> be distributed over threads</a:t>
            </a:r>
          </a:p>
          <a:p>
            <a:r>
              <a:rPr lang="en-US" sz="3600" dirty="0">
                <a:solidFill>
                  <a:schemeClr val="tx2"/>
                </a:solidFill>
                <a:latin typeface="Yanone Kaffeesatz Regular" panose="02000000000000000000" pitchFamily="2" charset="0"/>
              </a:rPr>
              <a:t>and processors</a:t>
            </a:r>
          </a:p>
        </p:txBody>
      </p:sp>
      <p:sp>
        <p:nvSpPr>
          <p:cNvPr id="17" name="Rectangle 16"/>
          <p:cNvSpPr/>
          <p:nvPr/>
        </p:nvSpPr>
        <p:spPr>
          <a:xfrm>
            <a:off x="0" y="3604928"/>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concurrent</a:t>
            </a:r>
            <a:endParaRPr lang="de-CH" sz="1400" dirty="0"/>
          </a:p>
        </p:txBody>
      </p:sp>
      <p:grpSp>
        <p:nvGrpSpPr>
          <p:cNvPr id="4" name="Group 3"/>
          <p:cNvGrpSpPr/>
          <p:nvPr/>
        </p:nvGrpSpPr>
        <p:grpSpPr>
          <a:xfrm>
            <a:off x="-502208" y="0"/>
            <a:ext cx="6822873" cy="6858001"/>
            <a:chOff x="-675129" y="-990808"/>
            <a:chExt cx="6822873" cy="6858001"/>
          </a:xfrm>
        </p:grpSpPr>
        <p:grpSp>
          <p:nvGrpSpPr>
            <p:cNvPr id="9" name="Group 8"/>
            <p:cNvGrpSpPr/>
            <p:nvPr/>
          </p:nvGrpSpPr>
          <p:grpSpPr>
            <a:xfrm>
              <a:off x="-675129" y="-990808"/>
              <a:ext cx="6822873" cy="6858001"/>
              <a:chOff x="-86315" y="-1516892"/>
              <a:chExt cx="6822873" cy="6858001"/>
            </a:xfrm>
          </p:grpSpPr>
          <p:sp>
            <p:nvSpPr>
              <p:cNvPr id="3" name="Rectangle 2"/>
              <p:cNvSpPr/>
              <p:nvPr/>
            </p:nvSpPr>
            <p:spPr>
              <a:xfrm>
                <a:off x="-86315"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393" y="1311944"/>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interleaved</a:t>
                </a:r>
                <a:endParaRPr lang="en-US" sz="6000" dirty="0">
                  <a:solidFill>
                    <a:schemeClr val="accent3"/>
                  </a:solidFill>
                  <a:latin typeface="Yanone Kaffeesatz Regular" panose="02000000000000000000" pitchFamily="2" charset="0"/>
                </a:endParaRPr>
              </a:p>
            </p:txBody>
          </p:sp>
          <p:sp>
            <p:nvSpPr>
              <p:cNvPr id="8" name="Rectangle 7"/>
              <p:cNvSpPr/>
              <p:nvPr/>
            </p:nvSpPr>
            <p:spPr>
              <a:xfrm>
                <a:off x="4507091"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11" name="Rectangle 10"/>
            <p:cNvSpPr/>
            <p:nvPr/>
          </p:nvSpPr>
          <p:spPr>
            <a:xfrm>
              <a:off x="253747" y="682217"/>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2" name="Rectangle 11"/>
            <p:cNvSpPr/>
            <p:nvPr/>
          </p:nvSpPr>
          <p:spPr>
            <a:xfrm>
              <a:off x="2459232" y="2110140"/>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3" name="Rectangle 12"/>
            <p:cNvSpPr/>
            <p:nvPr/>
          </p:nvSpPr>
          <p:spPr>
            <a:xfrm>
              <a:off x="1627745" y="1417336"/>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4" name="Rectangle 13"/>
            <p:cNvSpPr/>
            <p:nvPr/>
          </p:nvSpPr>
          <p:spPr>
            <a:xfrm>
              <a:off x="253747" y="2298351"/>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grpSp>
    </p:spTree>
    <p:extLst>
      <p:ext uri="{BB962C8B-B14F-4D97-AF65-F5344CB8AC3E}">
        <p14:creationId xmlns:p14="http://schemas.microsoft.com/office/powerpoint/2010/main" val="406100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39767" y="1"/>
            <a:ext cx="6113781" cy="6858000"/>
            <a:chOff x="623258" y="-813250"/>
            <a:chExt cx="6113781" cy="6858000"/>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875" y="2015585"/>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sp>
        <p:nvSpPr>
          <p:cNvPr id="10" name="Rectangle 9"/>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Reading a book while doing</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the laundry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Worker is </a:t>
            </a:r>
            <a:r>
              <a:rPr lang="en-US" sz="3600" dirty="0">
                <a:solidFill>
                  <a:schemeClr val="accent4"/>
                </a:solidFill>
                <a:latin typeface="Yanone Kaffeesatz Regular" panose="02000000000000000000" pitchFamily="2" charset="0"/>
              </a:rPr>
              <a:t>free</a:t>
            </a:r>
            <a:r>
              <a:rPr lang="en-US" sz="3600" dirty="0">
                <a:solidFill>
                  <a:schemeClr val="tx2"/>
                </a:solidFill>
                <a:latin typeface="Yanone Kaffeesatz Regular" panose="02000000000000000000" pitchFamily="2" charset="0"/>
              </a:rPr>
              <a:t> until signal</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indicates external task is done</a:t>
            </a:r>
          </a:p>
        </p:txBody>
      </p:sp>
    </p:spTree>
    <p:extLst>
      <p:ext uri="{BB962C8B-B14F-4D97-AF65-F5344CB8AC3E}">
        <p14:creationId xmlns:p14="http://schemas.microsoft.com/office/powerpoint/2010/main" val="395536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laundry machine in the previous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example represented an external task</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Represents the </a:t>
            </a:r>
            <a:r>
              <a:rPr lang="en-US" sz="3600" dirty="0">
                <a:solidFill>
                  <a:schemeClr val="accent4"/>
                </a:solidFill>
                <a:latin typeface="Yanone Kaffeesatz Regular" panose="02000000000000000000" pitchFamily="2" charset="0"/>
              </a:rPr>
              <a:t>state</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outcome</a:t>
            </a:r>
            <a:r>
              <a:rPr lang="en-US" sz="3600" dirty="0">
                <a:solidFill>
                  <a:schemeClr val="tx2"/>
                </a:solidFill>
                <a:latin typeface="Yanone Kaffeesatz Regular" panose="02000000000000000000" pitchFamily="2" charset="0"/>
              </a:rPr>
              <a:t>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of an asynchronous operation executed </a:t>
            </a:r>
            <a:r>
              <a:rPr lang="en-US" sz="3600" dirty="0">
                <a:solidFill>
                  <a:schemeClr val="accent4"/>
                </a:solidFill>
                <a:latin typeface="Yanone Kaffeesatz Regular" panose="02000000000000000000" pitchFamily="2" charset="0"/>
              </a:rPr>
              <a:t>now, later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never</a:t>
            </a:r>
            <a:endParaRPr lang="en-US" sz="3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615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physical</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Thread</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Me doing the laundry by hand like in medieval times</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 </a:t>
            </a:r>
            <a:r>
              <a:rPr lang="en-US" sz="3600" dirty="0">
                <a:solidFill>
                  <a:schemeClr val="accent4"/>
                </a:solidFill>
                <a:latin typeface="Yanone Kaffeesatz Regular" panose="02000000000000000000" pitchFamily="2" charset="0"/>
              </a:rPr>
              <a:t>worker</a:t>
            </a:r>
            <a:r>
              <a:rPr lang="en-US" sz="3600" dirty="0">
                <a:solidFill>
                  <a:schemeClr val="tx2"/>
                </a:solidFill>
                <a:latin typeface="Yanone Kaffeesatz Regular" panose="02000000000000000000" pitchFamily="2" charset="0"/>
              </a:rPr>
              <a:t> responsible for getting </a:t>
            </a:r>
            <a:br>
              <a:rPr lang="en-US" sz="3600" dirty="0">
                <a:solidFill>
                  <a:schemeClr val="tx2"/>
                </a:solidFill>
                <a:latin typeface="Yanone Kaffeesatz Regular" panose="02000000000000000000" pitchFamily="2" charset="0"/>
              </a:rPr>
            </a:b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s done that are scheduled</a:t>
            </a:r>
          </a:p>
        </p:txBody>
      </p:sp>
    </p:spTree>
    <p:extLst>
      <p:ext uri="{BB962C8B-B14F-4D97-AF65-F5344CB8AC3E}">
        <p14:creationId xmlns:p14="http://schemas.microsoft.com/office/powerpoint/2010/main" val="27874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280424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576</Words>
  <Application>Microsoft Office PowerPoint</Application>
  <PresentationFormat>Widescreen</PresentationFormat>
  <Paragraphs>137</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39</cp:revision>
  <dcterms:created xsi:type="dcterms:W3CDTF">2016-02-22T14:00:45Z</dcterms:created>
  <dcterms:modified xsi:type="dcterms:W3CDTF">2016-02-24T08:37:17Z</dcterms:modified>
</cp:coreProperties>
</file>