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7" r:id="rId2"/>
    <p:sldId id="258" r:id="rId3"/>
    <p:sldId id="259" r:id="rId4"/>
    <p:sldId id="262" r:id="rId5"/>
    <p:sldId id="260" r:id="rId6"/>
    <p:sldId id="263" r:id="rId7"/>
    <p:sldId id="266"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253" autoAdjust="0"/>
  </p:normalViewPr>
  <p:slideViewPr>
    <p:cSldViewPr snapToGrid="0">
      <p:cViewPr varScale="1">
        <p:scale>
          <a:sx n="127" d="100"/>
          <a:sy n="127" d="100"/>
        </p:scale>
        <p:origin x="2388" y="132"/>
      </p:cViewPr>
      <p:guideLst/>
    </p:cSldViewPr>
  </p:slideViewPr>
  <p:notesTextViewPr>
    <p:cViewPr>
      <p:scale>
        <a:sx n="1" d="1"/>
        <a:sy n="1" d="1"/>
      </p:scale>
      <p:origin x="0" y="0"/>
    </p:cViewPr>
  </p:notesText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22.02.2016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A</a:t>
            </a:r>
            <a:r>
              <a:rPr lang="de-CH" baseline="0" dirty="0" smtClean="0"/>
              <a:t> parallel program is one where independent subexpressions are evaluated at the same time on different processors or threads in order to finish computation faster</a:t>
            </a:r>
          </a:p>
          <a:p>
            <a:r>
              <a:rPr lang="de-CH" baseline="0" dirty="0" smtClean="0"/>
              <a:t>CPU bound work such as sorting algorithms, filter etc. Is an ideal candidate to be run in parallel. In order to do that sometimes the work has to be split into multiple</a:t>
            </a:r>
          </a:p>
          <a:p>
            <a:r>
              <a:rPr lang="de-CH" baseline="0" dirty="0" smtClean="0"/>
              <a:t>Inidivual subwork items</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201806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It is important to note that concurrent programs might be run on just one processor using an interleaving scheduler and they are still just as concurrent as ones that are run on multiple processors</a:t>
            </a:r>
          </a:p>
          <a:p>
            <a:r>
              <a:rPr lang="de-CH" dirty="0" smtClean="0"/>
              <a:t>Parallel computation is not a special case of concurrency. One can achieve parallelism using concurrency constructs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140621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Asynchronous</a:t>
            </a:r>
            <a:r>
              <a:rPr lang="de-CH" baseline="0" dirty="0" smtClean="0"/>
              <a:t> program dispatches tasks to devices that can take care of themselves, leaving the program free to do something else until it receives a signal that the results are finished</a:t>
            </a:r>
          </a:p>
          <a:p>
            <a:r>
              <a:rPr lang="de-CH" baseline="0" dirty="0" smtClean="0"/>
              <a:t>Asynchronous programming should be used for external operations which support reactive or event-driven callbacks when they are done. Usually that is the case for IO-bound work. </a:t>
            </a:r>
          </a:p>
          <a:p>
            <a:r>
              <a:rPr lang="de-CH" baseline="0" dirty="0" smtClean="0"/>
              <a:t>For example on windows IOCompletionPorts signal the result of a IO operation back to the initiator of the operation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2839198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It is an abstraction layer which represents both CPU bound and IO-bound operations as a uniformed</a:t>
            </a:r>
            <a:r>
              <a:rPr lang="de-CH" baseline="0" dirty="0" smtClean="0"/>
              <a:t> API</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10657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It is an abstraction layer which represents both CPU bound and IO-bound operations as a uniformed</a:t>
            </a:r>
            <a:r>
              <a:rPr lang="de-CH" baseline="0" dirty="0" smtClean="0"/>
              <a:t> API</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124993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Reduces christmas tree programming to code</a:t>
            </a:r>
            <a:r>
              <a:rPr lang="de-CH" baseline="0" dirty="0" smtClean="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5286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It is an abstraction layer which represents both CPU bound and IO-bound operations as a uniformed</a:t>
            </a:r>
            <a:r>
              <a:rPr lang="de-CH" baseline="0" dirty="0" smtClean="0"/>
              <a:t> API</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53678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22.02.2016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22.02.2016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22.02.2016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22.02.2016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22.02.2016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22.02.2016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22.02.2016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22.02.2016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130661" y="1417337"/>
            <a:ext cx="9930678" cy="4139546"/>
            <a:chOff x="1719475" y="891253"/>
            <a:chExt cx="9930678" cy="4139546"/>
          </a:xfrm>
        </p:grpSpPr>
        <p:sp>
          <p:nvSpPr>
            <p:cNvPr id="2" name="Rectangle 1"/>
            <p:cNvSpPr/>
            <p:nvPr/>
          </p:nvSpPr>
          <p:spPr>
            <a:xfrm>
              <a:off x="1719475" y="891253"/>
              <a:ext cx="4139275" cy="2215991"/>
            </a:xfrm>
            <a:prstGeom prst="rect">
              <a:avLst/>
            </a:prstGeom>
          </p:spPr>
          <p:txBody>
            <a:bodyPr wrap="none">
              <a:spAutoFit/>
            </a:bodyPr>
            <a:lstStyle/>
            <a:p>
              <a:r>
                <a:rPr lang="en-US" sz="13800" dirty="0" smtClean="0">
                  <a:solidFill>
                    <a:schemeClr val="accent2"/>
                  </a:solidFill>
                  <a:latin typeface="Yanone Kaffeesatz Regular" panose="02000000000000000000" pitchFamily="2" charset="0"/>
                </a:rPr>
                <a:t>parallel</a:t>
              </a:r>
              <a:endParaRPr lang="de-CH" dirty="0"/>
            </a:p>
          </p:txBody>
        </p:sp>
        <p:sp>
          <p:nvSpPr>
            <p:cNvPr id="3" name="Rectangle 2"/>
            <p:cNvSpPr/>
            <p:nvPr/>
          </p:nvSpPr>
          <p:spPr>
            <a:xfrm>
              <a:off x="6784719" y="1139186"/>
              <a:ext cx="4865434" cy="1200329"/>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Multiple people sitting in cubicles</a:t>
              </a:r>
              <a:br>
                <a:rPr lang="en-US" sz="3600" dirty="0" smtClean="0">
                  <a:solidFill>
                    <a:schemeClr val="tx2"/>
                  </a:solidFill>
                  <a:latin typeface="Yanone Kaffeesatz Regular" panose="02000000000000000000" pitchFamily="2" charset="0"/>
                </a:rPr>
              </a:br>
              <a:r>
                <a:rPr lang="en-US" sz="3600" dirty="0" smtClean="0">
                  <a:solidFill>
                    <a:schemeClr val="tx2"/>
                  </a:solidFill>
                  <a:latin typeface="Yanone Kaffeesatz Regular" panose="02000000000000000000" pitchFamily="2" charset="0"/>
                </a:rPr>
                <a:t> working on a project</a:t>
              </a:r>
            </a:p>
          </p:txBody>
        </p:sp>
        <p:sp>
          <p:nvSpPr>
            <p:cNvPr id="6" name="Rectangle 5"/>
            <p:cNvSpPr/>
            <p:nvPr/>
          </p:nvSpPr>
          <p:spPr>
            <a:xfrm rot="16200000">
              <a:off x="4132475" y="2426720"/>
              <a:ext cx="4007828" cy="1200329"/>
            </a:xfrm>
            <a:prstGeom prst="rect">
              <a:avLst/>
            </a:prstGeom>
          </p:spPr>
          <p:txBody>
            <a:bodyPr wrap="none">
              <a:spAutoFit/>
            </a:bodyPr>
            <a:lstStyle/>
            <a:p>
              <a:r>
                <a:rPr lang="en-US" sz="7200" dirty="0" smtClean="0">
                  <a:solidFill>
                    <a:schemeClr val="accent3"/>
                  </a:solidFill>
                  <a:latin typeface="Yanone Kaffeesatz Regular" panose="02000000000000000000" pitchFamily="2" charset="0"/>
                </a:rPr>
                <a:t>simultaneous</a:t>
              </a:r>
            </a:p>
          </p:txBody>
        </p:sp>
        <p:sp>
          <p:nvSpPr>
            <p:cNvPr id="7" name="Rectangle 6"/>
            <p:cNvSpPr/>
            <p:nvPr/>
          </p:nvSpPr>
          <p:spPr>
            <a:xfrm>
              <a:off x="1719475" y="2698589"/>
              <a:ext cx="4139275" cy="2215991"/>
            </a:xfrm>
            <a:prstGeom prst="rect">
              <a:avLst/>
            </a:prstGeom>
          </p:spPr>
          <p:txBody>
            <a:bodyPr wrap="none">
              <a:spAutoFit/>
            </a:bodyPr>
            <a:lstStyle/>
            <a:p>
              <a:r>
                <a:rPr lang="en-US" sz="13800" dirty="0" smtClean="0">
                  <a:solidFill>
                    <a:schemeClr val="accent2"/>
                  </a:solidFill>
                  <a:latin typeface="Yanone Kaffeesatz Regular" panose="02000000000000000000" pitchFamily="2" charset="0"/>
                </a:rPr>
                <a:t>parallel</a:t>
              </a:r>
              <a:endParaRPr lang="de-CH" dirty="0"/>
            </a:p>
          </p:txBody>
        </p:sp>
        <p:sp>
          <p:nvSpPr>
            <p:cNvPr id="8" name="Rectangle 7"/>
            <p:cNvSpPr/>
            <p:nvPr/>
          </p:nvSpPr>
          <p:spPr>
            <a:xfrm>
              <a:off x="6644221" y="3382184"/>
              <a:ext cx="4786888" cy="1200329"/>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Work </a:t>
              </a:r>
              <a:r>
                <a:rPr lang="en-US" sz="3600" dirty="0" smtClean="0">
                  <a:solidFill>
                    <a:schemeClr val="accent4"/>
                  </a:solidFill>
                  <a:latin typeface="Yanone Kaffeesatz Regular" panose="02000000000000000000" pitchFamily="2" charset="0"/>
                </a:rPr>
                <a:t>is</a:t>
              </a:r>
              <a:r>
                <a:rPr lang="en-US" sz="3600" dirty="0" smtClean="0">
                  <a:solidFill>
                    <a:schemeClr val="tx2"/>
                  </a:solidFill>
                  <a:latin typeface="Yanone Kaffeesatz Regular" panose="02000000000000000000" pitchFamily="2" charset="0"/>
                </a:rPr>
                <a:t> distributed over threads</a:t>
              </a:r>
            </a:p>
            <a:p>
              <a:r>
                <a:rPr lang="en-US" sz="3600" dirty="0" smtClean="0">
                  <a:solidFill>
                    <a:schemeClr val="tx2"/>
                  </a:solidFill>
                  <a:latin typeface="Yanone Kaffeesatz Regular" panose="02000000000000000000" pitchFamily="2" charset="0"/>
                </a:rPr>
                <a:t>and processors</a:t>
              </a:r>
            </a:p>
          </p:txBody>
        </p:sp>
      </p:grpSp>
    </p:spTree>
    <p:extLst>
      <p:ext uri="{BB962C8B-B14F-4D97-AF65-F5344CB8AC3E}">
        <p14:creationId xmlns:p14="http://schemas.microsoft.com/office/powerpoint/2010/main" val="403767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9395" y="1905506"/>
            <a:ext cx="5173211" cy="3046988"/>
          </a:xfrm>
          <a:prstGeom prst="rect">
            <a:avLst/>
          </a:prstGeom>
        </p:spPr>
        <p:txBody>
          <a:bodyPr wrap="none">
            <a:spAutoFit/>
          </a:bodyPr>
          <a:lstStyle/>
          <a:p>
            <a:r>
              <a:rPr lang="en-US" sz="9600" dirty="0">
                <a:solidFill>
                  <a:schemeClr val="tx2"/>
                </a:solidFill>
                <a:latin typeface="Yanone Kaffeesatz Regular" panose="02000000000000000000" pitchFamily="2" charset="0"/>
              </a:rPr>
              <a:t>a</a:t>
            </a:r>
            <a:r>
              <a:rPr lang="en-US" sz="9600" dirty="0" smtClean="0">
                <a:solidFill>
                  <a:schemeClr val="tx2"/>
                </a:solidFill>
                <a:latin typeface="Yanone Kaffeesatz Regular" panose="02000000000000000000" pitchFamily="2" charset="0"/>
              </a:rPr>
              <a:t>wait task;</a:t>
            </a:r>
          </a:p>
          <a:p>
            <a:r>
              <a:rPr lang="en-US" sz="9600" dirty="0">
                <a:solidFill>
                  <a:schemeClr val="accent4"/>
                </a:solidFill>
                <a:latin typeface="Yanone Kaffeesatz Regular" panose="02000000000000000000" pitchFamily="2" charset="0"/>
              </a:rPr>
              <a:t>c</a:t>
            </a:r>
            <a:r>
              <a:rPr lang="en-US" sz="9600" dirty="0" smtClean="0">
                <a:solidFill>
                  <a:schemeClr val="accent4"/>
                </a:solidFill>
                <a:latin typeface="Yanone Kaffeesatz Regular" panose="02000000000000000000" pitchFamily="2" charset="0"/>
              </a:rPr>
              <a:t>ontinuation</a:t>
            </a:r>
            <a:r>
              <a:rPr lang="en-US" sz="9600" dirty="0" smtClean="0">
                <a:solidFill>
                  <a:schemeClr val="tx2"/>
                </a:solidFill>
                <a:latin typeface="Yanone Kaffeesatz Regular" panose="02000000000000000000" pitchFamily="2" charset="0"/>
              </a:rPr>
              <a:t>;</a:t>
            </a:r>
            <a:endParaRPr lang="de-CH" dirty="0"/>
          </a:p>
        </p:txBody>
      </p:sp>
    </p:spTree>
    <p:extLst>
      <p:ext uri="{BB962C8B-B14F-4D97-AF65-F5344CB8AC3E}">
        <p14:creationId xmlns:p14="http://schemas.microsoft.com/office/powerpoint/2010/main" val="388847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3106" y="2141247"/>
            <a:ext cx="11363117" cy="3371436"/>
            <a:chOff x="230185" y="1150439"/>
            <a:chExt cx="11363117" cy="3371436"/>
          </a:xfrm>
        </p:grpSpPr>
        <p:grpSp>
          <p:nvGrpSpPr>
            <p:cNvPr id="9" name="Group 8"/>
            <p:cNvGrpSpPr/>
            <p:nvPr/>
          </p:nvGrpSpPr>
          <p:grpSpPr>
            <a:xfrm>
              <a:off x="4947413" y="1150439"/>
              <a:ext cx="6645889" cy="3371436"/>
              <a:chOff x="5536227" y="624355"/>
              <a:chExt cx="6645889" cy="3371436"/>
            </a:xfrm>
          </p:grpSpPr>
          <p:sp>
            <p:nvSpPr>
              <p:cNvPr id="3" name="Rectangle 2"/>
              <p:cNvSpPr/>
              <p:nvPr/>
            </p:nvSpPr>
            <p:spPr>
              <a:xfrm>
                <a:off x="6825361" y="891252"/>
                <a:ext cx="4605748" cy="1200329"/>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A person juggling multiple balls</a:t>
                </a:r>
                <a:br>
                  <a:rPr lang="en-US" sz="3600" dirty="0" smtClean="0">
                    <a:solidFill>
                      <a:schemeClr val="tx2"/>
                    </a:solidFill>
                    <a:latin typeface="Yanone Kaffeesatz Regular" panose="02000000000000000000" pitchFamily="2" charset="0"/>
                  </a:rPr>
                </a:br>
                <a:r>
                  <a:rPr lang="en-US" sz="3600" dirty="0" smtClean="0">
                    <a:solidFill>
                      <a:schemeClr val="tx2"/>
                    </a:solidFill>
                    <a:latin typeface="Yanone Kaffeesatz Regular" panose="02000000000000000000" pitchFamily="2" charset="0"/>
                  </a:rPr>
                  <a:t>concurrently</a:t>
                </a:r>
              </a:p>
            </p:txBody>
          </p:sp>
          <p:sp>
            <p:nvSpPr>
              <p:cNvPr id="6" name="Rectangle 5"/>
              <p:cNvSpPr/>
              <p:nvPr/>
            </p:nvSpPr>
            <p:spPr>
              <a:xfrm rot="16200000">
                <a:off x="4450674" y="1709908"/>
                <a:ext cx="3371436" cy="1200329"/>
              </a:xfrm>
              <a:prstGeom prst="rect">
                <a:avLst/>
              </a:prstGeom>
            </p:spPr>
            <p:txBody>
              <a:bodyPr wrap="none">
                <a:spAutoFit/>
              </a:bodyPr>
              <a:lstStyle/>
              <a:p>
                <a:r>
                  <a:rPr lang="en-US" sz="7200" dirty="0" smtClean="0">
                    <a:solidFill>
                      <a:schemeClr val="accent3"/>
                    </a:solidFill>
                    <a:latin typeface="Yanone Kaffeesatz Regular" panose="02000000000000000000" pitchFamily="2" charset="0"/>
                  </a:rPr>
                  <a:t>interleaved</a:t>
                </a:r>
                <a:endParaRPr lang="en-US" sz="6000" dirty="0" smtClean="0">
                  <a:solidFill>
                    <a:schemeClr val="accent3"/>
                  </a:solidFill>
                  <a:latin typeface="Yanone Kaffeesatz Regular" panose="02000000000000000000" pitchFamily="2" charset="0"/>
                </a:endParaRPr>
              </a:p>
            </p:txBody>
          </p:sp>
          <p:sp>
            <p:nvSpPr>
              <p:cNvPr id="8" name="Rectangle 7"/>
              <p:cNvSpPr/>
              <p:nvPr/>
            </p:nvSpPr>
            <p:spPr>
              <a:xfrm>
                <a:off x="6734791" y="2528561"/>
                <a:ext cx="5447325" cy="1200329"/>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Work </a:t>
                </a:r>
                <a:r>
                  <a:rPr lang="en-US" sz="3600" dirty="0" smtClean="0">
                    <a:solidFill>
                      <a:schemeClr val="accent4"/>
                    </a:solidFill>
                    <a:latin typeface="Yanone Kaffeesatz Regular" panose="02000000000000000000" pitchFamily="2" charset="0"/>
                  </a:rPr>
                  <a:t>can</a:t>
                </a:r>
                <a:r>
                  <a:rPr lang="en-US" sz="3600" dirty="0" smtClean="0">
                    <a:solidFill>
                      <a:schemeClr val="tx2"/>
                    </a:solidFill>
                    <a:latin typeface="Yanone Kaffeesatz Regular" panose="02000000000000000000" pitchFamily="2" charset="0"/>
                  </a:rPr>
                  <a:t> be distributed over threads</a:t>
                </a:r>
              </a:p>
              <a:p>
                <a:r>
                  <a:rPr lang="en-US" sz="3600" dirty="0" smtClean="0">
                    <a:solidFill>
                      <a:schemeClr val="tx2"/>
                    </a:solidFill>
                    <a:latin typeface="Yanone Kaffeesatz Regular" panose="02000000000000000000" pitchFamily="2" charset="0"/>
                  </a:rPr>
                  <a:t>and processors</a:t>
                </a:r>
              </a:p>
            </p:txBody>
          </p:sp>
        </p:grpSp>
        <p:sp>
          <p:nvSpPr>
            <p:cNvPr id="11" name="Rectangle 10"/>
            <p:cNvSpPr/>
            <p:nvPr/>
          </p:nvSpPr>
          <p:spPr>
            <a:xfrm>
              <a:off x="230185" y="3331644"/>
              <a:ext cx="2488182" cy="923330"/>
            </a:xfrm>
            <a:prstGeom prst="rect">
              <a:avLst/>
            </a:prstGeom>
          </p:spPr>
          <p:txBody>
            <a:bodyPr wrap="none">
              <a:spAutoFit/>
            </a:bodyPr>
            <a:lstStyle/>
            <a:p>
              <a:r>
                <a:rPr lang="en-US" sz="5400" dirty="0" smtClean="0">
                  <a:solidFill>
                    <a:schemeClr val="accent2"/>
                  </a:solidFill>
                  <a:latin typeface="Yanone Kaffeesatz Regular" panose="02000000000000000000" pitchFamily="2" charset="0"/>
                </a:rPr>
                <a:t>concurrent</a:t>
              </a:r>
              <a:endParaRPr lang="de-CH" sz="1100" dirty="0"/>
            </a:p>
          </p:txBody>
        </p:sp>
        <p:sp>
          <p:nvSpPr>
            <p:cNvPr id="12" name="Rectangle 11"/>
            <p:cNvSpPr/>
            <p:nvPr/>
          </p:nvSpPr>
          <p:spPr>
            <a:xfrm>
              <a:off x="2809218" y="2408314"/>
              <a:ext cx="2488182" cy="923330"/>
            </a:xfrm>
            <a:prstGeom prst="rect">
              <a:avLst/>
            </a:prstGeom>
          </p:spPr>
          <p:txBody>
            <a:bodyPr wrap="none">
              <a:spAutoFit/>
            </a:bodyPr>
            <a:lstStyle/>
            <a:p>
              <a:r>
                <a:rPr lang="en-US" sz="5400" dirty="0" smtClean="0">
                  <a:solidFill>
                    <a:schemeClr val="accent2"/>
                  </a:solidFill>
                  <a:latin typeface="Yanone Kaffeesatz Regular" panose="02000000000000000000" pitchFamily="2" charset="0"/>
                </a:rPr>
                <a:t>concurrent</a:t>
              </a:r>
              <a:endParaRPr lang="de-CH" sz="1100" dirty="0"/>
            </a:p>
          </p:txBody>
        </p:sp>
        <p:sp>
          <p:nvSpPr>
            <p:cNvPr id="13" name="Rectangle 12"/>
            <p:cNvSpPr/>
            <p:nvPr/>
          </p:nvSpPr>
          <p:spPr>
            <a:xfrm>
              <a:off x="1627745" y="1417336"/>
              <a:ext cx="2488182" cy="923330"/>
            </a:xfrm>
            <a:prstGeom prst="rect">
              <a:avLst/>
            </a:prstGeom>
          </p:spPr>
          <p:txBody>
            <a:bodyPr wrap="none">
              <a:spAutoFit/>
            </a:bodyPr>
            <a:lstStyle/>
            <a:p>
              <a:r>
                <a:rPr lang="en-US" sz="5400" dirty="0" smtClean="0">
                  <a:solidFill>
                    <a:schemeClr val="accent2"/>
                  </a:solidFill>
                  <a:latin typeface="Yanone Kaffeesatz Regular" panose="02000000000000000000" pitchFamily="2" charset="0"/>
                </a:rPr>
                <a:t>concurrent</a:t>
              </a:r>
              <a:endParaRPr lang="de-CH" sz="1100" dirty="0"/>
            </a:p>
          </p:txBody>
        </p:sp>
        <p:sp>
          <p:nvSpPr>
            <p:cNvPr id="14" name="Rectangle 13"/>
            <p:cNvSpPr/>
            <p:nvPr/>
          </p:nvSpPr>
          <p:spPr>
            <a:xfrm>
              <a:off x="534985" y="2298522"/>
              <a:ext cx="2488182" cy="923330"/>
            </a:xfrm>
            <a:prstGeom prst="rect">
              <a:avLst/>
            </a:prstGeom>
          </p:spPr>
          <p:txBody>
            <a:bodyPr wrap="none">
              <a:spAutoFit/>
            </a:bodyPr>
            <a:lstStyle/>
            <a:p>
              <a:r>
                <a:rPr lang="en-US" sz="5400" dirty="0" smtClean="0">
                  <a:solidFill>
                    <a:schemeClr val="accent2"/>
                  </a:solidFill>
                  <a:latin typeface="Yanone Kaffeesatz Regular" panose="02000000000000000000" pitchFamily="2" charset="0"/>
                </a:rPr>
                <a:t>concurrent</a:t>
              </a:r>
              <a:endParaRPr lang="de-CH" sz="1100" dirty="0"/>
            </a:p>
          </p:txBody>
        </p:sp>
        <p:sp>
          <p:nvSpPr>
            <p:cNvPr id="15" name="Rectangle 14"/>
            <p:cNvSpPr/>
            <p:nvPr/>
          </p:nvSpPr>
          <p:spPr>
            <a:xfrm>
              <a:off x="2803822" y="3120734"/>
              <a:ext cx="2488182" cy="923330"/>
            </a:xfrm>
            <a:prstGeom prst="rect">
              <a:avLst/>
            </a:prstGeom>
          </p:spPr>
          <p:txBody>
            <a:bodyPr wrap="none">
              <a:spAutoFit/>
            </a:bodyPr>
            <a:lstStyle/>
            <a:p>
              <a:r>
                <a:rPr lang="en-US" sz="5400" dirty="0" smtClean="0">
                  <a:solidFill>
                    <a:schemeClr val="accent2"/>
                  </a:solidFill>
                  <a:latin typeface="Yanone Kaffeesatz Regular" panose="02000000000000000000" pitchFamily="2" charset="0"/>
                </a:rPr>
                <a:t>concurrent</a:t>
              </a:r>
              <a:endParaRPr lang="de-CH" sz="1100" dirty="0"/>
            </a:p>
          </p:txBody>
        </p:sp>
      </p:grpSp>
    </p:spTree>
    <p:extLst>
      <p:ext uri="{BB962C8B-B14F-4D97-AF65-F5344CB8AC3E}">
        <p14:creationId xmlns:p14="http://schemas.microsoft.com/office/powerpoint/2010/main" val="406100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320870" y="1523671"/>
            <a:ext cx="9550260" cy="3810659"/>
            <a:chOff x="1704361" y="710420"/>
            <a:chExt cx="9550260" cy="3810659"/>
          </a:xfrm>
        </p:grpSpPr>
        <p:sp>
          <p:nvSpPr>
            <p:cNvPr id="2" name="Rectangle 1"/>
            <p:cNvSpPr/>
            <p:nvPr/>
          </p:nvSpPr>
          <p:spPr>
            <a:xfrm>
              <a:off x="1704361" y="1016076"/>
              <a:ext cx="3910045" cy="2646878"/>
            </a:xfrm>
            <a:prstGeom prst="rect">
              <a:avLst/>
            </a:prstGeom>
          </p:spPr>
          <p:txBody>
            <a:bodyPr wrap="none">
              <a:spAutoFit/>
            </a:bodyPr>
            <a:lstStyle/>
            <a:p>
              <a:r>
                <a:rPr lang="en-US" sz="16600" dirty="0" err="1" smtClean="0">
                  <a:solidFill>
                    <a:schemeClr val="accent2"/>
                  </a:solidFill>
                  <a:latin typeface="Yanone Kaffeesatz Regular" panose="02000000000000000000" pitchFamily="2" charset="0"/>
                </a:rPr>
                <a:t>async</a:t>
              </a:r>
              <a:endParaRPr lang="de-CH" dirty="0"/>
            </a:p>
          </p:txBody>
        </p:sp>
        <p:sp>
          <p:nvSpPr>
            <p:cNvPr id="3" name="Rectangle 2"/>
            <p:cNvSpPr/>
            <p:nvPr/>
          </p:nvSpPr>
          <p:spPr>
            <a:xfrm>
              <a:off x="6784719" y="1139186"/>
              <a:ext cx="3983783" cy="1200329"/>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Reading a book while doing</a:t>
              </a:r>
              <a:br>
                <a:rPr lang="en-US" sz="3600" dirty="0" smtClean="0">
                  <a:solidFill>
                    <a:schemeClr val="tx2"/>
                  </a:solidFill>
                  <a:latin typeface="Yanone Kaffeesatz Regular" panose="02000000000000000000" pitchFamily="2" charset="0"/>
                </a:rPr>
              </a:br>
              <a:r>
                <a:rPr lang="en-US" sz="3600" dirty="0" smtClean="0">
                  <a:solidFill>
                    <a:schemeClr val="tx2"/>
                  </a:solidFill>
                  <a:latin typeface="Yanone Kaffeesatz Regular" panose="02000000000000000000" pitchFamily="2" charset="0"/>
                </a:rPr>
                <a:t>the laundry</a:t>
              </a:r>
            </a:p>
          </p:txBody>
        </p:sp>
        <p:sp>
          <p:nvSpPr>
            <p:cNvPr id="6" name="Rectangle 5"/>
            <p:cNvSpPr/>
            <p:nvPr/>
          </p:nvSpPr>
          <p:spPr>
            <a:xfrm rot="16200000">
              <a:off x="4231544" y="2015585"/>
              <a:ext cx="3810659" cy="1200329"/>
            </a:xfrm>
            <a:prstGeom prst="rect">
              <a:avLst/>
            </a:prstGeom>
          </p:spPr>
          <p:txBody>
            <a:bodyPr wrap="none">
              <a:spAutoFit/>
            </a:bodyPr>
            <a:lstStyle/>
            <a:p>
              <a:r>
                <a:rPr lang="en-US" sz="7200" dirty="0">
                  <a:solidFill>
                    <a:schemeClr val="accent3"/>
                  </a:solidFill>
                  <a:latin typeface="Yanone Kaffeesatz Regular" panose="02000000000000000000" pitchFamily="2" charset="0"/>
                </a:rPr>
                <a:t>e</a:t>
              </a:r>
              <a:r>
                <a:rPr lang="en-US" sz="7200" dirty="0" smtClean="0">
                  <a:solidFill>
                    <a:schemeClr val="accent3"/>
                  </a:solidFill>
                  <a:latin typeface="Yanone Kaffeesatz Regular" panose="02000000000000000000" pitchFamily="2" charset="0"/>
                </a:rPr>
                <a:t>vent-driven</a:t>
              </a:r>
            </a:p>
          </p:txBody>
        </p:sp>
        <p:sp>
          <p:nvSpPr>
            <p:cNvPr id="8" name="Rectangle 7"/>
            <p:cNvSpPr/>
            <p:nvPr/>
          </p:nvSpPr>
          <p:spPr>
            <a:xfrm>
              <a:off x="6737038" y="3320750"/>
              <a:ext cx="4517583" cy="1200329"/>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Worker is </a:t>
              </a:r>
              <a:r>
                <a:rPr lang="en-US" sz="3600" dirty="0" smtClean="0">
                  <a:solidFill>
                    <a:schemeClr val="accent4"/>
                  </a:solidFill>
                  <a:latin typeface="Yanone Kaffeesatz Regular" panose="02000000000000000000" pitchFamily="2" charset="0"/>
                </a:rPr>
                <a:t>free</a:t>
              </a:r>
              <a:r>
                <a:rPr lang="en-US" sz="3600" dirty="0" smtClean="0">
                  <a:solidFill>
                    <a:schemeClr val="tx2"/>
                  </a:solidFill>
                  <a:latin typeface="Yanone Kaffeesatz Regular" panose="02000000000000000000" pitchFamily="2" charset="0"/>
                </a:rPr>
                <a:t> until signal</a:t>
              </a:r>
              <a:br>
                <a:rPr lang="en-US" sz="3600" dirty="0" smtClean="0">
                  <a:solidFill>
                    <a:schemeClr val="tx2"/>
                  </a:solidFill>
                  <a:latin typeface="Yanone Kaffeesatz Regular" panose="02000000000000000000" pitchFamily="2" charset="0"/>
                </a:rPr>
              </a:br>
              <a:r>
                <a:rPr lang="en-US" sz="3600" dirty="0" smtClean="0">
                  <a:solidFill>
                    <a:schemeClr val="tx2"/>
                  </a:solidFill>
                  <a:latin typeface="Yanone Kaffeesatz Regular" panose="02000000000000000000" pitchFamily="2" charset="0"/>
                </a:rPr>
                <a:t>indicates external task is done</a:t>
              </a:r>
            </a:p>
          </p:txBody>
        </p:sp>
      </p:grpSp>
    </p:spTree>
    <p:extLst>
      <p:ext uri="{BB962C8B-B14F-4D97-AF65-F5344CB8AC3E}">
        <p14:creationId xmlns:p14="http://schemas.microsoft.com/office/powerpoint/2010/main" val="395536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182" y="1829327"/>
            <a:ext cx="4690708" cy="2646878"/>
          </a:xfrm>
          <a:prstGeom prst="rect">
            <a:avLst/>
          </a:prstGeom>
        </p:spPr>
        <p:txBody>
          <a:bodyPr wrap="none">
            <a:spAutoFit/>
          </a:bodyPr>
          <a:lstStyle/>
          <a:p>
            <a:r>
              <a:rPr lang="en-US" sz="16600" dirty="0" smtClean="0">
                <a:solidFill>
                  <a:schemeClr val="accent2"/>
                </a:solidFill>
                <a:latin typeface="Yanone Kaffeesatz Regular" panose="02000000000000000000" pitchFamily="2" charset="0"/>
              </a:rPr>
              <a:t>Thread</a:t>
            </a:r>
            <a:endParaRPr lang="de-CH" dirty="0"/>
          </a:p>
        </p:txBody>
      </p:sp>
      <p:sp>
        <p:nvSpPr>
          <p:cNvPr id="3" name="Rectangle 2"/>
          <p:cNvSpPr/>
          <p:nvPr/>
        </p:nvSpPr>
        <p:spPr>
          <a:xfrm>
            <a:off x="5690867" y="2275603"/>
            <a:ext cx="6159058" cy="1754326"/>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One of many possible </a:t>
            </a:r>
            <a:r>
              <a:rPr lang="en-US" sz="3600" dirty="0" smtClean="0">
                <a:solidFill>
                  <a:schemeClr val="accent4"/>
                </a:solidFill>
                <a:latin typeface="Yanone Kaffeesatz Regular" panose="02000000000000000000" pitchFamily="2" charset="0"/>
              </a:rPr>
              <a:t>worker</a:t>
            </a:r>
            <a:r>
              <a:rPr lang="en-US" sz="3600" dirty="0" smtClean="0">
                <a:solidFill>
                  <a:schemeClr val="tx2"/>
                </a:solidFill>
                <a:latin typeface="Yanone Kaffeesatz Regular" panose="02000000000000000000" pitchFamily="2" charset="0"/>
              </a:rPr>
              <a:t> responsible</a:t>
            </a:r>
            <a:br>
              <a:rPr lang="en-US" sz="3600" dirty="0" smtClean="0">
                <a:solidFill>
                  <a:schemeClr val="tx2"/>
                </a:solidFill>
                <a:latin typeface="Yanone Kaffeesatz Regular" panose="02000000000000000000" pitchFamily="2" charset="0"/>
              </a:rPr>
            </a:br>
            <a:r>
              <a:rPr lang="en-US" sz="3600" dirty="0" smtClean="0">
                <a:solidFill>
                  <a:schemeClr val="tx2"/>
                </a:solidFill>
                <a:latin typeface="Yanone Kaffeesatz Regular" panose="02000000000000000000" pitchFamily="2" charset="0"/>
              </a:rPr>
              <a:t>for getting </a:t>
            </a:r>
            <a:r>
              <a:rPr lang="en-US" sz="3600" dirty="0" smtClean="0">
                <a:solidFill>
                  <a:schemeClr val="accent4"/>
                </a:solidFill>
                <a:latin typeface="Yanone Kaffeesatz Regular" panose="02000000000000000000" pitchFamily="2" charset="0"/>
              </a:rPr>
              <a:t>Task</a:t>
            </a:r>
            <a:r>
              <a:rPr lang="en-US" sz="3600" dirty="0" smtClean="0">
                <a:solidFill>
                  <a:schemeClr val="tx2"/>
                </a:solidFill>
                <a:latin typeface="Yanone Kaffeesatz Regular" panose="02000000000000000000" pitchFamily="2" charset="0"/>
              </a:rPr>
              <a:t>s done that are scheduled </a:t>
            </a:r>
            <a:br>
              <a:rPr lang="en-US" sz="3600" dirty="0" smtClean="0">
                <a:solidFill>
                  <a:schemeClr val="tx2"/>
                </a:solidFill>
                <a:latin typeface="Yanone Kaffeesatz Regular" panose="02000000000000000000" pitchFamily="2" charset="0"/>
              </a:rPr>
            </a:br>
            <a:r>
              <a:rPr lang="en-US" sz="3600" dirty="0" smtClean="0">
                <a:solidFill>
                  <a:schemeClr val="tx2"/>
                </a:solidFill>
                <a:latin typeface="Yanone Kaffeesatz Regular" panose="02000000000000000000" pitchFamily="2" charset="0"/>
              </a:rPr>
              <a:t>in the task queue </a:t>
            </a:r>
          </a:p>
        </p:txBody>
      </p:sp>
    </p:spTree>
    <p:extLst>
      <p:ext uri="{BB962C8B-B14F-4D97-AF65-F5344CB8AC3E}">
        <p14:creationId xmlns:p14="http://schemas.microsoft.com/office/powerpoint/2010/main" val="278740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870" y="1829327"/>
            <a:ext cx="3276859" cy="2646878"/>
          </a:xfrm>
          <a:prstGeom prst="rect">
            <a:avLst/>
          </a:prstGeom>
        </p:spPr>
        <p:txBody>
          <a:bodyPr wrap="none">
            <a:spAutoFit/>
          </a:bodyPr>
          <a:lstStyle/>
          <a:p>
            <a:r>
              <a:rPr lang="en-US" sz="16600" dirty="0" smtClean="0">
                <a:solidFill>
                  <a:schemeClr val="accent2"/>
                </a:solidFill>
                <a:latin typeface="Yanone Kaffeesatz Regular" panose="02000000000000000000" pitchFamily="2" charset="0"/>
              </a:rPr>
              <a:t>Task</a:t>
            </a:r>
            <a:endParaRPr lang="de-CH" dirty="0"/>
          </a:p>
        </p:txBody>
      </p:sp>
      <p:sp>
        <p:nvSpPr>
          <p:cNvPr id="3" name="Rectangle 2"/>
          <p:cNvSpPr/>
          <p:nvPr/>
        </p:nvSpPr>
        <p:spPr>
          <a:xfrm>
            <a:off x="5222332" y="1998604"/>
            <a:ext cx="6208751" cy="2308324"/>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Scheduled</a:t>
            </a:r>
            <a:r>
              <a:rPr lang="en-US" sz="3600" dirty="0" smtClean="0">
                <a:solidFill>
                  <a:schemeClr val="accent4"/>
                </a:solidFill>
                <a:latin typeface="Yanone Kaffeesatz Regular" panose="02000000000000000000" pitchFamily="2" charset="0"/>
              </a:rPr>
              <a:t> Promise</a:t>
            </a:r>
            <a:r>
              <a:rPr lang="en-US" sz="3600" dirty="0" smtClean="0">
                <a:solidFill>
                  <a:schemeClr val="tx2"/>
                </a:solidFill>
                <a:latin typeface="Yanone Kaffeesatz Regular" panose="02000000000000000000" pitchFamily="2" charset="0"/>
              </a:rPr>
              <a:t> which represents </a:t>
            </a:r>
            <a:br>
              <a:rPr lang="en-US" sz="3600" dirty="0" smtClean="0">
                <a:solidFill>
                  <a:schemeClr val="tx2"/>
                </a:solidFill>
                <a:latin typeface="Yanone Kaffeesatz Regular" panose="02000000000000000000" pitchFamily="2" charset="0"/>
              </a:rPr>
            </a:br>
            <a:r>
              <a:rPr lang="en-US" sz="3600" dirty="0" smtClean="0">
                <a:solidFill>
                  <a:schemeClr val="tx2"/>
                </a:solidFill>
                <a:latin typeface="Yanone Kaffeesatz Regular" panose="02000000000000000000" pitchFamily="2" charset="0"/>
              </a:rPr>
              <a:t>the </a:t>
            </a:r>
            <a:r>
              <a:rPr lang="en-US" sz="3600" dirty="0" smtClean="0">
                <a:solidFill>
                  <a:schemeClr val="accent4"/>
                </a:solidFill>
                <a:latin typeface="Yanone Kaffeesatz Regular" panose="02000000000000000000" pitchFamily="2" charset="0"/>
              </a:rPr>
              <a:t>state</a:t>
            </a:r>
            <a:r>
              <a:rPr lang="en-US" sz="3600" dirty="0" smtClean="0">
                <a:solidFill>
                  <a:schemeClr val="tx2"/>
                </a:solidFill>
                <a:latin typeface="Yanone Kaffeesatz Regular" panose="02000000000000000000" pitchFamily="2" charset="0"/>
              </a:rPr>
              <a:t> and </a:t>
            </a:r>
            <a:r>
              <a:rPr lang="en-US" sz="3600" dirty="0" smtClean="0">
                <a:solidFill>
                  <a:schemeClr val="accent4"/>
                </a:solidFill>
                <a:latin typeface="Yanone Kaffeesatz Regular" panose="02000000000000000000" pitchFamily="2" charset="0"/>
              </a:rPr>
              <a:t>outcome</a:t>
            </a:r>
            <a:r>
              <a:rPr lang="en-US" sz="3600" dirty="0" smtClean="0">
                <a:solidFill>
                  <a:schemeClr val="tx2"/>
                </a:solidFill>
                <a:latin typeface="Yanone Kaffeesatz Regular" panose="02000000000000000000" pitchFamily="2" charset="0"/>
              </a:rPr>
              <a:t> </a:t>
            </a:r>
            <a:br>
              <a:rPr lang="en-US" sz="3600" dirty="0" smtClean="0">
                <a:solidFill>
                  <a:schemeClr val="tx2"/>
                </a:solidFill>
                <a:latin typeface="Yanone Kaffeesatz Regular" panose="02000000000000000000" pitchFamily="2" charset="0"/>
              </a:rPr>
            </a:br>
            <a:r>
              <a:rPr lang="en-US" sz="3600" dirty="0" smtClean="0">
                <a:solidFill>
                  <a:schemeClr val="tx2"/>
                </a:solidFill>
                <a:latin typeface="Yanone Kaffeesatz Regular" panose="02000000000000000000" pitchFamily="2" charset="0"/>
              </a:rPr>
              <a:t>of an operation at any given time executed</a:t>
            </a:r>
            <a:br>
              <a:rPr lang="en-US" sz="3600" dirty="0" smtClean="0">
                <a:solidFill>
                  <a:schemeClr val="tx2"/>
                </a:solidFill>
                <a:latin typeface="Yanone Kaffeesatz Regular" panose="02000000000000000000" pitchFamily="2" charset="0"/>
              </a:rPr>
            </a:br>
            <a:r>
              <a:rPr lang="en-US" sz="3600" dirty="0" smtClean="0">
                <a:solidFill>
                  <a:schemeClr val="accent4"/>
                </a:solidFill>
                <a:latin typeface="Yanone Kaffeesatz Regular" panose="02000000000000000000" pitchFamily="2" charset="0"/>
              </a:rPr>
              <a:t>now, later or never</a:t>
            </a:r>
          </a:p>
        </p:txBody>
      </p:sp>
    </p:spTree>
    <p:extLst>
      <p:ext uri="{BB962C8B-B14F-4D97-AF65-F5344CB8AC3E}">
        <p14:creationId xmlns:p14="http://schemas.microsoft.com/office/powerpoint/2010/main" val="6153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5704" y="1050953"/>
            <a:ext cx="6593472" cy="5386090"/>
          </a:xfrm>
          <a:prstGeom prst="rect">
            <a:avLst/>
          </a:prstGeom>
        </p:spPr>
        <p:txBody>
          <a:bodyPr wrap="none">
            <a:spAutoFit/>
          </a:bodyPr>
          <a:lstStyle/>
          <a:p>
            <a:r>
              <a:rPr lang="en-US" sz="34400" dirty="0" smtClean="0">
                <a:solidFill>
                  <a:schemeClr val="accent2"/>
                </a:solidFill>
                <a:latin typeface="Yanone Kaffeesatz Regular" panose="02000000000000000000" pitchFamily="2" charset="0"/>
              </a:rPr>
              <a:t>Task</a:t>
            </a:r>
            <a:endParaRPr lang="de-CH" sz="2400" dirty="0"/>
          </a:p>
        </p:txBody>
      </p:sp>
      <p:sp>
        <p:nvSpPr>
          <p:cNvPr id="4" name="Rectangle 3"/>
          <p:cNvSpPr/>
          <p:nvPr/>
        </p:nvSpPr>
        <p:spPr>
          <a:xfrm>
            <a:off x="5690867" y="2275603"/>
            <a:ext cx="2204450" cy="646331"/>
          </a:xfrm>
          <a:prstGeom prst="rect">
            <a:avLst/>
          </a:prstGeom>
        </p:spPr>
        <p:txBody>
          <a:bodyPr wrap="none">
            <a:spAutoFit/>
          </a:bodyPr>
          <a:lstStyle/>
          <a:p>
            <a:r>
              <a:rPr lang="en-US" sz="3600" dirty="0" smtClean="0">
                <a:solidFill>
                  <a:schemeClr val="accent3"/>
                </a:solidFill>
                <a:latin typeface="Yanone Kaffeesatz Regular" panose="02000000000000000000" pitchFamily="2" charset="0"/>
              </a:rPr>
              <a:t>Forget thread!</a:t>
            </a:r>
          </a:p>
        </p:txBody>
      </p:sp>
      <p:sp>
        <p:nvSpPr>
          <p:cNvPr id="5" name="Rectangle 4"/>
          <p:cNvSpPr/>
          <p:nvPr/>
        </p:nvSpPr>
        <p:spPr>
          <a:xfrm>
            <a:off x="710011" y="2538448"/>
            <a:ext cx="3033203" cy="2215991"/>
          </a:xfrm>
          <a:prstGeom prst="rect">
            <a:avLst/>
          </a:prstGeom>
        </p:spPr>
        <p:txBody>
          <a:bodyPr wrap="none">
            <a:spAutoFit/>
          </a:bodyPr>
          <a:lstStyle/>
          <a:p>
            <a:r>
              <a:rPr lang="en-US" sz="13800" dirty="0" smtClean="0">
                <a:solidFill>
                  <a:schemeClr val="tx2"/>
                </a:solidFill>
                <a:latin typeface="Yanone Kaffeesatz Regular" panose="02000000000000000000" pitchFamily="2" charset="0"/>
              </a:rPr>
              <a:t>think</a:t>
            </a:r>
            <a:endParaRPr lang="de-CH" sz="1600" dirty="0">
              <a:solidFill>
                <a:schemeClr val="tx2"/>
              </a:solidFill>
            </a:endParaRPr>
          </a:p>
        </p:txBody>
      </p:sp>
    </p:spTree>
    <p:extLst>
      <p:ext uri="{BB962C8B-B14F-4D97-AF65-F5344CB8AC3E}">
        <p14:creationId xmlns:p14="http://schemas.microsoft.com/office/powerpoint/2010/main" val="328042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8199" y="1315449"/>
            <a:ext cx="9881231" cy="3154710"/>
          </a:xfrm>
          <a:prstGeom prst="rect">
            <a:avLst/>
          </a:prstGeom>
        </p:spPr>
        <p:txBody>
          <a:bodyPr wrap="none">
            <a:spAutoFit/>
          </a:bodyPr>
          <a:lstStyle/>
          <a:p>
            <a:r>
              <a:rPr lang="en-US" sz="19900" dirty="0" err="1">
                <a:solidFill>
                  <a:schemeClr val="accent2"/>
                </a:solidFill>
                <a:latin typeface="Yanone Kaffeesatz Regular" panose="02000000000000000000" pitchFamily="2" charset="0"/>
              </a:rPr>
              <a:t>a</a:t>
            </a:r>
            <a:r>
              <a:rPr lang="en-US" sz="19900" dirty="0" err="1" smtClean="0">
                <a:solidFill>
                  <a:schemeClr val="accent2"/>
                </a:solidFill>
                <a:latin typeface="Yanone Kaffeesatz Regular" panose="02000000000000000000" pitchFamily="2" charset="0"/>
              </a:rPr>
              <a:t>sync</a:t>
            </a:r>
            <a:r>
              <a:rPr lang="en-US" sz="19900" dirty="0" smtClean="0">
                <a:solidFill>
                  <a:schemeClr val="accent2"/>
                </a:solidFill>
                <a:latin typeface="Yanone Kaffeesatz Regular" panose="02000000000000000000" pitchFamily="2" charset="0"/>
              </a:rPr>
              <a:t>/await</a:t>
            </a:r>
            <a:endParaRPr lang="de-CH" sz="2000" dirty="0"/>
          </a:p>
        </p:txBody>
      </p:sp>
      <p:sp>
        <p:nvSpPr>
          <p:cNvPr id="3" name="Rectangle 2"/>
          <p:cNvSpPr/>
          <p:nvPr/>
        </p:nvSpPr>
        <p:spPr>
          <a:xfrm>
            <a:off x="6483462" y="4128445"/>
            <a:ext cx="4544834" cy="1200329"/>
          </a:xfrm>
          <a:prstGeom prst="rect">
            <a:avLst/>
          </a:prstGeom>
        </p:spPr>
        <p:txBody>
          <a:bodyPr wrap="none">
            <a:spAutoFit/>
          </a:bodyPr>
          <a:lstStyle/>
          <a:p>
            <a:r>
              <a:rPr lang="en-US" sz="7200" dirty="0" smtClean="0">
                <a:solidFill>
                  <a:schemeClr val="tx2"/>
                </a:solidFill>
                <a:latin typeface="Yanone Kaffeesatz Regular" panose="02000000000000000000" pitchFamily="2" charset="0"/>
              </a:rPr>
              <a:t>syntactic sugar</a:t>
            </a:r>
            <a:endParaRPr lang="de-CH" sz="7200" dirty="0">
              <a:solidFill>
                <a:schemeClr val="tx2"/>
              </a:solidFill>
            </a:endParaRPr>
          </a:p>
        </p:txBody>
      </p:sp>
      <p:sp>
        <p:nvSpPr>
          <p:cNvPr id="4" name="Rectangle 3"/>
          <p:cNvSpPr/>
          <p:nvPr/>
        </p:nvSpPr>
        <p:spPr>
          <a:xfrm>
            <a:off x="8754879" y="4929550"/>
            <a:ext cx="2501006" cy="584775"/>
          </a:xfrm>
          <a:prstGeom prst="rect">
            <a:avLst/>
          </a:prstGeom>
        </p:spPr>
        <p:txBody>
          <a:bodyPr wrap="none">
            <a:spAutoFit/>
          </a:bodyPr>
          <a:lstStyle/>
          <a:p>
            <a:r>
              <a:rPr lang="en-US" sz="3200" dirty="0" smtClean="0">
                <a:solidFill>
                  <a:schemeClr val="accent4"/>
                </a:solidFill>
                <a:latin typeface="Yanone Kaffeesatz Regular" panose="02000000000000000000" pitchFamily="2" charset="0"/>
              </a:rPr>
              <a:t>compiler        </a:t>
            </a:r>
            <a:r>
              <a:rPr lang="en-US" sz="3200" dirty="0" smtClean="0">
                <a:solidFill>
                  <a:schemeClr val="accent4"/>
                </a:solidFill>
                <a:latin typeface="Yanone Kaffeesatz Regular" panose="02000000000000000000" pitchFamily="2" charset="0"/>
              </a:rPr>
              <a:t>magic</a:t>
            </a:r>
            <a:endParaRPr lang="de-CH" sz="3200" dirty="0">
              <a:solidFill>
                <a:schemeClr val="accent4"/>
              </a:solidFill>
            </a:endParaRPr>
          </a:p>
        </p:txBody>
      </p:sp>
    </p:spTree>
    <p:extLst>
      <p:ext uri="{BB962C8B-B14F-4D97-AF65-F5344CB8AC3E}">
        <p14:creationId xmlns:p14="http://schemas.microsoft.com/office/powerpoint/2010/main" val="405250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500" y="1829327"/>
            <a:ext cx="8477001" cy="2646878"/>
          </a:xfrm>
          <a:prstGeom prst="rect">
            <a:avLst/>
          </a:prstGeom>
        </p:spPr>
        <p:txBody>
          <a:bodyPr wrap="none">
            <a:spAutoFit/>
          </a:bodyPr>
          <a:lstStyle/>
          <a:p>
            <a:r>
              <a:rPr lang="en-US" sz="16600" dirty="0" smtClean="0">
                <a:solidFill>
                  <a:schemeClr val="accent2"/>
                </a:solidFill>
                <a:latin typeface="Yanone Kaffeesatz Regular" panose="02000000000000000000" pitchFamily="2" charset="0"/>
              </a:rPr>
              <a:t>Continuation</a:t>
            </a:r>
            <a:endParaRPr lang="de-CH" dirty="0"/>
          </a:p>
        </p:txBody>
      </p:sp>
      <p:sp>
        <p:nvSpPr>
          <p:cNvPr id="3" name="Rectangle 2"/>
          <p:cNvSpPr/>
          <p:nvPr/>
        </p:nvSpPr>
        <p:spPr>
          <a:xfrm>
            <a:off x="1857500" y="1182996"/>
            <a:ext cx="6086923" cy="646331"/>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A function that is scheduled for execution</a:t>
            </a:r>
            <a:endParaRPr lang="en-US" sz="3600" dirty="0" smtClean="0">
              <a:solidFill>
                <a:schemeClr val="accent4"/>
              </a:solidFill>
              <a:latin typeface="Yanone Kaffeesatz Regular" panose="02000000000000000000" pitchFamily="2" charset="0"/>
            </a:endParaRPr>
          </a:p>
        </p:txBody>
      </p:sp>
      <p:sp>
        <p:nvSpPr>
          <p:cNvPr id="5" name="Rectangle 4"/>
          <p:cNvSpPr/>
          <p:nvPr/>
        </p:nvSpPr>
        <p:spPr>
          <a:xfrm>
            <a:off x="3952626" y="4476205"/>
            <a:ext cx="63818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after its antecedent function has completed</a:t>
            </a:r>
            <a:endParaRPr lang="en-US"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01503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688" y="1536174"/>
            <a:ext cx="8276625" cy="3785652"/>
          </a:xfrm>
          <a:prstGeom prst="rect">
            <a:avLst/>
          </a:prstGeom>
        </p:spPr>
        <p:txBody>
          <a:bodyPr wrap="none">
            <a:spAutoFit/>
          </a:bodyPr>
          <a:lstStyle/>
          <a:p>
            <a:r>
              <a:rPr lang="en-US" sz="8000" dirty="0" err="1" smtClean="0">
                <a:solidFill>
                  <a:schemeClr val="tx2"/>
                </a:solidFill>
                <a:latin typeface="Yanone Kaffeesatz Regular" panose="02000000000000000000" pitchFamily="2" charset="0"/>
              </a:rPr>
              <a:t>task.ContinueWith</a:t>
            </a:r>
            <a:r>
              <a:rPr lang="en-US" sz="8000" dirty="0" smtClean="0">
                <a:solidFill>
                  <a:schemeClr val="tx2"/>
                </a:solidFill>
                <a:latin typeface="Yanone Kaffeesatz Regular" panose="02000000000000000000" pitchFamily="2" charset="0"/>
              </a:rPr>
              <a:t>(t =&gt; { </a:t>
            </a:r>
          </a:p>
          <a:p>
            <a:r>
              <a:rPr lang="en-US" sz="8000" dirty="0" smtClean="0">
                <a:solidFill>
                  <a:schemeClr val="tx2"/>
                </a:solidFill>
                <a:latin typeface="Yanone Kaffeesatz Regular" panose="02000000000000000000" pitchFamily="2" charset="0"/>
              </a:rPr>
              <a:t>   </a:t>
            </a:r>
            <a:r>
              <a:rPr lang="en-US" sz="8000" dirty="0" smtClean="0">
                <a:solidFill>
                  <a:schemeClr val="accent4"/>
                </a:solidFill>
                <a:latin typeface="Yanone Kaffeesatz Regular" panose="02000000000000000000" pitchFamily="2" charset="0"/>
              </a:rPr>
              <a:t>continuation</a:t>
            </a:r>
            <a:r>
              <a:rPr lang="en-US" sz="8000" dirty="0" smtClean="0">
                <a:solidFill>
                  <a:schemeClr val="tx2"/>
                </a:solidFill>
                <a:latin typeface="Yanone Kaffeesatz Regular" panose="02000000000000000000" pitchFamily="2" charset="0"/>
              </a:rPr>
              <a:t>;</a:t>
            </a:r>
            <a:endParaRPr lang="en-US" sz="8000" dirty="0">
              <a:solidFill>
                <a:schemeClr val="tx2"/>
              </a:solidFill>
              <a:latin typeface="Yanone Kaffeesatz Regular" panose="02000000000000000000" pitchFamily="2" charset="0"/>
            </a:endParaRPr>
          </a:p>
          <a:p>
            <a:r>
              <a:rPr lang="en-US" sz="8000" dirty="0" smtClean="0">
                <a:solidFill>
                  <a:schemeClr val="tx2"/>
                </a:solidFill>
                <a:latin typeface="Yanone Kaffeesatz Regular" panose="02000000000000000000" pitchFamily="2" charset="0"/>
              </a:rPr>
              <a:t>})</a:t>
            </a:r>
            <a:endParaRPr lang="de-CH" sz="1400" dirty="0"/>
          </a:p>
        </p:txBody>
      </p:sp>
    </p:spTree>
    <p:extLst>
      <p:ext uri="{BB962C8B-B14F-4D97-AF65-F5344CB8AC3E}">
        <p14:creationId xmlns:p14="http://schemas.microsoft.com/office/powerpoint/2010/main" val="1084786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353</Words>
  <Application>Microsoft Office PowerPoint</Application>
  <PresentationFormat>Widescreen</PresentationFormat>
  <Paragraphs>56</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15</cp:revision>
  <dcterms:created xsi:type="dcterms:W3CDTF">2016-02-22T14:00:45Z</dcterms:created>
  <dcterms:modified xsi:type="dcterms:W3CDTF">2016-02-22T20:35:18Z</dcterms:modified>
</cp:coreProperties>
</file>