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78" r:id="rId2"/>
    <p:sldId id="268" r:id="rId3"/>
    <p:sldId id="277" r:id="rId4"/>
    <p:sldId id="257" r:id="rId5"/>
    <p:sldId id="258" r:id="rId6"/>
    <p:sldId id="259" r:id="rId7"/>
    <p:sldId id="280" r:id="rId8"/>
    <p:sldId id="260" r:id="rId9"/>
    <p:sldId id="282" r:id="rId10"/>
    <p:sldId id="263" r:id="rId11"/>
    <p:sldId id="264" r:id="rId12"/>
    <p:sldId id="261" r:id="rId13"/>
    <p:sldId id="266" r:id="rId14"/>
    <p:sldId id="281" r:id="rId15"/>
    <p:sldId id="265" r:id="rId16"/>
    <p:sldId id="269" r:id="rId17"/>
    <p:sldId id="273" r:id="rId18"/>
    <p:sldId id="274" r:id="rId19"/>
    <p:sldId id="267" r:id="rId20"/>
    <p:sldId id="276" r:id="rId21"/>
    <p:sldId id="27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253" autoAdjust="0"/>
  </p:normalViewPr>
  <p:slideViewPr>
    <p:cSldViewPr snapToGrid="0">
      <p:cViewPr varScale="1">
        <p:scale>
          <a:sx n="156" d="100"/>
          <a:sy n="156" d="100"/>
        </p:scale>
        <p:origin x="38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warm welcome to this first webinar in the </a:t>
            </a:r>
            <a:r>
              <a:rPr lang="en-US" dirty="0" err="1"/>
              <a:t>async</a:t>
            </a:r>
            <a:r>
              <a:rPr lang="en-US" dirty="0"/>
              <a:t> webinar series.</a:t>
            </a:r>
          </a:p>
          <a:p>
            <a:r>
              <a:rPr lang="en-US" baseline="0" dirty="0"/>
              <a:t>Today we talk about </a:t>
            </a:r>
            <a:r>
              <a:rPr lang="en-US" baseline="0" dirty="0" err="1"/>
              <a:t>Async</a:t>
            </a:r>
            <a:r>
              <a:rPr lang="en-US" baseline="0" dirty="0"/>
              <a:t> best-practices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Leaving the thread management to someone</a:t>
            </a:r>
            <a:r>
              <a:rPr lang="en-US" baseline="0" dirty="0"/>
              <a:t> who knows better</a:t>
            </a:r>
          </a:p>
          <a:p>
            <a:r>
              <a:rPr lang="en-US" baseline="0" dirty="0"/>
              <a:t>Leave it to the professionals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99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785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99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Reduces christmas tree programming to code</a:t>
            </a:r>
            <a:r>
              <a:rPr lang="de-CH" baseline="0" dirty="0"/>
              <a:t> which looks much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86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instead of</a:t>
            </a:r>
            <a:r>
              <a:rPr lang="en-US" baseline="0" dirty="0"/>
              <a:t> we can write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1012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Reduces christmas tree programming to code</a:t>
            </a:r>
            <a:r>
              <a:rPr lang="de-CH" baseline="0" dirty="0"/>
              <a:t> which looks much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9520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435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that can be answered in blog posts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what’s next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06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Daniel, Solution Architect…</a:t>
            </a:r>
          </a:p>
          <a:p>
            <a:r>
              <a:rPr lang="en-US" dirty="0"/>
              <a:t>You can reach me on twitter under @danielmarbach</a:t>
            </a:r>
          </a:p>
          <a:p>
            <a:r>
              <a:rPr lang="en-US" dirty="0"/>
              <a:t>I blog on the particular blog and on my personal blog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Reduces christmas tree programming to code</a:t>
            </a:r>
            <a:r>
              <a:rPr lang="de-CH" baseline="0" dirty="0"/>
              <a:t> which looks much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Reduces christmas tree programming to code</a:t>
            </a:r>
            <a:r>
              <a:rPr lang="de-CH" baseline="0" dirty="0"/>
              <a:t> which looks much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webinar we will learn</a:t>
            </a:r>
            <a:r>
              <a:rPr lang="en-US" baseline="0" dirty="0"/>
              <a:t> important terminologies</a:t>
            </a:r>
          </a:p>
          <a:p>
            <a:r>
              <a:rPr lang="en-US" baseline="0" dirty="0"/>
              <a:t>The difference between CPU-bound and IO-bound</a:t>
            </a:r>
          </a:p>
          <a:p>
            <a:r>
              <a:rPr lang="en-US" baseline="0" dirty="0"/>
              <a:t>The difference between Threads and Tasks</a:t>
            </a:r>
          </a:p>
          <a:p>
            <a:r>
              <a:rPr lang="en-US" baseline="0" dirty="0"/>
              <a:t>And a few </a:t>
            </a:r>
            <a:r>
              <a:rPr lang="en-US" baseline="0" dirty="0" err="1"/>
              <a:t>async</a:t>
            </a:r>
            <a:r>
              <a:rPr lang="en-US" baseline="0" dirty="0"/>
              <a:t> best-practices</a:t>
            </a:r>
          </a:p>
          <a:p>
            <a:endParaRPr lang="en-US" baseline="0" dirty="0"/>
          </a:p>
          <a:p>
            <a:r>
              <a:rPr lang="en-US" baseline="0" dirty="0"/>
              <a:t>Before we dive deep into </a:t>
            </a:r>
            <a:r>
              <a:rPr lang="en-US" baseline="0" dirty="0" err="1"/>
              <a:t>async</a:t>
            </a:r>
            <a:r>
              <a:rPr lang="en-US" baseline="0" dirty="0"/>
              <a:t>/await I would like to talk about the terminologies </a:t>
            </a:r>
            <a:r>
              <a:rPr lang="en-US" baseline="0" dirty="0" err="1"/>
              <a:t>paralle</a:t>
            </a:r>
            <a:r>
              <a:rPr lang="en-US" baseline="0" dirty="0"/>
              <a:t>, concurrent and </a:t>
            </a:r>
            <a:r>
              <a:rPr lang="en-US" baseline="0" dirty="0" err="1"/>
              <a:t>async</a:t>
            </a:r>
            <a:r>
              <a:rPr lang="en-US" baseline="0" dirty="0"/>
              <a:t>. They often get confused.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97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can be compared to multiple</a:t>
            </a:r>
            <a:r>
              <a:rPr lang="en-US" baseline="0" dirty="0"/>
              <a:t> employees working in cubicles at the same time for the same project. </a:t>
            </a:r>
          </a:p>
          <a:p>
            <a:endParaRPr lang="en-US" baseline="0" dirty="0"/>
          </a:p>
          <a:p>
            <a:r>
              <a:rPr lang="en-US" baseline="0" dirty="0"/>
              <a:t>In software this means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parallel</a:t>
            </a:r>
            <a:r>
              <a:rPr lang="en-US" baseline="0" dirty="0"/>
              <a:t> program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Independent subexpression are evaluated simultaneously on different processors or thread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Goal: Finish computation faster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Ideally suited for CPU bound work such as sorting data in-memory, filter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be able to benefit from parallelism the problem needs to be dividable into induvial sub items which can be worked on independently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06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Concurrent is like someone who is juggling multiple balls at the same time. The person is the coordinator of the balls and</a:t>
            </a:r>
            <a:r>
              <a:rPr lang="en-US" baseline="0" dirty="0"/>
              <a:t> briefly interacts with the balls when they fall into their hands, i.e. for doing the necessary trajectory corrections.</a:t>
            </a:r>
          </a:p>
          <a:p>
            <a:endParaRPr lang="en-US" baseline="0" dirty="0"/>
          </a:p>
          <a:p>
            <a:r>
              <a:rPr lang="en-US" baseline="0" dirty="0"/>
              <a:t>In software this means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coordinator called Scheduler which deals usually on a single thread with multiple concurrent work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work items can be interleaved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Depending on the scheduler work can still be 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distributed over threads and processors, but doesn’t have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You can achieve parallelism using concurrency</a:t>
            </a:r>
            <a:r>
              <a:rPr lang="en-US" sz="1200" baseline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constructs but not the other way around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21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r>
              <a:rPr lang="de-CH" dirty="0"/>
              <a:t>Asynchronous</a:t>
            </a:r>
            <a:r>
              <a:rPr lang="de-CH" baseline="0" dirty="0"/>
              <a:t> program dispatches tasks to devices that can take care of themselves, leaving the program free to do something else until it receives a signal that the results are finished</a:t>
            </a:r>
          </a:p>
          <a:p>
            <a:r>
              <a:rPr lang="de-CH" baseline="0" dirty="0"/>
              <a:t>Asynchronous programming should be used for external operations which support reactive or event-driven callbacks when they are done. Usually that is the case for IO-bound work. </a:t>
            </a:r>
          </a:p>
          <a:p>
            <a:r>
              <a:rPr lang="de-CH" baseline="0" dirty="0"/>
              <a:t>For example on windows IOCompletionPorts signal the result of a IO operation back to the initiator of the operation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Worker is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free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until signal indicates external task is done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919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It is an abstraction layer which represents both CPU bound and IO-bound operations as a uniformed</a:t>
            </a:r>
            <a:r>
              <a:rPr lang="de-CH" baseline="0" dirty="0"/>
              <a:t> API</a:t>
            </a:r>
          </a:p>
          <a:p>
            <a:endParaRPr lang="en-US" baseline="0" dirty="0"/>
          </a:p>
          <a:p>
            <a:r>
              <a:rPr lang="en-US" baseline="0" dirty="0"/>
              <a:t>Like the task of washing clothes</a:t>
            </a:r>
          </a:p>
          <a:p>
            <a:endParaRPr lang="en-US" baseline="0" dirty="0"/>
          </a:p>
          <a:p>
            <a:r>
              <a:rPr lang="en-US" baseline="0" dirty="0"/>
              <a:t>If Task represents IO-bound then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150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 the state of the task representing the laundry machine would be running, not running, completed</a:t>
            </a:r>
          </a:p>
          <a:p>
            <a:r>
              <a:rPr lang="en-US" baseline="0" dirty="0"/>
              <a:t>The outcome should be clean clothes</a:t>
            </a:r>
          </a:p>
          <a:p>
            <a:r>
              <a:rPr lang="en-US" baseline="0" dirty="0"/>
              <a:t>I can late start the machine with a timer, or the machine can decide to run a health check before the process starts</a:t>
            </a:r>
          </a:p>
          <a:p>
            <a:r>
              <a:rPr lang="en-US" baseline="0" dirty="0"/>
              <a:t>It is also possible that because of failures the machine never starts or my wife cancels the process while I’m reading my book because yet again I’ve chosen the wrong temperature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657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Threads are the w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orkers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responsible for getting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 done that are scheduled</a:t>
            </a:r>
          </a:p>
          <a:p>
            <a:r>
              <a:rPr lang="en-US" dirty="0"/>
              <a:t>A thread can handle multiple IO-bound tasks concurrently</a:t>
            </a:r>
          </a:p>
          <a:p>
            <a:r>
              <a:rPr lang="en-US" dirty="0"/>
              <a:t>But a thread can only handle one CPU-bound task at a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17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24.02.2016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435" y="2411332"/>
            <a:ext cx="96888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best-practices</a:t>
            </a:r>
            <a:endParaRPr lang="de-CH" sz="1100" dirty="0"/>
          </a:p>
        </p:txBody>
      </p:sp>
      <p:sp>
        <p:nvSpPr>
          <p:cNvPr id="6" name="Rectangle 5"/>
          <p:cNvSpPr/>
          <p:nvPr/>
        </p:nvSpPr>
        <p:spPr>
          <a:xfrm>
            <a:off x="1243435" y="1303336"/>
            <a:ext cx="25490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Welcome</a:t>
            </a:r>
            <a:endParaRPr lang="de-CH" sz="105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6116" y="4273380"/>
            <a:ext cx="27061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webinar</a:t>
            </a:r>
            <a:endParaRPr lang="de-CH" sz="1050" dirty="0">
              <a:solidFill>
                <a:schemeClr val="accent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66418" y="735955"/>
            <a:ext cx="9459165" cy="5386090"/>
            <a:chOff x="710011" y="1050953"/>
            <a:chExt cx="9459165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6593472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Task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987168"/>
              <a:ext cx="2204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Forget thread!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011" y="2538448"/>
              <a:ext cx="303320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think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42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500" y="1829327"/>
            <a:ext cx="8477001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Continuation</a:t>
            </a:r>
            <a:endParaRPr lang="de-CH" dirty="0"/>
          </a:p>
        </p:txBody>
      </p:sp>
      <p:sp>
        <p:nvSpPr>
          <p:cNvPr id="3" name="Rectangle 2"/>
          <p:cNvSpPr/>
          <p:nvPr/>
        </p:nvSpPr>
        <p:spPr>
          <a:xfrm>
            <a:off x="1857500" y="1182996"/>
            <a:ext cx="6086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 function that is scheduled for execution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2626" y="4476205"/>
            <a:ext cx="6686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after its prerequisite function has completed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3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532" y="1536174"/>
            <a:ext cx="1100493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cleanLaundry.ContinueWith</a:t>
            </a:r>
            <a:r>
              <a:rPr lang="en-US" sz="8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 =&gt; { </a:t>
            </a:r>
          </a:p>
          <a:p>
            <a:r>
              <a:rPr lang="en-US" sz="8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8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dryLaundry</a:t>
            </a:r>
            <a:r>
              <a:rPr lang="en-US" sz="8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8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08478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8199" y="1315449"/>
            <a:ext cx="988123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/await</a:t>
            </a:r>
            <a:endParaRPr lang="de-CH" sz="2000" dirty="0"/>
          </a:p>
        </p:txBody>
      </p:sp>
      <p:sp>
        <p:nvSpPr>
          <p:cNvPr id="3" name="Rectangle 2"/>
          <p:cNvSpPr/>
          <p:nvPr/>
        </p:nvSpPr>
        <p:spPr>
          <a:xfrm>
            <a:off x="6483462" y="4128445"/>
            <a:ext cx="45448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syntactic sugar</a:t>
            </a:r>
            <a:endParaRPr lang="de-CH" sz="7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55879" y="4984782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compiler        magic</a:t>
            </a:r>
            <a:endParaRPr lang="de-CH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0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532" y="1536174"/>
            <a:ext cx="1100493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cleanLaundry.ContinueWith</a:t>
            </a:r>
            <a:r>
              <a:rPr lang="en-US" sz="8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 =&gt; { </a:t>
            </a:r>
          </a:p>
          <a:p>
            <a:r>
              <a:rPr lang="en-US" sz="8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8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dryLaundry</a:t>
            </a:r>
            <a:r>
              <a:rPr lang="en-US" sz="8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8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8674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9052" y="1905506"/>
            <a:ext cx="7673896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9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cleanLaundry</a:t>
            </a:r>
            <a:r>
              <a:rPr lang="en-US" sz="9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9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dryLaundry</a:t>
            </a:r>
            <a:r>
              <a:rPr lang="en-US" sz="9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8847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8552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Demo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</p:spTree>
    <p:extLst>
      <p:ext uri="{BB962C8B-B14F-4D97-AF65-F5344CB8AC3E}">
        <p14:creationId xmlns:p14="http://schemas.microsoft.com/office/powerpoint/2010/main" val="108402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2324384" y="2828836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Factory.StartNew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for CPU-bound work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directly for IO-bound work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instead of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void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2324384" y="2828836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997839"/>
            <a:ext cx="5706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Libraries and frameworks should 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(false)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, don’t mix blocking and asynchronous code</a:t>
            </a:r>
            <a:endParaRPr lang="de-CH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4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10063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github.com/danielmarbach/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02-25-2016-AsyncWebinar</a:t>
            </a:r>
            <a:endParaRPr lang="de-CH" sz="4000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0" y="1742883"/>
            <a:ext cx="5151939" cy="3434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13271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Solution Architect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Enthusiastic 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 for systems integration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 / planetgeek.ch</a:t>
            </a:r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8916" y="1798413"/>
            <a:ext cx="5652417" cy="42682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Next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2273365" y="735559"/>
            <a:ext cx="8260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particular.net/</a:t>
            </a:r>
            <a:r>
              <a:rPr lang="de-CH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async-await-webinar-series</a:t>
            </a:r>
          </a:p>
        </p:txBody>
      </p:sp>
    </p:spTree>
    <p:extLst>
      <p:ext uri="{BB962C8B-B14F-4D97-AF65-F5344CB8AC3E}">
        <p14:creationId xmlns:p14="http://schemas.microsoft.com/office/powerpoint/2010/main" val="330955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2324384" y="2828836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Terminologies</a:t>
            </a:r>
            <a:b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b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CPU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-bound vs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IO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-bound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8644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0"/>
            <a:ext cx="12191998" cy="6858001"/>
            <a:chOff x="588815" y="-526084"/>
            <a:chExt cx="12191998" cy="6858001"/>
          </a:xfrm>
        </p:grpSpPr>
        <p:sp>
          <p:nvSpPr>
            <p:cNvPr id="2" name="Rectangle 1"/>
            <p:cNvSpPr/>
            <p:nvPr/>
          </p:nvSpPr>
          <p:spPr>
            <a:xfrm>
              <a:off x="588815" y="891253"/>
              <a:ext cx="4999911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 dirty="0">
                  <a:solidFill>
                    <a:schemeClr val="accent2">
                      <a:alpha val="30000"/>
                    </a:schemeClr>
                  </a:solidFill>
                  <a:latin typeface="Yanone Kaffeesatz Regular" panose="02000000000000000000" pitchFamily="2" charset="0"/>
                </a:rPr>
                <a:t>parallel</a:t>
              </a:r>
              <a:endParaRPr lang="de-CH" dirty="0">
                <a:solidFill>
                  <a:schemeClr val="accent2">
                    <a:alpha val="3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2707390" y="2302752"/>
              <a:ext cx="68580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simultaneous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8815" y="2698589"/>
              <a:ext cx="4999912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parallel</a:t>
              </a:r>
              <a:endParaRPr lang="de-CH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81751" y="3388321"/>
              <a:ext cx="5799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pic>
        <p:nvPicPr>
          <p:cNvPr id="1026" name="Picture 2" descr="http://st2.depositphotos.com/1003098/8017/i/950/depositphotos_80170824-Manager-Assisting-Customer-Service-Agent-In-Call-Center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87" y="1765183"/>
            <a:ext cx="4991450" cy="33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604928"/>
            <a:ext cx="4999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concurrent</a:t>
            </a:r>
            <a:endParaRPr lang="de-CH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502208" y="0"/>
            <a:ext cx="6822873" cy="6858001"/>
            <a:chOff x="-675129" y="-990808"/>
            <a:chExt cx="6822873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675129" y="-990808"/>
              <a:ext cx="6822873" cy="6858001"/>
              <a:chOff x="-86315" y="-1516892"/>
              <a:chExt cx="6822873" cy="685800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-86315" y="3973465"/>
                <a:ext cx="1847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3600" dirty="0">
                  <a:solidFill>
                    <a:schemeClr val="tx2"/>
                  </a:solidFill>
                  <a:latin typeface="Yanone Kaffeesatz Regular" panose="02000000000000000000" pitchFamily="2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6200000">
                <a:off x="2707393" y="1311944"/>
                <a:ext cx="685800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3"/>
                    </a:solidFill>
                    <a:latin typeface="Yanone Kaffeesatz Regular" panose="02000000000000000000" pitchFamily="2" charset="0"/>
                  </a:rPr>
                  <a:t>interleaved</a:t>
                </a:r>
                <a:endParaRPr lang="en-US" sz="6000" dirty="0">
                  <a:solidFill>
                    <a:schemeClr val="accent3"/>
                  </a:solidFill>
                  <a:latin typeface="Yanone Kaffeesatz Regular" panose="02000000000000000000" pitchFamily="2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07091" y="3973465"/>
                <a:ext cx="1847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3600" dirty="0">
                  <a:solidFill>
                    <a:schemeClr val="tx2"/>
                  </a:solidFill>
                  <a:latin typeface="Yanone Kaffeesatz Regular" panose="02000000000000000000" pitchFamily="2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53747" y="682217"/>
              <a:ext cx="248818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>
                      <a:alpha val="30000"/>
                    </a:schemeClr>
                  </a:solidFill>
                  <a:latin typeface="Yanone Kaffeesatz Regular" panose="02000000000000000000" pitchFamily="2" charset="0"/>
                </a:rPr>
                <a:t>concurrent</a:t>
              </a:r>
              <a:endParaRPr lang="de-CH" sz="1100" dirty="0">
                <a:solidFill>
                  <a:schemeClr val="accent2">
                    <a:alpha val="3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59232" y="2110140"/>
              <a:ext cx="248818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>
                      <a:alpha val="30000"/>
                    </a:schemeClr>
                  </a:solidFill>
                  <a:latin typeface="Yanone Kaffeesatz Regular" panose="02000000000000000000" pitchFamily="2" charset="0"/>
                </a:rPr>
                <a:t>concurrent</a:t>
              </a:r>
              <a:endParaRPr lang="de-CH" sz="1100" dirty="0">
                <a:solidFill>
                  <a:schemeClr val="accent2">
                    <a:alpha val="3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27745" y="1417336"/>
              <a:ext cx="248818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>
                      <a:alpha val="30000"/>
                    </a:schemeClr>
                  </a:solidFill>
                  <a:latin typeface="Yanone Kaffeesatz Regular" panose="02000000000000000000" pitchFamily="2" charset="0"/>
                </a:rPr>
                <a:t>concurrent</a:t>
              </a:r>
              <a:endParaRPr lang="de-CH" sz="1100" dirty="0">
                <a:solidFill>
                  <a:schemeClr val="accent2">
                    <a:alpha val="3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3747" y="2298351"/>
              <a:ext cx="248818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>
                      <a:alpha val="30000"/>
                    </a:schemeClr>
                  </a:solidFill>
                  <a:latin typeface="Yanone Kaffeesatz Regular" panose="02000000000000000000" pitchFamily="2" charset="0"/>
                </a:rPr>
                <a:t>concurrent</a:t>
              </a:r>
              <a:endParaRPr lang="de-CH" sz="1100" dirty="0">
                <a:solidFill>
                  <a:schemeClr val="accent2">
                    <a:alpha val="30000"/>
                  </a:schemeClr>
                </a:solidFill>
              </a:endParaRPr>
            </a:p>
          </p:txBody>
        </p:sp>
      </p:grpSp>
      <p:pic>
        <p:nvPicPr>
          <p:cNvPr id="2050" name="Picture 2" descr="http://static9.depositphotos.com/1585997/1077/i/950/depositphotos_10779361-Man-Juggling-Ball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33" y="1765184"/>
            <a:ext cx="4998474" cy="332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0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9767" y="1"/>
            <a:ext cx="6113781" cy="6858000"/>
            <a:chOff x="623258" y="-813250"/>
            <a:chExt cx="6113781" cy="6858000"/>
          </a:xfrm>
        </p:grpSpPr>
        <p:sp>
          <p:nvSpPr>
            <p:cNvPr id="3" name="Rectangle 2"/>
            <p:cNvSpPr/>
            <p:nvPr/>
          </p:nvSpPr>
          <p:spPr>
            <a:xfrm>
              <a:off x="623258" y="5005441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2707875" y="2015585"/>
              <a:ext cx="6858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event-driven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76" y="5057496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async</a:t>
            </a:r>
            <a:endParaRPr lang="de-CH" dirty="0"/>
          </a:p>
        </p:txBody>
      </p:sp>
      <p:pic>
        <p:nvPicPr>
          <p:cNvPr id="4098" name="Picture 2" descr="http://st2.depositphotos.com/3332767/8508/i/950/depositphotos_85089882-Man-waiting-for-the-washing-machine-to-finish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33" y="478101"/>
            <a:ext cx="3931139" cy="589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6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2324384" y="2828836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uniform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6" name="Picture 2" descr="http://st.depositphotos.com/1063346/1344/i/950/depositphotos_13441563-Blue-laundry-basket-full-of-dirty-clothe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55" y="1765712"/>
            <a:ext cx="4983023" cy="33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506855" y="363415"/>
            <a:ext cx="5552179" cy="278350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6408615" y="1259053"/>
            <a:ext cx="57067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Represents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state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outcome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of an asynchronous operation executed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now, later 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or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never</a:t>
            </a: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2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2324384" y="2828836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pic>
        <p:nvPicPr>
          <p:cNvPr id="7" name="Picture 2" descr="http://st2.depositphotos.com/3332767/8508/i/950/depositphotos_85089882-Man-waiting-for-the-washing-machine-to-finish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33" y="478101"/>
            <a:ext cx="3931139" cy="589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153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2324384" y="2828836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CPU-bound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9" name="Picture 2" descr="http://static9.depositphotos.com/1729220/1229/i/950/depositphotos_12298040-Man-doing-laundry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56" y="1765184"/>
            <a:ext cx="4985951" cy="38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26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724</Words>
  <Application>Microsoft Office PowerPoint</Application>
  <PresentationFormat>Widescreen</PresentationFormat>
  <Paragraphs>147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danielmarbach</cp:lastModifiedBy>
  <cp:revision>49</cp:revision>
  <dcterms:created xsi:type="dcterms:W3CDTF">2016-02-22T14:00:45Z</dcterms:created>
  <dcterms:modified xsi:type="dcterms:W3CDTF">2016-02-24T11:12:22Z</dcterms:modified>
</cp:coreProperties>
</file>