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sldIdLst>
    <p:sldId id="278" r:id="rId2"/>
    <p:sldId id="268" r:id="rId3"/>
    <p:sldId id="277" r:id="rId4"/>
    <p:sldId id="257" r:id="rId5"/>
    <p:sldId id="258" r:id="rId6"/>
    <p:sldId id="259" r:id="rId7"/>
    <p:sldId id="260" r:id="rId8"/>
    <p:sldId id="262" r:id="rId9"/>
    <p:sldId id="263" r:id="rId10"/>
    <p:sldId id="264" r:id="rId11"/>
    <p:sldId id="261" r:id="rId12"/>
    <p:sldId id="266" r:id="rId13"/>
    <p:sldId id="271" r:id="rId14"/>
    <p:sldId id="265" r:id="rId15"/>
    <p:sldId id="269" r:id="rId16"/>
    <p:sldId id="273" r:id="rId17"/>
    <p:sldId id="274" r:id="rId18"/>
    <p:sldId id="267" r:id="rId19"/>
    <p:sldId id="276"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253" autoAdjust="0"/>
  </p:normalViewPr>
  <p:slideViewPr>
    <p:cSldViewPr snapToGrid="0">
      <p:cViewPr varScale="1">
        <p:scale>
          <a:sx n="156" d="100"/>
          <a:sy n="156" d="100"/>
        </p:scale>
        <p:origin x="3858" y="144"/>
      </p:cViewPr>
      <p:guideLst/>
    </p:cSldViewPr>
  </p:slideViewPr>
  <p:notesTextViewPr>
    <p:cViewPr>
      <p:scale>
        <a:sx n="1" d="1"/>
        <a:sy n="1" d="1"/>
      </p:scale>
      <p:origin x="0" y="0"/>
    </p:cViewPr>
  </p:notesText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24.02.2016</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Leaving the thread management to someone</a:t>
            </a:r>
            <a:r>
              <a:rPr lang="en-US" baseline="0" dirty="0"/>
              <a:t> who knows better</a:t>
            </a:r>
          </a:p>
          <a:p>
            <a:r>
              <a:rPr lang="en-US" baseline="0" dirty="0"/>
              <a:t>Leave it to the professionals</a:t>
            </a:r>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11</a:t>
            </a:fld>
            <a:endParaRPr lang="de-CH"/>
          </a:p>
        </p:txBody>
      </p:sp>
    </p:spTree>
    <p:extLst>
      <p:ext uri="{BB962C8B-B14F-4D97-AF65-F5344CB8AC3E}">
        <p14:creationId xmlns:p14="http://schemas.microsoft.com/office/powerpoint/2010/main" val="586993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Reduces christmas tree programming to code</a:t>
            </a:r>
            <a:r>
              <a:rPr lang="de-CH" baseline="0" dirty="0"/>
              <a:t> which looks much</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12</a:t>
            </a:fld>
            <a:endParaRPr lang="de-CH"/>
          </a:p>
        </p:txBody>
      </p:sp>
    </p:spTree>
    <p:extLst>
      <p:ext uri="{BB962C8B-B14F-4D97-AF65-F5344CB8AC3E}">
        <p14:creationId xmlns:p14="http://schemas.microsoft.com/office/powerpoint/2010/main" val="352860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Repete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36130999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Reduces christmas tree programming to code</a:t>
            </a:r>
            <a:r>
              <a:rPr lang="de-CH" baseline="0" dirty="0"/>
              <a:t> which looks much</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2069520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3503916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4117435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494066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Reduces christmas tree programming to code</a:t>
            </a:r>
            <a:r>
              <a:rPr lang="de-CH" baseline="0" dirty="0"/>
              <a:t> which looks much</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4119975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a:t>
            </a:r>
            <a:r>
              <a:rPr lang="de-CH" baseline="0" dirty="0"/>
              <a:t> parallel program is one where independent subexpressions are evaluated at the same time on different processors or threads in order to finish computation faster</a:t>
            </a:r>
          </a:p>
          <a:p>
            <a:r>
              <a:rPr lang="de-CH" baseline="0" dirty="0"/>
              <a:t>CPU bound work such as sorting algorithms, filter etc. Is an ideal candidate to be run in parallel. In order to do that sometimes the work has to be split into multiple</a:t>
            </a:r>
          </a:p>
          <a:p>
            <a:r>
              <a:rPr lang="de-CH" baseline="0" dirty="0"/>
              <a:t>Inidivual subwork items</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2018069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It is important to note that concurrent programs might be run on just one processor using an interleaving scheduler and they are still just as concurrent as ones that are run on multiple processors</a:t>
            </a:r>
          </a:p>
          <a:p>
            <a:r>
              <a:rPr lang="de-CH" dirty="0"/>
              <a:t>Parallel computation is not a special case of concurrency. One can achieve parallelism using concurrency constructs</a:t>
            </a:r>
          </a:p>
          <a:p>
            <a:endParaRPr lang="en-US" dirty="0"/>
          </a:p>
          <a:p>
            <a:r>
              <a:rPr lang="en-US" dirty="0"/>
              <a:t>Benefit of concurrent vs. thread?</a:t>
            </a:r>
          </a:p>
          <a:p>
            <a:r>
              <a:rPr lang="en-US" dirty="0" err="1"/>
              <a:t>Rampup</a:t>
            </a:r>
            <a:r>
              <a:rPr lang="en-US" dirty="0"/>
              <a:t> of </a:t>
            </a:r>
            <a:r>
              <a:rPr lang="en-US" dirty="0" err="1"/>
              <a:t>threadPool</a:t>
            </a:r>
            <a:r>
              <a:rPr lang="en-US" dirty="0"/>
              <a:t>,</a:t>
            </a:r>
            <a:r>
              <a:rPr lang="en-US" baseline="0" dirty="0"/>
              <a:t> resource usage…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1406212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Asynchronous</a:t>
            </a:r>
            <a:r>
              <a:rPr lang="de-CH" baseline="0" dirty="0"/>
              <a:t> program dispatches tasks to devices that can take care of themselves, leaving the program free to do something else until it receives a signal that the results are finished</a:t>
            </a:r>
          </a:p>
          <a:p>
            <a:r>
              <a:rPr lang="de-CH" baseline="0" dirty="0"/>
              <a:t>Asynchronous programming should be used for external operations which support reactive or event-driven callbacks when they are done. Usually that is the case for IO-bound work. </a:t>
            </a:r>
          </a:p>
          <a:p>
            <a:r>
              <a:rPr lang="de-CH" baseline="0" dirty="0"/>
              <a:t>For example on windows IOCompletionPorts signal the result of a IO operation back to the initiator of the operation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2839198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It is an abstraction layer which represents both CPU bound and IO-bound operations as a uniformed</a:t>
            </a:r>
            <a:r>
              <a:rPr lang="de-CH" baseline="0" dirty="0"/>
              <a:t> API</a:t>
            </a:r>
          </a:p>
          <a:p>
            <a:endParaRPr lang="en-US" baseline="0" dirty="0"/>
          </a:p>
          <a:p>
            <a:r>
              <a:rPr lang="en-US" baseline="0" dirty="0"/>
              <a:t>Tie back to laundry machine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3106579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232034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Leaving the thread management to someone</a:t>
            </a:r>
            <a:r>
              <a:rPr lang="en-US" baseline="0" dirty="0"/>
              <a:t> who knows better</a:t>
            </a:r>
          </a:p>
          <a:p>
            <a:r>
              <a:rPr lang="en-US" baseline="0" dirty="0"/>
              <a:t>Leave it to the professionals</a:t>
            </a:r>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2124993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It is an abstraction layer which represents both CPU bound and IO-bound operations as a uniformed</a:t>
            </a:r>
            <a:r>
              <a:rPr lang="de-CH" baseline="0" dirty="0"/>
              <a:t> API</a:t>
            </a:r>
          </a:p>
          <a:p>
            <a:endParaRPr lang="en-US" baseline="0" dirty="0"/>
          </a:p>
          <a:p>
            <a:r>
              <a:rPr lang="en-US" baseline="0" dirty="0"/>
              <a:t>ANT THE SEDENT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3536785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24.02.2016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24.02.2016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24.02.2016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24.02.2016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24.02.2016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24.02.2016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24.02.2016</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24.02.2016</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24.02.2016</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24.02.2016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24.02.2016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24.02.2016</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3435" y="2411332"/>
            <a:ext cx="9688871" cy="1862048"/>
          </a:xfrm>
          <a:prstGeom prst="rect">
            <a:avLst/>
          </a:prstGeom>
        </p:spPr>
        <p:txBody>
          <a:bodyPr wrap="none">
            <a:spAutoFit/>
          </a:bodyPr>
          <a:lstStyle/>
          <a:p>
            <a:r>
              <a:rPr lang="en-US" sz="11500" dirty="0" err="1">
                <a:solidFill>
                  <a:schemeClr val="accent2"/>
                </a:solidFill>
                <a:latin typeface="Yanone Kaffeesatz Regular" panose="02000000000000000000" pitchFamily="2" charset="0"/>
              </a:rPr>
              <a:t>Async</a:t>
            </a:r>
            <a:r>
              <a:rPr lang="en-US" sz="11500" dirty="0">
                <a:solidFill>
                  <a:schemeClr val="accent2"/>
                </a:solidFill>
                <a:latin typeface="Yanone Kaffeesatz Regular" panose="02000000000000000000" pitchFamily="2" charset="0"/>
              </a:rPr>
              <a:t> best-practices</a:t>
            </a:r>
            <a:endParaRPr lang="de-CH" sz="1100" dirty="0"/>
          </a:p>
        </p:txBody>
      </p:sp>
      <p:sp>
        <p:nvSpPr>
          <p:cNvPr id="6" name="Rectangle 5"/>
          <p:cNvSpPr/>
          <p:nvPr/>
        </p:nvSpPr>
        <p:spPr>
          <a:xfrm>
            <a:off x="1243435" y="1303336"/>
            <a:ext cx="254909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Welcome</a:t>
            </a:r>
            <a:endParaRPr lang="de-CH" sz="1050" dirty="0">
              <a:solidFill>
                <a:schemeClr val="tx2"/>
              </a:solidFill>
            </a:endParaRPr>
          </a:p>
        </p:txBody>
      </p:sp>
      <p:sp>
        <p:nvSpPr>
          <p:cNvPr id="7" name="Rectangle 6"/>
          <p:cNvSpPr/>
          <p:nvPr/>
        </p:nvSpPr>
        <p:spPr>
          <a:xfrm>
            <a:off x="8226116" y="4273380"/>
            <a:ext cx="2706190" cy="1323439"/>
          </a:xfrm>
          <a:prstGeom prst="rect">
            <a:avLst/>
          </a:prstGeom>
        </p:spPr>
        <p:txBody>
          <a:bodyPr wrap="none">
            <a:spAutoFit/>
          </a:bodyPr>
          <a:lstStyle/>
          <a:p>
            <a:r>
              <a:rPr lang="en-US" sz="8000" dirty="0">
                <a:solidFill>
                  <a:schemeClr val="accent4"/>
                </a:solidFill>
                <a:latin typeface="Yanone Kaffeesatz Regular" panose="02000000000000000000" pitchFamily="2" charset="0"/>
              </a:rPr>
              <a:t>webinar</a:t>
            </a:r>
            <a:endParaRPr lang="de-CH" sz="105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57500" y="1829327"/>
            <a:ext cx="8477001" cy="2646878"/>
          </a:xfrm>
          <a:prstGeom prst="rect">
            <a:avLst/>
          </a:prstGeom>
        </p:spPr>
        <p:txBody>
          <a:bodyPr wrap="none">
            <a:spAutoFit/>
          </a:bodyPr>
          <a:lstStyle/>
          <a:p>
            <a:r>
              <a:rPr lang="en-US" sz="16600" dirty="0">
                <a:solidFill>
                  <a:schemeClr val="accent2"/>
                </a:solidFill>
                <a:latin typeface="Yanone Kaffeesatz Regular" panose="02000000000000000000" pitchFamily="2" charset="0"/>
              </a:rPr>
              <a:t>Continuation</a:t>
            </a:r>
            <a:endParaRPr lang="de-CH" dirty="0"/>
          </a:p>
        </p:txBody>
      </p:sp>
      <p:sp>
        <p:nvSpPr>
          <p:cNvPr id="3" name="Rectangle 2"/>
          <p:cNvSpPr/>
          <p:nvPr/>
        </p:nvSpPr>
        <p:spPr>
          <a:xfrm>
            <a:off x="1857500" y="1182996"/>
            <a:ext cx="6086923" cy="646331"/>
          </a:xfrm>
          <a:prstGeom prst="rect">
            <a:avLst/>
          </a:prstGeom>
        </p:spPr>
        <p:txBody>
          <a:bodyPr wrap="none">
            <a:spAutoFit/>
          </a:bodyPr>
          <a:lstStyle/>
          <a:p>
            <a:r>
              <a:rPr lang="en-US" sz="3600" dirty="0">
                <a:solidFill>
                  <a:schemeClr val="tx2"/>
                </a:solidFill>
                <a:latin typeface="Yanone Kaffeesatz Regular" panose="02000000000000000000" pitchFamily="2" charset="0"/>
              </a:rPr>
              <a:t>A function that is scheduled for execution</a:t>
            </a:r>
            <a:endParaRPr lang="en-US" sz="3600" dirty="0">
              <a:solidFill>
                <a:schemeClr val="accent4"/>
              </a:solidFill>
              <a:latin typeface="Yanone Kaffeesatz Regular" panose="02000000000000000000" pitchFamily="2" charset="0"/>
            </a:endParaRPr>
          </a:p>
        </p:txBody>
      </p:sp>
      <p:sp>
        <p:nvSpPr>
          <p:cNvPr id="5" name="Rectangle 4"/>
          <p:cNvSpPr/>
          <p:nvPr/>
        </p:nvSpPr>
        <p:spPr>
          <a:xfrm>
            <a:off x="3952626" y="4476205"/>
            <a:ext cx="6686446" cy="646331"/>
          </a:xfrm>
          <a:prstGeom prst="rect">
            <a:avLst/>
          </a:prstGeom>
        </p:spPr>
        <p:txBody>
          <a:bodyPr wrap="none">
            <a:spAutoFit/>
          </a:bodyPr>
          <a:lstStyle/>
          <a:p>
            <a:r>
              <a:rPr lang="en-US" sz="3600" dirty="0">
                <a:solidFill>
                  <a:schemeClr val="tx2"/>
                </a:solidFill>
                <a:latin typeface="Yanone Kaffeesatz Regular" panose="02000000000000000000" pitchFamily="2" charset="0"/>
              </a:rPr>
              <a:t>after its prerequisite function has completed</a:t>
            </a:r>
            <a:endParaRPr lang="en-US" sz="3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4015030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7688" y="1536174"/>
            <a:ext cx="8276625" cy="3785652"/>
          </a:xfrm>
          <a:prstGeom prst="rect">
            <a:avLst/>
          </a:prstGeom>
        </p:spPr>
        <p:txBody>
          <a:bodyPr wrap="none">
            <a:spAutoFit/>
          </a:bodyPr>
          <a:lstStyle/>
          <a:p>
            <a:r>
              <a:rPr lang="en-US" sz="8000" dirty="0" err="1">
                <a:solidFill>
                  <a:schemeClr val="tx2"/>
                </a:solidFill>
                <a:latin typeface="Yanone Kaffeesatz Regular" panose="02000000000000000000" pitchFamily="2" charset="0"/>
              </a:rPr>
              <a:t>task.ContinueWith</a:t>
            </a:r>
            <a:r>
              <a:rPr lang="en-US" sz="8000" dirty="0">
                <a:solidFill>
                  <a:schemeClr val="tx2"/>
                </a:solidFill>
                <a:latin typeface="Yanone Kaffeesatz Regular" panose="02000000000000000000" pitchFamily="2" charset="0"/>
              </a:rPr>
              <a:t>(t =&gt; { </a:t>
            </a:r>
          </a:p>
          <a:p>
            <a:r>
              <a:rPr lang="en-US" sz="8000" dirty="0">
                <a:solidFill>
                  <a:schemeClr val="tx2"/>
                </a:solidFill>
                <a:latin typeface="Yanone Kaffeesatz Regular" panose="02000000000000000000" pitchFamily="2" charset="0"/>
              </a:rPr>
              <a:t>   </a:t>
            </a:r>
            <a:r>
              <a:rPr lang="en-US" sz="8000" dirty="0">
                <a:solidFill>
                  <a:schemeClr val="accent4"/>
                </a:solidFill>
                <a:latin typeface="Yanone Kaffeesatz Regular" panose="02000000000000000000" pitchFamily="2" charset="0"/>
              </a:rPr>
              <a:t>continuation</a:t>
            </a:r>
            <a:r>
              <a:rPr lang="en-US" sz="8000" dirty="0">
                <a:solidFill>
                  <a:schemeClr val="tx2"/>
                </a:solidFill>
                <a:latin typeface="Yanone Kaffeesatz Regular" panose="02000000000000000000" pitchFamily="2" charset="0"/>
              </a:rPr>
              <a:t>;</a:t>
            </a:r>
          </a:p>
          <a:p>
            <a:r>
              <a:rPr lang="en-US" sz="8000" dirty="0">
                <a:solidFill>
                  <a:schemeClr val="tx2"/>
                </a:solidFill>
                <a:latin typeface="Yanone Kaffeesatz Regular" panose="02000000000000000000" pitchFamily="2" charset="0"/>
              </a:rPr>
              <a:t>})</a:t>
            </a:r>
            <a:endParaRPr lang="de-CH" sz="1400" dirty="0"/>
          </a:p>
        </p:txBody>
      </p:sp>
    </p:spTree>
    <p:extLst>
      <p:ext uri="{BB962C8B-B14F-4D97-AF65-F5344CB8AC3E}">
        <p14:creationId xmlns:p14="http://schemas.microsoft.com/office/powerpoint/2010/main" val="1084786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8199" y="1315449"/>
            <a:ext cx="9881231" cy="3154710"/>
          </a:xfrm>
          <a:prstGeom prst="rect">
            <a:avLst/>
          </a:prstGeom>
        </p:spPr>
        <p:txBody>
          <a:bodyPr wrap="none">
            <a:spAutoFit/>
          </a:bodyPr>
          <a:lstStyle/>
          <a:p>
            <a:r>
              <a:rPr lang="en-US" sz="19900" dirty="0" err="1">
                <a:solidFill>
                  <a:schemeClr val="accent2"/>
                </a:solidFill>
                <a:latin typeface="Yanone Kaffeesatz Regular" panose="02000000000000000000" pitchFamily="2" charset="0"/>
              </a:rPr>
              <a:t>async</a:t>
            </a:r>
            <a:r>
              <a:rPr lang="en-US" sz="19900" dirty="0">
                <a:solidFill>
                  <a:schemeClr val="accent2"/>
                </a:solidFill>
                <a:latin typeface="Yanone Kaffeesatz Regular" panose="02000000000000000000" pitchFamily="2" charset="0"/>
              </a:rPr>
              <a:t>/await</a:t>
            </a:r>
            <a:endParaRPr lang="de-CH" sz="2000" dirty="0"/>
          </a:p>
        </p:txBody>
      </p:sp>
      <p:sp>
        <p:nvSpPr>
          <p:cNvPr id="3" name="Rectangle 2"/>
          <p:cNvSpPr/>
          <p:nvPr/>
        </p:nvSpPr>
        <p:spPr>
          <a:xfrm>
            <a:off x="6483462" y="4128445"/>
            <a:ext cx="4544834" cy="1200329"/>
          </a:xfrm>
          <a:prstGeom prst="rect">
            <a:avLst/>
          </a:prstGeom>
        </p:spPr>
        <p:txBody>
          <a:bodyPr wrap="none">
            <a:spAutoFit/>
          </a:bodyPr>
          <a:lstStyle/>
          <a:p>
            <a:r>
              <a:rPr lang="en-US" sz="7200" dirty="0">
                <a:solidFill>
                  <a:schemeClr val="tx2"/>
                </a:solidFill>
                <a:latin typeface="Yanone Kaffeesatz Regular" panose="02000000000000000000" pitchFamily="2" charset="0"/>
              </a:rPr>
              <a:t>syntactic sugar</a:t>
            </a:r>
            <a:endParaRPr lang="de-CH" sz="7200" dirty="0">
              <a:solidFill>
                <a:schemeClr val="tx2"/>
              </a:solidFill>
            </a:endParaRPr>
          </a:p>
        </p:txBody>
      </p:sp>
      <p:sp>
        <p:nvSpPr>
          <p:cNvPr id="4" name="Rectangle 3"/>
          <p:cNvSpPr/>
          <p:nvPr/>
        </p:nvSpPr>
        <p:spPr>
          <a:xfrm>
            <a:off x="8755879" y="4984782"/>
            <a:ext cx="2501006" cy="584775"/>
          </a:xfrm>
          <a:prstGeom prst="rect">
            <a:avLst/>
          </a:prstGeom>
        </p:spPr>
        <p:txBody>
          <a:bodyPr wrap="none">
            <a:spAutoFit/>
          </a:bodyPr>
          <a:lstStyle/>
          <a:p>
            <a:r>
              <a:rPr lang="en-US" sz="3200" dirty="0">
                <a:solidFill>
                  <a:schemeClr val="accent4"/>
                </a:solidFill>
                <a:latin typeface="Yanone Kaffeesatz Regular" panose="02000000000000000000" pitchFamily="2" charset="0"/>
              </a:rPr>
              <a:t>compiler        magic</a:t>
            </a:r>
            <a:endParaRPr lang="de-CH" sz="3200" dirty="0">
              <a:solidFill>
                <a:schemeClr val="accent4"/>
              </a:solidFill>
            </a:endParaRPr>
          </a:p>
        </p:txBody>
      </p:sp>
    </p:spTree>
    <p:extLst>
      <p:ext uri="{BB962C8B-B14F-4D97-AF65-F5344CB8AC3E}">
        <p14:creationId xmlns:p14="http://schemas.microsoft.com/office/powerpoint/2010/main" val="4052507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7688" y="1536174"/>
            <a:ext cx="8276625" cy="3785652"/>
          </a:xfrm>
          <a:prstGeom prst="rect">
            <a:avLst/>
          </a:prstGeom>
        </p:spPr>
        <p:txBody>
          <a:bodyPr wrap="none">
            <a:spAutoFit/>
          </a:bodyPr>
          <a:lstStyle/>
          <a:p>
            <a:r>
              <a:rPr lang="en-US" sz="8000" dirty="0" err="1">
                <a:solidFill>
                  <a:schemeClr val="tx2"/>
                </a:solidFill>
                <a:latin typeface="Yanone Kaffeesatz Regular" panose="02000000000000000000" pitchFamily="2" charset="0"/>
              </a:rPr>
              <a:t>task.ContinueWith</a:t>
            </a:r>
            <a:r>
              <a:rPr lang="en-US" sz="8000" dirty="0">
                <a:solidFill>
                  <a:schemeClr val="tx2"/>
                </a:solidFill>
                <a:latin typeface="Yanone Kaffeesatz Regular" panose="02000000000000000000" pitchFamily="2" charset="0"/>
              </a:rPr>
              <a:t>(t =&gt; { </a:t>
            </a:r>
          </a:p>
          <a:p>
            <a:r>
              <a:rPr lang="en-US" sz="8000" dirty="0">
                <a:solidFill>
                  <a:schemeClr val="tx2"/>
                </a:solidFill>
                <a:latin typeface="Yanone Kaffeesatz Regular" panose="02000000000000000000" pitchFamily="2" charset="0"/>
              </a:rPr>
              <a:t>   </a:t>
            </a:r>
            <a:r>
              <a:rPr lang="en-US" sz="8000" dirty="0">
                <a:solidFill>
                  <a:schemeClr val="accent4"/>
                </a:solidFill>
                <a:latin typeface="Yanone Kaffeesatz Regular" panose="02000000000000000000" pitchFamily="2" charset="0"/>
              </a:rPr>
              <a:t>continuation</a:t>
            </a:r>
            <a:r>
              <a:rPr lang="en-US" sz="8000" dirty="0">
                <a:solidFill>
                  <a:schemeClr val="tx2"/>
                </a:solidFill>
                <a:latin typeface="Yanone Kaffeesatz Regular" panose="02000000000000000000" pitchFamily="2" charset="0"/>
              </a:rPr>
              <a:t>;</a:t>
            </a:r>
          </a:p>
          <a:p>
            <a:r>
              <a:rPr lang="en-US" sz="8000" dirty="0">
                <a:solidFill>
                  <a:schemeClr val="tx2"/>
                </a:solidFill>
                <a:latin typeface="Yanone Kaffeesatz Regular" panose="02000000000000000000" pitchFamily="2" charset="0"/>
              </a:rPr>
              <a:t>});</a:t>
            </a:r>
            <a:endParaRPr lang="de-CH" sz="1400" dirty="0"/>
          </a:p>
        </p:txBody>
      </p:sp>
    </p:spTree>
    <p:extLst>
      <p:ext uri="{BB962C8B-B14F-4D97-AF65-F5344CB8AC3E}">
        <p14:creationId xmlns:p14="http://schemas.microsoft.com/office/powerpoint/2010/main" val="301706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09395" y="1905506"/>
            <a:ext cx="5173211" cy="3046988"/>
          </a:xfrm>
          <a:prstGeom prst="rect">
            <a:avLst/>
          </a:prstGeom>
        </p:spPr>
        <p:txBody>
          <a:bodyPr wrap="none">
            <a:spAutoFit/>
          </a:bodyPr>
          <a:lstStyle/>
          <a:p>
            <a:r>
              <a:rPr lang="en-US" sz="9600" dirty="0">
                <a:solidFill>
                  <a:schemeClr val="tx2"/>
                </a:solidFill>
                <a:latin typeface="Yanone Kaffeesatz Regular" panose="02000000000000000000" pitchFamily="2" charset="0"/>
              </a:rPr>
              <a:t>await task;</a:t>
            </a:r>
          </a:p>
          <a:p>
            <a:r>
              <a:rPr lang="en-US" sz="9600" dirty="0">
                <a:solidFill>
                  <a:schemeClr val="accent4"/>
                </a:solidFill>
                <a:latin typeface="Yanone Kaffeesatz Regular" panose="02000000000000000000" pitchFamily="2" charset="0"/>
              </a:rPr>
              <a:t>continuation</a:t>
            </a:r>
            <a:r>
              <a:rPr lang="en-US" sz="9600" dirty="0">
                <a:solidFill>
                  <a:schemeClr val="tx2"/>
                </a:solidFill>
                <a:latin typeface="Yanone Kaffeesatz Regular" panose="02000000000000000000" pitchFamily="2" charset="0"/>
              </a:rPr>
              <a:t>;</a:t>
            </a:r>
            <a:endParaRPr lang="de-CH" dirty="0"/>
          </a:p>
        </p:txBody>
      </p:sp>
    </p:spTree>
    <p:extLst>
      <p:ext uri="{BB962C8B-B14F-4D97-AF65-F5344CB8AC3E}">
        <p14:creationId xmlns:p14="http://schemas.microsoft.com/office/powerpoint/2010/main" val="3888477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spTree>
    <p:extLst>
      <p:ext uri="{BB962C8B-B14F-4D97-AF65-F5344CB8AC3E}">
        <p14:creationId xmlns:p14="http://schemas.microsoft.com/office/powerpoint/2010/main" val="1084023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6200000">
            <a:off x="2324384" y="2828836"/>
            <a:ext cx="6858000"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reminder</a:t>
            </a:r>
          </a:p>
        </p:txBody>
      </p:sp>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6" name="Rectangle 5"/>
          <p:cNvSpPr/>
          <p:nvPr/>
        </p:nvSpPr>
        <p:spPr>
          <a:xfrm>
            <a:off x="6485270" y="1671407"/>
            <a:ext cx="5706729" cy="3416320"/>
          </a:xfrm>
          <a:prstGeom prst="rect">
            <a:avLst/>
          </a:prstGeom>
        </p:spPr>
        <p:txBody>
          <a:bodyPr wrap="square">
            <a:spAutoFit/>
          </a:bodyPr>
          <a:lstStyle/>
          <a:p>
            <a:r>
              <a:rPr lang="en-US" sz="3600" dirty="0">
                <a:solidFill>
                  <a:schemeClr val="tx2"/>
                </a:solidFill>
                <a:latin typeface="Yanone Kaffeesatz Regular" panose="02000000000000000000" pitchFamily="2" charset="0"/>
              </a:rPr>
              <a:t>Use </a:t>
            </a:r>
            <a:r>
              <a:rPr lang="en-US" sz="3600" dirty="0" err="1">
                <a:solidFill>
                  <a:schemeClr val="accent4"/>
                </a:solidFill>
                <a:latin typeface="Yanone Kaffeesatz Regular" panose="02000000000000000000" pitchFamily="2" charset="0"/>
              </a:rPr>
              <a:t>Task.Run</a:t>
            </a:r>
            <a:r>
              <a:rPr lang="en-US" sz="3600" dirty="0">
                <a:solidFill>
                  <a:schemeClr val="tx2"/>
                </a:solidFill>
                <a:latin typeface="Yanone Kaffeesatz Regular" panose="02000000000000000000" pitchFamily="2" charset="0"/>
              </a:rPr>
              <a:t>, </a:t>
            </a:r>
            <a:r>
              <a:rPr lang="en-US" sz="3600" dirty="0" err="1">
                <a:solidFill>
                  <a:schemeClr val="accent4"/>
                </a:solidFill>
                <a:latin typeface="Yanone Kaffeesatz Regular" panose="02000000000000000000" pitchFamily="2" charset="0"/>
              </a:rPr>
              <a:t>Factory.StartNew</a:t>
            </a:r>
            <a:r>
              <a:rPr lang="en-US" sz="3600" dirty="0">
                <a:solidFill>
                  <a:schemeClr val="tx2"/>
                </a:solidFill>
                <a:latin typeface="Yanone Kaffeesatz Regular" panose="02000000000000000000" pitchFamily="2" charset="0"/>
              </a:rPr>
              <a:t> for CPU-bound work</a:t>
            </a:r>
            <a:br>
              <a:rPr lang="en-US" sz="3600" dirty="0">
                <a:solidFill>
                  <a:schemeClr val="tx2"/>
                </a:solidFill>
                <a:latin typeface="Yanone Kaffeesatz Regular" panose="02000000000000000000" pitchFamily="2" charset="0"/>
              </a:rPr>
            </a:br>
            <a:br>
              <a:rPr lang="en-US" sz="3600" dirty="0">
                <a:solidFill>
                  <a:schemeClr val="tx2"/>
                </a:solidFill>
                <a:latin typeface="Yanone Kaffeesatz Regular" panose="02000000000000000000" pitchFamily="2" charset="0"/>
              </a:rPr>
            </a:br>
            <a:r>
              <a:rPr lang="en-US" sz="3600" dirty="0">
                <a:solidFill>
                  <a:schemeClr val="tx2"/>
                </a:solidFill>
                <a:latin typeface="Yanone Kaffeesatz Regular" panose="02000000000000000000" pitchFamily="2" charset="0"/>
              </a:rPr>
              <a:t>Use </a:t>
            </a:r>
            <a:r>
              <a:rPr lang="en-US" sz="3600" dirty="0">
                <a:solidFill>
                  <a:schemeClr val="accent4"/>
                </a:solidFill>
                <a:latin typeface="Yanone Kaffeesatz Regular" panose="02000000000000000000" pitchFamily="2" charset="0"/>
              </a:rPr>
              <a:t>Task</a:t>
            </a:r>
            <a:r>
              <a:rPr lang="en-US" sz="3600" dirty="0">
                <a:solidFill>
                  <a:schemeClr val="tx2"/>
                </a:solidFill>
                <a:latin typeface="Yanone Kaffeesatz Regular" panose="02000000000000000000" pitchFamily="2" charset="0"/>
              </a:rPr>
              <a:t> directly for IO-bound work</a:t>
            </a:r>
            <a:br>
              <a:rPr lang="en-US" sz="3600" dirty="0">
                <a:solidFill>
                  <a:schemeClr val="tx2"/>
                </a:solidFill>
                <a:latin typeface="Yanone Kaffeesatz Regular" panose="02000000000000000000" pitchFamily="2" charset="0"/>
              </a:rPr>
            </a:br>
            <a:endParaRPr lang="en-US" sz="3600" dirty="0">
              <a:solidFill>
                <a:schemeClr val="tx2"/>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Use </a:t>
            </a:r>
            <a:r>
              <a:rPr lang="en-US" sz="3600" dirty="0" err="1">
                <a:solidFill>
                  <a:schemeClr val="accent4"/>
                </a:solidFill>
                <a:latin typeface="Yanone Kaffeesatz Regular" panose="02000000000000000000" pitchFamily="2" charset="0"/>
              </a:rPr>
              <a:t>async</a:t>
            </a:r>
            <a:r>
              <a:rPr lang="en-US" sz="3600" dirty="0">
                <a:solidFill>
                  <a:schemeClr val="accent4"/>
                </a:solidFill>
                <a:latin typeface="Yanone Kaffeesatz Regular" panose="02000000000000000000" pitchFamily="2" charset="0"/>
              </a:rPr>
              <a:t> Task</a:t>
            </a:r>
            <a:r>
              <a:rPr lang="en-US" sz="3600" dirty="0">
                <a:solidFill>
                  <a:schemeClr val="tx2"/>
                </a:solidFill>
                <a:latin typeface="Yanone Kaffeesatz Regular" panose="02000000000000000000" pitchFamily="2" charset="0"/>
              </a:rPr>
              <a:t> instead of </a:t>
            </a:r>
            <a:r>
              <a:rPr lang="en-US" sz="3600" dirty="0" err="1">
                <a:solidFill>
                  <a:schemeClr val="accent4"/>
                </a:solidFill>
                <a:latin typeface="Yanone Kaffeesatz Regular" panose="02000000000000000000" pitchFamily="2" charset="0"/>
              </a:rPr>
              <a:t>async</a:t>
            </a:r>
            <a:r>
              <a:rPr lang="en-US" sz="3600" dirty="0">
                <a:solidFill>
                  <a:schemeClr val="accent4"/>
                </a:solidFill>
                <a:latin typeface="Yanone Kaffeesatz Regular" panose="02000000000000000000" pitchFamily="2" charset="0"/>
              </a:rPr>
              <a:t> void</a:t>
            </a:r>
          </a:p>
        </p:txBody>
      </p:sp>
    </p:spTree>
    <p:extLst>
      <p:ext uri="{BB962C8B-B14F-4D97-AF65-F5344CB8AC3E}">
        <p14:creationId xmlns:p14="http://schemas.microsoft.com/office/powerpoint/2010/main" val="2436182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6200000">
            <a:off x="2324384" y="2828836"/>
            <a:ext cx="6858000"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reminder</a:t>
            </a:r>
          </a:p>
        </p:txBody>
      </p:sp>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6" name="Rectangle 5"/>
          <p:cNvSpPr/>
          <p:nvPr/>
        </p:nvSpPr>
        <p:spPr>
          <a:xfrm>
            <a:off x="6485270" y="1671407"/>
            <a:ext cx="5706729" cy="2862322"/>
          </a:xfrm>
          <a:prstGeom prst="rect">
            <a:avLst/>
          </a:prstGeom>
        </p:spPr>
        <p:txBody>
          <a:bodyPr wrap="square">
            <a:spAutoFit/>
          </a:bodyPr>
          <a:lstStyle/>
          <a:p>
            <a:r>
              <a:rPr lang="en-US" sz="3600" dirty="0">
                <a:solidFill>
                  <a:schemeClr val="tx2"/>
                </a:solidFill>
                <a:latin typeface="Yanone Kaffeesatz Regular" panose="02000000000000000000" pitchFamily="2" charset="0"/>
              </a:rPr>
              <a:t>In libraries and frameworks use </a:t>
            </a:r>
            <a:r>
              <a:rPr lang="en-US" sz="3600" dirty="0" err="1">
                <a:solidFill>
                  <a:schemeClr val="accent4"/>
                </a:solidFill>
                <a:latin typeface="Yanone Kaffeesatz Regular" panose="02000000000000000000" pitchFamily="2" charset="0"/>
              </a:rPr>
              <a:t>ConfigureAwait</a:t>
            </a:r>
            <a:r>
              <a:rPr lang="en-US" sz="3600" dirty="0">
                <a:solidFill>
                  <a:schemeClr val="accent4"/>
                </a:solidFill>
                <a:latin typeface="Yanone Kaffeesatz Regular" panose="02000000000000000000" pitchFamily="2" charset="0"/>
              </a:rPr>
              <a:t>(false)</a:t>
            </a:r>
          </a:p>
          <a:p>
            <a:endParaRPr lang="en-US" sz="3600" dirty="0">
              <a:solidFill>
                <a:schemeClr val="accent4"/>
              </a:solidFill>
              <a:latin typeface="Yanone Kaffeesatz Regular" panose="02000000000000000000" pitchFamily="2" charset="0"/>
            </a:endParaRPr>
          </a:p>
          <a:p>
            <a:r>
              <a:rPr lang="en-US" sz="3600" dirty="0" err="1">
                <a:solidFill>
                  <a:schemeClr val="accent4"/>
                </a:solidFill>
                <a:latin typeface="Yanone Kaffeesatz Regular" panose="02000000000000000000" pitchFamily="2" charset="0"/>
              </a:rPr>
              <a:t>Async</a:t>
            </a:r>
            <a:r>
              <a:rPr lang="en-US" sz="3600" dirty="0">
                <a:solidFill>
                  <a:schemeClr val="accent4"/>
                </a:solidFill>
                <a:latin typeface="Yanone Kaffeesatz Regular" panose="02000000000000000000" pitchFamily="2" charset="0"/>
              </a:rPr>
              <a:t> all the way</a:t>
            </a:r>
            <a:r>
              <a:rPr lang="en-US" sz="3600" dirty="0">
                <a:solidFill>
                  <a:schemeClr val="tx2"/>
                </a:solidFill>
                <a:latin typeface="Yanone Kaffeesatz Regular" panose="02000000000000000000" pitchFamily="2" charset="0"/>
              </a:rPr>
              <a:t>, don’t mix blocking and asynchronous code</a:t>
            </a:r>
            <a:endParaRPr lang="de-CH" sz="3600" dirty="0">
              <a:solidFill>
                <a:schemeClr val="tx2"/>
              </a:solidFill>
            </a:endParaRPr>
          </a:p>
        </p:txBody>
      </p:sp>
    </p:spTree>
    <p:extLst>
      <p:ext uri="{BB962C8B-B14F-4D97-AF65-F5344CB8AC3E}">
        <p14:creationId xmlns:p14="http://schemas.microsoft.com/office/powerpoint/2010/main" val="866041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10063973"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github.com/danielmarbach/</a:t>
            </a:r>
            <a:r>
              <a:rPr lang="en-US" sz="5400" dirty="0">
                <a:solidFill>
                  <a:schemeClr val="accent4"/>
                </a:solidFill>
                <a:latin typeface="Yanone Kaffeesatz Regular" panose="02000000000000000000" pitchFamily="2" charset="0"/>
              </a:rPr>
              <a:t>02-25-2016-AsyncWebinar</a:t>
            </a:r>
            <a:endParaRPr lang="de-CH" sz="4000" dirty="0">
              <a:solidFill>
                <a:schemeClr val="accent4"/>
              </a:solidFill>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5688916" y="1798413"/>
            <a:ext cx="5652417" cy="4268223"/>
          </a:xfrm>
          <a:prstGeom prst="rect">
            <a:avLst/>
          </a:prstGeom>
        </p:spPr>
      </p:pic>
      <p:sp>
        <p:nvSpPr>
          <p:cNvPr id="3" name="Rectangle 2"/>
          <p:cNvSpPr/>
          <p:nvPr/>
        </p:nvSpPr>
        <p:spPr>
          <a:xfrm>
            <a:off x="0" y="1952437"/>
            <a:ext cx="4999912" cy="2646878"/>
          </a:xfrm>
          <a:prstGeom prst="rect">
            <a:avLst/>
          </a:prstGeom>
        </p:spPr>
        <p:txBody>
          <a:bodyPr wrap="square">
            <a:spAutoFit/>
          </a:bodyPr>
          <a:lstStyle/>
          <a:p>
            <a:pPr algn="ctr"/>
            <a:r>
              <a:rPr lang="en-US" sz="16600" dirty="0" err="1">
                <a:solidFill>
                  <a:schemeClr val="accent2"/>
                </a:solidFill>
                <a:latin typeface="Yanone Kaffeesatz Regular" panose="02000000000000000000" pitchFamily="2" charset="0"/>
              </a:rPr>
              <a:t>SignUp</a:t>
            </a:r>
            <a:endParaRPr lang="de-CH" dirty="0"/>
          </a:p>
        </p:txBody>
      </p:sp>
      <p:sp>
        <p:nvSpPr>
          <p:cNvPr id="5" name="Rectangle 4"/>
          <p:cNvSpPr/>
          <p:nvPr/>
        </p:nvSpPr>
        <p:spPr>
          <a:xfrm>
            <a:off x="2273365" y="735559"/>
            <a:ext cx="8260595" cy="830997"/>
          </a:xfrm>
          <a:prstGeom prst="rect">
            <a:avLst/>
          </a:prstGeom>
        </p:spPr>
        <p:txBody>
          <a:bodyPr wrap="none">
            <a:spAutoFit/>
          </a:bodyPr>
          <a:lstStyle/>
          <a:p>
            <a:r>
              <a:rPr lang="de-CH" sz="4800" dirty="0">
                <a:solidFill>
                  <a:schemeClr val="tx2"/>
                </a:solidFill>
                <a:latin typeface="Yanone Kaffeesatz Regular" panose="02000000000000000000" pitchFamily="2" charset="0"/>
              </a:rPr>
              <a:t>particular.net/</a:t>
            </a:r>
            <a:r>
              <a:rPr lang="de-CH" sz="4800" dirty="0">
                <a:solidFill>
                  <a:schemeClr val="accent4"/>
                </a:solidFill>
                <a:latin typeface="Yanone Kaffeesatz Regular" panose="02000000000000000000" pitchFamily="2" charset="0"/>
              </a:rPr>
              <a:t>async-await-webinar-series</a:t>
            </a:r>
          </a:p>
        </p:txBody>
      </p:sp>
    </p:spTree>
    <p:extLst>
      <p:ext uri="{BB962C8B-B14F-4D97-AF65-F5344CB8AC3E}">
        <p14:creationId xmlns:p14="http://schemas.microsoft.com/office/powerpoint/2010/main" val="3309558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4750" y="1742883"/>
            <a:ext cx="5151939" cy="3434626"/>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5723694" y="2132715"/>
            <a:ext cx="6096000" cy="2677656"/>
          </a:xfrm>
          <a:prstGeom prst="rect">
            <a:avLst/>
          </a:prstGeom>
        </p:spPr>
        <p:txBody>
          <a:bodyPr>
            <a:spAutoFit/>
          </a:bodyPr>
          <a:lstStyle/>
          <a:p>
            <a:r>
              <a:rPr lang="en-US" sz="2800" dirty="0">
                <a:solidFill>
                  <a:schemeClr val="tx2"/>
                </a:solidFill>
                <a:latin typeface="Yanone Kaffeesatz Regular" panose="02000000000000000000" pitchFamily="2" charset="0"/>
              </a:rPr>
              <a:t>Solution Architect</a:t>
            </a:r>
          </a:p>
          <a:p>
            <a:r>
              <a:rPr lang="en-US" sz="2800" dirty="0">
                <a:solidFill>
                  <a:schemeClr val="tx2"/>
                </a:solidFill>
                <a:latin typeface="Yanone Kaffeesatz Regular" panose="02000000000000000000" pitchFamily="2" charset="0"/>
              </a:rPr>
              <a:t>Enthusiastic Software Engineer</a:t>
            </a:r>
          </a:p>
          <a:p>
            <a:r>
              <a:rPr lang="en-US" sz="2800" dirty="0">
                <a:solidFill>
                  <a:schemeClr val="tx2"/>
                </a:solidFill>
                <a:latin typeface="Yanone Kaffeesatz Regular" panose="02000000000000000000" pitchFamily="2" charset="0"/>
              </a:rPr>
              <a:t>Microsoft MVP for systems integration</a:t>
            </a:r>
          </a:p>
          <a:p>
            <a:endParaRPr lang="en-US" sz="2800" dirty="0">
              <a:solidFill>
                <a:schemeClr val="tx2"/>
              </a:solidFill>
              <a:latin typeface="Yanone Kaffeesatz Regular" panose="02000000000000000000" pitchFamily="2" charset="0"/>
            </a:endParaRPr>
          </a:p>
          <a:p>
            <a:r>
              <a:rPr lang="en-US" sz="2800" dirty="0">
                <a:solidFill>
                  <a:schemeClr val="accent4"/>
                </a:solidFill>
                <a:latin typeface="Yanone Kaffeesatz Regular" panose="02000000000000000000" pitchFamily="2" charset="0"/>
              </a:rPr>
              <a:t>@danielmarbach</a:t>
            </a:r>
          </a:p>
          <a:p>
            <a:r>
              <a:rPr lang="en-US" sz="2800" dirty="0">
                <a:solidFill>
                  <a:schemeClr val="accent4"/>
                </a:solidFill>
                <a:latin typeface="Yanone Kaffeesatz Regular" panose="02000000000000000000" pitchFamily="2" charset="0"/>
              </a:rPr>
              <a:t>particular.net/blog / planetgeek.ch</a:t>
            </a:r>
          </a:p>
        </p:txBody>
      </p:sp>
    </p:spTree>
    <p:extLst>
      <p:ext uri="{BB962C8B-B14F-4D97-AF65-F5344CB8AC3E}">
        <p14:creationId xmlns:p14="http://schemas.microsoft.com/office/powerpoint/2010/main" val="3601279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spTree>
    <p:extLst>
      <p:ext uri="{BB962C8B-B14F-4D97-AF65-F5344CB8AC3E}">
        <p14:creationId xmlns:p14="http://schemas.microsoft.com/office/powerpoint/2010/main" val="4241321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6200000">
            <a:off x="2324384" y="2828836"/>
            <a:ext cx="6858000"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target</a:t>
            </a:r>
          </a:p>
        </p:txBody>
      </p:sp>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Goals</a:t>
            </a:r>
            <a:endParaRPr lang="de-CH" dirty="0"/>
          </a:p>
        </p:txBody>
      </p:sp>
      <p:sp>
        <p:nvSpPr>
          <p:cNvPr id="6" name="Rectangle 5"/>
          <p:cNvSpPr/>
          <p:nvPr/>
        </p:nvSpPr>
        <p:spPr>
          <a:xfrm>
            <a:off x="6485270" y="1671407"/>
            <a:ext cx="5706729" cy="2862322"/>
          </a:xfrm>
          <a:prstGeom prst="rect">
            <a:avLst/>
          </a:prstGeom>
        </p:spPr>
        <p:txBody>
          <a:bodyPr wrap="square">
            <a:spAutoFit/>
          </a:bodyPr>
          <a:lstStyle/>
          <a:p>
            <a:r>
              <a:rPr lang="en-US" sz="3600" dirty="0">
                <a:solidFill>
                  <a:schemeClr val="accent4"/>
                </a:solidFill>
                <a:latin typeface="Yanone Kaffeesatz Regular" panose="02000000000000000000" pitchFamily="2" charset="0"/>
              </a:rPr>
              <a:t>CPU</a:t>
            </a:r>
            <a:r>
              <a:rPr lang="en-US" sz="3600" dirty="0">
                <a:solidFill>
                  <a:schemeClr val="tx2"/>
                </a:solidFill>
                <a:latin typeface="Yanone Kaffeesatz Regular" panose="02000000000000000000" pitchFamily="2" charset="0"/>
              </a:rPr>
              <a:t>-bound vs </a:t>
            </a:r>
            <a:r>
              <a:rPr lang="en-US" sz="3600" dirty="0">
                <a:solidFill>
                  <a:schemeClr val="accent4"/>
                </a:solidFill>
                <a:latin typeface="Yanone Kaffeesatz Regular" panose="02000000000000000000" pitchFamily="2" charset="0"/>
              </a:rPr>
              <a:t>IO</a:t>
            </a:r>
            <a:r>
              <a:rPr lang="en-US" sz="3600" dirty="0">
                <a:solidFill>
                  <a:schemeClr val="tx2"/>
                </a:solidFill>
                <a:latin typeface="Yanone Kaffeesatz Regular" panose="02000000000000000000" pitchFamily="2" charset="0"/>
              </a:rPr>
              <a:t>-bound</a:t>
            </a:r>
          </a:p>
          <a:p>
            <a:endParaRPr lang="en-US" sz="3600" dirty="0">
              <a:solidFill>
                <a:schemeClr val="tx2"/>
              </a:solidFill>
              <a:latin typeface="Yanone Kaffeesatz Regular" panose="02000000000000000000" pitchFamily="2" charset="0"/>
            </a:endParaRPr>
          </a:p>
          <a:p>
            <a:r>
              <a:rPr lang="en-US" sz="3600" dirty="0">
                <a:solidFill>
                  <a:schemeClr val="accent4"/>
                </a:solidFill>
                <a:latin typeface="Yanone Kaffeesatz Regular" panose="02000000000000000000" pitchFamily="2" charset="0"/>
              </a:rPr>
              <a:t>Threads</a:t>
            </a:r>
            <a:r>
              <a:rPr lang="en-US" sz="3600" dirty="0">
                <a:solidFill>
                  <a:schemeClr val="tx2"/>
                </a:solidFill>
                <a:latin typeface="Yanone Kaffeesatz Regular" panose="02000000000000000000" pitchFamily="2" charset="0"/>
              </a:rPr>
              <a:t> and </a:t>
            </a:r>
            <a:r>
              <a:rPr lang="en-US" sz="3600" dirty="0">
                <a:solidFill>
                  <a:schemeClr val="accent4"/>
                </a:solidFill>
                <a:latin typeface="Yanone Kaffeesatz Regular" panose="02000000000000000000" pitchFamily="2" charset="0"/>
              </a:rPr>
              <a:t>Tasks</a:t>
            </a:r>
          </a:p>
          <a:p>
            <a:endParaRPr lang="en-US" sz="3600" dirty="0">
              <a:solidFill>
                <a:schemeClr val="tx2"/>
              </a:solidFill>
              <a:latin typeface="Yanone Kaffeesatz Regular" panose="02000000000000000000" pitchFamily="2" charset="0"/>
            </a:endParaRPr>
          </a:p>
          <a:p>
            <a:r>
              <a:rPr lang="en-US" sz="3600" dirty="0" err="1">
                <a:solidFill>
                  <a:schemeClr val="tx2"/>
                </a:solidFill>
                <a:latin typeface="Yanone Kaffeesatz Regular" panose="02000000000000000000" pitchFamily="2" charset="0"/>
              </a:rPr>
              <a:t>Async</a:t>
            </a:r>
            <a:r>
              <a:rPr lang="en-US" sz="3600" dirty="0">
                <a:solidFill>
                  <a:schemeClr val="tx2"/>
                </a:solidFill>
                <a:latin typeface="Yanone Kaffeesatz Regular" panose="02000000000000000000" pitchFamily="2" charset="0"/>
              </a:rPr>
              <a:t> </a:t>
            </a:r>
            <a:r>
              <a:rPr lang="en-US" sz="3600" dirty="0">
                <a:solidFill>
                  <a:schemeClr val="accent4"/>
                </a:solidFill>
                <a:latin typeface="Yanone Kaffeesatz Regular" panose="02000000000000000000" pitchFamily="2" charset="0"/>
              </a:rPr>
              <a:t>best-practices</a:t>
            </a:r>
          </a:p>
        </p:txBody>
      </p:sp>
    </p:spTree>
    <p:extLst>
      <p:ext uri="{BB962C8B-B14F-4D97-AF65-F5344CB8AC3E}">
        <p14:creationId xmlns:p14="http://schemas.microsoft.com/office/powerpoint/2010/main" val="2864408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 y="0"/>
            <a:ext cx="12191998" cy="6858001"/>
            <a:chOff x="588815" y="-526084"/>
            <a:chExt cx="12191998" cy="6858001"/>
          </a:xfrm>
        </p:grpSpPr>
        <p:sp>
          <p:nvSpPr>
            <p:cNvPr id="2" name="Rectangle 1"/>
            <p:cNvSpPr/>
            <p:nvPr/>
          </p:nvSpPr>
          <p:spPr>
            <a:xfrm>
              <a:off x="588815" y="891253"/>
              <a:ext cx="4999911" cy="2215991"/>
            </a:xfrm>
            <a:prstGeom prst="rect">
              <a:avLst/>
            </a:prstGeom>
          </p:spPr>
          <p:txBody>
            <a:bodyPr wrap="square">
              <a:spAutoFit/>
            </a:bodyPr>
            <a:lstStyle/>
            <a:p>
              <a:pPr algn="ctr"/>
              <a:r>
                <a:rPr lang="en-US" sz="13800" dirty="0">
                  <a:solidFill>
                    <a:schemeClr val="accent2">
                      <a:alpha val="30000"/>
                    </a:schemeClr>
                  </a:solidFill>
                  <a:latin typeface="Yanone Kaffeesatz Regular" panose="02000000000000000000" pitchFamily="2" charset="0"/>
                </a:rPr>
                <a:t>parallel</a:t>
              </a:r>
              <a:endParaRPr lang="de-CH" dirty="0">
                <a:solidFill>
                  <a:schemeClr val="accent2">
                    <a:alpha val="30000"/>
                  </a:schemeClr>
                </a:solidFill>
              </a:endParaRPr>
            </a:p>
          </p:txBody>
        </p:sp>
        <p:sp>
          <p:nvSpPr>
            <p:cNvPr id="3" name="Rectangle 2"/>
            <p:cNvSpPr/>
            <p:nvPr/>
          </p:nvSpPr>
          <p:spPr>
            <a:xfrm>
              <a:off x="7074084" y="1145323"/>
              <a:ext cx="5706729" cy="3416320"/>
            </a:xfrm>
            <a:prstGeom prst="rect">
              <a:avLst/>
            </a:prstGeom>
          </p:spPr>
          <p:txBody>
            <a:bodyPr wrap="square">
              <a:spAutoFit/>
            </a:bodyPr>
            <a:lstStyle/>
            <a:p>
              <a:r>
                <a:rPr lang="en-US" sz="3600" dirty="0">
                  <a:solidFill>
                    <a:schemeClr val="tx2"/>
                  </a:solidFill>
                  <a:latin typeface="Yanone Kaffeesatz Regular" panose="02000000000000000000" pitchFamily="2" charset="0"/>
                </a:rPr>
                <a:t>Multiple people sitting in cubicles</a:t>
              </a:r>
              <a:br>
                <a:rPr lang="en-US" sz="3600" dirty="0">
                  <a:solidFill>
                    <a:schemeClr val="tx2"/>
                  </a:solidFill>
                  <a:latin typeface="Yanone Kaffeesatz Regular" panose="02000000000000000000" pitchFamily="2" charset="0"/>
                </a:rPr>
              </a:br>
              <a:r>
                <a:rPr lang="en-US" sz="3600" dirty="0">
                  <a:solidFill>
                    <a:schemeClr val="tx2"/>
                  </a:solidFill>
                  <a:latin typeface="Yanone Kaffeesatz Regular" panose="02000000000000000000" pitchFamily="2" charset="0"/>
                </a:rPr>
                <a:t> working on a project</a:t>
              </a:r>
            </a:p>
            <a:p>
              <a:endParaRPr lang="en-US" sz="3600" dirty="0">
                <a:solidFill>
                  <a:schemeClr val="tx2"/>
                </a:solidFill>
                <a:latin typeface="Yanone Kaffeesatz Regular" panose="02000000000000000000" pitchFamily="2" charset="0"/>
              </a:endParaRPr>
            </a:p>
            <a:p>
              <a:endParaRPr lang="en-US" sz="3600" dirty="0">
                <a:solidFill>
                  <a:schemeClr val="tx2"/>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Work </a:t>
              </a:r>
              <a:r>
                <a:rPr lang="en-US" sz="3600" dirty="0">
                  <a:solidFill>
                    <a:schemeClr val="accent4"/>
                  </a:solidFill>
                  <a:latin typeface="Yanone Kaffeesatz Regular" panose="02000000000000000000" pitchFamily="2" charset="0"/>
                </a:rPr>
                <a:t>is</a:t>
              </a:r>
              <a:r>
                <a:rPr lang="en-US" sz="3600" dirty="0">
                  <a:solidFill>
                    <a:schemeClr val="tx2"/>
                  </a:solidFill>
                  <a:latin typeface="Yanone Kaffeesatz Regular" panose="02000000000000000000" pitchFamily="2" charset="0"/>
                </a:rPr>
                <a:t> distributed over threads</a:t>
              </a:r>
            </a:p>
            <a:p>
              <a:r>
                <a:rPr lang="en-US" sz="3600" dirty="0">
                  <a:solidFill>
                    <a:schemeClr val="tx2"/>
                  </a:solidFill>
                  <a:latin typeface="Yanone Kaffeesatz Regular" panose="02000000000000000000" pitchFamily="2" charset="0"/>
                </a:rPr>
                <a:t>and processors</a:t>
              </a:r>
            </a:p>
          </p:txBody>
        </p:sp>
        <p:sp>
          <p:nvSpPr>
            <p:cNvPr id="6" name="Rectangle 5"/>
            <p:cNvSpPr/>
            <p:nvPr/>
          </p:nvSpPr>
          <p:spPr>
            <a:xfrm rot="16200000">
              <a:off x="2707390" y="2302752"/>
              <a:ext cx="6858001"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simultaneous</a:t>
              </a:r>
            </a:p>
          </p:txBody>
        </p:sp>
        <p:sp>
          <p:nvSpPr>
            <p:cNvPr id="7" name="Rectangle 6"/>
            <p:cNvSpPr/>
            <p:nvPr/>
          </p:nvSpPr>
          <p:spPr>
            <a:xfrm>
              <a:off x="588815" y="2698589"/>
              <a:ext cx="4999912" cy="2215991"/>
            </a:xfrm>
            <a:prstGeom prst="rect">
              <a:avLst/>
            </a:prstGeom>
          </p:spPr>
          <p:txBody>
            <a:bodyPr wrap="square">
              <a:spAutoFit/>
            </a:bodyPr>
            <a:lstStyle/>
            <a:p>
              <a:pPr algn="ctr"/>
              <a:r>
                <a:rPr lang="en-US" sz="13800" dirty="0">
                  <a:solidFill>
                    <a:schemeClr val="accent2"/>
                  </a:solidFill>
                  <a:latin typeface="Yanone Kaffeesatz Regular" panose="02000000000000000000" pitchFamily="2" charset="0"/>
                </a:rPr>
                <a:t>parallel</a:t>
              </a:r>
              <a:endParaRPr lang="de-CH" dirty="0"/>
            </a:p>
          </p:txBody>
        </p:sp>
        <p:sp>
          <p:nvSpPr>
            <p:cNvPr id="8" name="Rectangle 7"/>
            <p:cNvSpPr/>
            <p:nvPr/>
          </p:nvSpPr>
          <p:spPr>
            <a:xfrm>
              <a:off x="6981751" y="3388321"/>
              <a:ext cx="5799062" cy="646331"/>
            </a:xfrm>
            <a:prstGeom prst="rect">
              <a:avLst/>
            </a:prstGeom>
          </p:spPr>
          <p:txBody>
            <a:bodyPr wrap="square">
              <a:spAutoFit/>
            </a:bodyPr>
            <a:lstStyle/>
            <a:p>
              <a:endParaRPr lang="en-US" sz="3600" dirty="0">
                <a:solidFill>
                  <a:schemeClr val="tx2"/>
                </a:solidFill>
                <a:latin typeface="Yanone Kaffeesatz Regular" panose="02000000000000000000" pitchFamily="2" charset="0"/>
              </a:endParaRPr>
            </a:p>
          </p:txBody>
        </p:sp>
      </p:grpSp>
    </p:spTree>
    <p:extLst>
      <p:ext uri="{BB962C8B-B14F-4D97-AF65-F5344CB8AC3E}">
        <p14:creationId xmlns:p14="http://schemas.microsoft.com/office/powerpoint/2010/main" val="403767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6485270" y="1671407"/>
            <a:ext cx="5706729" cy="3416320"/>
          </a:xfrm>
          <a:prstGeom prst="rect">
            <a:avLst/>
          </a:prstGeom>
        </p:spPr>
        <p:txBody>
          <a:bodyPr wrap="square">
            <a:spAutoFit/>
          </a:bodyPr>
          <a:lstStyle/>
          <a:p>
            <a:r>
              <a:rPr lang="en-US" sz="3600" dirty="0">
                <a:solidFill>
                  <a:schemeClr val="tx2"/>
                </a:solidFill>
                <a:latin typeface="Yanone Kaffeesatz Regular" panose="02000000000000000000" pitchFamily="2" charset="0"/>
              </a:rPr>
              <a:t>A person juggling multiple balls</a:t>
            </a:r>
            <a:br>
              <a:rPr lang="en-US" sz="3600" dirty="0">
                <a:solidFill>
                  <a:schemeClr val="tx2"/>
                </a:solidFill>
                <a:latin typeface="Yanone Kaffeesatz Regular" panose="02000000000000000000" pitchFamily="2" charset="0"/>
              </a:rPr>
            </a:br>
            <a:r>
              <a:rPr lang="en-US" sz="3600" dirty="0">
                <a:solidFill>
                  <a:schemeClr val="tx2"/>
                </a:solidFill>
                <a:latin typeface="Yanone Kaffeesatz Regular" panose="02000000000000000000" pitchFamily="2" charset="0"/>
              </a:rPr>
              <a:t>concurrently</a:t>
            </a:r>
          </a:p>
          <a:p>
            <a:endParaRPr lang="en-US" sz="3600" dirty="0">
              <a:solidFill>
                <a:schemeClr val="tx2"/>
              </a:solidFill>
              <a:latin typeface="Yanone Kaffeesatz Regular" panose="02000000000000000000" pitchFamily="2" charset="0"/>
            </a:endParaRPr>
          </a:p>
          <a:p>
            <a:endParaRPr lang="en-US" sz="3600" dirty="0">
              <a:solidFill>
                <a:schemeClr val="tx2"/>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Work </a:t>
            </a:r>
            <a:r>
              <a:rPr lang="en-US" sz="3600" dirty="0">
                <a:solidFill>
                  <a:schemeClr val="accent4"/>
                </a:solidFill>
                <a:latin typeface="Yanone Kaffeesatz Regular" panose="02000000000000000000" pitchFamily="2" charset="0"/>
              </a:rPr>
              <a:t>can</a:t>
            </a:r>
            <a:r>
              <a:rPr lang="en-US" sz="3600" dirty="0">
                <a:solidFill>
                  <a:schemeClr val="tx2"/>
                </a:solidFill>
                <a:latin typeface="Yanone Kaffeesatz Regular" panose="02000000000000000000" pitchFamily="2" charset="0"/>
              </a:rPr>
              <a:t> be distributed over threads</a:t>
            </a:r>
          </a:p>
          <a:p>
            <a:r>
              <a:rPr lang="en-US" sz="3600" dirty="0">
                <a:solidFill>
                  <a:schemeClr val="tx2"/>
                </a:solidFill>
                <a:latin typeface="Yanone Kaffeesatz Regular" panose="02000000000000000000" pitchFamily="2" charset="0"/>
              </a:rPr>
              <a:t>and processors</a:t>
            </a:r>
          </a:p>
        </p:txBody>
      </p:sp>
      <p:sp>
        <p:nvSpPr>
          <p:cNvPr id="17" name="Rectangle 16"/>
          <p:cNvSpPr/>
          <p:nvPr/>
        </p:nvSpPr>
        <p:spPr>
          <a:xfrm>
            <a:off x="0" y="3604928"/>
            <a:ext cx="4999912"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concurrent</a:t>
            </a:r>
            <a:endParaRPr lang="de-CH" sz="1400" dirty="0"/>
          </a:p>
        </p:txBody>
      </p:sp>
      <p:grpSp>
        <p:nvGrpSpPr>
          <p:cNvPr id="4" name="Group 3"/>
          <p:cNvGrpSpPr/>
          <p:nvPr/>
        </p:nvGrpSpPr>
        <p:grpSpPr>
          <a:xfrm>
            <a:off x="-502208" y="0"/>
            <a:ext cx="6822873" cy="6858001"/>
            <a:chOff x="-675129" y="-990808"/>
            <a:chExt cx="6822873" cy="6858001"/>
          </a:xfrm>
        </p:grpSpPr>
        <p:grpSp>
          <p:nvGrpSpPr>
            <p:cNvPr id="9" name="Group 8"/>
            <p:cNvGrpSpPr/>
            <p:nvPr/>
          </p:nvGrpSpPr>
          <p:grpSpPr>
            <a:xfrm>
              <a:off x="-675129" y="-990808"/>
              <a:ext cx="6822873" cy="6858001"/>
              <a:chOff x="-86315" y="-1516892"/>
              <a:chExt cx="6822873" cy="6858001"/>
            </a:xfrm>
          </p:grpSpPr>
          <p:sp>
            <p:nvSpPr>
              <p:cNvPr id="3" name="Rectangle 2"/>
              <p:cNvSpPr/>
              <p:nvPr/>
            </p:nvSpPr>
            <p:spPr>
              <a:xfrm>
                <a:off x="-86315" y="3973465"/>
                <a:ext cx="184731" cy="646331"/>
              </a:xfrm>
              <a:prstGeom prst="rect">
                <a:avLst/>
              </a:prstGeom>
            </p:spPr>
            <p:txBody>
              <a:bodyPr wrap="none">
                <a:spAutoFit/>
              </a:bodyPr>
              <a:lstStyle/>
              <a:p>
                <a:endParaRPr lang="en-US" sz="3600" dirty="0">
                  <a:solidFill>
                    <a:schemeClr val="tx2"/>
                  </a:solidFill>
                  <a:latin typeface="Yanone Kaffeesatz Regular" panose="02000000000000000000" pitchFamily="2" charset="0"/>
                </a:endParaRPr>
              </a:p>
            </p:txBody>
          </p:sp>
          <p:sp>
            <p:nvSpPr>
              <p:cNvPr id="6" name="Rectangle 5"/>
              <p:cNvSpPr/>
              <p:nvPr/>
            </p:nvSpPr>
            <p:spPr>
              <a:xfrm rot="16200000">
                <a:off x="2707393" y="1311944"/>
                <a:ext cx="6858001"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interleaved</a:t>
                </a:r>
                <a:endParaRPr lang="en-US" sz="6000" dirty="0">
                  <a:solidFill>
                    <a:schemeClr val="accent3"/>
                  </a:solidFill>
                  <a:latin typeface="Yanone Kaffeesatz Regular" panose="02000000000000000000" pitchFamily="2" charset="0"/>
                </a:endParaRPr>
              </a:p>
            </p:txBody>
          </p:sp>
          <p:sp>
            <p:nvSpPr>
              <p:cNvPr id="8" name="Rectangle 7"/>
              <p:cNvSpPr/>
              <p:nvPr/>
            </p:nvSpPr>
            <p:spPr>
              <a:xfrm>
                <a:off x="4507091" y="3973465"/>
                <a:ext cx="184731" cy="646331"/>
              </a:xfrm>
              <a:prstGeom prst="rect">
                <a:avLst/>
              </a:prstGeom>
            </p:spPr>
            <p:txBody>
              <a:bodyPr wrap="none">
                <a:spAutoFit/>
              </a:bodyPr>
              <a:lstStyle/>
              <a:p>
                <a:endParaRPr lang="en-US" sz="3600" dirty="0">
                  <a:solidFill>
                    <a:schemeClr val="tx2"/>
                  </a:solidFill>
                  <a:latin typeface="Yanone Kaffeesatz Regular" panose="02000000000000000000" pitchFamily="2" charset="0"/>
                </a:endParaRPr>
              </a:p>
            </p:txBody>
          </p:sp>
        </p:grpSp>
        <p:sp>
          <p:nvSpPr>
            <p:cNvPr id="11" name="Rectangle 10"/>
            <p:cNvSpPr/>
            <p:nvPr/>
          </p:nvSpPr>
          <p:spPr>
            <a:xfrm>
              <a:off x="253747" y="682217"/>
              <a:ext cx="2488182" cy="923330"/>
            </a:xfrm>
            <a:prstGeom prst="rect">
              <a:avLst/>
            </a:prstGeom>
          </p:spPr>
          <p:txBody>
            <a:bodyPr wrap="none">
              <a:spAutoFit/>
            </a:bodyPr>
            <a:lstStyle/>
            <a:p>
              <a:r>
                <a:rPr lang="en-US" sz="5400" dirty="0">
                  <a:solidFill>
                    <a:schemeClr val="accent2">
                      <a:alpha val="30000"/>
                    </a:schemeClr>
                  </a:solidFill>
                  <a:latin typeface="Yanone Kaffeesatz Regular" panose="02000000000000000000" pitchFamily="2" charset="0"/>
                </a:rPr>
                <a:t>concurrent</a:t>
              </a:r>
              <a:endParaRPr lang="de-CH" sz="1100" dirty="0">
                <a:solidFill>
                  <a:schemeClr val="accent2">
                    <a:alpha val="30000"/>
                  </a:schemeClr>
                </a:solidFill>
              </a:endParaRPr>
            </a:p>
          </p:txBody>
        </p:sp>
        <p:sp>
          <p:nvSpPr>
            <p:cNvPr id="12" name="Rectangle 11"/>
            <p:cNvSpPr/>
            <p:nvPr/>
          </p:nvSpPr>
          <p:spPr>
            <a:xfrm>
              <a:off x="2459232" y="2110140"/>
              <a:ext cx="2488182" cy="923330"/>
            </a:xfrm>
            <a:prstGeom prst="rect">
              <a:avLst/>
            </a:prstGeom>
          </p:spPr>
          <p:txBody>
            <a:bodyPr wrap="none">
              <a:spAutoFit/>
            </a:bodyPr>
            <a:lstStyle/>
            <a:p>
              <a:r>
                <a:rPr lang="en-US" sz="5400" dirty="0">
                  <a:solidFill>
                    <a:schemeClr val="accent2">
                      <a:alpha val="30000"/>
                    </a:schemeClr>
                  </a:solidFill>
                  <a:latin typeface="Yanone Kaffeesatz Regular" panose="02000000000000000000" pitchFamily="2" charset="0"/>
                </a:rPr>
                <a:t>concurrent</a:t>
              </a:r>
              <a:endParaRPr lang="de-CH" sz="1100" dirty="0">
                <a:solidFill>
                  <a:schemeClr val="accent2">
                    <a:alpha val="30000"/>
                  </a:schemeClr>
                </a:solidFill>
              </a:endParaRPr>
            </a:p>
          </p:txBody>
        </p:sp>
        <p:sp>
          <p:nvSpPr>
            <p:cNvPr id="13" name="Rectangle 12"/>
            <p:cNvSpPr/>
            <p:nvPr/>
          </p:nvSpPr>
          <p:spPr>
            <a:xfrm>
              <a:off x="1627745" y="1417336"/>
              <a:ext cx="2488182" cy="923330"/>
            </a:xfrm>
            <a:prstGeom prst="rect">
              <a:avLst/>
            </a:prstGeom>
          </p:spPr>
          <p:txBody>
            <a:bodyPr wrap="none">
              <a:spAutoFit/>
            </a:bodyPr>
            <a:lstStyle/>
            <a:p>
              <a:r>
                <a:rPr lang="en-US" sz="5400" dirty="0">
                  <a:solidFill>
                    <a:schemeClr val="accent2">
                      <a:alpha val="30000"/>
                    </a:schemeClr>
                  </a:solidFill>
                  <a:latin typeface="Yanone Kaffeesatz Regular" panose="02000000000000000000" pitchFamily="2" charset="0"/>
                </a:rPr>
                <a:t>concurrent</a:t>
              </a:r>
              <a:endParaRPr lang="de-CH" sz="1100" dirty="0">
                <a:solidFill>
                  <a:schemeClr val="accent2">
                    <a:alpha val="30000"/>
                  </a:schemeClr>
                </a:solidFill>
              </a:endParaRPr>
            </a:p>
          </p:txBody>
        </p:sp>
        <p:sp>
          <p:nvSpPr>
            <p:cNvPr id="14" name="Rectangle 13"/>
            <p:cNvSpPr/>
            <p:nvPr/>
          </p:nvSpPr>
          <p:spPr>
            <a:xfrm>
              <a:off x="253747" y="2298351"/>
              <a:ext cx="2488182" cy="923330"/>
            </a:xfrm>
            <a:prstGeom prst="rect">
              <a:avLst/>
            </a:prstGeom>
          </p:spPr>
          <p:txBody>
            <a:bodyPr wrap="none">
              <a:spAutoFit/>
            </a:bodyPr>
            <a:lstStyle/>
            <a:p>
              <a:r>
                <a:rPr lang="en-US" sz="5400" dirty="0">
                  <a:solidFill>
                    <a:schemeClr val="accent2">
                      <a:alpha val="30000"/>
                    </a:schemeClr>
                  </a:solidFill>
                  <a:latin typeface="Yanone Kaffeesatz Regular" panose="02000000000000000000" pitchFamily="2" charset="0"/>
                </a:rPr>
                <a:t>concurrent</a:t>
              </a:r>
              <a:endParaRPr lang="de-CH" sz="1100" dirty="0">
                <a:solidFill>
                  <a:schemeClr val="accent2">
                    <a:alpha val="30000"/>
                  </a:schemeClr>
                </a:solidFill>
              </a:endParaRPr>
            </a:p>
          </p:txBody>
        </p:sp>
      </p:grpSp>
    </p:spTree>
    <p:extLst>
      <p:ext uri="{BB962C8B-B14F-4D97-AF65-F5344CB8AC3E}">
        <p14:creationId xmlns:p14="http://schemas.microsoft.com/office/powerpoint/2010/main" val="4061003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39767" y="1"/>
            <a:ext cx="6113781" cy="6858000"/>
            <a:chOff x="623258" y="-813250"/>
            <a:chExt cx="6113781" cy="6858000"/>
          </a:xfrm>
        </p:grpSpPr>
        <p:sp>
          <p:nvSpPr>
            <p:cNvPr id="3" name="Rectangle 2"/>
            <p:cNvSpPr/>
            <p:nvPr/>
          </p:nvSpPr>
          <p:spPr>
            <a:xfrm>
              <a:off x="623258" y="5005441"/>
              <a:ext cx="184731" cy="646331"/>
            </a:xfrm>
            <a:prstGeom prst="rect">
              <a:avLst/>
            </a:prstGeom>
          </p:spPr>
          <p:txBody>
            <a:bodyPr wrap="none">
              <a:spAutoFit/>
            </a:bodyPr>
            <a:lstStyle/>
            <a:p>
              <a:endParaRPr lang="en-US" sz="3600" dirty="0">
                <a:solidFill>
                  <a:schemeClr val="tx2"/>
                </a:solidFill>
                <a:latin typeface="Yanone Kaffeesatz Regular" panose="02000000000000000000" pitchFamily="2" charset="0"/>
              </a:endParaRPr>
            </a:p>
          </p:txBody>
        </p:sp>
        <p:sp>
          <p:nvSpPr>
            <p:cNvPr id="6" name="Rectangle 5"/>
            <p:cNvSpPr/>
            <p:nvPr/>
          </p:nvSpPr>
          <p:spPr>
            <a:xfrm rot="16200000">
              <a:off x="2707875" y="2015585"/>
              <a:ext cx="6858000"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event-driven</a:t>
              </a:r>
            </a:p>
          </p:txBody>
        </p:sp>
        <p:sp>
          <p:nvSpPr>
            <p:cNvPr id="8" name="Rectangle 7"/>
            <p:cNvSpPr/>
            <p:nvPr/>
          </p:nvSpPr>
          <p:spPr>
            <a:xfrm>
              <a:off x="5945376" y="5057496"/>
              <a:ext cx="184731" cy="646331"/>
            </a:xfrm>
            <a:prstGeom prst="rect">
              <a:avLst/>
            </a:prstGeom>
          </p:spPr>
          <p:txBody>
            <a:bodyPr wrap="none">
              <a:spAutoFit/>
            </a:bodyPr>
            <a:lstStyle/>
            <a:p>
              <a:endParaRPr lang="en-US" sz="3600" dirty="0">
                <a:solidFill>
                  <a:schemeClr val="tx2"/>
                </a:solidFill>
                <a:latin typeface="Yanone Kaffeesatz Regular" panose="02000000000000000000" pitchFamily="2" charset="0"/>
              </a:endParaRPr>
            </a:p>
          </p:txBody>
        </p:sp>
      </p:grpSp>
      <p:sp>
        <p:nvSpPr>
          <p:cNvPr id="7" name="Rectangle 6"/>
          <p:cNvSpPr/>
          <p:nvPr/>
        </p:nvSpPr>
        <p:spPr>
          <a:xfrm>
            <a:off x="0" y="1952437"/>
            <a:ext cx="4999912" cy="2646878"/>
          </a:xfrm>
          <a:prstGeom prst="rect">
            <a:avLst/>
          </a:prstGeom>
        </p:spPr>
        <p:txBody>
          <a:bodyPr wrap="square">
            <a:spAutoFit/>
          </a:bodyPr>
          <a:lstStyle/>
          <a:p>
            <a:pPr algn="ctr"/>
            <a:r>
              <a:rPr lang="en-US" sz="16600" dirty="0" err="1">
                <a:solidFill>
                  <a:schemeClr val="accent2"/>
                </a:solidFill>
                <a:latin typeface="Yanone Kaffeesatz Regular" panose="02000000000000000000" pitchFamily="2" charset="0"/>
              </a:rPr>
              <a:t>async</a:t>
            </a:r>
            <a:endParaRPr lang="de-CH" dirty="0"/>
          </a:p>
        </p:txBody>
      </p:sp>
      <p:sp>
        <p:nvSpPr>
          <p:cNvPr id="10" name="Rectangle 9"/>
          <p:cNvSpPr/>
          <p:nvPr/>
        </p:nvSpPr>
        <p:spPr>
          <a:xfrm>
            <a:off x="6485270" y="1671407"/>
            <a:ext cx="5706729" cy="3416320"/>
          </a:xfrm>
          <a:prstGeom prst="rect">
            <a:avLst/>
          </a:prstGeom>
        </p:spPr>
        <p:txBody>
          <a:bodyPr wrap="square">
            <a:spAutoFit/>
          </a:bodyPr>
          <a:lstStyle/>
          <a:p>
            <a:r>
              <a:rPr lang="en-US" sz="3600" dirty="0">
                <a:solidFill>
                  <a:schemeClr val="tx2"/>
                </a:solidFill>
                <a:latin typeface="Yanone Kaffeesatz Regular" panose="02000000000000000000" pitchFamily="2" charset="0"/>
              </a:rPr>
              <a:t>Reading a book while doing</a:t>
            </a:r>
            <a:br>
              <a:rPr lang="en-US" sz="3600" dirty="0">
                <a:solidFill>
                  <a:schemeClr val="tx2"/>
                </a:solidFill>
                <a:latin typeface="Yanone Kaffeesatz Regular" panose="02000000000000000000" pitchFamily="2" charset="0"/>
              </a:rPr>
            </a:br>
            <a:r>
              <a:rPr lang="en-US" sz="3600" dirty="0">
                <a:solidFill>
                  <a:schemeClr val="tx2"/>
                </a:solidFill>
                <a:latin typeface="Yanone Kaffeesatz Regular" panose="02000000000000000000" pitchFamily="2" charset="0"/>
              </a:rPr>
              <a:t>the laundry</a:t>
            </a:r>
          </a:p>
          <a:p>
            <a:endParaRPr lang="en-US" sz="3600" dirty="0">
              <a:solidFill>
                <a:schemeClr val="tx2"/>
              </a:solidFill>
              <a:latin typeface="Yanone Kaffeesatz Regular" panose="02000000000000000000" pitchFamily="2" charset="0"/>
            </a:endParaRPr>
          </a:p>
          <a:p>
            <a:endParaRPr lang="en-US" sz="3600" dirty="0">
              <a:solidFill>
                <a:schemeClr val="tx2"/>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Worker is </a:t>
            </a:r>
            <a:r>
              <a:rPr lang="en-US" sz="3600" dirty="0">
                <a:solidFill>
                  <a:schemeClr val="accent4"/>
                </a:solidFill>
                <a:latin typeface="Yanone Kaffeesatz Regular" panose="02000000000000000000" pitchFamily="2" charset="0"/>
              </a:rPr>
              <a:t>free</a:t>
            </a:r>
            <a:r>
              <a:rPr lang="en-US" sz="3600" dirty="0">
                <a:solidFill>
                  <a:schemeClr val="tx2"/>
                </a:solidFill>
                <a:latin typeface="Yanone Kaffeesatz Regular" panose="02000000000000000000" pitchFamily="2" charset="0"/>
              </a:rPr>
              <a:t> until signal</a:t>
            </a:r>
            <a:br>
              <a:rPr lang="en-US" sz="3600" dirty="0">
                <a:solidFill>
                  <a:schemeClr val="tx2"/>
                </a:solidFill>
                <a:latin typeface="Yanone Kaffeesatz Regular" panose="02000000000000000000" pitchFamily="2" charset="0"/>
              </a:rPr>
            </a:br>
            <a:r>
              <a:rPr lang="en-US" sz="3600" dirty="0">
                <a:solidFill>
                  <a:schemeClr val="tx2"/>
                </a:solidFill>
                <a:latin typeface="Yanone Kaffeesatz Regular" panose="02000000000000000000" pitchFamily="2" charset="0"/>
              </a:rPr>
              <a:t>indicates external task is done</a:t>
            </a:r>
          </a:p>
        </p:txBody>
      </p:sp>
    </p:spTree>
    <p:extLst>
      <p:ext uri="{BB962C8B-B14F-4D97-AF65-F5344CB8AC3E}">
        <p14:creationId xmlns:p14="http://schemas.microsoft.com/office/powerpoint/2010/main" val="3955367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Task</a:t>
            </a:r>
            <a:endParaRPr lang="de-CH" dirty="0"/>
          </a:p>
        </p:txBody>
      </p:sp>
      <p:sp>
        <p:nvSpPr>
          <p:cNvPr id="4" name="Rectangle 3"/>
          <p:cNvSpPr/>
          <p:nvPr/>
        </p:nvSpPr>
        <p:spPr>
          <a:xfrm rot="16200000">
            <a:off x="2324384" y="2828836"/>
            <a:ext cx="6858000"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uniform</a:t>
            </a:r>
          </a:p>
        </p:txBody>
      </p:sp>
      <p:sp>
        <p:nvSpPr>
          <p:cNvPr id="6" name="Rectangle 5"/>
          <p:cNvSpPr/>
          <p:nvPr/>
        </p:nvSpPr>
        <p:spPr>
          <a:xfrm>
            <a:off x="6485270" y="1671407"/>
            <a:ext cx="5706729" cy="3970318"/>
          </a:xfrm>
          <a:prstGeom prst="rect">
            <a:avLst/>
          </a:prstGeom>
        </p:spPr>
        <p:txBody>
          <a:bodyPr wrap="square">
            <a:spAutoFit/>
          </a:bodyPr>
          <a:lstStyle/>
          <a:p>
            <a:r>
              <a:rPr lang="en-US" sz="3600" dirty="0">
                <a:solidFill>
                  <a:schemeClr val="tx2"/>
                </a:solidFill>
                <a:latin typeface="Yanone Kaffeesatz Regular" panose="02000000000000000000" pitchFamily="2" charset="0"/>
              </a:rPr>
              <a:t>The laundry machine in the previous</a:t>
            </a:r>
            <a:br>
              <a:rPr lang="en-US" sz="3600" dirty="0">
                <a:solidFill>
                  <a:schemeClr val="tx2"/>
                </a:solidFill>
                <a:latin typeface="Yanone Kaffeesatz Regular" panose="02000000000000000000" pitchFamily="2" charset="0"/>
              </a:rPr>
            </a:br>
            <a:r>
              <a:rPr lang="en-US" sz="3600" dirty="0">
                <a:solidFill>
                  <a:schemeClr val="tx2"/>
                </a:solidFill>
                <a:latin typeface="Yanone Kaffeesatz Regular" panose="02000000000000000000" pitchFamily="2" charset="0"/>
              </a:rPr>
              <a:t>example represented an external task</a:t>
            </a:r>
          </a:p>
          <a:p>
            <a:endParaRPr lang="en-US" sz="3600" dirty="0">
              <a:solidFill>
                <a:schemeClr val="tx2"/>
              </a:solidFill>
              <a:latin typeface="Yanone Kaffeesatz Regular" panose="02000000000000000000" pitchFamily="2" charset="0"/>
            </a:endParaRPr>
          </a:p>
          <a:p>
            <a:endParaRPr lang="en-US" sz="3600" dirty="0">
              <a:solidFill>
                <a:schemeClr val="tx2"/>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Represents the </a:t>
            </a:r>
            <a:r>
              <a:rPr lang="en-US" sz="3600" dirty="0">
                <a:solidFill>
                  <a:schemeClr val="accent4"/>
                </a:solidFill>
                <a:latin typeface="Yanone Kaffeesatz Regular" panose="02000000000000000000" pitchFamily="2" charset="0"/>
              </a:rPr>
              <a:t>state</a:t>
            </a:r>
            <a:r>
              <a:rPr lang="en-US" sz="3600" dirty="0">
                <a:solidFill>
                  <a:schemeClr val="tx2"/>
                </a:solidFill>
                <a:latin typeface="Yanone Kaffeesatz Regular" panose="02000000000000000000" pitchFamily="2" charset="0"/>
              </a:rPr>
              <a:t> and </a:t>
            </a:r>
            <a:r>
              <a:rPr lang="en-US" sz="3600" dirty="0">
                <a:solidFill>
                  <a:schemeClr val="accent4"/>
                </a:solidFill>
                <a:latin typeface="Yanone Kaffeesatz Regular" panose="02000000000000000000" pitchFamily="2" charset="0"/>
              </a:rPr>
              <a:t>outcome</a:t>
            </a:r>
            <a:r>
              <a:rPr lang="en-US" sz="3600" dirty="0">
                <a:solidFill>
                  <a:schemeClr val="tx2"/>
                </a:solidFill>
                <a:latin typeface="Yanone Kaffeesatz Regular" panose="02000000000000000000" pitchFamily="2" charset="0"/>
              </a:rPr>
              <a:t> </a:t>
            </a:r>
            <a:br>
              <a:rPr lang="en-US" sz="3600" dirty="0">
                <a:solidFill>
                  <a:schemeClr val="tx2"/>
                </a:solidFill>
                <a:latin typeface="Yanone Kaffeesatz Regular" panose="02000000000000000000" pitchFamily="2" charset="0"/>
              </a:rPr>
            </a:br>
            <a:r>
              <a:rPr lang="en-US" sz="3600" dirty="0">
                <a:solidFill>
                  <a:schemeClr val="tx2"/>
                </a:solidFill>
                <a:latin typeface="Yanone Kaffeesatz Regular" panose="02000000000000000000" pitchFamily="2" charset="0"/>
              </a:rPr>
              <a:t>of an asynchronous operation executed </a:t>
            </a:r>
            <a:r>
              <a:rPr lang="en-US" sz="3600" dirty="0">
                <a:solidFill>
                  <a:schemeClr val="accent4"/>
                </a:solidFill>
                <a:latin typeface="Yanone Kaffeesatz Regular" panose="02000000000000000000" pitchFamily="2" charset="0"/>
              </a:rPr>
              <a:t>now, later </a:t>
            </a:r>
            <a:r>
              <a:rPr lang="en-US" sz="3600" dirty="0">
                <a:solidFill>
                  <a:schemeClr val="tx2"/>
                </a:solidFill>
                <a:latin typeface="Yanone Kaffeesatz Regular" panose="02000000000000000000" pitchFamily="2" charset="0"/>
              </a:rPr>
              <a:t>or</a:t>
            </a:r>
            <a:r>
              <a:rPr lang="en-US" sz="3600" dirty="0">
                <a:solidFill>
                  <a:schemeClr val="accent4"/>
                </a:solidFill>
                <a:latin typeface="Yanone Kaffeesatz Regular" panose="02000000000000000000" pitchFamily="2" charset="0"/>
              </a:rPr>
              <a:t> never</a:t>
            </a:r>
            <a:endParaRPr lang="en-US" sz="36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61532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6200000">
            <a:off x="2324384" y="2828836"/>
            <a:ext cx="6858000"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physical</a:t>
            </a:r>
          </a:p>
        </p:txBody>
      </p:sp>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Thread</a:t>
            </a:r>
            <a:endParaRPr lang="de-CH" dirty="0"/>
          </a:p>
        </p:txBody>
      </p:sp>
      <p:sp>
        <p:nvSpPr>
          <p:cNvPr id="6" name="Rectangle 5"/>
          <p:cNvSpPr/>
          <p:nvPr/>
        </p:nvSpPr>
        <p:spPr>
          <a:xfrm>
            <a:off x="6485270" y="1671407"/>
            <a:ext cx="5706729" cy="2862322"/>
          </a:xfrm>
          <a:prstGeom prst="rect">
            <a:avLst/>
          </a:prstGeom>
        </p:spPr>
        <p:txBody>
          <a:bodyPr wrap="square">
            <a:spAutoFit/>
          </a:bodyPr>
          <a:lstStyle/>
          <a:p>
            <a:r>
              <a:rPr lang="en-US" sz="3600" dirty="0">
                <a:solidFill>
                  <a:schemeClr val="tx2"/>
                </a:solidFill>
                <a:latin typeface="Yanone Kaffeesatz Regular" panose="02000000000000000000" pitchFamily="2" charset="0"/>
              </a:rPr>
              <a:t>Me doing the laundry by hand like in medieval times</a:t>
            </a:r>
          </a:p>
          <a:p>
            <a:endParaRPr lang="en-US" sz="3600" dirty="0">
              <a:solidFill>
                <a:schemeClr val="tx2"/>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A </a:t>
            </a:r>
            <a:r>
              <a:rPr lang="en-US" sz="3600" dirty="0">
                <a:solidFill>
                  <a:schemeClr val="accent4"/>
                </a:solidFill>
                <a:latin typeface="Yanone Kaffeesatz Regular" panose="02000000000000000000" pitchFamily="2" charset="0"/>
              </a:rPr>
              <a:t>worker</a:t>
            </a:r>
            <a:r>
              <a:rPr lang="en-US" sz="3600" dirty="0">
                <a:solidFill>
                  <a:schemeClr val="tx2"/>
                </a:solidFill>
                <a:latin typeface="Yanone Kaffeesatz Regular" panose="02000000000000000000" pitchFamily="2" charset="0"/>
              </a:rPr>
              <a:t> responsible for getting </a:t>
            </a:r>
            <a:br>
              <a:rPr lang="en-US" sz="3600" dirty="0">
                <a:solidFill>
                  <a:schemeClr val="tx2"/>
                </a:solidFill>
                <a:latin typeface="Yanone Kaffeesatz Regular" panose="02000000000000000000" pitchFamily="2" charset="0"/>
              </a:rPr>
            </a:br>
            <a:r>
              <a:rPr lang="en-US" sz="3600" dirty="0">
                <a:solidFill>
                  <a:schemeClr val="accent4"/>
                </a:solidFill>
                <a:latin typeface="Yanone Kaffeesatz Regular" panose="02000000000000000000" pitchFamily="2" charset="0"/>
              </a:rPr>
              <a:t>Task</a:t>
            </a:r>
            <a:r>
              <a:rPr lang="en-US" sz="3600" dirty="0">
                <a:solidFill>
                  <a:schemeClr val="tx2"/>
                </a:solidFill>
                <a:latin typeface="Yanone Kaffeesatz Regular" panose="02000000000000000000" pitchFamily="2" charset="0"/>
              </a:rPr>
              <a:t>s done that are scheduled</a:t>
            </a:r>
          </a:p>
        </p:txBody>
      </p:sp>
    </p:spTree>
    <p:extLst>
      <p:ext uri="{BB962C8B-B14F-4D97-AF65-F5344CB8AC3E}">
        <p14:creationId xmlns:p14="http://schemas.microsoft.com/office/powerpoint/2010/main" val="2787406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366418" y="735955"/>
            <a:ext cx="9459165" cy="5386090"/>
            <a:chOff x="710011" y="1050953"/>
            <a:chExt cx="9459165" cy="5386090"/>
          </a:xfrm>
        </p:grpSpPr>
        <p:sp>
          <p:nvSpPr>
            <p:cNvPr id="2" name="Rectangle 1"/>
            <p:cNvSpPr/>
            <p:nvPr/>
          </p:nvSpPr>
          <p:spPr>
            <a:xfrm>
              <a:off x="3575704" y="1050953"/>
              <a:ext cx="6593472" cy="5386090"/>
            </a:xfrm>
            <a:prstGeom prst="rect">
              <a:avLst/>
            </a:prstGeom>
          </p:spPr>
          <p:txBody>
            <a:bodyPr wrap="none">
              <a:spAutoFit/>
            </a:bodyPr>
            <a:lstStyle/>
            <a:p>
              <a:r>
                <a:rPr lang="en-US" sz="34400" dirty="0">
                  <a:solidFill>
                    <a:schemeClr val="accent2"/>
                  </a:solidFill>
                  <a:latin typeface="Yanone Kaffeesatz Regular" panose="02000000000000000000" pitchFamily="2" charset="0"/>
                </a:rPr>
                <a:t>Task</a:t>
              </a:r>
              <a:endParaRPr lang="de-CH" sz="2400" dirty="0"/>
            </a:p>
          </p:txBody>
        </p:sp>
        <p:sp>
          <p:nvSpPr>
            <p:cNvPr id="4" name="Rectangle 3"/>
            <p:cNvSpPr/>
            <p:nvPr/>
          </p:nvSpPr>
          <p:spPr>
            <a:xfrm>
              <a:off x="1040633" y="1987168"/>
              <a:ext cx="2204450" cy="646331"/>
            </a:xfrm>
            <a:prstGeom prst="rect">
              <a:avLst/>
            </a:prstGeom>
          </p:spPr>
          <p:txBody>
            <a:bodyPr wrap="none">
              <a:spAutoFit/>
            </a:bodyPr>
            <a:lstStyle/>
            <a:p>
              <a:r>
                <a:rPr lang="en-US" sz="3600" dirty="0">
                  <a:solidFill>
                    <a:schemeClr val="accent3"/>
                  </a:solidFill>
                  <a:latin typeface="Yanone Kaffeesatz Regular" panose="02000000000000000000" pitchFamily="2" charset="0"/>
                </a:rPr>
                <a:t>Forget thread!</a:t>
              </a:r>
            </a:p>
          </p:txBody>
        </p:sp>
        <p:sp>
          <p:nvSpPr>
            <p:cNvPr id="5" name="Rectangle 4"/>
            <p:cNvSpPr/>
            <p:nvPr/>
          </p:nvSpPr>
          <p:spPr>
            <a:xfrm>
              <a:off x="710011" y="2538448"/>
              <a:ext cx="3033203"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think</a:t>
              </a:r>
              <a:endParaRPr lang="de-CH" sz="1600" dirty="0">
                <a:solidFill>
                  <a:schemeClr val="tx2"/>
                </a:solidFill>
              </a:endParaRPr>
            </a:p>
          </p:txBody>
        </p:sp>
      </p:grpSp>
    </p:spTree>
    <p:extLst>
      <p:ext uri="{BB962C8B-B14F-4D97-AF65-F5344CB8AC3E}">
        <p14:creationId xmlns:p14="http://schemas.microsoft.com/office/powerpoint/2010/main" val="32804243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495</Words>
  <Application>Microsoft Office PowerPoint</Application>
  <PresentationFormat>Widescreen</PresentationFormat>
  <Paragraphs>130</Paragraphs>
  <Slides>20</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danielmarbach</cp:lastModifiedBy>
  <cp:revision>35</cp:revision>
  <dcterms:created xsi:type="dcterms:W3CDTF">2016-02-22T14:00:45Z</dcterms:created>
  <dcterms:modified xsi:type="dcterms:W3CDTF">2016-02-24T07:47:31Z</dcterms:modified>
</cp:coreProperties>
</file>