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78" r:id="rId2"/>
    <p:sldId id="268" r:id="rId3"/>
    <p:sldId id="285" r:id="rId4"/>
    <p:sldId id="288" r:id="rId5"/>
    <p:sldId id="331" r:id="rId6"/>
    <p:sldId id="332" r:id="rId7"/>
    <p:sldId id="277" r:id="rId8"/>
    <p:sldId id="310" r:id="rId9"/>
    <p:sldId id="311" r:id="rId10"/>
    <p:sldId id="313" r:id="rId11"/>
    <p:sldId id="314" r:id="rId12"/>
    <p:sldId id="315" r:id="rId13"/>
    <p:sldId id="316" r:id="rId14"/>
    <p:sldId id="317" r:id="rId15"/>
    <p:sldId id="318" r:id="rId16"/>
    <p:sldId id="321" r:id="rId17"/>
    <p:sldId id="329" r:id="rId18"/>
    <p:sldId id="319" r:id="rId19"/>
    <p:sldId id="323" r:id="rId20"/>
    <p:sldId id="320" r:id="rId21"/>
    <p:sldId id="324" r:id="rId22"/>
    <p:sldId id="293" r:id="rId23"/>
    <p:sldId id="328" r:id="rId24"/>
    <p:sldId id="326" r:id="rId25"/>
    <p:sldId id="327" r:id="rId26"/>
    <p:sldId id="273" r:id="rId27"/>
    <p:sldId id="330" r:id="rId28"/>
    <p:sldId id="267" r:id="rId29"/>
    <p:sldId id="275"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85"/>
          </p14:sldIdLst>
        </p14:section>
        <p14:section name="Chain of Responsibility" id="{6F7A7B6D-14D9-4A38-9551-9FDC7EEC6F33}">
          <p14:sldIdLst>
            <p14:sldId id="288"/>
            <p14:sldId id="331"/>
            <p14:sldId id="332"/>
            <p14:sldId id="277"/>
            <p14:sldId id="310"/>
            <p14:sldId id="311"/>
            <p14:sldId id="313"/>
            <p14:sldId id="314"/>
            <p14:sldId id="315"/>
            <p14:sldId id="316"/>
            <p14:sldId id="317"/>
            <p14:sldId id="318"/>
            <p14:sldId id="321"/>
            <p14:sldId id="329"/>
            <p14:sldId id="319"/>
          </p14:sldIdLst>
        </p14:section>
        <p14:section name="Build It" id="{E09579EF-7AB0-4244-BB57-E3D41E728303}">
          <p14:sldIdLst>
            <p14:sldId id="323"/>
            <p14:sldId id="320"/>
          </p14:sldIdLst>
        </p14:section>
        <p14:section name="Q &amp; A" id="{EC3F6F94-2D82-4EB0-B8B3-D1EDFDD37945}">
          <p14:sldIdLst>
            <p14:sldId id="324"/>
            <p14:sldId id="293"/>
            <p14:sldId id="328"/>
            <p14:sldId id="326"/>
            <p14:sldId id="327"/>
            <p14:sldId id="273"/>
            <p14:sldId id="330"/>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99" d="100"/>
          <a:sy n="99" d="100"/>
        </p:scale>
        <p:origin x="2093" y="8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09.06.2016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this first webinar in the </a:t>
            </a:r>
            <a:r>
              <a:rPr lang="en-US" dirty="0" err="1"/>
              <a:t>async</a:t>
            </a:r>
            <a:r>
              <a:rPr lang="en-US" dirty="0"/>
              <a:t> webinar series.</a:t>
            </a:r>
          </a:p>
          <a:p>
            <a:r>
              <a:rPr lang="en-US" baseline="0" dirty="0"/>
              <a:t>Today we talk about </a:t>
            </a:r>
            <a:r>
              <a:rPr lang="en-US" baseline="0" dirty="0" err="1"/>
              <a:t>Async</a:t>
            </a:r>
            <a:r>
              <a:rPr lang="en-US" baseline="0" dirty="0"/>
              <a:t> best-practices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86986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the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The process of putting away dishes isn't all that different from the handling of messages in a message-based architecture. The system gets messages from a queue or stream and feeds them into the next transformation or piece of business logic.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09.06.2016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09.06.2016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09.06.2016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09.06.2016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09.06.2016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09.06.2016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09.06.2016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84989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361176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t>
            </a:r>
            <a:r>
              <a:rPr lang="en-US" sz="2800">
                <a:solidFill>
                  <a:schemeClr val="tx2"/>
                </a:solidFill>
                <a:latin typeface="Yanone Kaffeesatz Regular" panose="02000000000000000000" pitchFamily="2" charset="0"/>
              </a:rPr>
              <a:t>Azure MVP</a:t>
            </a:r>
            <a:endParaRPr lang="en-US" sz="2800" dirty="0">
              <a:solidFill>
                <a:schemeClr val="tx2"/>
              </a:solidFill>
              <a:latin typeface="Yanone Kaffeesatz Regular" panose="02000000000000000000" pitchFamily="2" charset="0"/>
            </a:endParaRP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609600" y="1012954"/>
            <a:ext cx="10972800" cy="4832092"/>
          </a:xfrm>
          <a:prstGeom prst="rect">
            <a:avLst/>
          </a:prstGeom>
        </p:spPr>
        <p:txBody>
          <a:bodyPr wrap="square">
            <a:spAutoFit/>
          </a:bodyPr>
          <a:lstStyle/>
          <a:p>
            <a:r>
              <a:rPr lang="de-CH" sz="2800" dirty="0">
                <a:solidFill>
                  <a:schemeClr val="tx2"/>
                </a:solidFill>
                <a:latin typeface="Yanone Kaffeesatz Regular" panose="02000000000000000000" pitchFamily="2" charset="0"/>
              </a:rPr>
              <a:t>public class SampleBehavior : Behavior&lt;IIncomingLogicalMessageContext&gt;</a:t>
            </a:r>
          </a:p>
          <a:p>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public override async Task Invoke(IIncomingLogicalMessageContext context, </a:t>
            </a:r>
            <a:r>
              <a:rPr lang="de-CH" sz="2800" dirty="0">
                <a:solidFill>
                  <a:schemeClr val="accent4"/>
                </a:solidFill>
                <a:latin typeface="Yanone Kaffeesatz Regular" panose="02000000000000000000" pitchFamily="2" charset="0"/>
              </a:rPr>
              <a:t>Func&lt;Task&gt; 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custom logic before calling the next step in the pipeline.</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await next().ConfigureAwait(false);</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 custom logic after all inner steps in the pipeline completed.</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66894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38660" cy="2603556"/>
          </a:xfrm>
          <a:prstGeom prst="rect">
            <a:avLst/>
          </a:prstGeom>
        </p:spPr>
      </p:pic>
      <p:pic>
        <p:nvPicPr>
          <p:cNvPr id="3" name="Picture 2"/>
          <p:cNvPicPr>
            <a:picLocks noChangeAspect="1"/>
          </p:cNvPicPr>
          <p:nvPr/>
        </p:nvPicPr>
        <p:blipFill>
          <a:blip r:embed="rId3"/>
          <a:stretch>
            <a:fillRect/>
          </a:stretch>
        </p:blipFill>
        <p:spPr>
          <a:xfrm>
            <a:off x="1" y="3244110"/>
            <a:ext cx="12192000" cy="3613890"/>
          </a:xfrm>
          <a:prstGeom prst="rect">
            <a:avLst/>
          </a:prstGeom>
        </p:spPr>
      </p:pic>
    </p:spTree>
    <p:extLst>
      <p:ext uri="{BB962C8B-B14F-4D97-AF65-F5344CB8AC3E}">
        <p14:creationId xmlns:p14="http://schemas.microsoft.com/office/powerpoint/2010/main" val="395264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2478"/>
            <a:ext cx="12192000" cy="3685400"/>
          </a:xfrm>
          <a:prstGeom prst="rect">
            <a:avLst/>
          </a:prstGeom>
        </p:spPr>
      </p:pic>
    </p:spTree>
    <p:extLst>
      <p:ext uri="{BB962C8B-B14F-4D97-AF65-F5344CB8AC3E}">
        <p14:creationId xmlns:p14="http://schemas.microsoft.com/office/powerpoint/2010/main" val="146358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79111"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go.particular.net/</a:t>
            </a:r>
            <a:r>
              <a:rPr lang="de-CH" sz="3600" dirty="0">
                <a:solidFill>
                  <a:schemeClr val="accent4"/>
                </a:solidFill>
                <a:latin typeface="Yanone Kaffeesatz Regular" panose="02000000000000000000" pitchFamily="2" charset="0"/>
              </a:rPr>
              <a:t>ndc16.async</a:t>
            </a:r>
          </a:p>
        </p:txBody>
      </p:sp>
    </p:spTree>
    <p:extLst>
      <p:ext uri="{BB962C8B-B14F-4D97-AF65-F5344CB8AC3E}">
        <p14:creationId xmlns:p14="http://schemas.microsoft.com/office/powerpoint/2010/main" val="125967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496" y="333742"/>
            <a:ext cx="7614446" cy="6124754"/>
          </a:xfrm>
          <a:prstGeom prst="rect">
            <a:avLst/>
          </a:prstGeom>
        </p:spPr>
        <p:txBody>
          <a:bodyPr wrap="square">
            <a:spAutoFit/>
          </a:bodyPr>
          <a:lstStyle/>
          <a:p>
            <a:r>
              <a:rPr lang="de-CH" sz="2800" dirty="0">
                <a:solidFill>
                  <a:schemeClr val="tx2"/>
                </a:solidFill>
                <a:latin typeface="Yanone Kaffeesatz Regular" panose="02000000000000000000" pitchFamily="2" charset="0"/>
              </a:rPr>
              <a:t> class FilterOutInvalidOperationException : IActionFilter  {</a:t>
            </a:r>
          </a:p>
          <a:p>
            <a:r>
              <a:rPr lang="de-CH" sz="2800" dirty="0">
                <a:solidFill>
                  <a:schemeClr val="tx2"/>
                </a:solidFill>
                <a:latin typeface="Yanone Kaffeesatz Regular" panose="02000000000000000000" pitchFamily="2" charset="0"/>
              </a:rPr>
              <a:t>        public bool AllowMultiple { get; }</a:t>
            </a:r>
          </a:p>
          <a:p>
            <a:r>
              <a:rPr lang="de-CH" sz="2800" dirty="0">
                <a:solidFill>
                  <a:schemeClr val="tx2"/>
                </a:solidFill>
                <a:latin typeface="Yanone Kaffeesatz Regular" panose="02000000000000000000" pitchFamily="2" charset="0"/>
              </a:rPr>
              <a:t>        public </a:t>
            </a:r>
            <a:r>
              <a:rPr lang="de-CH" sz="2800" dirty="0">
                <a:solidFill>
                  <a:schemeClr val="accent4"/>
                </a:solidFill>
                <a:latin typeface="Yanone Kaffeesatz Regular" panose="02000000000000000000" pitchFamily="2" charset="0"/>
              </a:rPr>
              <a:t>async Task&lt;HttpResponseMessage&gt;</a:t>
            </a:r>
            <a:r>
              <a:rPr lang="de-CH" sz="2800" dirty="0">
                <a:solidFill>
                  <a:schemeClr val="tx2"/>
                </a:solidFill>
                <a:latin typeface="Yanone Kaffeesatz Regular" panose="02000000000000000000" pitchFamily="2" charset="0"/>
              </a:rPr>
              <a:t> ExecuteActionFilterAsync(HttpActionContext actionContext, CancellationToken cancellationToken, </a:t>
            </a:r>
            <a:r>
              <a:rPr lang="de-CH" sz="2800" dirty="0">
                <a:solidFill>
                  <a:schemeClr val="accent4"/>
                </a:solidFill>
                <a:latin typeface="Yanone Kaffeesatz Regular" panose="02000000000000000000" pitchFamily="2" charset="0"/>
              </a:rPr>
              <a:t>Func&lt;Task&lt;HttpResponseMessage&gt;&gt;</a:t>
            </a:r>
            <a:r>
              <a:rPr lang="de-CH" sz="2800" dirty="0">
                <a:solidFill>
                  <a:schemeClr val="tx2"/>
                </a:solidFill>
                <a:latin typeface="Yanone Kaffeesatz Regular" panose="02000000000000000000" pitchFamily="2" charset="0"/>
              </a:rPr>
              <a:t> </a:t>
            </a:r>
            <a:r>
              <a:rPr lang="de-CH" sz="2800" dirty="0">
                <a:solidFill>
                  <a:schemeClr val="accent4"/>
                </a:solidFill>
                <a:latin typeface="Yanone Kaffeesatz Regular" panose="02000000000000000000" pitchFamily="2" charset="0"/>
              </a:rPr>
              <a:t>continuation</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var response = </a:t>
            </a:r>
            <a:r>
              <a:rPr lang="de-CH" sz="2800" dirty="0">
                <a:solidFill>
                  <a:schemeClr val="accent4"/>
                </a:solidFill>
                <a:latin typeface="Yanone Kaffeesatz Regular" panose="02000000000000000000" pitchFamily="2" charset="0"/>
              </a:rPr>
              <a:t>await continuation()</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return response;</a:t>
            </a:r>
          </a:p>
          <a:p>
            <a:r>
              <a:rPr lang="de-CH" sz="2800" dirty="0">
                <a:solidFill>
                  <a:schemeClr val="tx2"/>
                </a:solidFill>
                <a:latin typeface="Yanone Kaffeesatz Regular" panose="02000000000000000000" pitchFamily="2" charset="0"/>
              </a:rPr>
              <a:t>            } catch (InvalidOperationException)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new HttpResponseMessage();</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err="1">
                <a:solidFill>
                  <a:schemeClr val="accent2"/>
                </a:solidFill>
                <a:latin typeface="Yanone Kaffeesatz Regular" panose="02000000000000000000" pitchFamily="2" charset="0"/>
              </a:rPr>
              <a:t>WebApi</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1213</Words>
  <Application>Microsoft Office PowerPoint</Application>
  <PresentationFormat>Widescreen</PresentationFormat>
  <Paragraphs>191</Paragraphs>
  <Slides>30</Slides>
  <Notes>26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129</cp:revision>
  <dcterms:created xsi:type="dcterms:W3CDTF">2016-02-22T14:00:45Z</dcterms:created>
  <dcterms:modified xsi:type="dcterms:W3CDTF">2016-06-09T15:55:45Z</dcterms:modified>
</cp:coreProperties>
</file>