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78" r:id="rId2"/>
    <p:sldId id="268" r:id="rId3"/>
    <p:sldId id="277" r:id="rId4"/>
    <p:sldId id="285" r:id="rId5"/>
    <p:sldId id="288" r:id="rId6"/>
    <p:sldId id="310" r:id="rId7"/>
    <p:sldId id="312" r:id="rId8"/>
    <p:sldId id="311" r:id="rId9"/>
    <p:sldId id="313" r:id="rId10"/>
    <p:sldId id="314" r:id="rId11"/>
    <p:sldId id="315" r:id="rId12"/>
    <p:sldId id="316" r:id="rId13"/>
    <p:sldId id="317" r:id="rId14"/>
    <p:sldId id="318" r:id="rId15"/>
    <p:sldId id="301" r:id="rId16"/>
    <p:sldId id="299" r:id="rId17"/>
    <p:sldId id="284" r:id="rId18"/>
    <p:sldId id="309" r:id="rId19"/>
    <p:sldId id="293" r:id="rId20"/>
    <p:sldId id="273" r:id="rId21"/>
    <p:sldId id="274" r:id="rId22"/>
    <p:sldId id="267" r:id="rId23"/>
    <p:sldId id="275"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285"/>
          </p14:sldIdLst>
        </p14:section>
        <p14:section name="Chain of Responsibility" id="{6F7A7B6D-14D9-4A38-9551-9FDC7EEC6F33}">
          <p14:sldIdLst>
            <p14:sldId id="288"/>
            <p14:sldId id="310"/>
            <p14:sldId id="312"/>
            <p14:sldId id="311"/>
            <p14:sldId id="313"/>
            <p14:sldId id="314"/>
            <p14:sldId id="315"/>
            <p14:sldId id="316"/>
            <p14:sldId id="317"/>
            <p14:sldId id="318"/>
          </p14:sldIdLst>
        </p14:section>
        <p14:section name="The die is cast" id="{7CC9E44A-0C30-4C5B-9F96-91DC424E5112}">
          <p14:sldIdLst>
            <p14:sldId id="301"/>
            <p14:sldId id="299"/>
          </p14:sldIdLst>
        </p14:section>
        <p14:section name="Q &amp; A" id="{EC3F6F94-2D82-4EB0-B8B3-D1EDFDD37945}">
          <p14:sldIdLst>
            <p14:sldId id="284"/>
            <p14:sldId id="309"/>
            <p14:sldId id="293"/>
            <p14:sldId id="273"/>
            <p14:sldId id="274"/>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81" d="100"/>
          <a:sy n="81" d="100"/>
        </p:scale>
        <p:origin x="1220" y="68"/>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Pattern</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Why</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smtClean="0">
              <a:latin typeface="Yanone Kaffeesatz Regular" panose="02000000000000000000" pitchFamily="2" charset="0"/>
            </a:rPr>
            <a:t>Pattern</a:t>
          </a:r>
          <a:endParaRPr lang="en-US" sz="4000" dirty="0">
            <a:latin typeface="Yanone Kaffeesatz Regular" panose="02000000000000000000" pitchFamily="2" charset="0"/>
          </a:endParaRP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smtClean="0">
              <a:latin typeface="Yanone Kaffeesatz Regular" panose="02000000000000000000" pitchFamily="2" charset="0"/>
            </a:rPr>
            <a:t>Why</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Terminology</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smtClean="0">
              <a:latin typeface="Yanone Kaffeesatz Regular" panose="02000000000000000000" pitchFamily="2" charset="0"/>
            </a:rPr>
            <a:t>Why</a:t>
          </a:r>
          <a:endParaRPr lang="en-US" sz="4000" dirty="0">
            <a:latin typeface="Yanone Kaffeesatz Regular" panose="02000000000000000000" pitchFamily="2" charset="0"/>
          </a:endParaRP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t>
        <a:bodyPr/>
        <a:lstStyle/>
        <a:p>
          <a:endParaRPr lang="de-CH"/>
        </a:p>
      </dgm:t>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t>
        <a:bodyPr/>
        <a:lstStyle/>
        <a:p>
          <a:endParaRPr lang="de-CH"/>
        </a:p>
      </dgm:t>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t>
        <a:bodyPr/>
        <a:lstStyle/>
        <a:p>
          <a:endParaRPr lang="de-CH"/>
        </a:p>
      </dgm:t>
    </dgm:pt>
  </dgm:ptLst>
  <dgm:cxnLst>
    <dgm:cxn modelId="{FBACF488-7860-47B9-AC95-5AECB2B09C8A}" type="presOf" srcId="{F6275F84-BE2F-4A98-BC05-00109AAC37B8}" destId="{10DEF3C3-4ABC-4FBF-AF7E-4B5D02C34137}" srcOrd="0" destOrd="0" presId="urn:microsoft.com/office/officeart/2005/8/layout/chevron1"/>
    <dgm:cxn modelId="{0DC329EB-8AC7-47EE-B530-12F092B9BC65}" type="presOf" srcId="{C423965E-2C67-4A27-B6E4-19934BCCECD5}" destId="{65308EB6-B019-4C9B-AE06-3040D088422C}"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1F6D4ED4-9EC2-44D4-B0C0-480E538CF43C}" type="presOf" srcId="{735E1791-E547-476B-8D52-54FD0294A194}" destId="{D8F87F9C-A652-4968-96EA-9309EF831909}" srcOrd="0" destOrd="0" presId="urn:microsoft.com/office/officeart/2005/8/layout/chevron1"/>
    <dgm:cxn modelId="{90AD4AA1-5748-4BD2-9310-EF2891C2F848}" srcId="{C423965E-2C67-4A27-B6E4-19934BCCECD5}" destId="{F6275F84-BE2F-4A98-BC05-00109AAC37B8}" srcOrd="0" destOrd="0" parTransId="{59B0E7A1-53C9-48FA-893D-A9DB7A012493}" sibTransId="{6EEF2820-B8D2-48C7-8FF5-8EF23E92A3FD}"/>
    <dgm:cxn modelId="{74057C34-FBF3-4944-AFC9-4189C7CF8A43}" type="presOf" srcId="{AE16C2FE-B749-444C-A08F-E0F7DAF307D9}" destId="{35790938-0B14-48B2-A316-59A2B53BA6D0}" srcOrd="0" destOrd="0" presId="urn:microsoft.com/office/officeart/2005/8/layout/chevron1"/>
    <dgm:cxn modelId="{EC328318-445B-4AF7-83A6-D7F24DB241F2}" type="presParOf" srcId="{65308EB6-B019-4C9B-AE06-3040D088422C}" destId="{10DEF3C3-4ABC-4FBF-AF7E-4B5D02C34137}" srcOrd="0" destOrd="0" presId="urn:microsoft.com/office/officeart/2005/8/layout/chevron1"/>
    <dgm:cxn modelId="{907CB72C-9DE8-4291-B655-93572F69D0F9}" type="presParOf" srcId="{65308EB6-B019-4C9B-AE06-3040D088422C}" destId="{FF7159AF-36D2-478F-AED5-A0FA717C33FE}" srcOrd="1" destOrd="0" presId="urn:microsoft.com/office/officeart/2005/8/layout/chevron1"/>
    <dgm:cxn modelId="{6F0528F9-254B-41DA-93A9-E8C9124BAFF4}" type="presParOf" srcId="{65308EB6-B019-4C9B-AE06-3040D088422C}" destId="{D8F87F9C-A652-4968-96EA-9309EF831909}" srcOrd="2" destOrd="0" presId="urn:microsoft.com/office/officeart/2005/8/layout/chevron1"/>
    <dgm:cxn modelId="{07798699-EB94-44B4-8E5E-56FA2FEB2DDB}" type="presParOf" srcId="{65308EB6-B019-4C9B-AE06-3040D088422C}" destId="{1893531E-AA6D-431E-863A-42991CED2B0E}" srcOrd="3" destOrd="0" presId="urn:microsoft.com/office/officeart/2005/8/layout/chevron1"/>
    <dgm:cxn modelId="{CFC78F6B-F69D-49D7-81A3-ED7983B24B7C}"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Pattern</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Why</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Pattern</a:t>
          </a:r>
          <a:endParaRPr lang="en-US" sz="4000" kern="1200" dirty="0">
            <a:latin typeface="Yanone Kaffeesatz Regular" panose="02000000000000000000" pitchFamily="2" charset="0"/>
          </a:endParaRP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Why</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a:latin typeface="Yanone Kaffeesatz Regular" panose="02000000000000000000" pitchFamily="2" charset="0"/>
            </a:rPr>
            <a:t>Terminology</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latin typeface="Yanone Kaffeesatz Regular" panose="02000000000000000000" pitchFamily="2" charset="0"/>
            </a:rPr>
            <a:t>Why</a:t>
          </a:r>
          <a:endParaRPr lang="en-US" sz="4000" kern="1200" dirty="0">
            <a:latin typeface="Yanone Kaffeesatz Regular" panose="02000000000000000000" pitchFamily="2" charset="0"/>
          </a:endParaRP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09.05.2016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Of course, complex method-chaining like we've shown in </a:t>
            </a:r>
            <a:r>
              <a:rPr lang="en-US" sz="1200" b="0" i="0" kern="1200" dirty="0" err="1" smtClean="0">
                <a:solidFill>
                  <a:schemeClr val="tx1"/>
                </a:solidFill>
                <a:effectLst/>
                <a:latin typeface="+mn-lt"/>
                <a:ea typeface="+mn-ea"/>
                <a:cs typeface="+mn-cs"/>
              </a:rPr>
              <a:t>ManualDishwasherUnloading</a:t>
            </a:r>
            <a:r>
              <a:rPr lang="en-US" sz="1200" b="0" i="0" kern="1200" dirty="0" smtClean="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smtClean="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set the baseline</a:t>
            </a:r>
            <a:r>
              <a:rPr lang="en-US" baseline="0" dirty="0"/>
              <a:t> with the terminologies. Let’s dive into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829363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1459119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 thinking in threads. For</a:t>
            </a:r>
            <a:r>
              <a:rPr lang="en-US" baseline="0" dirty="0"/>
              <a:t> most applications threads are no longer relevant. Think in Tasks. Rest assured the TPL runtime is heavily optimized for most production scenarios.</a:t>
            </a:r>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31345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28369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411743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Before we dive deep into code I’m going to talk important terminologies.</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chain of responsibility applies to more than just message-based architectures and emptying dishwashers. You'll find different variations of the pattern in frameworks and middleware like OWIN, </a:t>
            </a:r>
            <a:r>
              <a:rPr lang="en-US" sz="1200" b="0" i="0" kern="1200" dirty="0" err="1" smtClean="0">
                <a:solidFill>
                  <a:schemeClr val="tx1"/>
                </a:solidFill>
                <a:effectLst/>
                <a:latin typeface="+mn-lt"/>
                <a:ea typeface="+mn-ea"/>
                <a:cs typeface="+mn-cs"/>
              </a:rPr>
              <a:t>FubuMVC</a:t>
            </a:r>
            <a:r>
              <a:rPr lang="en-US" sz="1200" b="0" i="0" kern="1200" dirty="0" smtClean="0">
                <a:solidFill>
                  <a:schemeClr val="tx1"/>
                </a:solidFill>
                <a:effectLst/>
                <a:latin typeface="+mn-lt"/>
                <a:ea typeface="+mn-ea"/>
                <a:cs typeface="+mn-cs"/>
              </a:rPr>
              <a:t>, Express.js, Action Filters, and more. They usually share a common approach to the chain of responsibility implementation: nesting functions inside functions.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424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our kitchen, the handing off of work can be thought of as an implementation of the </a:t>
            </a:r>
            <a:r>
              <a:rPr lang="en-US" sz="1200" b="0" i="0" u="none" strike="noStrike" kern="1200" dirty="0" smtClean="0">
                <a:solidFill>
                  <a:schemeClr val="tx1"/>
                </a:solidFill>
                <a:effectLst/>
                <a:latin typeface="+mn-lt"/>
                <a:ea typeface="+mn-ea"/>
                <a:cs typeface="+mn-cs"/>
                <a:hlinkClick r:id="rId3"/>
              </a:rPr>
              <a:t>chain of responsibility</a:t>
            </a:r>
            <a:r>
              <a:rPr lang="en-US" sz="1200" b="0" i="0" kern="1200" dirty="0" smtClean="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The process of putting away dishes isn't all that different from the handling of messages in a message-based architecture. The system gets messages from a queue or stream and feeds them into the next transformation or piece of business logic.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method </a:t>
            </a:r>
            <a:r>
              <a:rPr lang="en-US" dirty="0" smtClean="0"/>
              <a:t>Person</a:t>
            </a:r>
            <a:r>
              <a:rPr lang="en-US" sz="1200" b="0" i="0" kern="1200" dirty="0" smtClean="0">
                <a:solidFill>
                  <a:schemeClr val="tx1"/>
                </a:solidFill>
                <a:effectLst/>
                <a:latin typeface="+mn-lt"/>
                <a:ea typeface="+mn-ea"/>
                <a:cs typeface="+mn-cs"/>
              </a:rPr>
              <a:t> above has a single parameter called </a:t>
            </a:r>
            <a:r>
              <a:rPr lang="en-US" sz="1200" kern="1200" dirty="0" smtClean="0">
                <a:solidFill>
                  <a:schemeClr val="tx1"/>
                </a:solidFill>
                <a:effectLst/>
                <a:latin typeface="+mn-lt"/>
                <a:ea typeface="+mn-ea"/>
                <a:cs typeface="+mn-cs"/>
              </a:rPr>
              <a:t>next</a:t>
            </a:r>
            <a:r>
              <a:rPr lang="en-US" sz="1200" b="0" i="0" kern="1200" dirty="0" smtClean="0">
                <a:solidFill>
                  <a:schemeClr val="tx1"/>
                </a:solidFill>
                <a:effectLst/>
                <a:latin typeface="+mn-lt"/>
                <a:ea typeface="+mn-ea"/>
                <a:cs typeface="+mn-cs"/>
              </a:rPr>
              <a:t> of type </a:t>
            </a:r>
            <a:r>
              <a:rPr lang="en-US" dirty="0" smtClean="0"/>
              <a:t>Action</a:t>
            </a:r>
            <a:r>
              <a:rPr lang="en-US" sz="1200" b="0" i="0" kern="1200" dirty="0" smtClean="0">
                <a:solidFill>
                  <a:schemeClr val="tx1"/>
                </a:solidFill>
                <a:effectLst/>
                <a:latin typeface="+mn-lt"/>
                <a:ea typeface="+mn-ea"/>
                <a:cs typeface="+mn-cs"/>
              </a:rPr>
              <a:t>. The </a:t>
            </a:r>
            <a:r>
              <a:rPr lang="en-US" dirty="0" smtClean="0"/>
              <a:t>Action</a:t>
            </a:r>
            <a:r>
              <a:rPr lang="en-US" sz="1200" b="0" i="0" kern="1200" dirty="0" smtClean="0">
                <a:solidFill>
                  <a:schemeClr val="tx1"/>
                </a:solidFill>
                <a:effectLst/>
                <a:latin typeface="+mn-lt"/>
                <a:ea typeface="+mn-ea"/>
                <a:cs typeface="+mn-cs"/>
              </a:rPr>
              <a:t> type is a delegate that can point to any method returning </a:t>
            </a:r>
            <a:r>
              <a:rPr lang="en-US" dirty="0" smtClean="0">
                <a:effectLst/>
              </a:rPr>
              <a:t>void</a:t>
            </a:r>
            <a:r>
              <a:rPr lang="en-US" sz="1200" b="0" i="0" kern="1200" dirty="0" smtClean="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376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09.05.2016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09.05.2016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09.05.2016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09.05.2016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09.05.2016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09.05.2016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09.05.2016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09.05.2016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smtClean="0">
                <a:solidFill>
                  <a:schemeClr val="accent2"/>
                </a:solidFill>
                <a:latin typeface="Yanone Kaffeesatz Regular" panose="02000000000000000000" pitchFamily="2" charset="0"/>
              </a:rPr>
              <a:t>Async</a:t>
            </a:r>
            <a:r>
              <a:rPr lang="en-US" sz="11500" dirty="0" smtClean="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smtClean="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1193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smtClean="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smtClean="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smtClean="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smtClean="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smtClean="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smtClean="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smtClean="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849892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3513875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9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132686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129033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040" y="735955"/>
            <a:ext cx="8466503" cy="5386090"/>
            <a:chOff x="1040633" y="1050953"/>
            <a:chExt cx="8466503" cy="5386090"/>
          </a:xfrm>
        </p:grpSpPr>
        <p:sp>
          <p:nvSpPr>
            <p:cNvPr id="2" name="Rectangle 1"/>
            <p:cNvSpPr/>
            <p:nvPr/>
          </p:nvSpPr>
          <p:spPr>
            <a:xfrm>
              <a:off x="3575704" y="1050953"/>
              <a:ext cx="5931432" cy="5386090"/>
            </a:xfrm>
            <a:prstGeom prst="rect">
              <a:avLst/>
            </a:prstGeom>
          </p:spPr>
          <p:txBody>
            <a:bodyPr wrap="none">
              <a:spAutoFit/>
            </a:bodyPr>
            <a:lstStyle/>
            <a:p>
              <a:r>
                <a:rPr lang="en-US" sz="34400" dirty="0" smtClean="0">
                  <a:solidFill>
                    <a:schemeClr val="accent2"/>
                  </a:solidFill>
                  <a:latin typeface="Yanone Kaffeesatz Regular" panose="02000000000000000000" pitchFamily="2" charset="0"/>
                </a:rPr>
                <a:t>cast</a:t>
              </a:r>
              <a:endParaRPr lang="de-CH" sz="2400" dirty="0"/>
            </a:p>
          </p:txBody>
        </p:sp>
        <p:sp>
          <p:nvSpPr>
            <p:cNvPr id="4" name="Rectangle 3"/>
            <p:cNvSpPr/>
            <p:nvPr/>
          </p:nvSpPr>
          <p:spPr>
            <a:xfrm>
              <a:off x="1040633" y="1702859"/>
              <a:ext cx="2042547" cy="1107996"/>
            </a:xfrm>
            <a:prstGeom prst="rect">
              <a:avLst/>
            </a:prstGeom>
          </p:spPr>
          <p:txBody>
            <a:bodyPr wrap="none">
              <a:spAutoFit/>
            </a:bodyPr>
            <a:lstStyle/>
            <a:p>
              <a:r>
                <a:rPr lang="en-US" sz="6600" dirty="0" smtClean="0">
                  <a:solidFill>
                    <a:schemeClr val="accent3"/>
                  </a:solidFill>
                  <a:latin typeface="Yanone Kaffeesatz Regular" panose="02000000000000000000" pitchFamily="2" charset="0"/>
                </a:rPr>
                <a:t>The die</a:t>
              </a:r>
              <a:endParaRPr lang="en-US" sz="6600" dirty="0">
                <a:solidFill>
                  <a:schemeClr val="accent3"/>
                </a:solidFill>
                <a:latin typeface="Yanone Kaffeesatz Regular" panose="02000000000000000000" pitchFamily="2" charset="0"/>
              </a:endParaRPr>
            </a:p>
          </p:txBody>
        </p:sp>
        <p:sp>
          <p:nvSpPr>
            <p:cNvPr id="5" name="Rectangle 4"/>
            <p:cNvSpPr/>
            <p:nvPr/>
          </p:nvSpPr>
          <p:spPr>
            <a:xfrm>
              <a:off x="1924083" y="2538448"/>
              <a:ext cx="1104790" cy="2215991"/>
            </a:xfrm>
            <a:prstGeom prst="rect">
              <a:avLst/>
            </a:prstGeom>
          </p:spPr>
          <p:txBody>
            <a:bodyPr wrap="none">
              <a:spAutoFit/>
            </a:bodyPr>
            <a:lstStyle/>
            <a:p>
              <a:r>
                <a:rPr lang="en-US" sz="13800" dirty="0" smtClean="0">
                  <a:solidFill>
                    <a:schemeClr val="tx2"/>
                  </a:solidFill>
                  <a:latin typeface="Yanone Kaffeesatz Regular" panose="02000000000000000000" pitchFamily="2" charset="0"/>
                </a:rPr>
                <a:t>is</a:t>
              </a:r>
              <a:endParaRPr lang="de-CH" sz="1600" dirty="0">
                <a:solidFill>
                  <a:schemeClr val="tx2"/>
                </a:solidFill>
              </a:endParaRPr>
            </a:p>
          </p:txBody>
        </p:sp>
      </p:grpSp>
    </p:spTree>
    <p:extLst>
      <p:ext uri="{BB962C8B-B14F-4D97-AF65-F5344CB8AC3E}">
        <p14:creationId xmlns:p14="http://schemas.microsoft.com/office/powerpoint/2010/main" val="314365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Applies the shown best-</a:t>
            </a:r>
            <a:r>
              <a:rPr lang="en-US" sz="3600" dirty="0" err="1">
                <a:solidFill>
                  <a:schemeClr val="tx2"/>
                </a:solidFill>
                <a:latin typeface="Yanone Kaffeesatz Regular" panose="02000000000000000000" pitchFamily="2" charset="0"/>
              </a:rPr>
              <a:t>practies</a:t>
            </a:r>
            <a:r>
              <a:rPr lang="en-US" sz="3600" dirty="0">
                <a:solidFill>
                  <a:schemeClr val="tx2"/>
                </a:solidFill>
                <a:latin typeface="Yanone Kaffeesatz Regular" panose="02000000000000000000" pitchFamily="2" charset="0"/>
              </a:rPr>
              <a:t> like</a:t>
            </a:r>
            <a:r>
              <a:rPr lang="en-US" sz="3600" dirty="0">
                <a:solidFill>
                  <a:schemeClr val="accent4"/>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 </a:t>
            </a:r>
            <a:r>
              <a:rPr lang="en-US" sz="3600" dirty="0">
                <a:solidFill>
                  <a:schemeClr val="tx2"/>
                </a:solidFill>
                <a:latin typeface="Yanone Kaffeesatz Regular" panose="02000000000000000000" pitchFamily="2" charset="0"/>
              </a:rPr>
              <a:t>consequently, checked with </a:t>
            </a:r>
            <a:r>
              <a:rPr lang="en-US" sz="3600" dirty="0">
                <a:solidFill>
                  <a:schemeClr val="accent4"/>
                </a:solidFill>
                <a:latin typeface="Yanone Kaffeesatz Regular" panose="02000000000000000000" pitchFamily="2" charset="0"/>
              </a:rPr>
              <a:t>Roslyn analyzer</a:t>
            </a: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particular.net/blog/async-await-its-time</a:t>
            </a:r>
          </a:p>
        </p:txBody>
      </p:sp>
    </p:spTree>
    <p:extLst>
      <p:ext uri="{BB962C8B-B14F-4D97-AF65-F5344CB8AC3E}">
        <p14:creationId xmlns:p14="http://schemas.microsoft.com/office/powerpoint/2010/main" val="302794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 for systems integration</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Task.Run</a:t>
            </a:r>
            <a:r>
              <a:rPr lang="en-US" sz="3600" dirty="0">
                <a:solidFill>
                  <a:schemeClr val="tx2"/>
                </a:solidFill>
                <a:latin typeface="Yanone Kaffeesatz Regular" panose="02000000000000000000" pitchFamily="2" charset="0"/>
              </a:rPr>
              <a:t>, </a:t>
            </a:r>
            <a:r>
              <a:rPr lang="en-US" sz="3600" dirty="0" err="1">
                <a:solidFill>
                  <a:schemeClr val="accent4"/>
                </a:solidFill>
                <a:latin typeface="Yanone Kaffeesatz Regular" panose="02000000000000000000" pitchFamily="2" charset="0"/>
              </a:rPr>
              <a:t>Factory.StartNew</a:t>
            </a:r>
            <a:r>
              <a:rPr lang="en-US" sz="3600" dirty="0">
                <a:solidFill>
                  <a:schemeClr val="tx2"/>
                </a:solidFill>
                <a:latin typeface="Yanone Kaffeesatz Regular" panose="02000000000000000000" pitchFamily="2" charset="0"/>
              </a:rPr>
              <a:t> for CPU-bound work</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Use </a:t>
            </a: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 directly for IO-bound work</a:t>
            </a:r>
            <a:br>
              <a:rPr lang="en-US" sz="3600" dirty="0">
                <a:solidFill>
                  <a:schemeClr val="tx2"/>
                </a:solidFill>
                <a:latin typeface="Yanone Kaffeesatz Regular" panose="02000000000000000000" pitchFamily="2" charset="0"/>
              </a:rPr>
            </a:br>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Task</a:t>
            </a:r>
            <a:r>
              <a:rPr lang="en-US" sz="3600" dirty="0">
                <a:solidFill>
                  <a:schemeClr val="tx2"/>
                </a:solidFill>
                <a:latin typeface="Yanone Kaffeesatz Regular" panose="02000000000000000000" pitchFamily="2" charset="0"/>
              </a:rPr>
              <a:t> instead of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void</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Libraries and frameworks should use </a:t>
            </a:r>
            <a:r>
              <a:rPr lang="en-US" sz="3600" dirty="0" err="1">
                <a:solidFill>
                  <a:schemeClr val="accent4"/>
                </a:solidFill>
                <a:latin typeface="Yanone Kaffeesatz Regular" panose="02000000000000000000" pitchFamily="2" charset="0"/>
              </a:rPr>
              <a:t>ConfigureAwait</a:t>
            </a:r>
            <a:r>
              <a:rPr lang="en-US" sz="3600" dirty="0">
                <a:solidFill>
                  <a:schemeClr val="accent4"/>
                </a:solidFill>
                <a:latin typeface="Yanone Kaffeesatz Regular" panose="02000000000000000000" pitchFamily="2" charset="0"/>
              </a:rPr>
              <a:t>(false)</a:t>
            </a:r>
          </a:p>
          <a:p>
            <a:endParaRPr lang="en-US" sz="3600" dirty="0">
              <a:solidFill>
                <a:schemeClr val="accent4"/>
              </a:solidFill>
              <a:latin typeface="Yanone Kaffeesatz Regular" panose="02000000000000000000" pitchFamily="2" charset="0"/>
            </a:endParaRPr>
          </a:p>
          <a:p>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r>
              <a:rPr lang="en-US" sz="3600" dirty="0">
                <a:solidFill>
                  <a:schemeClr val="tx2"/>
                </a:solidFill>
                <a:latin typeface="Yanone Kaffeesatz Regular" panose="02000000000000000000" pitchFamily="2" charset="0"/>
              </a:rPr>
              <a:t>, don’t mix blocking and asynchronous code</a:t>
            </a:r>
            <a:endParaRPr lang="de-CH" sz="3600" dirty="0">
              <a:solidFill>
                <a:schemeClr val="tx2"/>
              </a:solidFill>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866041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smtClean="0">
                <a:solidFill>
                  <a:schemeClr val="tx2"/>
                </a:solidFill>
                <a:latin typeface="Yanone Kaffeesatz Regular" panose="02000000000000000000" pitchFamily="2" charset="0"/>
              </a:rPr>
              <a:t>github.com/</a:t>
            </a:r>
            <a:r>
              <a:rPr lang="en-US" sz="3600" dirty="0" err="1" smtClean="0">
                <a:solidFill>
                  <a:schemeClr val="tx2"/>
                </a:solidFill>
                <a:latin typeface="Yanone Kaffeesatz Regular" panose="02000000000000000000" pitchFamily="2" charset="0"/>
              </a:rPr>
              <a:t>danielmarbach</a:t>
            </a:r>
            <a:r>
              <a:rPr lang="en-US" sz="3600" dirty="0" smtClean="0">
                <a:solidFill>
                  <a:schemeClr val="tx2"/>
                </a:solidFill>
                <a:latin typeface="Yanone Kaffeesatz Regular" panose="02000000000000000000" pitchFamily="2" charset="0"/>
              </a:rPr>
              <a:t>/</a:t>
            </a:r>
            <a:r>
              <a:rPr lang="en-US" sz="5400" dirty="0" err="1" smtClean="0">
                <a:solidFill>
                  <a:schemeClr val="accent4"/>
                </a:solidFill>
                <a:latin typeface="Yanone Kaffeesatz Regular" panose="02000000000000000000" pitchFamily="2" charset="0"/>
              </a:rPr>
              <a:t>async</a:t>
            </a:r>
            <a:r>
              <a:rPr lang="en-US" sz="5400" dirty="0" smtClean="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1290717"/>
            <a:ext cx="5706729" cy="3970318"/>
          </a:xfrm>
          <a:prstGeom prst="rect">
            <a:avLst/>
          </a:prstGeom>
        </p:spPr>
        <p:txBody>
          <a:bodyPr wrap="square">
            <a:spAutoFit/>
          </a:bodyPr>
          <a:lstStyle/>
          <a:p>
            <a:r>
              <a:rPr lang="en-US" sz="3600" dirty="0" smtClean="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Threads</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Tasks</a:t>
            </a:r>
          </a:p>
          <a:p>
            <a:endParaRPr lang="en-US" sz="3600" dirty="0">
              <a:solidFill>
                <a:schemeClr val="tx2"/>
              </a:solidFill>
              <a:latin typeface="Yanone Kaffeesatz Regular" panose="02000000000000000000" pitchFamily="2" charset="0"/>
            </a:endParaRPr>
          </a:p>
          <a:p>
            <a:r>
              <a:rPr lang="en-US" sz="3600" dirty="0" err="1">
                <a:solidFill>
                  <a:schemeClr val="tx2"/>
                </a:solidFill>
                <a:latin typeface="Yanone Kaffeesatz Regular" panose="02000000000000000000" pitchFamily="2" charset="0"/>
              </a:rPr>
              <a:t>Async</a:t>
            </a:r>
            <a:r>
              <a:rPr lang="en-US" sz="3600" dirty="0">
                <a:solidFill>
                  <a:schemeClr val="tx2"/>
                </a:solidFill>
                <a:latin typeface="Yanone Kaffeesatz Regular" panose="02000000000000000000" pitchFamily="2" charset="0"/>
              </a:rPr>
              <a:t> </a:t>
            </a:r>
            <a:r>
              <a:rPr lang="en-US" sz="3600" dirty="0" smtClean="0">
                <a:solidFill>
                  <a:schemeClr val="accent4"/>
                </a:solidFill>
                <a:latin typeface="Yanone Kaffeesatz Regular" panose="02000000000000000000" pitchFamily="2" charset="0"/>
              </a:rPr>
              <a:t>best-practices</a:t>
            </a:r>
          </a:p>
          <a:p>
            <a:endParaRPr lang="en-US" sz="3600" dirty="0">
              <a:solidFill>
                <a:schemeClr val="accent4"/>
              </a:solidFill>
              <a:latin typeface="Yanone Kaffeesatz Regular" panose="02000000000000000000" pitchFamily="2" charset="0"/>
            </a:endParaRPr>
          </a:p>
          <a:p>
            <a:r>
              <a:rPr lang="en-US" sz="3600" dirty="0" smtClean="0">
                <a:solidFill>
                  <a:schemeClr val="tx2"/>
                </a:solidFill>
                <a:latin typeface="Yanone Kaffeesatz Regular" panose="02000000000000000000" pitchFamily="2" charset="0"/>
              </a:rPr>
              <a:t>Why </a:t>
            </a:r>
            <a:r>
              <a:rPr lang="en-US" sz="3600" dirty="0" err="1" smtClean="0">
                <a:solidFill>
                  <a:schemeClr val="tx2"/>
                </a:solidFill>
                <a:latin typeface="Yanone Kaffeesatz Regular" panose="02000000000000000000" pitchFamily="2" charset="0"/>
              </a:rPr>
              <a:t>async</a:t>
            </a:r>
            <a:r>
              <a:rPr lang="en-US" sz="3600" dirty="0" smtClean="0">
                <a:solidFill>
                  <a:schemeClr val="tx2"/>
                </a:solidFill>
                <a:latin typeface="Yanone Kaffeesatz Regular" panose="02000000000000000000" pitchFamily="2" charset="0"/>
              </a:rPr>
              <a:t> is</a:t>
            </a:r>
            <a:r>
              <a:rPr lang="en-US" sz="3600" dirty="0" smtClean="0">
                <a:solidFill>
                  <a:schemeClr val="accent4"/>
                </a:solidFill>
                <a:latin typeface="Yanone Kaffeesatz Regular" panose="02000000000000000000" pitchFamily="2" charset="0"/>
              </a:rPr>
              <a:t> the future</a:t>
            </a:r>
            <a:endParaRPr lang="en-US" sz="3600" dirty="0">
              <a:solidFill>
                <a:schemeClr val="accent4"/>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864077602"/>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79478123"/>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Client</a:t>
              </a:r>
              <a:endParaRPr lang="de-CH" dirty="0">
                <a:latin typeface="Yanone Kaffeesatz Regular" panose="02000000000000000000" pitchFamily="2" charset="0"/>
              </a:endParaRPr>
            </a:p>
          </p:txBody>
        </p:sp>
      </p:grpSp>
    </p:spTree>
    <p:extLst>
      <p:ext uri="{BB962C8B-B14F-4D97-AF65-F5344CB8AC3E}">
        <p14:creationId xmlns:p14="http://schemas.microsoft.com/office/powerpoint/2010/main" val="772829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90456" y="670874"/>
            <a:ext cx="5472550" cy="2494738"/>
            <a:chOff x="1003664" y="1638353"/>
            <a:chExt cx="10223990" cy="3260220"/>
          </a:xfrm>
        </p:grpSpPr>
        <p:grpSp>
          <p:nvGrpSpPr>
            <p:cNvPr id="17" name="Group 16"/>
            <p:cNvGrpSpPr/>
            <p:nvPr/>
          </p:nvGrpSpPr>
          <p:grpSpPr>
            <a:xfrm>
              <a:off x="2045234" y="2416628"/>
              <a:ext cx="9182420" cy="2481945"/>
              <a:chOff x="1652067" y="2166896"/>
              <a:chExt cx="9182420" cy="2481945"/>
            </a:xfrm>
          </p:grpSpPr>
          <p:grpSp>
            <p:nvGrpSpPr>
              <p:cNvPr id="21" name="Group 20"/>
              <p:cNvGrpSpPr/>
              <p:nvPr/>
            </p:nvGrpSpPr>
            <p:grpSpPr>
              <a:xfrm>
                <a:off x="2712462" y="2442242"/>
                <a:ext cx="6866965" cy="2206599"/>
                <a:chOff x="1921007" y="1389529"/>
                <a:chExt cx="6866965" cy="2206599"/>
              </a:xfrm>
            </p:grpSpPr>
            <p:sp>
              <p:nvSpPr>
                <p:cNvPr id="27" name="Rectangle 26"/>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28" name="Rectangle 27"/>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29" name="Rectangle 28"/>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sp>
              <p:nvSpPr>
                <p:cNvPr id="30" name="Rectangle 29"/>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Link Element</a:t>
                  </a:r>
                  <a:endParaRPr lang="de-CH" dirty="0">
                    <a:latin typeface="Yanone Kaffeesatz Regular" panose="02000000000000000000" pitchFamily="2" charset="0"/>
                  </a:endParaRPr>
                </a:p>
              </p:txBody>
            </p:sp>
          </p:grpSp>
          <p:cxnSp>
            <p:nvCxnSpPr>
              <p:cNvPr id="22" name="Straight Connector 21"/>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7"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30"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20" name="Picture 4" descr="http://icons.iconarchive.com/icons/icojam/blue-bits/256/mail-icon.png"/>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03664" y="1638353"/>
              <a:ext cx="1436743" cy="1436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5090067" y="3824411"/>
            <a:ext cx="6469522" cy="2302491"/>
            <a:chOff x="3868240" y="3840176"/>
            <a:chExt cx="6469522" cy="2302491"/>
          </a:xfrm>
        </p:grpSpPr>
        <p:grpSp>
          <p:nvGrpSpPr>
            <p:cNvPr id="19" name="Group 18"/>
            <p:cNvGrpSpPr/>
            <p:nvPr/>
          </p:nvGrpSpPr>
          <p:grpSpPr>
            <a:xfrm>
              <a:off x="4852413" y="4243469"/>
              <a:ext cx="5485349" cy="1899198"/>
              <a:chOff x="586585" y="2166896"/>
              <a:chExt cx="10247902" cy="24819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Middleware</a:t>
                  </a:r>
                  <a:endParaRPr lang="de-CH" dirty="0">
                    <a:latin typeface="Yanone Kaffeesatz Regular" panose="02000000000000000000" pitchFamily="2" charset="0"/>
                  </a:endParaRP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Middleware</a:t>
                  </a:r>
                  <a:endParaRPr lang="de-CH" dirty="0">
                    <a:latin typeface="Yanone Kaffeesatz Regular" panose="02000000000000000000" pitchFamily="2" charset="0"/>
                  </a:endParaRP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Middleware</a:t>
                  </a:r>
                  <a:endParaRPr lang="de-CH" dirty="0">
                    <a:latin typeface="Yanone Kaffeesatz Regular" panose="02000000000000000000" pitchFamily="2" charset="0"/>
                  </a:endParaRP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smtClean="0">
                      <a:latin typeface="Yanone Kaffeesatz Regular" panose="02000000000000000000" pitchFamily="2" charset="0"/>
                    </a:rPr>
                    <a:t>Application</a:t>
                  </a:r>
                  <a:endParaRPr lang="de-CH" dirty="0">
                    <a:latin typeface="Yanone Kaffeesatz Regular" panose="02000000000000000000" pitchFamily="2" charset="0"/>
                  </a:endParaRPr>
                </a:p>
              </p:txBody>
            </p:sp>
          </p:grpSp>
          <p:cxnSp>
            <p:nvCxnSpPr>
              <p:cNvPr id="8" name="Straight Connector 7"/>
              <p:cNvCxnSpPr>
                <a:stCxn id="31" idx="3"/>
              </p:cNvCxnSpPr>
              <p:nvPr/>
            </p:nvCxnSpPr>
            <p:spPr>
              <a:xfrm>
                <a:off x="586585" y="2166896"/>
                <a:ext cx="10247902"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3868240"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Host</a:t>
              </a:r>
              <a:endParaRPr lang="de-CH" dirty="0">
                <a:latin typeface="Yanone Kaffeesatz Regular" panose="02000000000000000000" pitchFamily="2" charset="0"/>
              </a:endParaRPr>
            </a:p>
          </p:txBody>
        </p:sp>
        <p:sp>
          <p:nvSpPr>
            <p:cNvPr id="32" name="Rectangle 31"/>
            <p:cNvSpPr/>
            <p:nvPr/>
          </p:nvSpPr>
          <p:spPr>
            <a:xfrm>
              <a:off x="5215487"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latin typeface="Yanone Kaffeesatz Regular" panose="02000000000000000000" pitchFamily="2" charset="0"/>
                </a:rPr>
                <a:t>Server</a:t>
              </a:r>
              <a:endParaRPr lang="de-CH" dirty="0">
                <a:latin typeface="Yanone Kaffeesatz Regular" panose="02000000000000000000" pitchFamily="2" charset="0"/>
              </a:endParaRPr>
            </a:p>
          </p:txBody>
        </p:sp>
      </p:grpSp>
      <p:sp>
        <p:nvSpPr>
          <p:cNvPr id="33" name="Rectangle 32"/>
          <p:cNvSpPr/>
          <p:nvPr/>
        </p:nvSpPr>
        <p:spPr>
          <a:xfrm>
            <a:off x="6559844" y="1081330"/>
            <a:ext cx="4999745" cy="1569660"/>
          </a:xfrm>
          <a:prstGeom prst="rect">
            <a:avLst/>
          </a:prstGeom>
        </p:spPr>
        <p:txBody>
          <a:bodyPr wrap="square">
            <a:spAutoFit/>
          </a:bodyPr>
          <a:lstStyle/>
          <a:p>
            <a:pPr algn="ctr"/>
            <a:r>
              <a:rPr lang="en-US" sz="9600" dirty="0" smtClean="0">
                <a:solidFill>
                  <a:schemeClr val="accent2"/>
                </a:solidFill>
                <a:latin typeface="Yanone Kaffeesatz Regular" panose="02000000000000000000" pitchFamily="2" charset="0"/>
              </a:rPr>
              <a:t>messaging</a:t>
            </a:r>
            <a:endParaRPr lang="de-CH" sz="1200" dirty="0"/>
          </a:p>
        </p:txBody>
      </p:sp>
      <p:sp>
        <p:nvSpPr>
          <p:cNvPr id="34" name="Rectangle 33"/>
          <p:cNvSpPr/>
          <p:nvPr/>
        </p:nvSpPr>
        <p:spPr>
          <a:xfrm>
            <a:off x="72761" y="4042620"/>
            <a:ext cx="4999745" cy="1569660"/>
          </a:xfrm>
          <a:prstGeom prst="rect">
            <a:avLst/>
          </a:prstGeom>
        </p:spPr>
        <p:txBody>
          <a:bodyPr wrap="square">
            <a:spAutoFit/>
          </a:bodyPr>
          <a:lstStyle/>
          <a:p>
            <a:pPr algn="ctr"/>
            <a:r>
              <a:rPr lang="en-US" sz="9600" dirty="0" smtClean="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204780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smtClean="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smtClean="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smtClean="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733</Words>
  <Application>Microsoft Office PowerPoint</Application>
  <PresentationFormat>Widescreen</PresentationFormat>
  <Paragraphs>146</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Danniel Marbach</cp:lastModifiedBy>
  <cp:revision>105</cp:revision>
  <dcterms:created xsi:type="dcterms:W3CDTF">2016-02-22T14:00:45Z</dcterms:created>
  <dcterms:modified xsi:type="dcterms:W3CDTF">2016-05-09T19:26:54Z</dcterms:modified>
</cp:coreProperties>
</file>