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Montserrat Bold" charset="1" panose="00000800000000000000"/>
      <p:regular r:id="rId41"/>
    </p:embeddedFont>
    <p:embeddedFont>
      <p:font typeface="Montserrat Semi-Bold" charset="1" panose="00000700000000000000"/>
      <p:regular r:id="rId42"/>
    </p:embeddedFont>
    <p:embeddedFont>
      <p:font typeface="Montserrat Medium" charset="1" panose="00000600000000000000"/>
      <p:regular r:id="rId43"/>
    </p:embeddedFont>
    <p:embeddedFont>
      <p:font typeface="Montserrat" charset="1" panose="00000500000000000000"/>
      <p:regular r:id="rId44"/>
    </p:embeddedFont>
    <p:embeddedFont>
      <p:font typeface="Montserrat Italics" charset="1" panose="0000050000000000000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8.png" Type="http://schemas.openxmlformats.org/officeDocument/2006/relationships/image"/><Relationship Id="rId5" Target="../media/image39.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7.png" Type="http://schemas.openxmlformats.org/officeDocument/2006/relationships/image"/><Relationship Id="rId12" Target="../media/image48.svg" Type="http://schemas.openxmlformats.org/officeDocument/2006/relationships/image"/><Relationship Id="rId13" Target="../media/image49.png" Type="http://schemas.openxmlformats.org/officeDocument/2006/relationships/image"/><Relationship Id="rId14" Target="../media/image50.svg" Type="http://schemas.openxmlformats.org/officeDocument/2006/relationships/image"/><Relationship Id="rId15" Target="../media/image51.png" Type="http://schemas.openxmlformats.org/officeDocument/2006/relationships/image"/><Relationship Id="rId16" Target="../media/image52.svg" Type="http://schemas.openxmlformats.org/officeDocument/2006/relationships/image"/><Relationship Id="rId17" Target="../media/image53.png" Type="http://schemas.openxmlformats.org/officeDocument/2006/relationships/image"/><Relationship Id="rId18" Target="../media/image5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40.pn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45.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kaggle.com/datasets/volodymyrgavrysh/bank-marketing-campaigns-dataset/data" TargetMode="External" Type="http://schemas.openxmlformats.org/officeDocument/2006/relationships/hyperlink"/><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sp>
        <p:nvSpPr>
          <p:cNvPr name="Freeform 2" id="2"/>
          <p:cNvSpPr/>
          <p:nvPr/>
        </p:nvSpPr>
        <p:spPr>
          <a:xfrm flipH="false" flipV="false" rot="-6162724">
            <a:off x="12237370" y="1226167"/>
            <a:ext cx="10351703" cy="11318960"/>
          </a:xfrm>
          <a:custGeom>
            <a:avLst/>
            <a:gdLst/>
            <a:ahLst/>
            <a:cxnLst/>
            <a:rect r="r" b="b" t="t" l="l"/>
            <a:pathLst>
              <a:path h="11318960" w="10351703">
                <a:moveTo>
                  <a:pt x="0" y="0"/>
                </a:moveTo>
                <a:lnTo>
                  <a:pt x="10351703" y="0"/>
                </a:lnTo>
                <a:lnTo>
                  <a:pt x="10351703" y="11318960"/>
                </a:lnTo>
                <a:lnTo>
                  <a:pt x="0" y="113189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4186328" cy="827871"/>
            <a:chOff x="0" y="0"/>
            <a:chExt cx="5581771" cy="1103828"/>
          </a:xfrm>
        </p:grpSpPr>
        <p:sp>
          <p:nvSpPr>
            <p:cNvPr name="Freeform 4" id="4"/>
            <p:cNvSpPr/>
            <p:nvPr/>
          </p:nvSpPr>
          <p:spPr>
            <a:xfrm flipH="false" flipV="false" rot="0">
              <a:off x="0" y="0"/>
              <a:ext cx="1120121" cy="1103828"/>
            </a:xfrm>
            <a:custGeom>
              <a:avLst/>
              <a:gdLst/>
              <a:ahLst/>
              <a:cxnLst/>
              <a:rect r="r" b="b" t="t" l="l"/>
              <a:pathLst>
                <a:path h="1103828" w="1120121">
                  <a:moveTo>
                    <a:pt x="0" y="0"/>
                  </a:moveTo>
                  <a:lnTo>
                    <a:pt x="1120121" y="0"/>
                  </a:lnTo>
                  <a:lnTo>
                    <a:pt x="1120121" y="1103828"/>
                  </a:lnTo>
                  <a:lnTo>
                    <a:pt x="0" y="1103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52616" y="360321"/>
              <a:ext cx="4029155" cy="383186"/>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grpSp>
      <p:sp>
        <p:nvSpPr>
          <p:cNvPr name="TextBox 6" id="6"/>
          <p:cNvSpPr txBox="true"/>
          <p:nvPr/>
        </p:nvSpPr>
        <p:spPr>
          <a:xfrm rot="0">
            <a:off x="1028700" y="3469746"/>
            <a:ext cx="10860473" cy="2536825"/>
          </a:xfrm>
          <a:prstGeom prst="rect">
            <a:avLst/>
          </a:prstGeom>
        </p:spPr>
        <p:txBody>
          <a:bodyPr anchor="t" rtlCol="false" tIns="0" lIns="0" bIns="0" rIns="0">
            <a:spAutoFit/>
          </a:bodyPr>
          <a:lstStyle/>
          <a:p>
            <a:pPr algn="l">
              <a:lnSpc>
                <a:spcPts val="4025"/>
              </a:lnSpc>
            </a:pPr>
            <a:r>
              <a:rPr lang="en-US" sz="3500" b="true">
                <a:solidFill>
                  <a:srgbClr val="FFFFFF"/>
                </a:solidFill>
                <a:latin typeface="Montserrat Bold"/>
                <a:ea typeface="Montserrat Bold"/>
                <a:cs typeface="Montserrat Bold"/>
                <a:sym typeface="Montserrat Bold"/>
              </a:rPr>
              <a:t>OPTIMALISASI STRATEGI TELEMARKETING </a:t>
            </a:r>
          </a:p>
          <a:p>
            <a:pPr algn="l">
              <a:lnSpc>
                <a:spcPts val="4025"/>
              </a:lnSpc>
            </a:pPr>
            <a:r>
              <a:rPr lang="en-US" sz="3500" b="true">
                <a:solidFill>
                  <a:srgbClr val="FFFFFF"/>
                </a:solidFill>
                <a:latin typeface="Montserrat Bold"/>
                <a:ea typeface="Montserrat Bold"/>
                <a:cs typeface="Montserrat Bold"/>
                <a:sym typeface="Montserrat Bold"/>
              </a:rPr>
              <a:t>DAN PREDIKSI NASABAH POTENSIAL UNTUK MENINGKATKAN CONVERSION RATE TERM DEPOSIT</a:t>
            </a:r>
          </a:p>
          <a:p>
            <a:pPr algn="l" marL="0" indent="0" lvl="0">
              <a:lnSpc>
                <a:spcPts val="4025"/>
              </a:lnSpc>
            </a:pPr>
          </a:p>
        </p:txBody>
      </p:sp>
      <p:sp>
        <p:nvSpPr>
          <p:cNvPr name="AutoShape 7" id="7"/>
          <p:cNvSpPr/>
          <p:nvPr/>
        </p:nvSpPr>
        <p:spPr>
          <a:xfrm rot="0">
            <a:off x="8644711" y="1389592"/>
            <a:ext cx="2108799" cy="0"/>
          </a:xfrm>
          <a:prstGeom prst="line">
            <a:avLst/>
          </a:prstGeom>
          <a:ln cap="flat" w="19050">
            <a:solidFill>
              <a:srgbClr val="FFDE59"/>
            </a:solidFill>
            <a:prstDash val="solid"/>
            <a:headEnd type="none" len="sm" w="sm"/>
            <a:tailEnd type="none" len="sm" w="sm"/>
          </a:ln>
        </p:spPr>
      </p:sp>
      <p:sp>
        <p:nvSpPr>
          <p:cNvPr name="TextBox 8" id="8"/>
          <p:cNvSpPr txBox="true"/>
          <p:nvPr/>
        </p:nvSpPr>
        <p:spPr>
          <a:xfrm rot="0">
            <a:off x="14623320" y="1256242"/>
            <a:ext cx="2635980" cy="285750"/>
          </a:xfrm>
          <a:prstGeom prst="rect">
            <a:avLst/>
          </a:prstGeom>
        </p:spPr>
        <p:txBody>
          <a:bodyPr anchor="t" rtlCol="false" tIns="0" lIns="0" bIns="0" rIns="0">
            <a:spAutoFit/>
          </a:bodyPr>
          <a:lstStyle/>
          <a:p>
            <a:pPr algn="r" marL="0" indent="0" lvl="0">
              <a:lnSpc>
                <a:spcPts val="2279"/>
              </a:lnSpc>
            </a:pPr>
            <a:r>
              <a:rPr lang="en-US" b="true" sz="1899">
                <a:solidFill>
                  <a:srgbClr val="FFFFFF"/>
                </a:solidFill>
                <a:latin typeface="Montserrat Semi-Bold"/>
                <a:ea typeface="Montserrat Semi-Bold"/>
                <a:cs typeface="Montserrat Semi-Bold"/>
                <a:sym typeface="Montserrat Semi-Bold"/>
              </a:rPr>
              <a:t>MARET 2025</a:t>
            </a:r>
          </a:p>
        </p:txBody>
      </p:sp>
      <p:sp>
        <p:nvSpPr>
          <p:cNvPr name="TextBox 9" id="9"/>
          <p:cNvSpPr txBox="true"/>
          <p:nvPr/>
        </p:nvSpPr>
        <p:spPr>
          <a:xfrm rot="0">
            <a:off x="1028700" y="6761057"/>
            <a:ext cx="3362074" cy="361950"/>
          </a:xfrm>
          <a:prstGeom prst="rect">
            <a:avLst/>
          </a:prstGeom>
        </p:spPr>
        <p:txBody>
          <a:bodyPr anchor="t" rtlCol="false" tIns="0" lIns="0" bIns="0" rIns="0">
            <a:spAutoFit/>
          </a:bodyPr>
          <a:lstStyle/>
          <a:p>
            <a:pPr algn="l" marL="0" indent="0" lvl="0">
              <a:lnSpc>
                <a:spcPts val="2999"/>
              </a:lnSpc>
            </a:pPr>
            <a:r>
              <a:rPr lang="en-US" b="true" sz="2499" u="none">
                <a:solidFill>
                  <a:srgbClr val="F8B826"/>
                </a:solidFill>
                <a:latin typeface="Montserrat Medium"/>
                <a:ea typeface="Montserrat Medium"/>
                <a:cs typeface="Montserrat Medium"/>
                <a:sym typeface="Montserrat Medium"/>
              </a:rPr>
              <a:t>PRESENTED BY</a:t>
            </a:r>
          </a:p>
        </p:txBody>
      </p:sp>
      <p:sp>
        <p:nvSpPr>
          <p:cNvPr name="TextBox 10" id="10"/>
          <p:cNvSpPr txBox="true"/>
          <p:nvPr/>
        </p:nvSpPr>
        <p:spPr>
          <a:xfrm rot="0">
            <a:off x="1028700" y="7231242"/>
            <a:ext cx="3362074" cy="412750"/>
          </a:xfrm>
          <a:prstGeom prst="rect">
            <a:avLst/>
          </a:prstGeom>
        </p:spPr>
        <p:txBody>
          <a:bodyPr anchor="t" rtlCol="false" tIns="0" lIns="0" bIns="0" rIns="0">
            <a:spAutoFit/>
          </a:bodyPr>
          <a:lstStyle/>
          <a:p>
            <a:pPr algn="l" marL="0" indent="0" lvl="0">
              <a:lnSpc>
                <a:spcPts val="3499"/>
              </a:lnSpc>
            </a:pPr>
            <a:r>
              <a:rPr lang="en-US" sz="2499">
                <a:solidFill>
                  <a:srgbClr val="FFFFFF"/>
                </a:solidFill>
                <a:latin typeface="Montserrat"/>
                <a:ea typeface="Montserrat"/>
                <a:cs typeface="Montserrat"/>
                <a:sym typeface="Montserrat"/>
              </a:rPr>
              <a:t>Destaria Anripal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grpSp>
        <p:nvGrpSpPr>
          <p:cNvPr name="Group 2" id="2"/>
          <p:cNvGrpSpPr/>
          <p:nvPr/>
        </p:nvGrpSpPr>
        <p:grpSpPr>
          <a:xfrm rot="0">
            <a:off x="766587" y="270526"/>
            <a:ext cx="16885053" cy="1442137"/>
            <a:chOff x="0" y="0"/>
            <a:chExt cx="22513404" cy="1922849"/>
          </a:xfrm>
        </p:grpSpPr>
        <p:sp>
          <p:nvSpPr>
            <p:cNvPr name="AutoShape 3" id="3"/>
            <p:cNvSpPr/>
            <p:nvPr/>
          </p:nvSpPr>
          <p:spPr>
            <a:xfrm>
              <a:off x="5638696" y="14192"/>
              <a:ext cx="16874708" cy="0"/>
            </a:xfrm>
            <a:prstGeom prst="line">
              <a:avLst/>
            </a:prstGeom>
            <a:ln cap="flat" w="28384">
              <a:solidFill>
                <a:srgbClr val="FFDE59"/>
              </a:solidFill>
              <a:prstDash val="solid"/>
              <a:headEnd type="none" len="sm" w="sm"/>
              <a:tailEnd type="none" len="sm" w="sm"/>
            </a:ln>
          </p:spPr>
        </p:sp>
        <p:sp>
          <p:nvSpPr>
            <p:cNvPr name="AutoShape 4" id="4"/>
            <p:cNvSpPr/>
            <p:nvPr/>
          </p:nvSpPr>
          <p:spPr>
            <a:xfrm>
              <a:off x="5638696" y="1908657"/>
              <a:ext cx="16874708" cy="0"/>
            </a:xfrm>
            <a:prstGeom prst="line">
              <a:avLst/>
            </a:prstGeom>
            <a:ln cap="flat" w="28384">
              <a:solidFill>
                <a:srgbClr val="FFDE59"/>
              </a:solidFill>
              <a:prstDash val="solid"/>
              <a:headEnd type="none" len="sm" w="sm"/>
              <a:tailEnd type="none" len="sm" w="sm"/>
            </a:ln>
          </p:spPr>
        </p:sp>
        <p:sp>
          <p:nvSpPr>
            <p:cNvPr name="Freeform 5" id="5"/>
            <p:cNvSpPr/>
            <p:nvPr/>
          </p:nvSpPr>
          <p:spPr>
            <a:xfrm flipH="false" flipV="false" rot="0">
              <a:off x="0" y="456624"/>
              <a:ext cx="1120121" cy="1103828"/>
            </a:xfrm>
            <a:custGeom>
              <a:avLst/>
              <a:gdLst/>
              <a:ahLst/>
              <a:cxnLst/>
              <a:rect r="r" b="b" t="t" l="l"/>
              <a:pathLst>
                <a:path h="1103828" w="1120121">
                  <a:moveTo>
                    <a:pt x="0" y="0"/>
                  </a:moveTo>
                  <a:lnTo>
                    <a:pt x="1120121" y="0"/>
                  </a:lnTo>
                  <a:lnTo>
                    <a:pt x="1120121" y="1103828"/>
                  </a:lnTo>
                  <a:lnTo>
                    <a:pt x="0" y="1103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52616" y="816945"/>
              <a:ext cx="4029155" cy="383186"/>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TextBox 7" id="7"/>
            <p:cNvSpPr txBox="true"/>
            <p:nvPr/>
          </p:nvSpPr>
          <p:spPr>
            <a:xfrm rot="0">
              <a:off x="5638696" y="485199"/>
              <a:ext cx="16874708" cy="978958"/>
            </a:xfrm>
            <a:prstGeom prst="rect">
              <a:avLst/>
            </a:prstGeom>
          </p:spPr>
          <p:txBody>
            <a:bodyPr anchor="t" rtlCol="false" tIns="0" lIns="0" bIns="0" rIns="0">
              <a:spAutoFit/>
            </a:bodyPr>
            <a:lstStyle/>
            <a:p>
              <a:pPr algn="ctr" marL="0" indent="0" lvl="0">
                <a:lnSpc>
                  <a:spcPts val="5750"/>
                </a:lnSpc>
                <a:spcBef>
                  <a:spcPct val="0"/>
                </a:spcBef>
              </a:pPr>
              <a:r>
                <a:rPr lang="en-US" b="true" sz="5000" spc="-50">
                  <a:solidFill>
                    <a:srgbClr val="FFFFFF"/>
                  </a:solidFill>
                  <a:latin typeface="Montserrat Bold"/>
                  <a:ea typeface="Montserrat Bold"/>
                  <a:cs typeface="Montserrat Bold"/>
                  <a:sym typeface="Montserrat Bold"/>
                </a:rPr>
                <a:t>EKSPLORASI DATA ANALISIS</a:t>
              </a:r>
            </a:p>
          </p:txBody>
        </p:sp>
      </p:grpSp>
      <p:sp>
        <p:nvSpPr>
          <p:cNvPr name="TextBox 8" id="8"/>
          <p:cNvSpPr txBox="true"/>
          <p:nvPr/>
        </p:nvSpPr>
        <p:spPr>
          <a:xfrm rot="0">
            <a:off x="10363459" y="9149209"/>
            <a:ext cx="3637540" cy="356235"/>
          </a:xfrm>
          <a:prstGeom prst="rect">
            <a:avLst/>
          </a:prstGeom>
        </p:spPr>
        <p:txBody>
          <a:bodyPr anchor="t" rtlCol="false" tIns="0" lIns="0" bIns="0" rIns="0">
            <a:spAutoFit/>
          </a:bodyPr>
          <a:lstStyle/>
          <a:p>
            <a:pPr algn="ctr">
              <a:lnSpc>
                <a:spcPts val="2940"/>
              </a:lnSpc>
              <a:spcBef>
                <a:spcPct val="0"/>
              </a:spcBef>
            </a:pPr>
          </a:p>
        </p:txBody>
      </p:sp>
      <p:grpSp>
        <p:nvGrpSpPr>
          <p:cNvPr name="Group 9" id="9"/>
          <p:cNvGrpSpPr/>
          <p:nvPr/>
        </p:nvGrpSpPr>
        <p:grpSpPr>
          <a:xfrm rot="0">
            <a:off x="1028700" y="4640523"/>
            <a:ext cx="16745318" cy="4045076"/>
            <a:chOff x="0" y="0"/>
            <a:chExt cx="22327091" cy="5393435"/>
          </a:xfrm>
        </p:grpSpPr>
        <p:grpSp>
          <p:nvGrpSpPr>
            <p:cNvPr name="Group 10" id="10"/>
            <p:cNvGrpSpPr/>
            <p:nvPr/>
          </p:nvGrpSpPr>
          <p:grpSpPr>
            <a:xfrm rot="0">
              <a:off x="0" y="25350"/>
              <a:ext cx="7366363" cy="1105152"/>
              <a:chOff x="0" y="0"/>
              <a:chExt cx="1455084" cy="218302"/>
            </a:xfrm>
          </p:grpSpPr>
          <p:sp>
            <p:nvSpPr>
              <p:cNvPr name="Freeform 11" id="11"/>
              <p:cNvSpPr/>
              <p:nvPr/>
            </p:nvSpPr>
            <p:spPr>
              <a:xfrm flipH="false" flipV="false" rot="0">
                <a:off x="0" y="0"/>
                <a:ext cx="1455084" cy="218302"/>
              </a:xfrm>
              <a:custGeom>
                <a:avLst/>
                <a:gdLst/>
                <a:ahLst/>
                <a:cxnLst/>
                <a:rect r="r" b="b" t="t" l="l"/>
                <a:pathLst>
                  <a:path h="218302" w="1455084">
                    <a:moveTo>
                      <a:pt x="71467" y="0"/>
                    </a:moveTo>
                    <a:lnTo>
                      <a:pt x="1383617" y="0"/>
                    </a:lnTo>
                    <a:cubicBezTo>
                      <a:pt x="1423087" y="0"/>
                      <a:pt x="1455084" y="31997"/>
                      <a:pt x="1455084" y="71467"/>
                    </a:cubicBezTo>
                    <a:lnTo>
                      <a:pt x="1455084" y="146835"/>
                    </a:lnTo>
                    <a:cubicBezTo>
                      <a:pt x="1455084" y="165789"/>
                      <a:pt x="1447554" y="183967"/>
                      <a:pt x="1434152" y="197369"/>
                    </a:cubicBezTo>
                    <a:cubicBezTo>
                      <a:pt x="1420749" y="210772"/>
                      <a:pt x="1402571" y="218302"/>
                      <a:pt x="1383617" y="218302"/>
                    </a:cubicBezTo>
                    <a:lnTo>
                      <a:pt x="71467" y="218302"/>
                    </a:lnTo>
                    <a:cubicBezTo>
                      <a:pt x="52513" y="218302"/>
                      <a:pt x="34335" y="210772"/>
                      <a:pt x="20932" y="197369"/>
                    </a:cubicBezTo>
                    <a:cubicBezTo>
                      <a:pt x="7530" y="183967"/>
                      <a:pt x="0" y="165789"/>
                      <a:pt x="0" y="146835"/>
                    </a:cubicBezTo>
                    <a:lnTo>
                      <a:pt x="0" y="71467"/>
                    </a:lnTo>
                    <a:cubicBezTo>
                      <a:pt x="0" y="52513"/>
                      <a:pt x="7530" y="34335"/>
                      <a:pt x="20932" y="20932"/>
                    </a:cubicBezTo>
                    <a:cubicBezTo>
                      <a:pt x="34335" y="7530"/>
                      <a:pt x="52513" y="0"/>
                      <a:pt x="71467" y="0"/>
                    </a:cubicBezTo>
                    <a:close/>
                  </a:path>
                </a:pathLst>
              </a:custGeom>
              <a:solidFill>
                <a:srgbClr val="F8B826"/>
              </a:solidFill>
            </p:spPr>
          </p:sp>
          <p:sp>
            <p:nvSpPr>
              <p:cNvPr name="TextBox 12" id="12"/>
              <p:cNvSpPr txBox="true"/>
              <p:nvPr/>
            </p:nvSpPr>
            <p:spPr>
              <a:xfrm>
                <a:off x="0" y="-38100"/>
                <a:ext cx="1455084" cy="256402"/>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Modifikasi AGE</a:t>
                </a:r>
              </a:p>
            </p:txBody>
          </p:sp>
        </p:grpSp>
        <p:grpSp>
          <p:nvGrpSpPr>
            <p:cNvPr name="Group 13" id="13"/>
            <p:cNvGrpSpPr/>
            <p:nvPr/>
          </p:nvGrpSpPr>
          <p:grpSpPr>
            <a:xfrm rot="0">
              <a:off x="9488269" y="0"/>
              <a:ext cx="11957574" cy="1155852"/>
              <a:chOff x="0" y="0"/>
              <a:chExt cx="2361990" cy="228317"/>
            </a:xfrm>
          </p:grpSpPr>
          <p:sp>
            <p:nvSpPr>
              <p:cNvPr name="Freeform 14" id="14"/>
              <p:cNvSpPr/>
              <p:nvPr/>
            </p:nvSpPr>
            <p:spPr>
              <a:xfrm flipH="false" flipV="false" rot="0">
                <a:off x="0" y="0"/>
                <a:ext cx="2361990" cy="228317"/>
              </a:xfrm>
              <a:custGeom>
                <a:avLst/>
                <a:gdLst/>
                <a:ahLst/>
                <a:cxnLst/>
                <a:rect r="r" b="b" t="t" l="l"/>
                <a:pathLst>
                  <a:path h="228317" w="2361990">
                    <a:moveTo>
                      <a:pt x="44027" y="0"/>
                    </a:moveTo>
                    <a:lnTo>
                      <a:pt x="2317963" y="0"/>
                    </a:lnTo>
                    <a:cubicBezTo>
                      <a:pt x="2342279" y="0"/>
                      <a:pt x="2361990" y="19711"/>
                      <a:pt x="2361990" y="44027"/>
                    </a:cubicBezTo>
                    <a:lnTo>
                      <a:pt x="2361990" y="184290"/>
                    </a:lnTo>
                    <a:cubicBezTo>
                      <a:pt x="2361990" y="195967"/>
                      <a:pt x="2357351" y="207165"/>
                      <a:pt x="2349095" y="215421"/>
                    </a:cubicBezTo>
                    <a:cubicBezTo>
                      <a:pt x="2340838" y="223678"/>
                      <a:pt x="2329640" y="228317"/>
                      <a:pt x="2317963" y="228317"/>
                    </a:cubicBezTo>
                    <a:lnTo>
                      <a:pt x="44027" y="228317"/>
                    </a:lnTo>
                    <a:cubicBezTo>
                      <a:pt x="19711" y="228317"/>
                      <a:pt x="0" y="208605"/>
                      <a:pt x="0" y="184290"/>
                    </a:cubicBezTo>
                    <a:lnTo>
                      <a:pt x="0" y="44027"/>
                    </a:lnTo>
                    <a:cubicBezTo>
                      <a:pt x="0" y="19711"/>
                      <a:pt x="19711" y="0"/>
                      <a:pt x="44027" y="0"/>
                    </a:cubicBezTo>
                    <a:close/>
                  </a:path>
                </a:pathLst>
              </a:custGeom>
              <a:solidFill>
                <a:srgbClr val="F8B826"/>
              </a:solidFill>
            </p:spPr>
          </p:sp>
          <p:sp>
            <p:nvSpPr>
              <p:cNvPr name="TextBox 15" id="15"/>
              <p:cNvSpPr txBox="true"/>
              <p:nvPr/>
            </p:nvSpPr>
            <p:spPr>
              <a:xfrm>
                <a:off x="0" y="-38100"/>
                <a:ext cx="2361990" cy="266417"/>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Conversion Rate (CR)</a:t>
                </a:r>
              </a:p>
            </p:txBody>
          </p:sp>
        </p:grpSp>
        <p:sp>
          <p:nvSpPr>
            <p:cNvPr name="AutoShape 16" id="16"/>
            <p:cNvSpPr/>
            <p:nvPr/>
          </p:nvSpPr>
          <p:spPr>
            <a:xfrm>
              <a:off x="15441656" y="1155852"/>
              <a:ext cx="0" cy="1041011"/>
            </a:xfrm>
            <a:prstGeom prst="line">
              <a:avLst/>
            </a:prstGeom>
            <a:ln cap="flat" w="50800">
              <a:solidFill>
                <a:srgbClr val="FFFFFF"/>
              </a:solidFill>
              <a:prstDash val="solid"/>
              <a:headEnd type="none" len="sm" w="sm"/>
              <a:tailEnd type="oval" len="lg" w="lg"/>
            </a:ln>
          </p:spPr>
        </p:sp>
        <p:sp>
          <p:nvSpPr>
            <p:cNvPr name="Freeform 17" id="17"/>
            <p:cNvSpPr/>
            <p:nvPr/>
          </p:nvSpPr>
          <p:spPr>
            <a:xfrm flipH="false" flipV="false" rot="0">
              <a:off x="9488269" y="3868844"/>
              <a:ext cx="11957574" cy="1524591"/>
            </a:xfrm>
            <a:custGeom>
              <a:avLst/>
              <a:gdLst/>
              <a:ahLst/>
              <a:cxnLst/>
              <a:rect r="r" b="b" t="t" l="l"/>
              <a:pathLst>
                <a:path h="1524591" w="11957574">
                  <a:moveTo>
                    <a:pt x="0" y="0"/>
                  </a:moveTo>
                  <a:lnTo>
                    <a:pt x="11957574" y="0"/>
                  </a:lnTo>
                  <a:lnTo>
                    <a:pt x="11957574" y="1524591"/>
                  </a:lnTo>
                  <a:lnTo>
                    <a:pt x="0" y="1524591"/>
                  </a:lnTo>
                  <a:lnTo>
                    <a:pt x="0" y="0"/>
                  </a:lnTo>
                  <a:close/>
                </a:path>
              </a:pathLst>
            </a:custGeom>
            <a:blipFill>
              <a:blip r:embed="rId4"/>
              <a:stretch>
                <a:fillRect l="0" t="0" r="0" b="0"/>
              </a:stretch>
            </a:blipFill>
          </p:spPr>
        </p:sp>
        <p:sp>
          <p:nvSpPr>
            <p:cNvPr name="TextBox 18" id="18"/>
            <p:cNvSpPr txBox="true"/>
            <p:nvPr/>
          </p:nvSpPr>
          <p:spPr>
            <a:xfrm rot="0">
              <a:off x="31078" y="2394797"/>
              <a:ext cx="7335285" cy="2046393"/>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FFFFFF"/>
                  </a:solidFill>
                  <a:latin typeface="Montserrat"/>
                  <a:ea typeface="Montserrat"/>
                  <a:cs typeface="Montserrat"/>
                  <a:sym typeface="Montserrat"/>
                </a:rPr>
                <a:t>15-24: Early Working Age</a:t>
              </a:r>
            </a:p>
            <a:p>
              <a:pPr algn="l" marL="474979" indent="-237490" lvl="1">
                <a:lnSpc>
                  <a:spcPts val="3079"/>
                </a:lnSpc>
                <a:buFont typeface="Arial"/>
                <a:buChar char="•"/>
              </a:pPr>
              <a:r>
                <a:rPr lang="en-US" sz="2199">
                  <a:solidFill>
                    <a:srgbClr val="FFFFFF"/>
                  </a:solidFill>
                  <a:latin typeface="Montserrat"/>
                  <a:ea typeface="Montserrat"/>
                  <a:cs typeface="Montserrat"/>
                  <a:sym typeface="Montserrat"/>
                </a:rPr>
                <a:t>25-54: Prime Working Age</a:t>
              </a:r>
            </a:p>
            <a:p>
              <a:pPr algn="l" marL="474979" indent="-237490" lvl="1">
                <a:lnSpc>
                  <a:spcPts val="3079"/>
                </a:lnSpc>
                <a:buFont typeface="Arial"/>
                <a:buChar char="•"/>
              </a:pPr>
              <a:r>
                <a:rPr lang="en-US" sz="2199">
                  <a:solidFill>
                    <a:srgbClr val="FFFFFF"/>
                  </a:solidFill>
                  <a:latin typeface="Montserrat"/>
                  <a:ea typeface="Montserrat"/>
                  <a:cs typeface="Montserrat"/>
                  <a:sym typeface="Montserrat"/>
                </a:rPr>
                <a:t>55-64: Mature Working Age</a:t>
              </a:r>
            </a:p>
            <a:p>
              <a:pPr algn="l" marL="474979" indent="-237490" lvl="1">
                <a:lnSpc>
                  <a:spcPts val="3079"/>
                </a:lnSpc>
                <a:buFont typeface="Arial"/>
                <a:buChar char="•"/>
              </a:pPr>
              <a:r>
                <a:rPr lang="en-US" sz="2199">
                  <a:solidFill>
                    <a:srgbClr val="FFFFFF"/>
                  </a:solidFill>
                  <a:latin typeface="Montserrat"/>
                  <a:ea typeface="Montserrat"/>
                  <a:cs typeface="Montserrat"/>
                  <a:sym typeface="Montserrat"/>
                </a:rPr>
                <a:t>65+: Elderly</a:t>
              </a:r>
            </a:p>
          </p:txBody>
        </p:sp>
        <p:sp>
          <p:nvSpPr>
            <p:cNvPr name="TextBox 19" id="19"/>
            <p:cNvSpPr txBox="true"/>
            <p:nvPr/>
          </p:nvSpPr>
          <p:spPr>
            <a:xfrm rot="0">
              <a:off x="9488269" y="2432051"/>
              <a:ext cx="12838822" cy="1004993"/>
            </a:xfrm>
            <a:prstGeom prst="rect">
              <a:avLst/>
            </a:prstGeom>
          </p:spPr>
          <p:txBody>
            <a:bodyPr anchor="t" rtlCol="false" tIns="0" lIns="0" bIns="0" rIns="0">
              <a:spAutoFit/>
            </a:bodyPr>
            <a:lstStyle/>
            <a:p>
              <a:pPr algn="l">
                <a:lnSpc>
                  <a:spcPts val="3079"/>
                </a:lnSpc>
              </a:pPr>
              <a:r>
                <a:rPr lang="en-US" sz="2199">
                  <a:solidFill>
                    <a:srgbClr val="FFFFFF"/>
                  </a:solidFill>
                  <a:latin typeface="Montserrat"/>
                  <a:ea typeface="Montserrat"/>
                  <a:cs typeface="Montserrat"/>
                  <a:sym typeface="Montserrat"/>
                </a:rPr>
                <a:t>Conversion Rate (CR) mengukur efektivitas kampanye telemarketing dalam meningkatkan penerimaan term deposit.</a:t>
              </a:r>
            </a:p>
          </p:txBody>
        </p:sp>
        <p:sp>
          <p:nvSpPr>
            <p:cNvPr name="AutoShape 20" id="20"/>
            <p:cNvSpPr/>
            <p:nvPr/>
          </p:nvSpPr>
          <p:spPr>
            <a:xfrm>
              <a:off x="3724120" y="1130502"/>
              <a:ext cx="0" cy="1041011"/>
            </a:xfrm>
            <a:prstGeom prst="line">
              <a:avLst/>
            </a:prstGeom>
            <a:ln cap="flat" w="50800">
              <a:solidFill>
                <a:srgbClr val="FFFFFF"/>
              </a:solidFill>
              <a:prstDash val="solid"/>
              <a:headEnd type="none" len="sm" w="sm"/>
              <a:tailEnd type="oval" len="lg" w="lg"/>
            </a:ln>
          </p:spPr>
        </p:sp>
      </p:grpSp>
      <p:sp>
        <p:nvSpPr>
          <p:cNvPr name="TextBox 21" id="21"/>
          <p:cNvSpPr txBox="true"/>
          <p:nvPr/>
        </p:nvSpPr>
        <p:spPr>
          <a:xfrm rot="0">
            <a:off x="652276" y="2294198"/>
            <a:ext cx="16999364" cy="1727200"/>
          </a:xfrm>
          <a:prstGeom prst="rect">
            <a:avLst/>
          </a:prstGeom>
        </p:spPr>
        <p:txBody>
          <a:bodyPr anchor="t" rtlCol="false" tIns="0" lIns="0" bIns="0" rIns="0">
            <a:spAutoFit/>
          </a:bodyPr>
          <a:lstStyle/>
          <a:p>
            <a:pPr algn="l">
              <a:lnSpc>
                <a:spcPts val="3499"/>
              </a:lnSpc>
            </a:pPr>
            <a:r>
              <a:rPr lang="en-US" sz="2499">
                <a:solidFill>
                  <a:srgbClr val="FFFFFF"/>
                </a:solidFill>
                <a:latin typeface="Montserrat"/>
                <a:ea typeface="Montserrat"/>
                <a:cs typeface="Montserrat"/>
                <a:sym typeface="Montserrat"/>
              </a:rPr>
              <a:t>Dalam Exploratory Data Analysis (EDA), kolom ‘age’ dimodifikasi berdasarkan kategori umur pekerja di Portugal. Selain itu, pendekatan Conversion Rate ditambahkan untuk memberikan wawasan lebih jelas dalam memahami pola penerimaan term deposit.</a:t>
            </a:r>
          </a:p>
          <a:p>
            <a:pPr algn="l">
              <a:lnSpc>
                <a:spcPts val="34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sp>
        <p:nvSpPr>
          <p:cNvPr name="Freeform 2" id="2"/>
          <p:cNvSpPr/>
          <p:nvPr/>
        </p:nvSpPr>
        <p:spPr>
          <a:xfrm flipH="false" flipV="false" rot="0">
            <a:off x="10681447" y="2002764"/>
            <a:ext cx="6639105" cy="7743643"/>
          </a:xfrm>
          <a:custGeom>
            <a:avLst/>
            <a:gdLst/>
            <a:ahLst/>
            <a:cxnLst/>
            <a:rect r="r" b="b" t="t" l="l"/>
            <a:pathLst>
              <a:path h="7743643" w="6639105">
                <a:moveTo>
                  <a:pt x="0" y="0"/>
                </a:moveTo>
                <a:lnTo>
                  <a:pt x="6639105" y="0"/>
                </a:lnTo>
                <a:lnTo>
                  <a:pt x="6639105" y="7743643"/>
                </a:lnTo>
                <a:lnTo>
                  <a:pt x="0" y="7743643"/>
                </a:lnTo>
                <a:lnTo>
                  <a:pt x="0" y="0"/>
                </a:lnTo>
                <a:close/>
              </a:path>
            </a:pathLst>
          </a:custGeom>
          <a:blipFill>
            <a:blip r:embed="rId2"/>
            <a:stretch>
              <a:fillRect l="0" t="0" r="0" b="0"/>
            </a:stretch>
          </a:blipFill>
        </p:spPr>
      </p:sp>
      <p:sp>
        <p:nvSpPr>
          <p:cNvPr name="TextBox 3" id="3"/>
          <p:cNvSpPr txBox="true"/>
          <p:nvPr/>
        </p:nvSpPr>
        <p:spPr>
          <a:xfrm rot="0">
            <a:off x="10363459" y="9149209"/>
            <a:ext cx="3637540" cy="356235"/>
          </a:xfrm>
          <a:prstGeom prst="rect">
            <a:avLst/>
          </a:prstGeom>
        </p:spPr>
        <p:txBody>
          <a:bodyPr anchor="t" rtlCol="false" tIns="0" lIns="0" bIns="0" rIns="0">
            <a:spAutoFit/>
          </a:bodyPr>
          <a:lstStyle/>
          <a:p>
            <a:pPr algn="ctr">
              <a:lnSpc>
                <a:spcPts val="2940"/>
              </a:lnSpc>
              <a:spcBef>
                <a:spcPct val="0"/>
              </a:spcBef>
            </a:pPr>
          </a:p>
        </p:txBody>
      </p:sp>
      <p:sp>
        <p:nvSpPr>
          <p:cNvPr name="TextBox 4" id="4"/>
          <p:cNvSpPr txBox="true"/>
          <p:nvPr/>
        </p:nvSpPr>
        <p:spPr>
          <a:xfrm rot="0">
            <a:off x="1028700" y="3088958"/>
            <a:ext cx="8722766" cy="4070985"/>
          </a:xfrm>
          <a:prstGeom prst="rect">
            <a:avLst/>
          </a:prstGeom>
        </p:spPr>
        <p:txBody>
          <a:bodyPr anchor="t" rtlCol="false" tIns="0" lIns="0" bIns="0" rIns="0">
            <a:spAutoFit/>
          </a:bodyPr>
          <a:lstStyle/>
          <a:p>
            <a:pPr algn="just">
              <a:lnSpc>
                <a:spcPts val="2940"/>
              </a:lnSpc>
            </a:pPr>
            <a:r>
              <a:rPr lang="en-US" sz="2100">
                <a:solidFill>
                  <a:srgbClr val="FFFFFF"/>
                </a:solidFill>
                <a:latin typeface="Montserrat"/>
                <a:ea typeface="Montserrat"/>
                <a:cs typeface="Montserrat"/>
                <a:sym typeface="Montserrat"/>
              </a:rPr>
              <a:t>Keputusan menerima atau menolak tawaran bervariasi antar kelompok usia. </a:t>
            </a:r>
          </a:p>
          <a:p>
            <a:pPr algn="just">
              <a:lnSpc>
                <a:spcPts val="2940"/>
              </a:lnSpc>
            </a:pPr>
          </a:p>
          <a:p>
            <a:pPr algn="just" marL="453390" indent="-226695" lvl="1">
              <a:lnSpc>
                <a:spcPts val="2940"/>
              </a:lnSpc>
              <a:buFont typeface="Arial"/>
              <a:buChar char="•"/>
            </a:pPr>
            <a:r>
              <a:rPr lang="en-US" sz="2100">
                <a:solidFill>
                  <a:srgbClr val="FFFFFF"/>
                </a:solidFill>
                <a:latin typeface="Montserrat"/>
                <a:ea typeface="Montserrat"/>
                <a:cs typeface="Montserrat"/>
                <a:sym typeface="Montserrat"/>
              </a:rPr>
              <a:t>Kelompok muda (15-24 tahun) cenderung menolak karena pengalaman finansial yang terbatas.</a:t>
            </a:r>
          </a:p>
          <a:p>
            <a:pPr algn="just" marL="453390" indent="-226695" lvl="1">
              <a:lnSpc>
                <a:spcPts val="2940"/>
              </a:lnSpc>
              <a:buFont typeface="Arial"/>
              <a:buChar char="•"/>
            </a:pPr>
            <a:r>
              <a:rPr lang="en-US" sz="2100">
                <a:solidFill>
                  <a:srgbClr val="FFFFFF"/>
                </a:solidFill>
                <a:latin typeface="Montserrat"/>
                <a:ea typeface="Montserrat"/>
                <a:cs typeface="Montserrat"/>
                <a:sym typeface="Montserrat"/>
              </a:rPr>
              <a:t>Kelompok usia produktif (25-54 tahun) mendominasi dataset dengan </a:t>
            </a:r>
            <a:r>
              <a:rPr lang="en-US" b="true" sz="2100">
                <a:solidFill>
                  <a:srgbClr val="FFFFFF"/>
                </a:solidFill>
                <a:latin typeface="Montserrat Bold"/>
                <a:ea typeface="Montserrat Bold"/>
                <a:cs typeface="Montserrat Bold"/>
                <a:sym typeface="Montserrat Bold"/>
              </a:rPr>
              <a:t>78.52% menolak dan 8.75% menerima,</a:t>
            </a:r>
            <a:r>
              <a:rPr lang="en-US" sz="2100">
                <a:solidFill>
                  <a:srgbClr val="FFFFFF"/>
                </a:solidFill>
                <a:latin typeface="Montserrat"/>
                <a:ea typeface="Montserrat"/>
                <a:cs typeface="Montserrat"/>
                <a:sym typeface="Montserrat"/>
              </a:rPr>
              <a:t> menunjukkan potensi tertinggi karena stabilitas finansial</a:t>
            </a:r>
          </a:p>
          <a:p>
            <a:pPr algn="just" marL="453390" indent="-226695" lvl="1">
              <a:lnSpc>
                <a:spcPts val="2940"/>
              </a:lnSpc>
              <a:buFont typeface="Arial"/>
              <a:buChar char="•"/>
            </a:pPr>
            <a:r>
              <a:rPr lang="en-US" sz="2100">
                <a:solidFill>
                  <a:srgbClr val="FFFFFF"/>
                </a:solidFill>
                <a:latin typeface="Montserrat"/>
                <a:ea typeface="Montserrat"/>
                <a:cs typeface="Montserrat"/>
                <a:sym typeface="Montserrat"/>
              </a:rPr>
              <a:t>K</a:t>
            </a:r>
            <a:r>
              <a:rPr lang="en-US" sz="2100">
                <a:solidFill>
                  <a:srgbClr val="FFFFFF"/>
                </a:solidFill>
                <a:latin typeface="Montserrat"/>
                <a:ea typeface="Montserrat"/>
                <a:cs typeface="Montserrat"/>
                <a:sym typeface="Montserrat"/>
              </a:rPr>
              <a:t>elompok 55+ cukup terbuka, kemungkinan karena persiapan pensiun.</a:t>
            </a:r>
          </a:p>
          <a:p>
            <a:pPr algn="l">
              <a:lnSpc>
                <a:spcPts val="2940"/>
              </a:lnSpc>
            </a:pPr>
          </a:p>
        </p:txBody>
      </p:sp>
      <p:grpSp>
        <p:nvGrpSpPr>
          <p:cNvPr name="Group 5" id="5"/>
          <p:cNvGrpSpPr/>
          <p:nvPr/>
        </p:nvGrpSpPr>
        <p:grpSpPr>
          <a:xfrm rot="0">
            <a:off x="766587" y="438787"/>
            <a:ext cx="17058964" cy="1101725"/>
            <a:chOff x="0" y="0"/>
            <a:chExt cx="22745285" cy="1468967"/>
          </a:xfrm>
        </p:grpSpPr>
        <p:sp>
          <p:nvSpPr>
            <p:cNvPr name="Freeform 6" id="6"/>
            <p:cNvSpPr/>
            <p:nvPr/>
          </p:nvSpPr>
          <p:spPr>
            <a:xfrm flipH="false" flipV="false" rot="0">
              <a:off x="0" y="232276"/>
              <a:ext cx="1120121" cy="1103828"/>
            </a:xfrm>
            <a:custGeom>
              <a:avLst/>
              <a:gdLst/>
              <a:ahLst/>
              <a:cxnLst/>
              <a:rect r="r" b="b" t="t" l="l"/>
              <a:pathLst>
                <a:path h="1103828" w="1120121">
                  <a:moveTo>
                    <a:pt x="0" y="0"/>
                  </a:moveTo>
                  <a:lnTo>
                    <a:pt x="1120121" y="0"/>
                  </a:lnTo>
                  <a:lnTo>
                    <a:pt x="1120121" y="1103828"/>
                  </a:lnTo>
                  <a:lnTo>
                    <a:pt x="0" y="11038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552616" y="592597"/>
              <a:ext cx="4029155" cy="383186"/>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TextBox 8" id="8"/>
            <p:cNvSpPr txBox="true"/>
            <p:nvPr/>
          </p:nvSpPr>
          <p:spPr>
            <a:xfrm rot="0">
              <a:off x="4782459" y="19050"/>
              <a:ext cx="17962826" cy="1449917"/>
            </a:xfrm>
            <a:prstGeom prst="rect">
              <a:avLst/>
            </a:prstGeom>
          </p:spPr>
          <p:txBody>
            <a:bodyPr anchor="t" rtlCol="false" tIns="0" lIns="0" bIns="0" rIns="0">
              <a:spAutoFit/>
            </a:bodyPr>
            <a:lstStyle/>
            <a:p>
              <a:pPr algn="l">
                <a:lnSpc>
                  <a:spcPts val="2874"/>
                </a:lnSpc>
              </a:pPr>
              <a:r>
                <a:rPr lang="en-US" b="true" sz="2499" spc="-24">
                  <a:solidFill>
                    <a:srgbClr val="FFFFFF"/>
                  </a:solidFill>
                  <a:latin typeface="Montserrat Bold"/>
                  <a:ea typeface="Montserrat Bold"/>
                  <a:cs typeface="Montserrat Bold"/>
                  <a:sym typeface="Montserrat Bold"/>
                </a:rPr>
                <a:t>1. BAGAIMANA KARAKTERISTIK DEMOGRAFIS DAN FINANSIAL NASABAH MEMENGARUHI KEPUTUSAN?</a:t>
              </a:r>
            </a:p>
            <a:p>
              <a:pPr algn="l" marL="0" indent="0" lvl="0">
                <a:lnSpc>
                  <a:spcPts val="2874"/>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sp>
        <p:nvSpPr>
          <p:cNvPr name="Freeform 2" id="2"/>
          <p:cNvSpPr/>
          <p:nvPr/>
        </p:nvSpPr>
        <p:spPr>
          <a:xfrm flipH="false" flipV="false" rot="0">
            <a:off x="7463689" y="1699443"/>
            <a:ext cx="10001767" cy="7213774"/>
          </a:xfrm>
          <a:custGeom>
            <a:avLst/>
            <a:gdLst/>
            <a:ahLst/>
            <a:cxnLst/>
            <a:rect r="r" b="b" t="t" l="l"/>
            <a:pathLst>
              <a:path h="7213774" w="10001767">
                <a:moveTo>
                  <a:pt x="0" y="0"/>
                </a:moveTo>
                <a:lnTo>
                  <a:pt x="10001767" y="0"/>
                </a:lnTo>
                <a:lnTo>
                  <a:pt x="10001767" y="7213774"/>
                </a:lnTo>
                <a:lnTo>
                  <a:pt x="0" y="7213774"/>
                </a:lnTo>
                <a:lnTo>
                  <a:pt x="0" y="0"/>
                </a:lnTo>
                <a:close/>
              </a:path>
            </a:pathLst>
          </a:custGeom>
          <a:blipFill>
            <a:blip r:embed="rId2"/>
            <a:stretch>
              <a:fillRect l="0" t="0" r="0" b="0"/>
            </a:stretch>
          </a:blipFill>
        </p:spPr>
      </p:sp>
      <p:sp>
        <p:nvSpPr>
          <p:cNvPr name="TextBox 3" id="3"/>
          <p:cNvSpPr txBox="true"/>
          <p:nvPr/>
        </p:nvSpPr>
        <p:spPr>
          <a:xfrm rot="0">
            <a:off x="10363459" y="9149209"/>
            <a:ext cx="3637540" cy="356235"/>
          </a:xfrm>
          <a:prstGeom prst="rect">
            <a:avLst/>
          </a:prstGeom>
        </p:spPr>
        <p:txBody>
          <a:bodyPr anchor="t" rtlCol="false" tIns="0" lIns="0" bIns="0" rIns="0">
            <a:spAutoFit/>
          </a:bodyPr>
          <a:lstStyle/>
          <a:p>
            <a:pPr algn="ctr">
              <a:lnSpc>
                <a:spcPts val="2940"/>
              </a:lnSpc>
              <a:spcBef>
                <a:spcPct val="0"/>
              </a:spcBef>
            </a:pPr>
          </a:p>
        </p:txBody>
      </p:sp>
      <p:sp>
        <p:nvSpPr>
          <p:cNvPr name="TextBox 4" id="4"/>
          <p:cNvSpPr txBox="true"/>
          <p:nvPr/>
        </p:nvSpPr>
        <p:spPr>
          <a:xfrm rot="0">
            <a:off x="1028700" y="3222190"/>
            <a:ext cx="6107009" cy="2956560"/>
          </a:xfrm>
          <a:prstGeom prst="rect">
            <a:avLst/>
          </a:prstGeom>
        </p:spPr>
        <p:txBody>
          <a:bodyPr anchor="t" rtlCol="false" tIns="0" lIns="0" bIns="0" rIns="0">
            <a:spAutoFit/>
          </a:bodyPr>
          <a:lstStyle/>
          <a:p>
            <a:pPr algn="just">
              <a:lnSpc>
                <a:spcPts val="2940"/>
              </a:lnSpc>
            </a:pPr>
            <a:r>
              <a:rPr lang="en-US" sz="2100">
                <a:solidFill>
                  <a:srgbClr val="FFFFFF"/>
                </a:solidFill>
                <a:latin typeface="Montserrat"/>
                <a:ea typeface="Montserrat"/>
                <a:cs typeface="Montserrat"/>
                <a:sym typeface="Montserrat"/>
              </a:rPr>
              <a:t>Jenis pekerjaan memengaruhi keputusan nasabah dalam menerima tawaran.</a:t>
            </a:r>
          </a:p>
          <a:p>
            <a:pPr algn="just">
              <a:lnSpc>
                <a:spcPts val="2940"/>
              </a:lnSpc>
            </a:pPr>
            <a:r>
              <a:rPr lang="en-US" sz="2100">
                <a:solidFill>
                  <a:srgbClr val="FFFFFF"/>
                </a:solidFill>
                <a:latin typeface="Montserrat"/>
                <a:ea typeface="Montserrat"/>
                <a:cs typeface="Montserrat"/>
                <a:sym typeface="Montserrat"/>
              </a:rPr>
              <a:t> </a:t>
            </a:r>
          </a:p>
          <a:p>
            <a:pPr algn="just" marL="453390" indent="-226695" lvl="1">
              <a:lnSpc>
                <a:spcPts val="2940"/>
              </a:lnSpc>
              <a:buFont typeface="Arial"/>
              <a:buChar char="•"/>
            </a:pPr>
            <a:r>
              <a:rPr lang="en-US" b="true" sz="2100">
                <a:solidFill>
                  <a:srgbClr val="FFFFFF"/>
                </a:solidFill>
                <a:latin typeface="Montserrat Bold"/>
                <a:ea typeface="Montserrat Bold"/>
                <a:cs typeface="Montserrat Bold"/>
                <a:sym typeface="Montserrat Bold"/>
              </a:rPr>
              <a:t>"Retired" memiliki tingkat penerimaan tinggi</a:t>
            </a:r>
            <a:r>
              <a:rPr lang="en-US" sz="2100">
                <a:solidFill>
                  <a:srgbClr val="FFFFFF"/>
                </a:solidFill>
                <a:latin typeface="Montserrat"/>
                <a:ea typeface="Montserrat"/>
                <a:cs typeface="Montserrat"/>
                <a:sym typeface="Montserrat"/>
              </a:rPr>
              <a:t> (25.34%)</a:t>
            </a:r>
          </a:p>
          <a:p>
            <a:pPr algn="l" marL="453390" indent="-226695" lvl="1">
              <a:lnSpc>
                <a:spcPts val="2940"/>
              </a:lnSpc>
              <a:buFont typeface="Arial"/>
              <a:buChar char="•"/>
            </a:pPr>
            <a:r>
              <a:rPr lang="en-US" b="true" sz="2100">
                <a:solidFill>
                  <a:srgbClr val="FFFFFF"/>
                </a:solidFill>
                <a:latin typeface="Montserrat Bold"/>
                <a:ea typeface="Montserrat Bold"/>
                <a:cs typeface="Montserrat Bold"/>
                <a:sym typeface="Montserrat Bold"/>
              </a:rPr>
              <a:t>"Blue-collar" memiliki tingkat penolakan tinggi </a:t>
            </a:r>
            <a:r>
              <a:rPr lang="en-US" sz="2100">
                <a:solidFill>
                  <a:srgbClr val="FFFFFF"/>
                </a:solidFill>
                <a:latin typeface="Montserrat"/>
                <a:ea typeface="Montserrat"/>
                <a:cs typeface="Montserrat"/>
                <a:sym typeface="Montserrat"/>
              </a:rPr>
              <a:t>(93.12%)</a:t>
            </a:r>
          </a:p>
          <a:p>
            <a:pPr algn="just">
              <a:lnSpc>
                <a:spcPts val="2940"/>
              </a:lnSpc>
            </a:pPr>
          </a:p>
        </p:txBody>
      </p:sp>
      <p:grpSp>
        <p:nvGrpSpPr>
          <p:cNvPr name="Group 5" id="5"/>
          <p:cNvGrpSpPr/>
          <p:nvPr/>
        </p:nvGrpSpPr>
        <p:grpSpPr>
          <a:xfrm rot="0">
            <a:off x="766587" y="438787"/>
            <a:ext cx="17058964" cy="1002078"/>
            <a:chOff x="0" y="0"/>
            <a:chExt cx="22745285" cy="1336104"/>
          </a:xfrm>
        </p:grpSpPr>
        <p:sp>
          <p:nvSpPr>
            <p:cNvPr name="Freeform 6" id="6"/>
            <p:cNvSpPr/>
            <p:nvPr/>
          </p:nvSpPr>
          <p:spPr>
            <a:xfrm flipH="false" flipV="false" rot="0">
              <a:off x="0" y="232276"/>
              <a:ext cx="1120121" cy="1103828"/>
            </a:xfrm>
            <a:custGeom>
              <a:avLst/>
              <a:gdLst/>
              <a:ahLst/>
              <a:cxnLst/>
              <a:rect r="r" b="b" t="t" l="l"/>
              <a:pathLst>
                <a:path h="1103828" w="1120121">
                  <a:moveTo>
                    <a:pt x="0" y="0"/>
                  </a:moveTo>
                  <a:lnTo>
                    <a:pt x="1120121" y="0"/>
                  </a:lnTo>
                  <a:lnTo>
                    <a:pt x="1120121" y="1103828"/>
                  </a:lnTo>
                  <a:lnTo>
                    <a:pt x="0" y="11038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552616" y="592597"/>
              <a:ext cx="4029155" cy="383186"/>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TextBox 8" id="8"/>
            <p:cNvSpPr txBox="true"/>
            <p:nvPr/>
          </p:nvSpPr>
          <p:spPr>
            <a:xfrm rot="0">
              <a:off x="4782459" y="19050"/>
              <a:ext cx="17962826" cy="967317"/>
            </a:xfrm>
            <a:prstGeom prst="rect">
              <a:avLst/>
            </a:prstGeom>
          </p:spPr>
          <p:txBody>
            <a:bodyPr anchor="t" rtlCol="false" tIns="0" lIns="0" bIns="0" rIns="0">
              <a:spAutoFit/>
            </a:bodyPr>
            <a:lstStyle/>
            <a:p>
              <a:pPr algn="l" marL="0" indent="0" lvl="0">
                <a:lnSpc>
                  <a:spcPts val="2874"/>
                </a:lnSpc>
                <a:spcBef>
                  <a:spcPct val="0"/>
                </a:spcBef>
              </a:pPr>
              <a:r>
                <a:rPr lang="en-US" b="true" sz="2499" spc="-24">
                  <a:solidFill>
                    <a:srgbClr val="FFFFFF"/>
                  </a:solidFill>
                  <a:latin typeface="Montserrat Bold"/>
                  <a:ea typeface="Montserrat Bold"/>
                  <a:cs typeface="Montserrat Bold"/>
                  <a:sym typeface="Montserrat Bold"/>
                </a:rPr>
                <a:t>1. BAGAIMANA KARAKTERISTIK DEMOGRAFIS DAN FINANSIAL NASABAH MEMENGARUHI KEPUTUSAN?</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sp>
        <p:nvSpPr>
          <p:cNvPr name="Freeform 2" id="2"/>
          <p:cNvSpPr/>
          <p:nvPr/>
        </p:nvSpPr>
        <p:spPr>
          <a:xfrm flipH="false" flipV="false" rot="0">
            <a:off x="4365355" y="1902462"/>
            <a:ext cx="9861427" cy="4400662"/>
          </a:xfrm>
          <a:custGeom>
            <a:avLst/>
            <a:gdLst/>
            <a:ahLst/>
            <a:cxnLst/>
            <a:rect r="r" b="b" t="t" l="l"/>
            <a:pathLst>
              <a:path h="4400662" w="9861427">
                <a:moveTo>
                  <a:pt x="0" y="0"/>
                </a:moveTo>
                <a:lnTo>
                  <a:pt x="9861427" y="0"/>
                </a:lnTo>
                <a:lnTo>
                  <a:pt x="9861427" y="4400662"/>
                </a:lnTo>
                <a:lnTo>
                  <a:pt x="0" y="4400662"/>
                </a:lnTo>
                <a:lnTo>
                  <a:pt x="0" y="0"/>
                </a:lnTo>
                <a:close/>
              </a:path>
            </a:pathLst>
          </a:custGeom>
          <a:blipFill>
            <a:blip r:embed="rId2"/>
            <a:stretch>
              <a:fillRect l="0" t="0" r="0" b="0"/>
            </a:stretch>
          </a:blipFill>
        </p:spPr>
      </p:sp>
      <p:sp>
        <p:nvSpPr>
          <p:cNvPr name="TextBox 3" id="3"/>
          <p:cNvSpPr txBox="true"/>
          <p:nvPr/>
        </p:nvSpPr>
        <p:spPr>
          <a:xfrm rot="0">
            <a:off x="10032154" y="6650069"/>
            <a:ext cx="7531284" cy="1749425"/>
          </a:xfrm>
          <a:prstGeom prst="rect">
            <a:avLst/>
          </a:prstGeom>
        </p:spPr>
        <p:txBody>
          <a:bodyPr anchor="t" rtlCol="false" tIns="0" lIns="0" bIns="0" rIns="0">
            <a:spAutoFit/>
          </a:bodyPr>
          <a:lstStyle/>
          <a:p>
            <a:pPr algn="just">
              <a:lnSpc>
                <a:spcPts val="2800"/>
              </a:lnSpc>
            </a:pPr>
            <a:r>
              <a:rPr lang="en-US" sz="2000">
                <a:solidFill>
                  <a:srgbClr val="FFFFFF"/>
                </a:solidFill>
                <a:latin typeface="Montserrat"/>
                <a:ea typeface="Montserrat"/>
                <a:cs typeface="Montserrat"/>
                <a:sym typeface="Montserrat"/>
              </a:rPr>
              <a:t>Dengan ini terlihat bahwa Nasabah dengan riwayat kredit baik lebih terbuka terhadap penawaran deposit. Ini</a:t>
            </a:r>
            <a:r>
              <a:rPr lang="en-US" sz="2000">
                <a:solidFill>
                  <a:srgbClr val="FFFFFF"/>
                </a:solidFill>
                <a:latin typeface="Montserrat"/>
                <a:ea typeface="Montserrat"/>
                <a:cs typeface="Montserrat"/>
                <a:sym typeface="Montserrat"/>
              </a:rPr>
              <a:t> menegaskan bahwa riwayat kredit lebih berdampak pada keputusan nasabah dibandingkan faktor kepemilikan pinjaman lain. </a:t>
            </a:r>
          </a:p>
        </p:txBody>
      </p:sp>
      <p:grpSp>
        <p:nvGrpSpPr>
          <p:cNvPr name="Group 4" id="4"/>
          <p:cNvGrpSpPr/>
          <p:nvPr/>
        </p:nvGrpSpPr>
        <p:grpSpPr>
          <a:xfrm rot="0">
            <a:off x="766587" y="438787"/>
            <a:ext cx="17058964" cy="1002078"/>
            <a:chOff x="0" y="0"/>
            <a:chExt cx="22745285" cy="1336104"/>
          </a:xfrm>
        </p:grpSpPr>
        <p:sp>
          <p:nvSpPr>
            <p:cNvPr name="Freeform 5" id="5"/>
            <p:cNvSpPr/>
            <p:nvPr/>
          </p:nvSpPr>
          <p:spPr>
            <a:xfrm flipH="false" flipV="false" rot="0">
              <a:off x="0" y="232276"/>
              <a:ext cx="1120121" cy="1103828"/>
            </a:xfrm>
            <a:custGeom>
              <a:avLst/>
              <a:gdLst/>
              <a:ahLst/>
              <a:cxnLst/>
              <a:rect r="r" b="b" t="t" l="l"/>
              <a:pathLst>
                <a:path h="1103828" w="1120121">
                  <a:moveTo>
                    <a:pt x="0" y="0"/>
                  </a:moveTo>
                  <a:lnTo>
                    <a:pt x="1120121" y="0"/>
                  </a:lnTo>
                  <a:lnTo>
                    <a:pt x="1120121" y="1103828"/>
                  </a:lnTo>
                  <a:lnTo>
                    <a:pt x="0" y="11038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552616" y="592597"/>
              <a:ext cx="4029155" cy="383186"/>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TextBox 7" id="7"/>
            <p:cNvSpPr txBox="true"/>
            <p:nvPr/>
          </p:nvSpPr>
          <p:spPr>
            <a:xfrm rot="0">
              <a:off x="4782459" y="19050"/>
              <a:ext cx="17962826" cy="967317"/>
            </a:xfrm>
            <a:prstGeom prst="rect">
              <a:avLst/>
            </a:prstGeom>
          </p:spPr>
          <p:txBody>
            <a:bodyPr anchor="t" rtlCol="false" tIns="0" lIns="0" bIns="0" rIns="0">
              <a:spAutoFit/>
            </a:bodyPr>
            <a:lstStyle/>
            <a:p>
              <a:pPr algn="l" marL="0" indent="0" lvl="0">
                <a:lnSpc>
                  <a:spcPts val="2874"/>
                </a:lnSpc>
                <a:spcBef>
                  <a:spcPct val="0"/>
                </a:spcBef>
              </a:pPr>
              <a:r>
                <a:rPr lang="en-US" b="true" sz="2499" spc="-24">
                  <a:solidFill>
                    <a:srgbClr val="FFFFFF"/>
                  </a:solidFill>
                  <a:latin typeface="Montserrat Bold"/>
                  <a:ea typeface="Montserrat Bold"/>
                  <a:cs typeface="Montserrat Bold"/>
                  <a:sym typeface="Montserrat Bold"/>
                </a:rPr>
                <a:t>1. BAGAIMANA KARAKTERISTIK DEMOGRAFIS DAN FINANSIAL NASABAH MEMENGARUHI KEPUTUSAN?</a:t>
              </a:r>
            </a:p>
          </p:txBody>
        </p:sp>
      </p:grpSp>
      <p:sp>
        <p:nvSpPr>
          <p:cNvPr name="TextBox 8" id="8"/>
          <p:cNvSpPr txBox="true"/>
          <p:nvPr/>
        </p:nvSpPr>
        <p:spPr>
          <a:xfrm rot="0">
            <a:off x="766587" y="6650069"/>
            <a:ext cx="8766886" cy="24542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Montserrat"/>
                <a:ea typeface="Montserrat"/>
                <a:cs typeface="Montserrat"/>
                <a:sym typeface="Montserrat"/>
              </a:rPr>
              <a:t>Semua yang </a:t>
            </a:r>
            <a:r>
              <a:rPr lang="en-US" b="true" sz="2000">
                <a:solidFill>
                  <a:srgbClr val="FFFFFF"/>
                </a:solidFill>
                <a:latin typeface="Montserrat Bold"/>
                <a:ea typeface="Montserrat Bold"/>
                <a:cs typeface="Montserrat Bold"/>
                <a:sym typeface="Montserrat Bold"/>
              </a:rPr>
              <a:t>menerima tawaran term deposit tidak beriwayat kredit macet.</a:t>
            </a:r>
            <a:r>
              <a:rPr lang="en-US" sz="2000">
                <a:solidFill>
                  <a:srgbClr val="FFFFFF"/>
                </a:solidFill>
                <a:latin typeface="Montserrat"/>
                <a:ea typeface="Montserrat"/>
                <a:cs typeface="Montserrat"/>
                <a:sym typeface="Montserrat"/>
              </a:rPr>
              <a:t> </a:t>
            </a:r>
          </a:p>
          <a:p>
            <a:pPr algn="l" marL="431801" indent="-215900" lvl="1">
              <a:lnSpc>
                <a:spcPts val="2800"/>
              </a:lnSpc>
              <a:buFont typeface="Arial"/>
              <a:buChar char="•"/>
            </a:pPr>
            <a:r>
              <a:rPr lang="en-US" sz="2000">
                <a:solidFill>
                  <a:srgbClr val="FFFFFF"/>
                </a:solidFill>
                <a:latin typeface="Montserrat"/>
                <a:ea typeface="Montserrat"/>
                <a:cs typeface="Montserrat"/>
                <a:sym typeface="Montserrat"/>
              </a:rPr>
              <a:t>Seluruh nasabah dengan </a:t>
            </a:r>
            <a:r>
              <a:rPr lang="en-US" b="true" sz="2000">
                <a:solidFill>
                  <a:srgbClr val="FFFFFF"/>
                </a:solidFill>
                <a:latin typeface="Montserrat Bold"/>
                <a:ea typeface="Montserrat Bold"/>
                <a:cs typeface="Montserrat Bold"/>
                <a:sym typeface="Montserrat Bold"/>
              </a:rPr>
              <a:t>riwayat kredit macet menolak tawaran</a:t>
            </a:r>
            <a:r>
              <a:rPr lang="en-US" sz="2000">
                <a:solidFill>
                  <a:srgbClr val="FFFFFF"/>
                </a:solidFill>
                <a:latin typeface="Montserrat"/>
                <a:ea typeface="Montserrat"/>
                <a:cs typeface="Montserrat"/>
                <a:sym typeface="Montserrat"/>
              </a:rPr>
              <a:t>.</a:t>
            </a:r>
          </a:p>
          <a:p>
            <a:pPr algn="l">
              <a:lnSpc>
                <a:spcPts val="2800"/>
              </a:lnSpc>
              <a:spcBef>
                <a:spcPct val="0"/>
              </a:spcBef>
            </a:pPr>
            <a:r>
              <a:rPr lang="en-US" sz="2000">
                <a:solidFill>
                  <a:srgbClr val="FFFFFF"/>
                </a:solidFill>
                <a:latin typeface="Montserrat"/>
                <a:ea typeface="Montserrat"/>
                <a:cs typeface="Montserrat"/>
                <a:sym typeface="Montserrat"/>
              </a:rPr>
              <a:t>Menunjukkan bahwa kondisi finansial memainkan peran penting dalam keputusan mereka. </a:t>
            </a:r>
          </a:p>
          <a:p>
            <a:pPr algn="l">
              <a:lnSpc>
                <a:spcPts val="2800"/>
              </a:lnSpc>
              <a:spcBef>
                <a:spcPct val="0"/>
              </a:spcBef>
            </a:pPr>
          </a:p>
        </p:txBody>
      </p:sp>
      <p:sp>
        <p:nvSpPr>
          <p:cNvPr name="TextBox 9" id="9"/>
          <p:cNvSpPr txBox="true"/>
          <p:nvPr/>
        </p:nvSpPr>
        <p:spPr>
          <a:xfrm rot="0">
            <a:off x="344314" y="9220200"/>
            <a:ext cx="17599372" cy="692150"/>
          </a:xfrm>
          <a:prstGeom prst="rect">
            <a:avLst/>
          </a:prstGeom>
        </p:spPr>
        <p:txBody>
          <a:bodyPr anchor="t" rtlCol="false" tIns="0" lIns="0" bIns="0" rIns="0">
            <a:spAutoFit/>
          </a:bodyPr>
          <a:lstStyle/>
          <a:p>
            <a:pPr algn="l">
              <a:lnSpc>
                <a:spcPts val="2800"/>
              </a:lnSpc>
              <a:spcBef>
                <a:spcPct val="0"/>
              </a:spcBef>
            </a:pPr>
            <a:r>
              <a:rPr lang="en-US" sz="2000" i="true">
                <a:solidFill>
                  <a:srgbClr val="B5B3B3"/>
                </a:solidFill>
                <a:latin typeface="Montserrat Italics"/>
                <a:ea typeface="Montserrat Italics"/>
                <a:cs typeface="Montserrat Italics"/>
                <a:sym typeface="Montserrat Italics"/>
              </a:rPr>
              <a:t>Selain dari ‘Default’, faktor ‘Housing’ dan ‘Loan’ juga sudah dilakukan analisis data dan tidak berpengaruh signifikan terhadap penawaran deposit.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sp>
        <p:nvSpPr>
          <p:cNvPr name="Freeform 2" id="2"/>
          <p:cNvSpPr/>
          <p:nvPr/>
        </p:nvSpPr>
        <p:spPr>
          <a:xfrm flipH="false" flipV="false" rot="0">
            <a:off x="335874" y="288455"/>
            <a:ext cx="840091" cy="827871"/>
          </a:xfrm>
          <a:custGeom>
            <a:avLst/>
            <a:gdLst/>
            <a:ahLst/>
            <a:cxnLst/>
            <a:rect r="r" b="b" t="t" l="l"/>
            <a:pathLst>
              <a:path h="827871" w="840091">
                <a:moveTo>
                  <a:pt x="0" y="0"/>
                </a:moveTo>
                <a:lnTo>
                  <a:pt x="840091" y="0"/>
                </a:lnTo>
                <a:lnTo>
                  <a:pt x="840091" y="827871"/>
                </a:lnTo>
                <a:lnTo>
                  <a:pt x="0" y="827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0336" y="558696"/>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TextBox 4" id="4"/>
          <p:cNvSpPr txBox="true"/>
          <p:nvPr/>
        </p:nvSpPr>
        <p:spPr>
          <a:xfrm rot="0">
            <a:off x="4158954" y="307505"/>
            <a:ext cx="13472120" cy="1082675"/>
          </a:xfrm>
          <a:prstGeom prst="rect">
            <a:avLst/>
          </a:prstGeom>
        </p:spPr>
        <p:txBody>
          <a:bodyPr anchor="t" rtlCol="false" tIns="0" lIns="0" bIns="0" rIns="0">
            <a:spAutoFit/>
          </a:bodyPr>
          <a:lstStyle/>
          <a:p>
            <a:pPr algn="l">
              <a:lnSpc>
                <a:spcPts val="2874"/>
              </a:lnSpc>
            </a:pPr>
            <a:r>
              <a:rPr lang="en-US" b="true" sz="2499" spc="-24">
                <a:solidFill>
                  <a:srgbClr val="FFFFFF"/>
                </a:solidFill>
                <a:latin typeface="Montserrat Bold"/>
                <a:ea typeface="Montserrat Bold"/>
                <a:cs typeface="Montserrat Bold"/>
                <a:sym typeface="Montserrat Bold"/>
              </a:rPr>
              <a:t>2. BAGAIMANA EFEKTIVITAS STRATEGI KAMPANYE SAAT INI DALAM MENINGKATKAN KONVERSI PENAWARAN TERM DEPOSIT?</a:t>
            </a:r>
          </a:p>
          <a:p>
            <a:pPr algn="l" marL="0" indent="0" lvl="0">
              <a:lnSpc>
                <a:spcPts val="2874"/>
              </a:lnSpc>
              <a:spcBef>
                <a:spcPct val="0"/>
              </a:spcBef>
            </a:pPr>
          </a:p>
        </p:txBody>
      </p:sp>
      <p:grpSp>
        <p:nvGrpSpPr>
          <p:cNvPr name="Group 5" id="5"/>
          <p:cNvGrpSpPr/>
          <p:nvPr/>
        </p:nvGrpSpPr>
        <p:grpSpPr>
          <a:xfrm rot="0">
            <a:off x="297774" y="2236316"/>
            <a:ext cx="10559140" cy="6635677"/>
            <a:chOff x="0" y="0"/>
            <a:chExt cx="14078854" cy="8847569"/>
          </a:xfrm>
        </p:grpSpPr>
        <p:sp>
          <p:nvSpPr>
            <p:cNvPr name="Freeform 6" id="6"/>
            <p:cNvSpPr/>
            <p:nvPr/>
          </p:nvSpPr>
          <p:spPr>
            <a:xfrm flipH="false" flipV="false" rot="0">
              <a:off x="0" y="4778952"/>
              <a:ext cx="6852407" cy="4068617"/>
            </a:xfrm>
            <a:custGeom>
              <a:avLst/>
              <a:gdLst/>
              <a:ahLst/>
              <a:cxnLst/>
              <a:rect r="r" b="b" t="t" l="l"/>
              <a:pathLst>
                <a:path h="4068617" w="6852407">
                  <a:moveTo>
                    <a:pt x="0" y="0"/>
                  </a:moveTo>
                  <a:lnTo>
                    <a:pt x="6852407" y="0"/>
                  </a:lnTo>
                  <a:lnTo>
                    <a:pt x="6852407" y="4068617"/>
                  </a:lnTo>
                  <a:lnTo>
                    <a:pt x="0" y="4068617"/>
                  </a:lnTo>
                  <a:lnTo>
                    <a:pt x="0" y="0"/>
                  </a:lnTo>
                  <a:close/>
                </a:path>
              </a:pathLst>
            </a:custGeom>
            <a:blipFill>
              <a:blip r:embed="rId4"/>
              <a:stretch>
                <a:fillRect l="0" t="0" r="0" b="0"/>
              </a:stretch>
            </a:blipFill>
          </p:spPr>
        </p:sp>
        <p:sp>
          <p:nvSpPr>
            <p:cNvPr name="Freeform 7" id="7"/>
            <p:cNvSpPr/>
            <p:nvPr/>
          </p:nvSpPr>
          <p:spPr>
            <a:xfrm flipH="false" flipV="false" rot="0">
              <a:off x="0" y="0"/>
              <a:ext cx="6852407" cy="4428368"/>
            </a:xfrm>
            <a:custGeom>
              <a:avLst/>
              <a:gdLst/>
              <a:ahLst/>
              <a:cxnLst/>
              <a:rect r="r" b="b" t="t" l="l"/>
              <a:pathLst>
                <a:path h="4428368" w="6852407">
                  <a:moveTo>
                    <a:pt x="0" y="0"/>
                  </a:moveTo>
                  <a:lnTo>
                    <a:pt x="6852407" y="0"/>
                  </a:lnTo>
                  <a:lnTo>
                    <a:pt x="6852407" y="4428368"/>
                  </a:lnTo>
                  <a:lnTo>
                    <a:pt x="0" y="4428368"/>
                  </a:lnTo>
                  <a:lnTo>
                    <a:pt x="0" y="0"/>
                  </a:lnTo>
                  <a:close/>
                </a:path>
              </a:pathLst>
            </a:custGeom>
            <a:blipFill>
              <a:blip r:embed="rId5"/>
              <a:stretch>
                <a:fillRect l="0" t="0" r="0" b="0"/>
              </a:stretch>
            </a:blipFill>
          </p:spPr>
        </p:sp>
        <p:sp>
          <p:nvSpPr>
            <p:cNvPr name="Freeform 8" id="8"/>
            <p:cNvSpPr/>
            <p:nvPr/>
          </p:nvSpPr>
          <p:spPr>
            <a:xfrm flipH="false" flipV="false" rot="0">
              <a:off x="7226447" y="0"/>
              <a:ext cx="6852407" cy="4428368"/>
            </a:xfrm>
            <a:custGeom>
              <a:avLst/>
              <a:gdLst/>
              <a:ahLst/>
              <a:cxnLst/>
              <a:rect r="r" b="b" t="t" l="l"/>
              <a:pathLst>
                <a:path h="4428368" w="6852407">
                  <a:moveTo>
                    <a:pt x="0" y="0"/>
                  </a:moveTo>
                  <a:lnTo>
                    <a:pt x="6852407" y="0"/>
                  </a:lnTo>
                  <a:lnTo>
                    <a:pt x="6852407" y="4428368"/>
                  </a:lnTo>
                  <a:lnTo>
                    <a:pt x="0" y="4428368"/>
                  </a:lnTo>
                  <a:lnTo>
                    <a:pt x="0" y="0"/>
                  </a:lnTo>
                  <a:close/>
                </a:path>
              </a:pathLst>
            </a:custGeom>
            <a:blipFill>
              <a:blip r:embed="rId6"/>
              <a:stretch>
                <a:fillRect l="0" t="0" r="0" b="0"/>
              </a:stretch>
            </a:blipFill>
          </p:spPr>
        </p:sp>
        <p:sp>
          <p:nvSpPr>
            <p:cNvPr name="Freeform 9" id="9"/>
            <p:cNvSpPr/>
            <p:nvPr/>
          </p:nvSpPr>
          <p:spPr>
            <a:xfrm flipH="false" flipV="false" rot="0">
              <a:off x="7226447" y="4778952"/>
              <a:ext cx="6852407" cy="3785955"/>
            </a:xfrm>
            <a:custGeom>
              <a:avLst/>
              <a:gdLst/>
              <a:ahLst/>
              <a:cxnLst/>
              <a:rect r="r" b="b" t="t" l="l"/>
              <a:pathLst>
                <a:path h="3785955" w="6852407">
                  <a:moveTo>
                    <a:pt x="0" y="0"/>
                  </a:moveTo>
                  <a:lnTo>
                    <a:pt x="6852407" y="0"/>
                  </a:lnTo>
                  <a:lnTo>
                    <a:pt x="6852407" y="3785955"/>
                  </a:lnTo>
                  <a:lnTo>
                    <a:pt x="0" y="3785955"/>
                  </a:lnTo>
                  <a:lnTo>
                    <a:pt x="0" y="0"/>
                  </a:lnTo>
                  <a:close/>
                </a:path>
              </a:pathLst>
            </a:custGeom>
            <a:blipFill>
              <a:blip r:embed="rId7"/>
              <a:stretch>
                <a:fillRect l="0" t="0" r="0" b="0"/>
              </a:stretch>
            </a:blipFill>
          </p:spPr>
        </p:sp>
      </p:grpSp>
      <p:sp>
        <p:nvSpPr>
          <p:cNvPr name="TextBox 10" id="10"/>
          <p:cNvSpPr txBox="true"/>
          <p:nvPr/>
        </p:nvSpPr>
        <p:spPr>
          <a:xfrm rot="0">
            <a:off x="10363459" y="9149209"/>
            <a:ext cx="3637540" cy="356235"/>
          </a:xfrm>
          <a:prstGeom prst="rect">
            <a:avLst/>
          </a:prstGeom>
        </p:spPr>
        <p:txBody>
          <a:bodyPr anchor="t" rtlCol="false" tIns="0" lIns="0" bIns="0" rIns="0">
            <a:spAutoFit/>
          </a:bodyPr>
          <a:lstStyle/>
          <a:p>
            <a:pPr algn="ctr">
              <a:lnSpc>
                <a:spcPts val="2940"/>
              </a:lnSpc>
              <a:spcBef>
                <a:spcPct val="0"/>
              </a:spcBef>
            </a:pPr>
          </a:p>
        </p:txBody>
      </p:sp>
      <p:sp>
        <p:nvSpPr>
          <p:cNvPr name="TextBox 11" id="11"/>
          <p:cNvSpPr txBox="true"/>
          <p:nvPr/>
        </p:nvSpPr>
        <p:spPr>
          <a:xfrm rot="0">
            <a:off x="11154150" y="1664779"/>
            <a:ext cx="6905167" cy="8093075"/>
          </a:xfrm>
          <a:prstGeom prst="rect">
            <a:avLst/>
          </a:prstGeom>
        </p:spPr>
        <p:txBody>
          <a:bodyPr anchor="t" rtlCol="false" tIns="0" lIns="0" bIns="0" rIns="0">
            <a:spAutoFit/>
          </a:bodyPr>
          <a:lstStyle/>
          <a:p>
            <a:pPr algn="just">
              <a:lnSpc>
                <a:spcPts val="2800"/>
              </a:lnSpc>
            </a:pPr>
            <a:r>
              <a:rPr lang="en-US" sz="2000">
                <a:solidFill>
                  <a:srgbClr val="FFFFFF"/>
                </a:solidFill>
                <a:latin typeface="Montserrat"/>
                <a:ea typeface="Montserrat"/>
                <a:cs typeface="Montserrat"/>
                <a:sym typeface="Montserrat"/>
              </a:rPr>
              <a:t>Analisis menunjukkan bahwa metode kontak, waktu pelaksanaan kampanye, hari dalam seminggu, dan durasi panggilan berpengaruh terhadap tingkat konversi.</a:t>
            </a:r>
          </a:p>
          <a:p>
            <a:pPr algn="just">
              <a:lnSpc>
                <a:spcPts val="2800"/>
              </a:lnSpc>
            </a:pPr>
          </a:p>
          <a:p>
            <a:pPr algn="just" marL="431801" indent="-215900" lvl="1">
              <a:lnSpc>
                <a:spcPts val="2800"/>
              </a:lnSpc>
              <a:buFont typeface="Arial"/>
              <a:buChar char="•"/>
            </a:pPr>
            <a:r>
              <a:rPr lang="en-US" sz="2000">
                <a:solidFill>
                  <a:srgbClr val="FFFFFF"/>
                </a:solidFill>
                <a:latin typeface="Montserrat"/>
                <a:ea typeface="Montserrat"/>
                <a:cs typeface="Montserrat"/>
                <a:sym typeface="Montserrat"/>
              </a:rPr>
              <a:t>Kontak via </a:t>
            </a:r>
            <a:r>
              <a:rPr lang="en-US" b="true" sz="2000">
                <a:solidFill>
                  <a:srgbClr val="FFFFFF"/>
                </a:solidFill>
                <a:latin typeface="Montserrat Bold"/>
                <a:ea typeface="Montserrat Bold"/>
                <a:cs typeface="Montserrat Bold"/>
                <a:sym typeface="Montserrat Bold"/>
              </a:rPr>
              <a:t>cellular lebih efektif</a:t>
            </a:r>
            <a:r>
              <a:rPr lang="en-US" sz="2000">
                <a:solidFill>
                  <a:srgbClr val="FFFFFF"/>
                </a:solidFill>
                <a:latin typeface="Montserrat"/>
                <a:ea typeface="Montserrat"/>
                <a:cs typeface="Montserrat"/>
                <a:sym typeface="Montserrat"/>
              </a:rPr>
              <a:t> dibandingkan telephone, dengan tingkat konversi 14.69% vs. 5.27%. </a:t>
            </a:r>
          </a:p>
          <a:p>
            <a:pPr algn="just" marL="431801" indent="-215900" lvl="1">
              <a:lnSpc>
                <a:spcPts val="2800"/>
              </a:lnSpc>
              <a:buFont typeface="Arial"/>
              <a:buChar char="•"/>
            </a:pPr>
            <a:r>
              <a:rPr lang="en-US" sz="2000">
                <a:solidFill>
                  <a:srgbClr val="FFFFFF"/>
                </a:solidFill>
                <a:latin typeface="Montserrat"/>
                <a:ea typeface="Montserrat"/>
                <a:cs typeface="Montserrat"/>
                <a:sym typeface="Montserrat"/>
              </a:rPr>
              <a:t>Kontak pada bulan </a:t>
            </a:r>
            <a:r>
              <a:rPr lang="en-US" b="true" sz="2000">
                <a:solidFill>
                  <a:srgbClr val="FFFFFF"/>
                </a:solidFill>
                <a:latin typeface="Montserrat Bold"/>
                <a:ea typeface="Montserrat Bold"/>
                <a:cs typeface="Montserrat Bold"/>
                <a:sym typeface="Montserrat Bold"/>
              </a:rPr>
              <a:t>Maret dan Desember menunjukkan conversion tertinggi,</a:t>
            </a:r>
            <a:r>
              <a:rPr lang="en-US" sz="2000">
                <a:solidFill>
                  <a:srgbClr val="FFFFFF"/>
                </a:solidFill>
                <a:latin typeface="Montserrat"/>
                <a:ea typeface="Montserrat"/>
                <a:cs typeface="Montserrat"/>
                <a:sym typeface="Montserrat"/>
              </a:rPr>
              <a:t> sementara pada Mei dan Juli lebih rendah</a:t>
            </a:r>
          </a:p>
          <a:p>
            <a:pPr algn="just" marL="431801" indent="-215900" lvl="1">
              <a:lnSpc>
                <a:spcPts val="2800"/>
              </a:lnSpc>
              <a:buFont typeface="Arial"/>
              <a:buChar char="•"/>
            </a:pPr>
            <a:r>
              <a:rPr lang="en-US" sz="2000">
                <a:solidFill>
                  <a:srgbClr val="FFFFFF"/>
                </a:solidFill>
                <a:latin typeface="Montserrat"/>
                <a:ea typeface="Montserrat"/>
                <a:cs typeface="Montserrat"/>
                <a:sym typeface="Montserrat"/>
              </a:rPr>
              <a:t>Kontak pada </a:t>
            </a:r>
            <a:r>
              <a:rPr lang="en-US" b="true" sz="2000">
                <a:solidFill>
                  <a:srgbClr val="FFFFFF"/>
                </a:solidFill>
                <a:latin typeface="Montserrat Bold"/>
                <a:ea typeface="Montserrat Bold"/>
                <a:cs typeface="Montserrat Bold"/>
                <a:sym typeface="Montserrat Bold"/>
              </a:rPr>
              <a:t>h</a:t>
            </a:r>
            <a:r>
              <a:rPr lang="en-US" b="true" sz="2000">
                <a:solidFill>
                  <a:srgbClr val="FFFFFF"/>
                </a:solidFill>
                <a:latin typeface="Montserrat Bold"/>
                <a:ea typeface="Montserrat Bold"/>
                <a:cs typeface="Montserrat Bold"/>
                <a:sym typeface="Montserrat Bold"/>
              </a:rPr>
              <a:t>ari Kamis memiliki tingkat konversi tertinggi</a:t>
            </a:r>
            <a:r>
              <a:rPr lang="en-US" sz="2000">
                <a:solidFill>
                  <a:srgbClr val="FFFFFF"/>
                </a:solidFill>
                <a:latin typeface="Montserrat"/>
                <a:ea typeface="Montserrat"/>
                <a:cs typeface="Montserrat"/>
                <a:sym typeface="Montserrat"/>
              </a:rPr>
              <a:t> (12.07%), sedangkan Senin terendah (10.00%).</a:t>
            </a:r>
          </a:p>
          <a:p>
            <a:pPr algn="just" marL="431801" indent="-215900" lvl="1">
              <a:lnSpc>
                <a:spcPts val="2800"/>
              </a:lnSpc>
              <a:buFont typeface="Arial"/>
              <a:buChar char="•"/>
            </a:pPr>
            <a:r>
              <a:rPr lang="en-US" sz="2000">
                <a:solidFill>
                  <a:srgbClr val="FFFFFF"/>
                </a:solidFill>
                <a:latin typeface="Montserrat"/>
                <a:ea typeface="Montserrat"/>
                <a:cs typeface="Montserrat"/>
                <a:sym typeface="Montserrat"/>
              </a:rPr>
              <a:t>Peluang penerimaan meningkat seiring durasi</a:t>
            </a:r>
            <a:r>
              <a:rPr lang="en-US" sz="2000">
                <a:solidFill>
                  <a:srgbClr val="FFFFFF"/>
                </a:solidFill>
                <a:latin typeface="Montserrat"/>
                <a:ea typeface="Montserrat"/>
                <a:cs typeface="Montserrat"/>
                <a:sym typeface="Montserrat"/>
              </a:rPr>
              <a:t>, tetapi menurun setelah 2000 detik. </a:t>
            </a:r>
          </a:p>
          <a:p>
            <a:pPr algn="just" marL="431801" indent="-215900" lvl="1">
              <a:lnSpc>
                <a:spcPts val="2800"/>
              </a:lnSpc>
              <a:buFont typeface="Arial"/>
              <a:buChar char="•"/>
            </a:pPr>
            <a:r>
              <a:rPr lang="en-US" sz="2000">
                <a:solidFill>
                  <a:srgbClr val="FFFFFF"/>
                </a:solidFill>
                <a:latin typeface="Montserrat"/>
                <a:ea typeface="Montserrat"/>
                <a:cs typeface="Montserrat"/>
                <a:sym typeface="Montserrat"/>
              </a:rPr>
              <a:t>F</a:t>
            </a:r>
            <a:r>
              <a:rPr lang="en-US" sz="2000">
                <a:solidFill>
                  <a:srgbClr val="FFFFFF"/>
                </a:solidFill>
                <a:latin typeface="Montserrat"/>
                <a:ea typeface="Montserrat"/>
                <a:cs typeface="Montserrat"/>
                <a:sym typeface="Montserrat"/>
              </a:rPr>
              <a:t>rekuensi kontak yang terlalu tinggi justru berisiko meningkatkan penolakan.</a:t>
            </a:r>
          </a:p>
          <a:p>
            <a:pPr algn="just">
              <a:lnSpc>
                <a:spcPts val="2800"/>
              </a:lnSpc>
            </a:pPr>
          </a:p>
          <a:p>
            <a:pPr algn="just">
              <a:lnSpc>
                <a:spcPts val="2800"/>
              </a:lnSpc>
            </a:pPr>
            <a:r>
              <a:rPr lang="en-US" sz="2000">
                <a:solidFill>
                  <a:srgbClr val="FFFFFF"/>
                </a:solidFill>
                <a:latin typeface="Montserrat"/>
                <a:ea typeface="Montserrat"/>
                <a:cs typeface="Montserrat"/>
                <a:sym typeface="Montserrat"/>
              </a:rPr>
              <a:t>Hal ini menunjukkan bahwa optimalisasi strategi kampanye dapat dilakukan dengan menargetkan </a:t>
            </a:r>
            <a:r>
              <a:rPr lang="en-US" b="true" sz="2000">
                <a:solidFill>
                  <a:srgbClr val="FFFFFF"/>
                </a:solidFill>
                <a:latin typeface="Montserrat Bold"/>
                <a:ea typeface="Montserrat Bold"/>
                <a:cs typeface="Montserrat Bold"/>
                <a:sym typeface="Montserrat Bold"/>
              </a:rPr>
              <a:t>waktu yang tepat, durasi komunikasi yang efektif, dan metode kontak yang lebih personal.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sp>
        <p:nvSpPr>
          <p:cNvPr name="Freeform 2" id="2"/>
          <p:cNvSpPr/>
          <p:nvPr/>
        </p:nvSpPr>
        <p:spPr>
          <a:xfrm flipH="false" flipV="false" rot="0">
            <a:off x="335874" y="288455"/>
            <a:ext cx="840091" cy="827871"/>
          </a:xfrm>
          <a:custGeom>
            <a:avLst/>
            <a:gdLst/>
            <a:ahLst/>
            <a:cxnLst/>
            <a:rect r="r" b="b" t="t" l="l"/>
            <a:pathLst>
              <a:path h="827871" w="840091">
                <a:moveTo>
                  <a:pt x="0" y="0"/>
                </a:moveTo>
                <a:lnTo>
                  <a:pt x="840091" y="0"/>
                </a:lnTo>
                <a:lnTo>
                  <a:pt x="840091" y="827871"/>
                </a:lnTo>
                <a:lnTo>
                  <a:pt x="0" y="827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63553" y="1566998"/>
            <a:ext cx="7495165" cy="4450254"/>
          </a:xfrm>
          <a:custGeom>
            <a:avLst/>
            <a:gdLst/>
            <a:ahLst/>
            <a:cxnLst/>
            <a:rect r="r" b="b" t="t" l="l"/>
            <a:pathLst>
              <a:path h="4450254" w="7495165">
                <a:moveTo>
                  <a:pt x="0" y="0"/>
                </a:moveTo>
                <a:lnTo>
                  <a:pt x="7495166" y="0"/>
                </a:lnTo>
                <a:lnTo>
                  <a:pt x="7495166" y="4450254"/>
                </a:lnTo>
                <a:lnTo>
                  <a:pt x="0" y="4450254"/>
                </a:lnTo>
                <a:lnTo>
                  <a:pt x="0" y="0"/>
                </a:lnTo>
                <a:close/>
              </a:path>
            </a:pathLst>
          </a:custGeom>
          <a:blipFill>
            <a:blip r:embed="rId4"/>
            <a:stretch>
              <a:fillRect l="0" t="0" r="0" b="0"/>
            </a:stretch>
          </a:blipFill>
        </p:spPr>
      </p:sp>
      <p:sp>
        <p:nvSpPr>
          <p:cNvPr name="Freeform 4" id="4"/>
          <p:cNvSpPr/>
          <p:nvPr/>
        </p:nvSpPr>
        <p:spPr>
          <a:xfrm flipH="false" flipV="false" rot="0">
            <a:off x="9521761" y="1566998"/>
            <a:ext cx="6886274" cy="4450254"/>
          </a:xfrm>
          <a:custGeom>
            <a:avLst/>
            <a:gdLst/>
            <a:ahLst/>
            <a:cxnLst/>
            <a:rect r="r" b="b" t="t" l="l"/>
            <a:pathLst>
              <a:path h="4450254" w="6886274">
                <a:moveTo>
                  <a:pt x="0" y="0"/>
                </a:moveTo>
                <a:lnTo>
                  <a:pt x="6886274" y="0"/>
                </a:lnTo>
                <a:lnTo>
                  <a:pt x="6886274" y="4450254"/>
                </a:lnTo>
                <a:lnTo>
                  <a:pt x="0" y="4450254"/>
                </a:lnTo>
                <a:lnTo>
                  <a:pt x="0" y="0"/>
                </a:lnTo>
                <a:close/>
              </a:path>
            </a:pathLst>
          </a:custGeom>
          <a:blipFill>
            <a:blip r:embed="rId5"/>
            <a:stretch>
              <a:fillRect l="0" t="0" r="0" b="0"/>
            </a:stretch>
          </a:blipFill>
        </p:spPr>
      </p:sp>
      <p:sp>
        <p:nvSpPr>
          <p:cNvPr name="TextBox 5" id="5"/>
          <p:cNvSpPr txBox="true"/>
          <p:nvPr/>
        </p:nvSpPr>
        <p:spPr>
          <a:xfrm rot="0">
            <a:off x="1500336" y="558696"/>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TextBox 6" id="6"/>
          <p:cNvSpPr txBox="true"/>
          <p:nvPr/>
        </p:nvSpPr>
        <p:spPr>
          <a:xfrm rot="0">
            <a:off x="4158954" y="307505"/>
            <a:ext cx="13472120" cy="1082675"/>
          </a:xfrm>
          <a:prstGeom prst="rect">
            <a:avLst/>
          </a:prstGeom>
        </p:spPr>
        <p:txBody>
          <a:bodyPr anchor="t" rtlCol="false" tIns="0" lIns="0" bIns="0" rIns="0">
            <a:spAutoFit/>
          </a:bodyPr>
          <a:lstStyle/>
          <a:p>
            <a:pPr algn="l">
              <a:lnSpc>
                <a:spcPts val="2874"/>
              </a:lnSpc>
            </a:pPr>
            <a:r>
              <a:rPr lang="en-US" b="true" sz="2499" spc="-24">
                <a:solidFill>
                  <a:srgbClr val="FFFFFF"/>
                </a:solidFill>
                <a:latin typeface="Montserrat Bold"/>
                <a:ea typeface="Montserrat Bold"/>
                <a:cs typeface="Montserrat Bold"/>
                <a:sym typeface="Montserrat Bold"/>
              </a:rPr>
              <a:t>3. SEJAUH MANA RIWAYAT INTERAKSI DAN HASIL KAMPANYE SEBELUMNYA MEMENGARUHI KONVERSI PENAWARAN PADA KAMPANYE SAAT INI?</a:t>
            </a:r>
          </a:p>
          <a:p>
            <a:pPr algn="l" marL="0" indent="0" lvl="0">
              <a:lnSpc>
                <a:spcPts val="2874"/>
              </a:lnSpc>
              <a:spcBef>
                <a:spcPct val="0"/>
              </a:spcBef>
            </a:pPr>
          </a:p>
        </p:txBody>
      </p:sp>
      <p:sp>
        <p:nvSpPr>
          <p:cNvPr name="TextBox 7" id="7"/>
          <p:cNvSpPr txBox="true"/>
          <p:nvPr/>
        </p:nvSpPr>
        <p:spPr>
          <a:xfrm rot="0">
            <a:off x="10363459" y="9149209"/>
            <a:ext cx="3637540" cy="356235"/>
          </a:xfrm>
          <a:prstGeom prst="rect">
            <a:avLst/>
          </a:prstGeom>
        </p:spPr>
        <p:txBody>
          <a:bodyPr anchor="t" rtlCol="false" tIns="0" lIns="0" bIns="0" rIns="0">
            <a:spAutoFit/>
          </a:bodyPr>
          <a:lstStyle/>
          <a:p>
            <a:pPr algn="ctr">
              <a:lnSpc>
                <a:spcPts val="2940"/>
              </a:lnSpc>
              <a:spcBef>
                <a:spcPct val="0"/>
              </a:spcBef>
            </a:pPr>
          </a:p>
        </p:txBody>
      </p:sp>
      <p:sp>
        <p:nvSpPr>
          <p:cNvPr name="TextBox 8" id="8"/>
          <p:cNvSpPr txBox="true"/>
          <p:nvPr/>
        </p:nvSpPr>
        <p:spPr>
          <a:xfrm rot="0">
            <a:off x="834310" y="6160127"/>
            <a:ext cx="16619381" cy="3511550"/>
          </a:xfrm>
          <a:prstGeom prst="rect">
            <a:avLst/>
          </a:prstGeom>
        </p:spPr>
        <p:txBody>
          <a:bodyPr anchor="t" rtlCol="false" tIns="0" lIns="0" bIns="0" rIns="0">
            <a:spAutoFit/>
          </a:bodyPr>
          <a:lstStyle/>
          <a:p>
            <a:pPr algn="just">
              <a:lnSpc>
                <a:spcPts val="2800"/>
              </a:lnSpc>
            </a:pPr>
            <a:r>
              <a:rPr lang="en-US" sz="2000">
                <a:solidFill>
                  <a:srgbClr val="FFFFFF"/>
                </a:solidFill>
                <a:latin typeface="Montserrat"/>
                <a:ea typeface="Montserrat"/>
                <a:cs typeface="Montserrat"/>
                <a:sym typeface="Montserrat"/>
              </a:rPr>
              <a:t>Analisis menunjukkan bahwa riwayat interaksi dan hasil kampanye sebelumnya sangat memengaruhi tingkat konversi term deposit. </a:t>
            </a:r>
          </a:p>
          <a:p>
            <a:pPr algn="just" marL="431801" indent="-215900" lvl="1">
              <a:lnSpc>
                <a:spcPts val="2800"/>
              </a:lnSpc>
              <a:buFont typeface="Arial"/>
              <a:buChar char="•"/>
            </a:pPr>
            <a:r>
              <a:rPr lang="en-US" b="true" sz="2000">
                <a:solidFill>
                  <a:srgbClr val="FFFFFF"/>
                </a:solidFill>
                <a:latin typeface="Montserrat Bold"/>
                <a:ea typeface="Montserrat Bold"/>
                <a:cs typeface="Montserrat Bold"/>
                <a:sym typeface="Montserrat Bold"/>
              </a:rPr>
              <a:t>Konversi tertinggi (65,40%) terlihat pada </a:t>
            </a:r>
            <a:r>
              <a:rPr lang="en-US" b="true" sz="2000">
                <a:solidFill>
                  <a:srgbClr val="FFFFFF"/>
                </a:solidFill>
                <a:latin typeface="Montserrat Bold"/>
                <a:ea typeface="Montserrat Bold"/>
                <a:cs typeface="Montserrat Bold"/>
                <a:sym typeface="Montserrat Bold"/>
              </a:rPr>
              <a:t>Nasabah yang pernah menerima tawaran deposit (success)</a:t>
            </a:r>
            <a:r>
              <a:rPr lang="en-US" sz="2000">
                <a:solidFill>
                  <a:srgbClr val="FFFFFF"/>
                </a:solidFill>
                <a:latin typeface="Montserrat"/>
                <a:ea typeface="Montserrat"/>
                <a:cs typeface="Montserrat"/>
                <a:sym typeface="Montserrat"/>
              </a:rPr>
              <a:t>, sementara nasabah yang pernah menolak tawaran atau yang belum pernah dihubungi cenderung menolak tawaran.</a:t>
            </a:r>
          </a:p>
          <a:p>
            <a:pPr algn="l" marL="431801" indent="-215900" lvl="1">
              <a:lnSpc>
                <a:spcPts val="2800"/>
              </a:lnSpc>
              <a:buFont typeface="Arial"/>
              <a:buChar char="•"/>
            </a:pPr>
            <a:r>
              <a:rPr lang="en-US" sz="2000">
                <a:solidFill>
                  <a:srgbClr val="FFFFFF"/>
                </a:solidFill>
                <a:latin typeface="Montserrat"/>
                <a:ea typeface="Montserrat"/>
                <a:cs typeface="Montserrat"/>
                <a:sym typeface="Montserrat"/>
              </a:rPr>
              <a:t>Ti</a:t>
            </a:r>
            <a:r>
              <a:rPr lang="en-US" sz="2000">
                <a:solidFill>
                  <a:srgbClr val="FFFFFF"/>
                </a:solidFill>
                <a:latin typeface="Montserrat"/>
                <a:ea typeface="Montserrat"/>
                <a:cs typeface="Montserrat"/>
                <a:sym typeface="Montserrat"/>
              </a:rPr>
              <a:t>ngkat penerimaan meningkat pada nasabah yang baru saja dihubungi dalam </a:t>
            </a:r>
            <a:r>
              <a:rPr lang="en-US" b="true" sz="2000">
                <a:solidFill>
                  <a:srgbClr val="FFFFFF"/>
                </a:solidFill>
                <a:latin typeface="Montserrat Bold"/>
                <a:ea typeface="Montserrat Bold"/>
                <a:cs typeface="Montserrat Bold"/>
                <a:sym typeface="Montserrat Bold"/>
              </a:rPr>
              <a:t>4 minggu pertama</a:t>
            </a:r>
            <a:r>
              <a:rPr lang="en-US" sz="2000">
                <a:solidFill>
                  <a:srgbClr val="FFFFFF"/>
                </a:solidFill>
                <a:latin typeface="Montserrat"/>
                <a:ea typeface="Montserrat"/>
                <a:cs typeface="Montserrat"/>
                <a:sym typeface="Montserrat"/>
              </a:rPr>
              <a:t> (konversi hingga 59,31%). Sebaliknya, nasabah yang belum dihubungi dalam waktu lama memiliki konversi rendah (8,88%). </a:t>
            </a:r>
          </a:p>
          <a:p>
            <a:pPr algn="l" marL="431801" indent="-215900" lvl="1">
              <a:lnSpc>
                <a:spcPts val="2800"/>
              </a:lnSpc>
              <a:buFont typeface="Arial"/>
              <a:buChar char="•"/>
            </a:pPr>
          </a:p>
          <a:p>
            <a:pPr algn="just">
              <a:lnSpc>
                <a:spcPts val="2800"/>
              </a:lnSpc>
            </a:pPr>
            <a:r>
              <a:rPr lang="en-US" sz="2000">
                <a:solidFill>
                  <a:srgbClr val="FFFFFF"/>
                </a:solidFill>
                <a:latin typeface="Montserrat"/>
                <a:ea typeface="Montserrat"/>
                <a:cs typeface="Montserrat"/>
                <a:sym typeface="Montserrat"/>
              </a:rPr>
              <a:t>Hal ini menunjukkan bahwa menargetkan nasabah dengan </a:t>
            </a:r>
            <a:r>
              <a:rPr lang="en-US" sz="2000" b="true">
                <a:solidFill>
                  <a:srgbClr val="FFFFFF"/>
                </a:solidFill>
                <a:latin typeface="Montserrat Bold"/>
                <a:ea typeface="Montserrat Bold"/>
                <a:cs typeface="Montserrat Bold"/>
                <a:sym typeface="Montserrat Bold"/>
              </a:rPr>
              <a:t>riwayat sukses dan mempertahankan frekuensi kontak yang optimal </a:t>
            </a:r>
            <a:r>
              <a:rPr lang="en-US" sz="2000">
                <a:solidFill>
                  <a:srgbClr val="FFFFFF"/>
                </a:solidFill>
                <a:latin typeface="Montserrat"/>
                <a:ea typeface="Montserrat"/>
                <a:cs typeface="Montserrat"/>
                <a:sym typeface="Montserrat"/>
              </a:rPr>
              <a:t>dapat meningkatkan efektivitas kampanye term deposit.</a:t>
            </a:r>
          </a:p>
          <a:p>
            <a:pPr algn="just">
              <a:lnSpc>
                <a:spcPts val="28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sp>
        <p:nvSpPr>
          <p:cNvPr name="Freeform 2" id="2"/>
          <p:cNvSpPr/>
          <p:nvPr/>
        </p:nvSpPr>
        <p:spPr>
          <a:xfrm flipH="false" flipV="false" rot="0">
            <a:off x="335874" y="288455"/>
            <a:ext cx="840091" cy="827871"/>
          </a:xfrm>
          <a:custGeom>
            <a:avLst/>
            <a:gdLst/>
            <a:ahLst/>
            <a:cxnLst/>
            <a:rect r="r" b="b" t="t" l="l"/>
            <a:pathLst>
              <a:path h="827871" w="840091">
                <a:moveTo>
                  <a:pt x="0" y="0"/>
                </a:moveTo>
                <a:lnTo>
                  <a:pt x="840091" y="0"/>
                </a:lnTo>
                <a:lnTo>
                  <a:pt x="840091" y="827871"/>
                </a:lnTo>
                <a:lnTo>
                  <a:pt x="0" y="827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472594" y="1390180"/>
            <a:ext cx="5738595" cy="3407291"/>
          </a:xfrm>
          <a:custGeom>
            <a:avLst/>
            <a:gdLst/>
            <a:ahLst/>
            <a:cxnLst/>
            <a:rect r="r" b="b" t="t" l="l"/>
            <a:pathLst>
              <a:path h="3407291" w="5738595">
                <a:moveTo>
                  <a:pt x="0" y="0"/>
                </a:moveTo>
                <a:lnTo>
                  <a:pt x="5738595" y="0"/>
                </a:lnTo>
                <a:lnTo>
                  <a:pt x="5738595" y="3407291"/>
                </a:lnTo>
                <a:lnTo>
                  <a:pt x="0" y="3407291"/>
                </a:lnTo>
                <a:lnTo>
                  <a:pt x="0" y="0"/>
                </a:lnTo>
                <a:close/>
              </a:path>
            </a:pathLst>
          </a:custGeom>
          <a:blipFill>
            <a:blip r:embed="rId4"/>
            <a:stretch>
              <a:fillRect l="0" t="0" r="0" b="0"/>
            </a:stretch>
          </a:blipFill>
        </p:spPr>
      </p:sp>
      <p:sp>
        <p:nvSpPr>
          <p:cNvPr name="TextBox 4" id="4"/>
          <p:cNvSpPr txBox="true"/>
          <p:nvPr/>
        </p:nvSpPr>
        <p:spPr>
          <a:xfrm rot="0">
            <a:off x="1500336" y="558696"/>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TextBox 5" id="5"/>
          <p:cNvSpPr txBox="true"/>
          <p:nvPr/>
        </p:nvSpPr>
        <p:spPr>
          <a:xfrm rot="0">
            <a:off x="4158954" y="307505"/>
            <a:ext cx="13472120" cy="1082675"/>
          </a:xfrm>
          <a:prstGeom prst="rect">
            <a:avLst/>
          </a:prstGeom>
        </p:spPr>
        <p:txBody>
          <a:bodyPr anchor="t" rtlCol="false" tIns="0" lIns="0" bIns="0" rIns="0">
            <a:spAutoFit/>
          </a:bodyPr>
          <a:lstStyle/>
          <a:p>
            <a:pPr algn="l">
              <a:lnSpc>
                <a:spcPts val="2874"/>
              </a:lnSpc>
            </a:pPr>
            <a:r>
              <a:rPr lang="en-US" b="true" sz="2499" spc="-24">
                <a:solidFill>
                  <a:srgbClr val="FFFFFF"/>
                </a:solidFill>
                <a:latin typeface="Montserrat Bold"/>
                <a:ea typeface="Montserrat Bold"/>
                <a:cs typeface="Montserrat Bold"/>
                <a:sym typeface="Montserrat Bold"/>
              </a:rPr>
              <a:t>4. BAGAIMANA KONDISI EKONOMI MAKRO MEMENGARUHI KEPUTUSAN NASABAH DALAM PENAWARAN TERM DEPOSIT?</a:t>
            </a:r>
          </a:p>
          <a:p>
            <a:pPr algn="l" marL="0" indent="0" lvl="0">
              <a:lnSpc>
                <a:spcPts val="2874"/>
              </a:lnSpc>
              <a:spcBef>
                <a:spcPct val="0"/>
              </a:spcBef>
            </a:pPr>
          </a:p>
        </p:txBody>
      </p:sp>
      <p:sp>
        <p:nvSpPr>
          <p:cNvPr name="Freeform 6" id="6"/>
          <p:cNvSpPr/>
          <p:nvPr/>
        </p:nvSpPr>
        <p:spPr>
          <a:xfrm flipH="false" flipV="false" rot="0">
            <a:off x="609540" y="1384148"/>
            <a:ext cx="5748754" cy="3413323"/>
          </a:xfrm>
          <a:custGeom>
            <a:avLst/>
            <a:gdLst/>
            <a:ahLst/>
            <a:cxnLst/>
            <a:rect r="r" b="b" t="t" l="l"/>
            <a:pathLst>
              <a:path h="3413323" w="5748754">
                <a:moveTo>
                  <a:pt x="0" y="0"/>
                </a:moveTo>
                <a:lnTo>
                  <a:pt x="5748754" y="0"/>
                </a:lnTo>
                <a:lnTo>
                  <a:pt x="5748754" y="3413323"/>
                </a:lnTo>
                <a:lnTo>
                  <a:pt x="0" y="3413323"/>
                </a:lnTo>
                <a:lnTo>
                  <a:pt x="0" y="0"/>
                </a:lnTo>
                <a:close/>
              </a:path>
            </a:pathLst>
          </a:custGeom>
          <a:blipFill>
            <a:blip r:embed="rId5"/>
            <a:stretch>
              <a:fillRect l="0" t="0" r="0" b="0"/>
            </a:stretch>
          </a:blipFill>
        </p:spPr>
      </p:sp>
      <p:sp>
        <p:nvSpPr>
          <p:cNvPr name="Freeform 7" id="7"/>
          <p:cNvSpPr/>
          <p:nvPr/>
        </p:nvSpPr>
        <p:spPr>
          <a:xfrm flipH="false" flipV="false" rot="0">
            <a:off x="12325489" y="5143500"/>
            <a:ext cx="5738595" cy="3407291"/>
          </a:xfrm>
          <a:custGeom>
            <a:avLst/>
            <a:gdLst/>
            <a:ahLst/>
            <a:cxnLst/>
            <a:rect r="r" b="b" t="t" l="l"/>
            <a:pathLst>
              <a:path h="3407291" w="5738595">
                <a:moveTo>
                  <a:pt x="0" y="0"/>
                </a:moveTo>
                <a:lnTo>
                  <a:pt x="5738595" y="0"/>
                </a:lnTo>
                <a:lnTo>
                  <a:pt x="5738595" y="3407291"/>
                </a:lnTo>
                <a:lnTo>
                  <a:pt x="0" y="3407291"/>
                </a:lnTo>
                <a:lnTo>
                  <a:pt x="0" y="0"/>
                </a:lnTo>
                <a:close/>
              </a:path>
            </a:pathLst>
          </a:custGeom>
          <a:blipFill>
            <a:blip r:embed="rId6"/>
            <a:stretch>
              <a:fillRect l="0" t="0" r="0" b="0"/>
            </a:stretch>
          </a:blipFill>
        </p:spPr>
      </p:sp>
      <p:sp>
        <p:nvSpPr>
          <p:cNvPr name="Freeform 8" id="8"/>
          <p:cNvSpPr/>
          <p:nvPr/>
        </p:nvSpPr>
        <p:spPr>
          <a:xfrm flipH="false" flipV="false" rot="0">
            <a:off x="12325489" y="1390180"/>
            <a:ext cx="5738595" cy="3407291"/>
          </a:xfrm>
          <a:custGeom>
            <a:avLst/>
            <a:gdLst/>
            <a:ahLst/>
            <a:cxnLst/>
            <a:rect r="r" b="b" t="t" l="l"/>
            <a:pathLst>
              <a:path h="3407291" w="5738595">
                <a:moveTo>
                  <a:pt x="0" y="0"/>
                </a:moveTo>
                <a:lnTo>
                  <a:pt x="5738595" y="0"/>
                </a:lnTo>
                <a:lnTo>
                  <a:pt x="5738595" y="3407291"/>
                </a:lnTo>
                <a:lnTo>
                  <a:pt x="0" y="3407291"/>
                </a:lnTo>
                <a:lnTo>
                  <a:pt x="0" y="0"/>
                </a:lnTo>
                <a:close/>
              </a:path>
            </a:pathLst>
          </a:custGeom>
          <a:blipFill>
            <a:blip r:embed="rId7"/>
            <a:stretch>
              <a:fillRect l="0" t="0" r="0" b="0"/>
            </a:stretch>
          </a:blipFill>
        </p:spPr>
      </p:sp>
      <p:sp>
        <p:nvSpPr>
          <p:cNvPr name="TextBox 9" id="9"/>
          <p:cNvSpPr txBox="true"/>
          <p:nvPr/>
        </p:nvSpPr>
        <p:spPr>
          <a:xfrm rot="0">
            <a:off x="609540" y="5302296"/>
            <a:ext cx="11327983" cy="3699510"/>
          </a:xfrm>
          <a:prstGeom prst="rect">
            <a:avLst/>
          </a:prstGeom>
        </p:spPr>
        <p:txBody>
          <a:bodyPr anchor="t" rtlCol="false" tIns="0" lIns="0" bIns="0" rIns="0">
            <a:spAutoFit/>
          </a:bodyPr>
          <a:lstStyle/>
          <a:p>
            <a:pPr algn="l">
              <a:lnSpc>
                <a:spcPts val="2940"/>
              </a:lnSpc>
            </a:pPr>
            <a:r>
              <a:rPr lang="en-US" sz="2100">
                <a:solidFill>
                  <a:srgbClr val="FFFFFF"/>
                </a:solidFill>
                <a:latin typeface="Montserrat"/>
                <a:ea typeface="Montserrat"/>
                <a:cs typeface="Montserrat"/>
                <a:sym typeface="Montserrat"/>
              </a:rPr>
              <a:t>Kondisi ekonomi, termasuk tingkat pekerjaan, inflasi, suku bunga, dan jumlah tenaga kerja, berpengaruh terhadap minat nasabah dalam menerima tawaran term deposit. </a:t>
            </a:r>
          </a:p>
          <a:p>
            <a:pPr algn="l">
              <a:lnSpc>
                <a:spcPts val="2940"/>
              </a:lnSpc>
            </a:pPr>
          </a:p>
          <a:p>
            <a:pPr algn="l">
              <a:lnSpc>
                <a:spcPts val="2940"/>
              </a:lnSpc>
            </a:pPr>
            <a:r>
              <a:rPr lang="en-US" sz="2100">
                <a:solidFill>
                  <a:srgbClr val="FFFFFF"/>
                </a:solidFill>
                <a:latin typeface="Montserrat"/>
                <a:ea typeface="Montserrat"/>
                <a:cs typeface="Montserrat"/>
                <a:sym typeface="Montserrat"/>
              </a:rPr>
              <a:t>Bulan</a:t>
            </a:r>
            <a:r>
              <a:rPr lang="en-US" sz="2100" b="true">
                <a:solidFill>
                  <a:srgbClr val="FFFFFF"/>
                </a:solidFill>
                <a:latin typeface="Montserrat Bold"/>
                <a:ea typeface="Montserrat Bold"/>
                <a:cs typeface="Montserrat Bold"/>
                <a:sym typeface="Montserrat Bold"/>
              </a:rPr>
              <a:t> Juni sampai Agustus</a:t>
            </a:r>
            <a:r>
              <a:rPr lang="en-US" sz="2100">
                <a:solidFill>
                  <a:srgbClr val="FFFFFF"/>
                </a:solidFill>
                <a:latin typeface="Montserrat"/>
                <a:ea typeface="Montserrat"/>
                <a:cs typeface="Montserrat"/>
                <a:sym typeface="Montserrat"/>
              </a:rPr>
              <a:t>, ketika ekonomi cenderung </a:t>
            </a:r>
            <a:r>
              <a:rPr lang="en-US" sz="2100" b="true">
                <a:solidFill>
                  <a:srgbClr val="FFFFFF"/>
                </a:solidFill>
                <a:latin typeface="Montserrat Bold"/>
                <a:ea typeface="Montserrat Bold"/>
                <a:cs typeface="Montserrat Bold"/>
                <a:sym typeface="Montserrat Bold"/>
              </a:rPr>
              <a:t>lebih stabil</a:t>
            </a:r>
            <a:r>
              <a:rPr lang="en-US" sz="2100">
                <a:solidFill>
                  <a:srgbClr val="FFFFFF"/>
                </a:solidFill>
                <a:latin typeface="Montserrat"/>
                <a:ea typeface="Montserrat"/>
                <a:cs typeface="Montserrat"/>
                <a:sym typeface="Montserrat"/>
              </a:rPr>
              <a:t> dengan suku bunga dan jumlah tenaga kerja yang lebih tinggi, menunjukkan </a:t>
            </a:r>
            <a:r>
              <a:rPr lang="en-US" sz="2100" b="true">
                <a:solidFill>
                  <a:srgbClr val="ADEBA8"/>
                </a:solidFill>
                <a:latin typeface="Montserrat Bold"/>
                <a:ea typeface="Montserrat Bold"/>
                <a:cs typeface="Montserrat Bold"/>
                <a:sym typeface="Montserrat Bold"/>
              </a:rPr>
              <a:t>peningkatan konversi</a:t>
            </a:r>
            <a:r>
              <a:rPr lang="en-US" sz="2100">
                <a:solidFill>
                  <a:srgbClr val="FFFFFF"/>
                </a:solidFill>
                <a:latin typeface="Montserrat"/>
                <a:ea typeface="Montserrat"/>
                <a:cs typeface="Montserrat"/>
                <a:sym typeface="Montserrat"/>
              </a:rPr>
              <a:t>.</a:t>
            </a:r>
          </a:p>
          <a:p>
            <a:pPr algn="l">
              <a:lnSpc>
                <a:spcPts val="2940"/>
              </a:lnSpc>
            </a:pPr>
            <a:r>
              <a:rPr lang="en-US" sz="2100">
                <a:solidFill>
                  <a:srgbClr val="FFFFFF"/>
                </a:solidFill>
                <a:latin typeface="Montserrat"/>
                <a:ea typeface="Montserrat"/>
                <a:cs typeface="Montserrat"/>
                <a:sym typeface="Montserrat"/>
              </a:rPr>
              <a:t>Pada bulan </a:t>
            </a:r>
            <a:r>
              <a:rPr lang="en-US" sz="2100" b="true">
                <a:solidFill>
                  <a:srgbClr val="FFFFFF"/>
                </a:solidFill>
                <a:latin typeface="Montserrat Bold"/>
                <a:ea typeface="Montserrat Bold"/>
                <a:cs typeface="Montserrat Bold"/>
                <a:sym typeface="Montserrat Bold"/>
              </a:rPr>
              <a:t>Mei</a:t>
            </a:r>
            <a:r>
              <a:rPr lang="en-US" sz="2100">
                <a:solidFill>
                  <a:srgbClr val="FFFFFF"/>
                </a:solidFill>
                <a:latin typeface="Montserrat"/>
                <a:ea typeface="Montserrat"/>
                <a:cs typeface="Montserrat"/>
                <a:sym typeface="Montserrat"/>
              </a:rPr>
              <a:t> dimana kondisi ekonomi yang</a:t>
            </a:r>
            <a:r>
              <a:rPr lang="en-US" sz="2100" b="true">
                <a:solidFill>
                  <a:srgbClr val="FFFFFF"/>
                </a:solidFill>
                <a:latin typeface="Montserrat Bold"/>
                <a:ea typeface="Montserrat Bold"/>
                <a:cs typeface="Montserrat Bold"/>
                <a:sym typeface="Montserrat Bold"/>
              </a:rPr>
              <a:t> kurang stabil</a:t>
            </a:r>
            <a:r>
              <a:rPr lang="en-US" sz="2100">
                <a:solidFill>
                  <a:srgbClr val="FFFFFF"/>
                </a:solidFill>
                <a:latin typeface="Montserrat"/>
                <a:ea typeface="Montserrat"/>
                <a:cs typeface="Montserrat"/>
                <a:sym typeface="Montserrat"/>
              </a:rPr>
              <a:t>, mengalami </a:t>
            </a:r>
            <a:r>
              <a:rPr lang="en-US" sz="2100" b="true">
                <a:solidFill>
                  <a:srgbClr val="E18989"/>
                </a:solidFill>
                <a:latin typeface="Montserrat Bold"/>
                <a:ea typeface="Montserrat Bold"/>
                <a:cs typeface="Montserrat Bold"/>
                <a:sym typeface="Montserrat Bold"/>
              </a:rPr>
              <a:t>tingkat penolakan tertinggi</a:t>
            </a:r>
            <a:r>
              <a:rPr lang="en-US" sz="2100">
                <a:solidFill>
                  <a:srgbClr val="FFFFFF"/>
                </a:solidFill>
                <a:latin typeface="Montserrat"/>
                <a:ea typeface="Montserrat"/>
                <a:cs typeface="Montserrat"/>
                <a:sym typeface="Montserrat"/>
              </a:rPr>
              <a:t>.</a:t>
            </a:r>
          </a:p>
          <a:p>
            <a:pPr algn="l">
              <a:lnSpc>
                <a:spcPts val="294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23024" y="3689220"/>
            <a:ext cx="15041953" cy="2511031"/>
            <a:chOff x="0" y="0"/>
            <a:chExt cx="20055937" cy="3348042"/>
          </a:xfrm>
        </p:grpSpPr>
        <p:sp>
          <p:nvSpPr>
            <p:cNvPr name="TextBox 3" id="3"/>
            <p:cNvSpPr txBox="true"/>
            <p:nvPr/>
          </p:nvSpPr>
          <p:spPr>
            <a:xfrm rot="0">
              <a:off x="0" y="506417"/>
              <a:ext cx="20055937" cy="2359025"/>
            </a:xfrm>
            <a:prstGeom prst="rect">
              <a:avLst/>
            </a:prstGeom>
          </p:spPr>
          <p:txBody>
            <a:bodyPr anchor="t" rtlCol="false" tIns="0" lIns="0" bIns="0" rIns="0">
              <a:spAutoFit/>
            </a:bodyPr>
            <a:lstStyle/>
            <a:p>
              <a:pPr algn="ctr" marL="0" indent="0" lvl="0">
                <a:lnSpc>
                  <a:spcPts val="6900"/>
                </a:lnSpc>
                <a:spcBef>
                  <a:spcPct val="0"/>
                </a:spcBef>
              </a:pPr>
              <a:r>
                <a:rPr lang="en-US" b="true" sz="6000" spc="-60">
                  <a:solidFill>
                    <a:srgbClr val="2A3652"/>
                  </a:solidFill>
                  <a:latin typeface="Montserrat Bold"/>
                  <a:ea typeface="Montserrat Bold"/>
                  <a:cs typeface="Montserrat Bold"/>
                  <a:sym typeface="Montserrat Bold"/>
                </a:rPr>
                <a:t>MODELLING DAN FEATURE ENGINEERING</a:t>
              </a:r>
            </a:p>
          </p:txBody>
        </p:sp>
        <p:sp>
          <p:nvSpPr>
            <p:cNvPr name="AutoShape 4" id="4"/>
            <p:cNvSpPr/>
            <p:nvPr/>
          </p:nvSpPr>
          <p:spPr>
            <a:xfrm>
              <a:off x="0" y="12700"/>
              <a:ext cx="20055937" cy="0"/>
            </a:xfrm>
            <a:prstGeom prst="line">
              <a:avLst/>
            </a:prstGeom>
            <a:ln cap="flat" w="25400">
              <a:solidFill>
                <a:srgbClr val="FFDE59"/>
              </a:solidFill>
              <a:prstDash val="solid"/>
              <a:headEnd type="none" len="sm" w="sm"/>
              <a:tailEnd type="none" len="sm" w="sm"/>
            </a:ln>
          </p:spPr>
        </p:sp>
        <p:sp>
          <p:nvSpPr>
            <p:cNvPr name="AutoShape 5" id="5"/>
            <p:cNvSpPr/>
            <p:nvPr/>
          </p:nvSpPr>
          <p:spPr>
            <a:xfrm>
              <a:off x="0" y="3335342"/>
              <a:ext cx="20055937" cy="0"/>
            </a:xfrm>
            <a:prstGeom prst="line">
              <a:avLst/>
            </a:prstGeom>
            <a:ln cap="flat" w="25400">
              <a:solidFill>
                <a:srgbClr val="FFDE59"/>
              </a:solidFill>
              <a:prstDash val="solid"/>
              <a:headEnd type="none" len="sm" w="sm"/>
              <a:tailEnd type="none" len="sm" w="sm"/>
            </a:ln>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0027522" cy="10287000"/>
            <a:chOff x="0" y="0"/>
            <a:chExt cx="2640993" cy="2709333"/>
          </a:xfrm>
        </p:grpSpPr>
        <p:sp>
          <p:nvSpPr>
            <p:cNvPr name="Freeform 3" id="3"/>
            <p:cNvSpPr/>
            <p:nvPr/>
          </p:nvSpPr>
          <p:spPr>
            <a:xfrm flipH="false" flipV="false" rot="0">
              <a:off x="0" y="0"/>
              <a:ext cx="2640993" cy="2709333"/>
            </a:xfrm>
            <a:custGeom>
              <a:avLst/>
              <a:gdLst/>
              <a:ahLst/>
              <a:cxnLst/>
              <a:rect r="r" b="b" t="t" l="l"/>
              <a:pathLst>
                <a:path h="2709333" w="2640993">
                  <a:moveTo>
                    <a:pt x="0" y="0"/>
                  </a:moveTo>
                  <a:lnTo>
                    <a:pt x="2640993" y="0"/>
                  </a:lnTo>
                  <a:lnTo>
                    <a:pt x="2640993" y="2709333"/>
                  </a:lnTo>
                  <a:lnTo>
                    <a:pt x="0" y="2709333"/>
                  </a:lnTo>
                  <a:close/>
                </a:path>
              </a:pathLst>
            </a:custGeom>
            <a:solidFill>
              <a:srgbClr val="FFFFFF"/>
            </a:solidFill>
          </p:spPr>
        </p:sp>
        <p:sp>
          <p:nvSpPr>
            <p:cNvPr name="TextBox 4" id="4"/>
            <p:cNvSpPr txBox="true"/>
            <p:nvPr/>
          </p:nvSpPr>
          <p:spPr>
            <a:xfrm>
              <a:off x="0" y="-38100"/>
              <a:ext cx="2640993" cy="2747433"/>
            </a:xfrm>
            <a:prstGeom prst="rect">
              <a:avLst/>
            </a:prstGeom>
          </p:spPr>
          <p:txBody>
            <a:bodyPr anchor="ctr" rtlCol="false" tIns="50800" lIns="50800" bIns="50800" rIns="50800"/>
            <a:lstStyle/>
            <a:p>
              <a:pPr algn="ctr">
                <a:lnSpc>
                  <a:spcPts val="3499"/>
                </a:lnSpc>
              </a:pPr>
            </a:p>
          </p:txBody>
        </p:sp>
      </p:grpSp>
      <p:graphicFrame>
        <p:nvGraphicFramePr>
          <p:cNvPr name="Table 5" id="5"/>
          <p:cNvGraphicFramePr>
            <a:graphicFrameLocks noGrp="true"/>
          </p:cNvGraphicFramePr>
          <p:nvPr/>
        </p:nvGraphicFramePr>
        <p:xfrm>
          <a:off x="8624782" y="0"/>
          <a:ext cx="9663218" cy="10287000"/>
        </p:xfrm>
        <a:graphic>
          <a:graphicData uri="http://schemas.openxmlformats.org/drawingml/2006/table">
            <a:tbl>
              <a:tblPr/>
              <a:tblGrid>
                <a:gridCol w="4831609"/>
                <a:gridCol w="4831609"/>
              </a:tblGrid>
              <a:tr h="1028700">
                <a:tc>
                  <a:txBody>
                    <a:bodyPr anchor="t" rtlCol="false"/>
                    <a:lstStyle/>
                    <a:p>
                      <a:pPr algn="ctr">
                        <a:lnSpc>
                          <a:spcPts val="4200"/>
                        </a:lnSpc>
                        <a:defRPr/>
                      </a:pPr>
                      <a:r>
                        <a:rPr lang="en-US" sz="3000">
                          <a:solidFill>
                            <a:srgbClr val="FFFFFF"/>
                          </a:solidFill>
                          <a:latin typeface="Montserrat"/>
                          <a:ea typeface="Montserrat"/>
                          <a:cs typeface="Montserrat"/>
                          <a:sym typeface="Montserrat"/>
                        </a:rPr>
                        <a:t>job</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B5B3B3"/>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103A6C"/>
                    </a:solidFill>
                  </a:tcPr>
                </a:tc>
                <a:tc>
                  <a:txBody>
                    <a:bodyPr anchor="t" rtlCol="false"/>
                    <a:lstStyle/>
                    <a:p>
                      <a:pPr algn="ctr">
                        <a:lnSpc>
                          <a:spcPts val="4200"/>
                        </a:lnSpc>
                        <a:defRPr/>
                      </a:pPr>
                      <a:r>
                        <a:rPr lang="en-US" b="true" sz="3000" strike="sngStrike">
                          <a:solidFill>
                            <a:srgbClr val="FF0000"/>
                          </a:solidFill>
                          <a:latin typeface="Montserrat Bold"/>
                          <a:ea typeface="Montserrat Bold"/>
                          <a:cs typeface="Montserrat Bold"/>
                          <a:sym typeface="Montserrat Bold"/>
                        </a:rPr>
                        <a:t>duration</a:t>
                      </a:r>
                      <a:endParaRPr lang="en-US" sz="1100"/>
                    </a:p>
                  </a:txBody>
                  <a:tcPr marL="190500" marR="190500" marT="190500" marB="190500" anchor="ctr">
                    <a:lnL cmpd="sng" algn="ctr" cap="flat" w="19050">
                      <a:solidFill>
                        <a:srgbClr val="B5B3B3"/>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FFFFFF"/>
                    </a:solidFill>
                  </a:tcPr>
                </a:tc>
              </a:tr>
              <a:tr h="1028700">
                <a:tc>
                  <a:txBody>
                    <a:bodyPr anchor="t" rtlCol="false"/>
                    <a:lstStyle/>
                    <a:p>
                      <a:pPr algn="ctr">
                        <a:lnSpc>
                          <a:spcPts val="4200"/>
                        </a:lnSpc>
                        <a:defRPr/>
                      </a:pPr>
                      <a:r>
                        <a:rPr lang="en-US" sz="3000" b="true">
                          <a:solidFill>
                            <a:srgbClr val="FFFFFF"/>
                          </a:solidFill>
                          <a:latin typeface="Montserrat Medium"/>
                          <a:ea typeface="Montserrat Medium"/>
                          <a:cs typeface="Montserrat Medium"/>
                          <a:sym typeface="Montserrat Medium"/>
                        </a:rPr>
                        <a:t>education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B5B3B3"/>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103A6C"/>
                    </a:solidFill>
                  </a:tcPr>
                </a:tc>
                <a:tc>
                  <a:txBody>
                    <a:bodyPr anchor="t" rtlCol="false"/>
                    <a:lstStyle/>
                    <a:p>
                      <a:pPr algn="ctr">
                        <a:lnSpc>
                          <a:spcPts val="4200"/>
                        </a:lnSpc>
                        <a:defRPr/>
                      </a:pPr>
                      <a:r>
                        <a:rPr lang="en-US" sz="3000" b="true">
                          <a:solidFill>
                            <a:srgbClr val="2A3652"/>
                          </a:solidFill>
                          <a:latin typeface="Montserrat Medium"/>
                          <a:ea typeface="Montserrat Medium"/>
                          <a:cs typeface="Montserrat Medium"/>
                          <a:sym typeface="Montserrat Medium"/>
                        </a:rPr>
                        <a:t>campaign</a:t>
                      </a:r>
                      <a:endParaRPr lang="en-US" sz="1100"/>
                    </a:p>
                  </a:txBody>
                  <a:tcPr marL="190500" marR="190500" marT="190500" marB="190500" anchor="ctr">
                    <a:lnL cmpd="sng" algn="ctr" cap="flat" w="19050">
                      <a:solidFill>
                        <a:srgbClr val="B5B3B3"/>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FFFFFF"/>
                    </a:solidFill>
                  </a:tcPr>
                </a:tc>
              </a:tr>
              <a:tr h="1028700">
                <a:tc>
                  <a:txBody>
                    <a:bodyPr anchor="t" rtlCol="false"/>
                    <a:lstStyle/>
                    <a:p>
                      <a:pPr algn="ctr">
                        <a:lnSpc>
                          <a:spcPts val="4200"/>
                        </a:lnSpc>
                        <a:defRPr/>
                      </a:pPr>
                      <a:r>
                        <a:rPr lang="en-US" b="true" sz="3000" strike="sngStrike">
                          <a:solidFill>
                            <a:srgbClr val="FF0000"/>
                          </a:solidFill>
                          <a:latin typeface="Montserrat Bold"/>
                          <a:ea typeface="Montserrat Bold"/>
                          <a:cs typeface="Montserrat Bold"/>
                          <a:sym typeface="Montserrat Bold"/>
                        </a:rPr>
                        <a:t>housing</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B5B3B3"/>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103A6C"/>
                    </a:solidFill>
                  </a:tcPr>
                </a:tc>
                <a:tc>
                  <a:txBody>
                    <a:bodyPr anchor="t" rtlCol="false"/>
                    <a:lstStyle/>
                    <a:p>
                      <a:pPr algn="ctr">
                        <a:lnSpc>
                          <a:spcPts val="4200"/>
                        </a:lnSpc>
                        <a:defRPr/>
                      </a:pPr>
                      <a:r>
                        <a:rPr lang="en-US" sz="3000" b="true">
                          <a:solidFill>
                            <a:srgbClr val="2A3652"/>
                          </a:solidFill>
                          <a:latin typeface="Montserrat Medium"/>
                          <a:ea typeface="Montserrat Medium"/>
                          <a:cs typeface="Montserrat Medium"/>
                          <a:sym typeface="Montserrat Medium"/>
                        </a:rPr>
                        <a:t>pdays</a:t>
                      </a:r>
                      <a:endParaRPr lang="en-US" sz="1100"/>
                    </a:p>
                  </a:txBody>
                  <a:tcPr marL="190500" marR="190500" marT="190500" marB="190500" anchor="ctr">
                    <a:lnL cmpd="sng" algn="ctr" cap="flat" w="19050">
                      <a:solidFill>
                        <a:srgbClr val="B5B3B3"/>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FFFFFF"/>
                    </a:solidFill>
                  </a:tcPr>
                </a:tc>
              </a:tr>
              <a:tr h="1028700">
                <a:tc>
                  <a:txBody>
                    <a:bodyPr anchor="t" rtlCol="false"/>
                    <a:lstStyle/>
                    <a:p>
                      <a:pPr algn="ctr">
                        <a:lnSpc>
                          <a:spcPts val="4200"/>
                        </a:lnSpc>
                        <a:defRPr/>
                      </a:pPr>
                      <a:r>
                        <a:rPr lang="en-US" sz="3000" b="true">
                          <a:solidFill>
                            <a:srgbClr val="FFFFFF"/>
                          </a:solidFill>
                          <a:latin typeface="Montserrat Medium"/>
                          <a:ea typeface="Montserrat Medium"/>
                          <a:cs typeface="Montserrat Medium"/>
                          <a:sym typeface="Montserrat Medium"/>
                        </a:rPr>
                        <a:t>contact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B5B3B3"/>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103A6C"/>
                    </a:solidFill>
                  </a:tcPr>
                </a:tc>
                <a:tc>
                  <a:txBody>
                    <a:bodyPr anchor="t" rtlCol="false"/>
                    <a:lstStyle/>
                    <a:p>
                      <a:pPr algn="ctr">
                        <a:lnSpc>
                          <a:spcPts val="4200"/>
                        </a:lnSpc>
                        <a:defRPr/>
                      </a:pPr>
                      <a:r>
                        <a:rPr lang="en-US" sz="3000" b="true">
                          <a:solidFill>
                            <a:srgbClr val="2A3652"/>
                          </a:solidFill>
                          <a:latin typeface="Montserrat Medium"/>
                          <a:ea typeface="Montserrat Medium"/>
                          <a:cs typeface="Montserrat Medium"/>
                          <a:sym typeface="Montserrat Medium"/>
                        </a:rPr>
                        <a:t>previous</a:t>
                      </a:r>
                      <a:endParaRPr lang="en-US" sz="1100"/>
                    </a:p>
                  </a:txBody>
                  <a:tcPr marL="190500" marR="190500" marT="190500" marB="190500" anchor="ctr">
                    <a:lnL cmpd="sng" algn="ctr" cap="flat" w="19050">
                      <a:solidFill>
                        <a:srgbClr val="B5B3B3"/>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FFFFFF"/>
                    </a:solidFill>
                  </a:tcPr>
                </a:tc>
              </a:tr>
              <a:tr h="1028700">
                <a:tc>
                  <a:txBody>
                    <a:bodyPr anchor="t" rtlCol="false"/>
                    <a:lstStyle/>
                    <a:p>
                      <a:pPr algn="ctr">
                        <a:lnSpc>
                          <a:spcPts val="4200"/>
                        </a:lnSpc>
                        <a:defRPr/>
                      </a:pPr>
                      <a:r>
                        <a:rPr lang="en-US" sz="3000" b="true">
                          <a:solidFill>
                            <a:srgbClr val="FFFFFF"/>
                          </a:solidFill>
                          <a:latin typeface="Montserrat Medium"/>
                          <a:ea typeface="Montserrat Medium"/>
                          <a:cs typeface="Montserrat Medium"/>
                          <a:sym typeface="Montserrat Medium"/>
                        </a:rPr>
                        <a:t>day_of_week</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B5B3B3"/>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103A6C"/>
                    </a:solidFill>
                  </a:tcPr>
                </a:tc>
                <a:tc>
                  <a:txBody>
                    <a:bodyPr anchor="t" rtlCol="false"/>
                    <a:lstStyle/>
                    <a:p>
                      <a:pPr algn="ctr">
                        <a:lnSpc>
                          <a:spcPts val="4200"/>
                        </a:lnSpc>
                        <a:defRPr/>
                      </a:pPr>
                      <a:r>
                        <a:rPr lang="en-US" sz="3000" b="true">
                          <a:solidFill>
                            <a:srgbClr val="2A3652"/>
                          </a:solidFill>
                          <a:latin typeface="Montserrat Medium"/>
                          <a:ea typeface="Montserrat Medium"/>
                          <a:cs typeface="Montserrat Medium"/>
                          <a:sym typeface="Montserrat Medium"/>
                        </a:rPr>
                        <a:t>emp.var.rate</a:t>
                      </a:r>
                      <a:endParaRPr lang="en-US" sz="1100"/>
                    </a:p>
                  </a:txBody>
                  <a:tcPr marL="190500" marR="190500" marT="190500" marB="190500" anchor="ctr">
                    <a:lnL cmpd="sng" algn="ctr" cap="flat" w="19050">
                      <a:solidFill>
                        <a:srgbClr val="B5B3B3"/>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FFFFFF"/>
                    </a:solidFill>
                  </a:tcPr>
                </a:tc>
              </a:tr>
              <a:tr h="1028700">
                <a:tc>
                  <a:txBody>
                    <a:bodyPr anchor="t" rtlCol="false"/>
                    <a:lstStyle/>
                    <a:p>
                      <a:pPr algn="ctr">
                        <a:lnSpc>
                          <a:spcPts val="4200"/>
                        </a:lnSpc>
                        <a:defRPr/>
                      </a:pPr>
                      <a:r>
                        <a:rPr lang="en-US" sz="3000" b="true">
                          <a:solidFill>
                            <a:srgbClr val="FFFFFF"/>
                          </a:solidFill>
                          <a:latin typeface="Montserrat Medium"/>
                          <a:ea typeface="Montserrat Medium"/>
                          <a:cs typeface="Montserrat Medium"/>
                          <a:sym typeface="Montserrat Medium"/>
                        </a:rPr>
                        <a:t>marital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B5B3B3"/>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103A6C"/>
                    </a:solidFill>
                  </a:tcPr>
                </a:tc>
                <a:tc>
                  <a:txBody>
                    <a:bodyPr anchor="t" rtlCol="false"/>
                    <a:lstStyle/>
                    <a:p>
                      <a:pPr algn="ctr">
                        <a:lnSpc>
                          <a:spcPts val="4200"/>
                        </a:lnSpc>
                        <a:defRPr/>
                      </a:pPr>
                      <a:r>
                        <a:rPr lang="en-US" b="true" sz="3000" strike="sngStrike">
                          <a:solidFill>
                            <a:srgbClr val="FF0000"/>
                          </a:solidFill>
                          <a:latin typeface="Montserrat Bold"/>
                          <a:ea typeface="Montserrat Bold"/>
                          <a:cs typeface="Montserrat Bold"/>
                          <a:sym typeface="Montserrat Bold"/>
                        </a:rPr>
                        <a:t>cons.price.idx</a:t>
                      </a:r>
                      <a:endParaRPr lang="en-US" sz="1100"/>
                    </a:p>
                  </a:txBody>
                  <a:tcPr marL="190500" marR="190500" marT="190500" marB="190500" anchor="ctr">
                    <a:lnL cmpd="sng" algn="ctr" cap="flat" w="19050">
                      <a:solidFill>
                        <a:srgbClr val="B5B3B3"/>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FFFFFF"/>
                    </a:solidFill>
                  </a:tcPr>
                </a:tc>
              </a:tr>
              <a:tr h="1028700">
                <a:tc>
                  <a:txBody>
                    <a:bodyPr anchor="t" rtlCol="false"/>
                    <a:lstStyle/>
                    <a:p>
                      <a:pPr algn="ctr">
                        <a:lnSpc>
                          <a:spcPts val="4200"/>
                        </a:lnSpc>
                        <a:defRPr/>
                      </a:pPr>
                      <a:r>
                        <a:rPr lang="en-US" sz="3000" b="true">
                          <a:solidFill>
                            <a:srgbClr val="FFFFFF"/>
                          </a:solidFill>
                          <a:latin typeface="Montserrat Medium"/>
                          <a:ea typeface="Montserrat Medium"/>
                          <a:cs typeface="Montserrat Medium"/>
                          <a:sym typeface="Montserrat Medium"/>
                        </a:rPr>
                        <a:t>default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B5B3B3"/>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103A6C"/>
                    </a:solidFill>
                  </a:tcPr>
                </a:tc>
                <a:tc>
                  <a:txBody>
                    <a:bodyPr anchor="t" rtlCol="false"/>
                    <a:lstStyle/>
                    <a:p>
                      <a:pPr algn="ctr">
                        <a:lnSpc>
                          <a:spcPts val="4200"/>
                        </a:lnSpc>
                        <a:defRPr/>
                      </a:pPr>
                      <a:r>
                        <a:rPr lang="en-US" b="true" sz="3000" strike="sngStrike">
                          <a:solidFill>
                            <a:srgbClr val="FF0000"/>
                          </a:solidFill>
                          <a:latin typeface="Montserrat Bold"/>
                          <a:ea typeface="Montserrat Bold"/>
                          <a:cs typeface="Montserrat Bold"/>
                          <a:sym typeface="Montserrat Bold"/>
                        </a:rPr>
                        <a:t>cons.conf.idx</a:t>
                      </a:r>
                      <a:endParaRPr lang="en-US" sz="1100"/>
                    </a:p>
                  </a:txBody>
                  <a:tcPr marL="190500" marR="190500" marT="190500" marB="190500" anchor="ctr">
                    <a:lnL cmpd="sng" algn="ctr" cap="flat" w="19050">
                      <a:solidFill>
                        <a:srgbClr val="B5B3B3"/>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FFFFFF"/>
                    </a:solidFill>
                  </a:tcPr>
                </a:tc>
              </a:tr>
              <a:tr h="1028700">
                <a:tc>
                  <a:txBody>
                    <a:bodyPr anchor="t" rtlCol="false"/>
                    <a:lstStyle/>
                    <a:p>
                      <a:pPr algn="ctr">
                        <a:lnSpc>
                          <a:spcPts val="4200"/>
                        </a:lnSpc>
                        <a:defRPr/>
                      </a:pPr>
                      <a:r>
                        <a:rPr lang="en-US" b="true" sz="3000" strike="sngStrike">
                          <a:solidFill>
                            <a:srgbClr val="FF0000"/>
                          </a:solidFill>
                          <a:latin typeface="Montserrat Bold"/>
                          <a:ea typeface="Montserrat Bold"/>
                          <a:cs typeface="Montserrat Bold"/>
                          <a:sym typeface="Montserrat Bold"/>
                        </a:rPr>
                        <a:t>loan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B5B3B3"/>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103A6C"/>
                    </a:solidFill>
                  </a:tcPr>
                </a:tc>
                <a:tc>
                  <a:txBody>
                    <a:bodyPr anchor="t" rtlCol="false"/>
                    <a:lstStyle/>
                    <a:p>
                      <a:pPr algn="ctr">
                        <a:lnSpc>
                          <a:spcPts val="4200"/>
                        </a:lnSpc>
                        <a:defRPr/>
                      </a:pPr>
                      <a:r>
                        <a:rPr lang="en-US" sz="3000" b="true">
                          <a:solidFill>
                            <a:srgbClr val="2A3652"/>
                          </a:solidFill>
                          <a:latin typeface="Montserrat Medium"/>
                          <a:ea typeface="Montserrat Medium"/>
                          <a:cs typeface="Montserrat Medium"/>
                          <a:sym typeface="Montserrat Medium"/>
                        </a:rPr>
                        <a:t>euribor3m</a:t>
                      </a:r>
                      <a:endParaRPr lang="en-US" sz="1100"/>
                    </a:p>
                  </a:txBody>
                  <a:tcPr marL="190500" marR="190500" marT="190500" marB="190500" anchor="ctr">
                    <a:lnL cmpd="sng" algn="ctr" cap="flat" w="19050">
                      <a:solidFill>
                        <a:srgbClr val="B5B3B3"/>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FFFFFF"/>
                    </a:solidFill>
                  </a:tcPr>
                </a:tc>
              </a:tr>
              <a:tr h="1028700">
                <a:tc>
                  <a:txBody>
                    <a:bodyPr anchor="t" rtlCol="false"/>
                    <a:lstStyle/>
                    <a:p>
                      <a:pPr algn="ctr">
                        <a:lnSpc>
                          <a:spcPts val="4200"/>
                        </a:lnSpc>
                        <a:defRPr/>
                      </a:pPr>
                      <a:r>
                        <a:rPr lang="en-US" sz="3000" b="true">
                          <a:solidFill>
                            <a:srgbClr val="FFFFFF"/>
                          </a:solidFill>
                          <a:latin typeface="Montserrat Medium"/>
                          <a:ea typeface="Montserrat Medium"/>
                          <a:cs typeface="Montserrat Medium"/>
                          <a:sym typeface="Montserrat Medium"/>
                        </a:rPr>
                        <a:t>month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B5B3B3"/>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103A6C"/>
                    </a:solidFill>
                  </a:tcPr>
                </a:tc>
                <a:tc>
                  <a:txBody>
                    <a:bodyPr anchor="t" rtlCol="false"/>
                    <a:lstStyle/>
                    <a:p>
                      <a:pPr algn="ctr">
                        <a:lnSpc>
                          <a:spcPts val="4200"/>
                        </a:lnSpc>
                        <a:defRPr/>
                      </a:pPr>
                      <a:r>
                        <a:rPr lang="en-US" sz="3000" b="true">
                          <a:solidFill>
                            <a:srgbClr val="2A3652"/>
                          </a:solidFill>
                          <a:latin typeface="Montserrat Medium"/>
                          <a:ea typeface="Montserrat Medium"/>
                          <a:cs typeface="Montserrat Medium"/>
                          <a:sym typeface="Montserrat Medium"/>
                        </a:rPr>
                        <a:t>nr.employed</a:t>
                      </a:r>
                      <a:endParaRPr lang="en-US" sz="1100"/>
                    </a:p>
                  </a:txBody>
                  <a:tcPr marL="190500" marR="190500" marT="190500" marB="190500" anchor="ctr">
                    <a:lnL cmpd="sng" algn="ctr" cap="flat" w="19050">
                      <a:solidFill>
                        <a:srgbClr val="B5B3B3"/>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B5B3B3"/>
                      </a:solidFill>
                      <a:prstDash val="solid"/>
                      <a:round/>
                      <a:headEnd type="none" w="med" len="med"/>
                      <a:tailEnd type="none" w="med" len="med"/>
                    </a:lnB>
                    <a:solidFill>
                      <a:srgbClr val="FFFFFF"/>
                    </a:solidFill>
                  </a:tcPr>
                </a:tc>
              </a:tr>
              <a:tr h="1028700">
                <a:tc>
                  <a:txBody>
                    <a:bodyPr anchor="t" rtlCol="false"/>
                    <a:lstStyle/>
                    <a:p>
                      <a:pPr algn="ctr">
                        <a:lnSpc>
                          <a:spcPts val="4200"/>
                        </a:lnSpc>
                        <a:defRPr/>
                      </a:pPr>
                      <a:r>
                        <a:rPr lang="en-US" sz="3000" b="true">
                          <a:solidFill>
                            <a:srgbClr val="FFFFFF"/>
                          </a:solidFill>
                          <a:latin typeface="Montserrat Medium"/>
                          <a:ea typeface="Montserrat Medium"/>
                          <a:cs typeface="Montserrat Medium"/>
                          <a:sym typeface="Montserrat Medium"/>
                        </a:rPr>
                        <a:t>poutcome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B5B3B3"/>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103A6C"/>
                    </a:solidFill>
                  </a:tcPr>
                </a:tc>
                <a:tc>
                  <a:txBody>
                    <a:bodyPr anchor="t" rtlCol="false"/>
                    <a:lstStyle/>
                    <a:p>
                      <a:pPr algn="ctr">
                        <a:lnSpc>
                          <a:spcPts val="4200"/>
                        </a:lnSpc>
                        <a:defRPr/>
                      </a:pPr>
                      <a:r>
                        <a:rPr lang="en-US" sz="3000" b="true">
                          <a:solidFill>
                            <a:srgbClr val="2A3652"/>
                          </a:solidFill>
                          <a:latin typeface="Montserrat Bold"/>
                          <a:ea typeface="Montserrat Bold"/>
                          <a:cs typeface="Montserrat Bold"/>
                          <a:sym typeface="Montserrat Bold"/>
                        </a:rPr>
                        <a:t>y</a:t>
                      </a:r>
                      <a:endParaRPr lang="en-US" sz="1100"/>
                    </a:p>
                  </a:txBody>
                  <a:tcPr marL="190500" marR="190500" marT="190500" marB="190500" anchor="ctr">
                    <a:lnL cmpd="sng" algn="ctr" cap="flat" w="19050">
                      <a:solidFill>
                        <a:srgbClr val="B5B3B3"/>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B5B3B3"/>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E59"/>
                    </a:solidFill>
                  </a:tcPr>
                </a:tc>
              </a:tr>
            </a:tbl>
          </a:graphicData>
        </a:graphic>
      </p:graphicFrame>
      <p:sp>
        <p:nvSpPr>
          <p:cNvPr name="Freeform 6" id="6"/>
          <p:cNvSpPr/>
          <p:nvPr/>
        </p:nvSpPr>
        <p:spPr>
          <a:xfrm flipH="false" flipV="true" rot="5400000">
            <a:off x="-373549" y="6175388"/>
            <a:ext cx="6403830" cy="7002200"/>
          </a:xfrm>
          <a:custGeom>
            <a:avLst/>
            <a:gdLst/>
            <a:ahLst/>
            <a:cxnLst/>
            <a:rect r="r" b="b" t="t" l="l"/>
            <a:pathLst>
              <a:path h="7002200" w="6403830">
                <a:moveTo>
                  <a:pt x="0" y="7002199"/>
                </a:moveTo>
                <a:lnTo>
                  <a:pt x="6403830" y="7002199"/>
                </a:lnTo>
                <a:lnTo>
                  <a:pt x="6403830" y="0"/>
                </a:lnTo>
                <a:lnTo>
                  <a:pt x="0" y="0"/>
                </a:lnTo>
                <a:lnTo>
                  <a:pt x="0" y="70021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1592086"/>
            <a:ext cx="1058942" cy="851025"/>
          </a:xfrm>
          <a:custGeom>
            <a:avLst/>
            <a:gdLst/>
            <a:ahLst/>
            <a:cxnLst/>
            <a:rect r="r" b="b" t="t" l="l"/>
            <a:pathLst>
              <a:path h="851025" w="1058942">
                <a:moveTo>
                  <a:pt x="0" y="0"/>
                </a:moveTo>
                <a:lnTo>
                  <a:pt x="1058942" y="0"/>
                </a:lnTo>
                <a:lnTo>
                  <a:pt x="1058942" y="851024"/>
                </a:lnTo>
                <a:lnTo>
                  <a:pt x="0" y="8510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363378" y="1413713"/>
            <a:ext cx="5300765" cy="1226820"/>
          </a:xfrm>
          <a:prstGeom prst="rect">
            <a:avLst/>
          </a:prstGeom>
        </p:spPr>
        <p:txBody>
          <a:bodyPr anchor="t" rtlCol="false" tIns="0" lIns="0" bIns="0" rIns="0">
            <a:spAutoFit/>
          </a:bodyPr>
          <a:lstStyle/>
          <a:p>
            <a:pPr algn="l">
              <a:lnSpc>
                <a:spcPts val="4830"/>
              </a:lnSpc>
            </a:pPr>
            <a:r>
              <a:rPr lang="en-US" b="true" sz="4200" spc="-42">
                <a:solidFill>
                  <a:srgbClr val="1E1E1E"/>
                </a:solidFill>
                <a:latin typeface="Montserrat Bold"/>
                <a:ea typeface="Montserrat Bold"/>
                <a:cs typeface="Montserrat Bold"/>
                <a:sym typeface="Montserrat Bold"/>
              </a:rPr>
              <a:t>FITUR DAN </a:t>
            </a:r>
          </a:p>
          <a:p>
            <a:pPr algn="l" marL="0" indent="0" lvl="0">
              <a:lnSpc>
                <a:spcPts val="4830"/>
              </a:lnSpc>
              <a:spcBef>
                <a:spcPct val="0"/>
              </a:spcBef>
            </a:pPr>
            <a:r>
              <a:rPr lang="en-US" b="true" sz="4200" spc="-42">
                <a:solidFill>
                  <a:srgbClr val="1E1E1E"/>
                </a:solidFill>
                <a:latin typeface="Montserrat Bold"/>
                <a:ea typeface="Montserrat Bold"/>
                <a:cs typeface="Montserrat Bold"/>
                <a:sym typeface="Montserrat Bold"/>
              </a:rPr>
              <a:t>TARGET VARIABLE</a:t>
            </a:r>
          </a:p>
        </p:txBody>
      </p:sp>
      <p:sp>
        <p:nvSpPr>
          <p:cNvPr name="TextBox 9" id="9"/>
          <p:cNvSpPr txBox="true"/>
          <p:nvPr/>
        </p:nvSpPr>
        <p:spPr>
          <a:xfrm rot="0">
            <a:off x="1028700" y="3011918"/>
            <a:ext cx="6800360" cy="3462655"/>
          </a:xfrm>
          <a:prstGeom prst="rect">
            <a:avLst/>
          </a:prstGeom>
        </p:spPr>
        <p:txBody>
          <a:bodyPr anchor="t" rtlCol="false" tIns="0" lIns="0" bIns="0" rIns="0">
            <a:spAutoFit/>
          </a:bodyPr>
          <a:lstStyle/>
          <a:p>
            <a:pPr algn="l">
              <a:lnSpc>
                <a:spcPts val="3359"/>
              </a:lnSpc>
            </a:pPr>
            <a:r>
              <a:rPr lang="en-US" sz="2400">
                <a:solidFill>
                  <a:srgbClr val="1E1E1E"/>
                </a:solidFill>
                <a:latin typeface="Montserrat"/>
                <a:ea typeface="Montserrat"/>
                <a:cs typeface="Montserrat"/>
                <a:sym typeface="Montserrat"/>
              </a:rPr>
              <a:t>Fitur Variabel adalah kolom-kolom yang digunakan untuk memprediksi target variabel (Y menerima atau menolak tawaran). Beberapa kolom dikecualikan karena tidak relevan atau berisiko Data Leakage, seperti Duration, yang hanya diketahui setelah telepon selesai.</a:t>
            </a:r>
          </a:p>
          <a:p>
            <a:pPr algn="l">
              <a:lnSpc>
                <a:spcPts val="448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69638"/>
            <a:ext cx="15769666" cy="517525"/>
          </a:xfrm>
          <a:prstGeom prst="rect">
            <a:avLst/>
          </a:prstGeom>
        </p:spPr>
        <p:txBody>
          <a:bodyPr anchor="t" rtlCol="false" tIns="0" lIns="0" bIns="0" rIns="0">
            <a:spAutoFit/>
          </a:bodyPr>
          <a:lstStyle/>
          <a:p>
            <a:pPr algn="ctr" marL="0" indent="0" lvl="0">
              <a:lnSpc>
                <a:spcPts val="4025"/>
              </a:lnSpc>
              <a:spcBef>
                <a:spcPct val="0"/>
              </a:spcBef>
            </a:pPr>
            <a:r>
              <a:rPr lang="en-US" b="true" sz="3500" spc="-35">
                <a:solidFill>
                  <a:srgbClr val="2A3652"/>
                </a:solidFill>
                <a:latin typeface="Montserrat Bold"/>
                <a:ea typeface="Montserrat Bold"/>
                <a:cs typeface="Montserrat Bold"/>
                <a:sym typeface="Montserrat Bold"/>
              </a:rPr>
              <a:t>MODELLING</a:t>
            </a:r>
          </a:p>
        </p:txBody>
      </p:sp>
      <p:sp>
        <p:nvSpPr>
          <p:cNvPr name="AutoShape 3" id="3"/>
          <p:cNvSpPr/>
          <p:nvPr/>
        </p:nvSpPr>
        <p:spPr>
          <a:xfrm>
            <a:off x="1028700" y="823929"/>
            <a:ext cx="16230600" cy="0"/>
          </a:xfrm>
          <a:prstGeom prst="line">
            <a:avLst/>
          </a:prstGeom>
          <a:ln cap="flat" w="19050">
            <a:solidFill>
              <a:srgbClr val="FFDE59"/>
            </a:solidFill>
            <a:prstDash val="solid"/>
            <a:headEnd type="none" len="sm" w="sm"/>
            <a:tailEnd type="none" len="sm" w="sm"/>
          </a:ln>
        </p:spPr>
      </p:sp>
      <p:sp>
        <p:nvSpPr>
          <p:cNvPr name="AutoShape 4" id="4"/>
          <p:cNvSpPr/>
          <p:nvPr/>
        </p:nvSpPr>
        <p:spPr>
          <a:xfrm>
            <a:off x="1028700" y="2020538"/>
            <a:ext cx="16230600" cy="0"/>
          </a:xfrm>
          <a:prstGeom prst="line">
            <a:avLst/>
          </a:prstGeom>
          <a:ln cap="flat" w="19050">
            <a:solidFill>
              <a:srgbClr val="FFDE59"/>
            </a:solidFill>
            <a:prstDash val="solid"/>
            <a:headEnd type="none" len="sm" w="sm"/>
            <a:tailEnd type="none" len="sm" w="sm"/>
          </a:ln>
        </p:spPr>
      </p:sp>
      <p:grpSp>
        <p:nvGrpSpPr>
          <p:cNvPr name="Group 5" id="5"/>
          <p:cNvGrpSpPr/>
          <p:nvPr/>
        </p:nvGrpSpPr>
        <p:grpSpPr>
          <a:xfrm rot="0">
            <a:off x="1232274" y="2428939"/>
            <a:ext cx="3416166" cy="828864"/>
            <a:chOff x="0" y="0"/>
            <a:chExt cx="899731" cy="218302"/>
          </a:xfrm>
        </p:grpSpPr>
        <p:sp>
          <p:nvSpPr>
            <p:cNvPr name="Freeform 6" id="6"/>
            <p:cNvSpPr/>
            <p:nvPr/>
          </p:nvSpPr>
          <p:spPr>
            <a:xfrm flipH="false" flipV="false" rot="0">
              <a:off x="0" y="0"/>
              <a:ext cx="899731" cy="218302"/>
            </a:xfrm>
            <a:custGeom>
              <a:avLst/>
              <a:gdLst/>
              <a:ahLst/>
              <a:cxnLst/>
              <a:rect r="r" b="b" t="t" l="l"/>
              <a:pathLst>
                <a:path h="218302" w="899731">
                  <a:moveTo>
                    <a:pt x="109151" y="0"/>
                  </a:moveTo>
                  <a:lnTo>
                    <a:pt x="790580" y="0"/>
                  </a:lnTo>
                  <a:cubicBezTo>
                    <a:pt x="850863" y="0"/>
                    <a:pt x="899731" y="48868"/>
                    <a:pt x="899731" y="109151"/>
                  </a:cubicBezTo>
                  <a:lnTo>
                    <a:pt x="899731" y="109151"/>
                  </a:lnTo>
                  <a:cubicBezTo>
                    <a:pt x="899731" y="169433"/>
                    <a:pt x="850863" y="218302"/>
                    <a:pt x="790580" y="218302"/>
                  </a:cubicBezTo>
                  <a:lnTo>
                    <a:pt x="109151" y="218302"/>
                  </a:lnTo>
                  <a:cubicBezTo>
                    <a:pt x="48868" y="218302"/>
                    <a:pt x="0" y="169433"/>
                    <a:pt x="0" y="109151"/>
                  </a:cubicBezTo>
                  <a:lnTo>
                    <a:pt x="0" y="109151"/>
                  </a:lnTo>
                  <a:cubicBezTo>
                    <a:pt x="0" y="48868"/>
                    <a:pt x="48868" y="0"/>
                    <a:pt x="109151" y="0"/>
                  </a:cubicBezTo>
                  <a:close/>
                </a:path>
              </a:pathLst>
            </a:custGeom>
            <a:solidFill>
              <a:srgbClr val="F8B826"/>
            </a:solidFill>
          </p:spPr>
        </p:sp>
        <p:sp>
          <p:nvSpPr>
            <p:cNvPr name="TextBox 7" id="7"/>
            <p:cNvSpPr txBox="true"/>
            <p:nvPr/>
          </p:nvSpPr>
          <p:spPr>
            <a:xfrm>
              <a:off x="0" y="-38100"/>
              <a:ext cx="899731" cy="256402"/>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Data Splitting</a:t>
              </a:r>
            </a:p>
          </p:txBody>
        </p:sp>
      </p:grpSp>
      <p:grpSp>
        <p:nvGrpSpPr>
          <p:cNvPr name="Group 8" id="8"/>
          <p:cNvGrpSpPr/>
          <p:nvPr/>
        </p:nvGrpSpPr>
        <p:grpSpPr>
          <a:xfrm rot="0">
            <a:off x="2097915" y="3784730"/>
            <a:ext cx="1673818" cy="418841"/>
            <a:chOff x="0" y="0"/>
            <a:chExt cx="541276" cy="135444"/>
          </a:xfrm>
        </p:grpSpPr>
        <p:sp>
          <p:nvSpPr>
            <p:cNvPr name="Freeform 9" id="9"/>
            <p:cNvSpPr/>
            <p:nvPr/>
          </p:nvSpPr>
          <p:spPr>
            <a:xfrm flipH="false" flipV="false" rot="0">
              <a:off x="0" y="0"/>
              <a:ext cx="541276" cy="135444"/>
            </a:xfrm>
            <a:custGeom>
              <a:avLst/>
              <a:gdLst/>
              <a:ahLst/>
              <a:cxnLst/>
              <a:rect r="r" b="b" t="t" l="l"/>
              <a:pathLst>
                <a:path h="135444" w="541276">
                  <a:moveTo>
                    <a:pt x="0" y="0"/>
                  </a:moveTo>
                  <a:lnTo>
                    <a:pt x="541276" y="0"/>
                  </a:lnTo>
                  <a:lnTo>
                    <a:pt x="541276" y="135444"/>
                  </a:lnTo>
                  <a:lnTo>
                    <a:pt x="0" y="135444"/>
                  </a:lnTo>
                  <a:close/>
                </a:path>
              </a:pathLst>
            </a:custGeom>
            <a:solidFill>
              <a:srgbClr val="F8B826"/>
            </a:solidFill>
          </p:spPr>
        </p:sp>
        <p:sp>
          <p:nvSpPr>
            <p:cNvPr name="TextBox 10" id="10"/>
            <p:cNvSpPr txBox="true"/>
            <p:nvPr/>
          </p:nvSpPr>
          <p:spPr>
            <a:xfrm>
              <a:off x="0" y="-38100"/>
              <a:ext cx="541276" cy="173544"/>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2097915" y="3814245"/>
            <a:ext cx="1673818" cy="287679"/>
          </a:xfrm>
          <a:prstGeom prst="rect">
            <a:avLst/>
          </a:prstGeom>
        </p:spPr>
        <p:txBody>
          <a:bodyPr anchor="t" rtlCol="false" tIns="0" lIns="0" bIns="0" rIns="0">
            <a:spAutoFit/>
          </a:bodyPr>
          <a:lstStyle/>
          <a:p>
            <a:pPr algn="ctr">
              <a:lnSpc>
                <a:spcPts val="2394"/>
              </a:lnSpc>
              <a:spcBef>
                <a:spcPct val="0"/>
              </a:spcBef>
            </a:pPr>
            <a:r>
              <a:rPr lang="en-US" b="true" sz="1710">
                <a:solidFill>
                  <a:srgbClr val="2A3652"/>
                </a:solidFill>
                <a:latin typeface="Montserrat Bold"/>
                <a:ea typeface="Montserrat Bold"/>
                <a:cs typeface="Montserrat Bold"/>
                <a:sym typeface="Montserrat Bold"/>
              </a:rPr>
              <a:t>70%</a:t>
            </a:r>
          </a:p>
        </p:txBody>
      </p:sp>
      <p:grpSp>
        <p:nvGrpSpPr>
          <p:cNvPr name="Group 12" id="12"/>
          <p:cNvGrpSpPr/>
          <p:nvPr/>
        </p:nvGrpSpPr>
        <p:grpSpPr>
          <a:xfrm rot="0">
            <a:off x="728310" y="3657853"/>
            <a:ext cx="1641807" cy="675066"/>
            <a:chOff x="0" y="0"/>
            <a:chExt cx="530925" cy="218302"/>
          </a:xfrm>
        </p:grpSpPr>
        <p:sp>
          <p:nvSpPr>
            <p:cNvPr name="Freeform 13" id="13"/>
            <p:cNvSpPr/>
            <p:nvPr/>
          </p:nvSpPr>
          <p:spPr>
            <a:xfrm flipH="false" flipV="false" rot="0">
              <a:off x="0" y="0"/>
              <a:ext cx="530925" cy="218302"/>
            </a:xfrm>
            <a:custGeom>
              <a:avLst/>
              <a:gdLst/>
              <a:ahLst/>
              <a:cxnLst/>
              <a:rect r="r" b="b" t="t" l="l"/>
              <a:pathLst>
                <a:path h="218302" w="530925">
                  <a:moveTo>
                    <a:pt x="109151" y="0"/>
                  </a:moveTo>
                  <a:lnTo>
                    <a:pt x="421774" y="0"/>
                  </a:lnTo>
                  <a:cubicBezTo>
                    <a:pt x="482056" y="0"/>
                    <a:pt x="530925" y="48868"/>
                    <a:pt x="530925" y="109151"/>
                  </a:cubicBezTo>
                  <a:lnTo>
                    <a:pt x="530925" y="109151"/>
                  </a:lnTo>
                  <a:cubicBezTo>
                    <a:pt x="530925" y="169433"/>
                    <a:pt x="482056" y="218302"/>
                    <a:pt x="421774" y="218302"/>
                  </a:cubicBezTo>
                  <a:lnTo>
                    <a:pt x="109151" y="218302"/>
                  </a:lnTo>
                  <a:cubicBezTo>
                    <a:pt x="48868" y="218302"/>
                    <a:pt x="0" y="169433"/>
                    <a:pt x="0" y="109151"/>
                  </a:cubicBezTo>
                  <a:lnTo>
                    <a:pt x="0" y="109151"/>
                  </a:lnTo>
                  <a:cubicBezTo>
                    <a:pt x="0" y="48868"/>
                    <a:pt x="48868" y="0"/>
                    <a:pt x="109151" y="0"/>
                  </a:cubicBezTo>
                  <a:close/>
                </a:path>
              </a:pathLst>
            </a:custGeom>
            <a:solidFill>
              <a:srgbClr val="FFFFFF"/>
            </a:solidFill>
            <a:ln w="38100" cap="rnd">
              <a:solidFill>
                <a:srgbClr val="103A6C"/>
              </a:solidFill>
              <a:prstDash val="solid"/>
              <a:round/>
            </a:ln>
          </p:spPr>
        </p:sp>
        <p:sp>
          <p:nvSpPr>
            <p:cNvPr name="TextBox 14" id="14"/>
            <p:cNvSpPr txBox="true"/>
            <p:nvPr/>
          </p:nvSpPr>
          <p:spPr>
            <a:xfrm>
              <a:off x="0" y="-38100"/>
              <a:ext cx="530925" cy="256402"/>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X-train</a:t>
              </a:r>
            </a:p>
          </p:txBody>
        </p:sp>
      </p:grpSp>
      <p:grpSp>
        <p:nvGrpSpPr>
          <p:cNvPr name="Group 15" id="15"/>
          <p:cNvGrpSpPr/>
          <p:nvPr/>
        </p:nvGrpSpPr>
        <p:grpSpPr>
          <a:xfrm rot="0">
            <a:off x="3510596" y="3657853"/>
            <a:ext cx="1641807" cy="675066"/>
            <a:chOff x="0" y="0"/>
            <a:chExt cx="530925" cy="218302"/>
          </a:xfrm>
        </p:grpSpPr>
        <p:sp>
          <p:nvSpPr>
            <p:cNvPr name="Freeform 16" id="16"/>
            <p:cNvSpPr/>
            <p:nvPr/>
          </p:nvSpPr>
          <p:spPr>
            <a:xfrm flipH="false" flipV="false" rot="0">
              <a:off x="0" y="0"/>
              <a:ext cx="530925" cy="218302"/>
            </a:xfrm>
            <a:custGeom>
              <a:avLst/>
              <a:gdLst/>
              <a:ahLst/>
              <a:cxnLst/>
              <a:rect r="r" b="b" t="t" l="l"/>
              <a:pathLst>
                <a:path h="218302" w="530925">
                  <a:moveTo>
                    <a:pt x="109151" y="0"/>
                  </a:moveTo>
                  <a:lnTo>
                    <a:pt x="421774" y="0"/>
                  </a:lnTo>
                  <a:cubicBezTo>
                    <a:pt x="482056" y="0"/>
                    <a:pt x="530925" y="48868"/>
                    <a:pt x="530925" y="109151"/>
                  </a:cubicBezTo>
                  <a:lnTo>
                    <a:pt x="530925" y="109151"/>
                  </a:lnTo>
                  <a:cubicBezTo>
                    <a:pt x="530925" y="169433"/>
                    <a:pt x="482056" y="218302"/>
                    <a:pt x="421774" y="218302"/>
                  </a:cubicBezTo>
                  <a:lnTo>
                    <a:pt x="109151" y="218302"/>
                  </a:lnTo>
                  <a:cubicBezTo>
                    <a:pt x="48868" y="218302"/>
                    <a:pt x="0" y="169433"/>
                    <a:pt x="0" y="109151"/>
                  </a:cubicBezTo>
                  <a:lnTo>
                    <a:pt x="0" y="109151"/>
                  </a:lnTo>
                  <a:cubicBezTo>
                    <a:pt x="0" y="48868"/>
                    <a:pt x="48868" y="0"/>
                    <a:pt x="109151" y="0"/>
                  </a:cubicBezTo>
                  <a:close/>
                </a:path>
              </a:pathLst>
            </a:custGeom>
            <a:solidFill>
              <a:srgbClr val="FFFFFF"/>
            </a:solidFill>
            <a:ln w="38100" cap="rnd">
              <a:solidFill>
                <a:srgbClr val="103A6C"/>
              </a:solidFill>
              <a:prstDash val="solid"/>
              <a:round/>
            </a:ln>
          </p:spPr>
        </p:sp>
        <p:sp>
          <p:nvSpPr>
            <p:cNvPr name="TextBox 17" id="17"/>
            <p:cNvSpPr txBox="true"/>
            <p:nvPr/>
          </p:nvSpPr>
          <p:spPr>
            <a:xfrm>
              <a:off x="0" y="-38100"/>
              <a:ext cx="530925" cy="256402"/>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y-train</a:t>
              </a:r>
            </a:p>
          </p:txBody>
        </p:sp>
      </p:grpSp>
      <p:grpSp>
        <p:nvGrpSpPr>
          <p:cNvPr name="Group 18" id="18"/>
          <p:cNvGrpSpPr/>
          <p:nvPr/>
        </p:nvGrpSpPr>
        <p:grpSpPr>
          <a:xfrm rot="0">
            <a:off x="2097915" y="4664017"/>
            <a:ext cx="1673818" cy="418841"/>
            <a:chOff x="0" y="0"/>
            <a:chExt cx="541276" cy="135444"/>
          </a:xfrm>
        </p:grpSpPr>
        <p:sp>
          <p:nvSpPr>
            <p:cNvPr name="Freeform 19" id="19"/>
            <p:cNvSpPr/>
            <p:nvPr/>
          </p:nvSpPr>
          <p:spPr>
            <a:xfrm flipH="false" flipV="false" rot="0">
              <a:off x="0" y="0"/>
              <a:ext cx="541276" cy="135444"/>
            </a:xfrm>
            <a:custGeom>
              <a:avLst/>
              <a:gdLst/>
              <a:ahLst/>
              <a:cxnLst/>
              <a:rect r="r" b="b" t="t" l="l"/>
              <a:pathLst>
                <a:path h="135444" w="541276">
                  <a:moveTo>
                    <a:pt x="0" y="0"/>
                  </a:moveTo>
                  <a:lnTo>
                    <a:pt x="541276" y="0"/>
                  </a:lnTo>
                  <a:lnTo>
                    <a:pt x="541276" y="135444"/>
                  </a:lnTo>
                  <a:lnTo>
                    <a:pt x="0" y="135444"/>
                  </a:lnTo>
                  <a:close/>
                </a:path>
              </a:pathLst>
            </a:custGeom>
            <a:solidFill>
              <a:srgbClr val="F8B826"/>
            </a:solidFill>
          </p:spPr>
        </p:sp>
        <p:sp>
          <p:nvSpPr>
            <p:cNvPr name="TextBox 20" id="20"/>
            <p:cNvSpPr txBox="true"/>
            <p:nvPr/>
          </p:nvSpPr>
          <p:spPr>
            <a:xfrm>
              <a:off x="0" y="-38100"/>
              <a:ext cx="541276" cy="173544"/>
            </a:xfrm>
            <a:prstGeom prst="rect">
              <a:avLst/>
            </a:prstGeom>
          </p:spPr>
          <p:txBody>
            <a:bodyPr anchor="ctr" rtlCol="false" tIns="50800" lIns="50800" bIns="50800" rIns="50800"/>
            <a:lstStyle/>
            <a:p>
              <a:pPr algn="ctr">
                <a:lnSpc>
                  <a:spcPts val="2940"/>
                </a:lnSpc>
              </a:pPr>
            </a:p>
          </p:txBody>
        </p:sp>
      </p:grpSp>
      <p:sp>
        <p:nvSpPr>
          <p:cNvPr name="TextBox 21" id="21"/>
          <p:cNvSpPr txBox="true"/>
          <p:nvPr/>
        </p:nvSpPr>
        <p:spPr>
          <a:xfrm rot="0">
            <a:off x="2097915" y="4693532"/>
            <a:ext cx="1673818" cy="287679"/>
          </a:xfrm>
          <a:prstGeom prst="rect">
            <a:avLst/>
          </a:prstGeom>
        </p:spPr>
        <p:txBody>
          <a:bodyPr anchor="t" rtlCol="false" tIns="0" lIns="0" bIns="0" rIns="0">
            <a:spAutoFit/>
          </a:bodyPr>
          <a:lstStyle/>
          <a:p>
            <a:pPr algn="ctr">
              <a:lnSpc>
                <a:spcPts val="2394"/>
              </a:lnSpc>
              <a:spcBef>
                <a:spcPct val="0"/>
              </a:spcBef>
            </a:pPr>
            <a:r>
              <a:rPr lang="en-US" b="true" sz="1710">
                <a:solidFill>
                  <a:srgbClr val="2A3652"/>
                </a:solidFill>
                <a:latin typeface="Montserrat Bold"/>
                <a:ea typeface="Montserrat Bold"/>
                <a:cs typeface="Montserrat Bold"/>
                <a:sym typeface="Montserrat Bold"/>
              </a:rPr>
              <a:t>30%</a:t>
            </a:r>
          </a:p>
        </p:txBody>
      </p:sp>
      <p:grpSp>
        <p:nvGrpSpPr>
          <p:cNvPr name="Group 22" id="22"/>
          <p:cNvGrpSpPr/>
          <p:nvPr/>
        </p:nvGrpSpPr>
        <p:grpSpPr>
          <a:xfrm rot="0">
            <a:off x="728310" y="4537141"/>
            <a:ext cx="1641807" cy="675066"/>
            <a:chOff x="0" y="0"/>
            <a:chExt cx="530925" cy="218302"/>
          </a:xfrm>
        </p:grpSpPr>
        <p:sp>
          <p:nvSpPr>
            <p:cNvPr name="Freeform 23" id="23"/>
            <p:cNvSpPr/>
            <p:nvPr/>
          </p:nvSpPr>
          <p:spPr>
            <a:xfrm flipH="false" flipV="false" rot="0">
              <a:off x="0" y="0"/>
              <a:ext cx="530925" cy="218302"/>
            </a:xfrm>
            <a:custGeom>
              <a:avLst/>
              <a:gdLst/>
              <a:ahLst/>
              <a:cxnLst/>
              <a:rect r="r" b="b" t="t" l="l"/>
              <a:pathLst>
                <a:path h="218302" w="530925">
                  <a:moveTo>
                    <a:pt x="109151" y="0"/>
                  </a:moveTo>
                  <a:lnTo>
                    <a:pt x="421774" y="0"/>
                  </a:lnTo>
                  <a:cubicBezTo>
                    <a:pt x="482056" y="0"/>
                    <a:pt x="530925" y="48868"/>
                    <a:pt x="530925" y="109151"/>
                  </a:cubicBezTo>
                  <a:lnTo>
                    <a:pt x="530925" y="109151"/>
                  </a:lnTo>
                  <a:cubicBezTo>
                    <a:pt x="530925" y="169433"/>
                    <a:pt x="482056" y="218302"/>
                    <a:pt x="421774" y="218302"/>
                  </a:cubicBezTo>
                  <a:lnTo>
                    <a:pt x="109151" y="218302"/>
                  </a:lnTo>
                  <a:cubicBezTo>
                    <a:pt x="48868" y="218302"/>
                    <a:pt x="0" y="169433"/>
                    <a:pt x="0" y="109151"/>
                  </a:cubicBezTo>
                  <a:lnTo>
                    <a:pt x="0" y="109151"/>
                  </a:lnTo>
                  <a:cubicBezTo>
                    <a:pt x="0" y="48868"/>
                    <a:pt x="48868" y="0"/>
                    <a:pt x="109151" y="0"/>
                  </a:cubicBezTo>
                  <a:close/>
                </a:path>
              </a:pathLst>
            </a:custGeom>
            <a:solidFill>
              <a:srgbClr val="FFFFFF"/>
            </a:solidFill>
            <a:ln w="38100" cap="rnd">
              <a:solidFill>
                <a:srgbClr val="103A6C"/>
              </a:solidFill>
              <a:prstDash val="solid"/>
              <a:round/>
            </a:ln>
          </p:spPr>
        </p:sp>
        <p:sp>
          <p:nvSpPr>
            <p:cNvPr name="TextBox 24" id="24"/>
            <p:cNvSpPr txBox="true"/>
            <p:nvPr/>
          </p:nvSpPr>
          <p:spPr>
            <a:xfrm>
              <a:off x="0" y="-38100"/>
              <a:ext cx="530925" cy="256402"/>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X-test</a:t>
              </a:r>
            </a:p>
          </p:txBody>
        </p:sp>
      </p:grpSp>
      <p:grpSp>
        <p:nvGrpSpPr>
          <p:cNvPr name="Group 25" id="25"/>
          <p:cNvGrpSpPr/>
          <p:nvPr/>
        </p:nvGrpSpPr>
        <p:grpSpPr>
          <a:xfrm rot="0">
            <a:off x="3510596" y="4537141"/>
            <a:ext cx="1641807" cy="675066"/>
            <a:chOff x="0" y="0"/>
            <a:chExt cx="530925" cy="218302"/>
          </a:xfrm>
        </p:grpSpPr>
        <p:sp>
          <p:nvSpPr>
            <p:cNvPr name="Freeform 26" id="26"/>
            <p:cNvSpPr/>
            <p:nvPr/>
          </p:nvSpPr>
          <p:spPr>
            <a:xfrm flipH="false" flipV="false" rot="0">
              <a:off x="0" y="0"/>
              <a:ext cx="530925" cy="218302"/>
            </a:xfrm>
            <a:custGeom>
              <a:avLst/>
              <a:gdLst/>
              <a:ahLst/>
              <a:cxnLst/>
              <a:rect r="r" b="b" t="t" l="l"/>
              <a:pathLst>
                <a:path h="218302" w="530925">
                  <a:moveTo>
                    <a:pt x="109151" y="0"/>
                  </a:moveTo>
                  <a:lnTo>
                    <a:pt x="421774" y="0"/>
                  </a:lnTo>
                  <a:cubicBezTo>
                    <a:pt x="482056" y="0"/>
                    <a:pt x="530925" y="48868"/>
                    <a:pt x="530925" y="109151"/>
                  </a:cubicBezTo>
                  <a:lnTo>
                    <a:pt x="530925" y="109151"/>
                  </a:lnTo>
                  <a:cubicBezTo>
                    <a:pt x="530925" y="169433"/>
                    <a:pt x="482056" y="218302"/>
                    <a:pt x="421774" y="218302"/>
                  </a:cubicBezTo>
                  <a:lnTo>
                    <a:pt x="109151" y="218302"/>
                  </a:lnTo>
                  <a:cubicBezTo>
                    <a:pt x="48868" y="218302"/>
                    <a:pt x="0" y="169433"/>
                    <a:pt x="0" y="109151"/>
                  </a:cubicBezTo>
                  <a:lnTo>
                    <a:pt x="0" y="109151"/>
                  </a:lnTo>
                  <a:cubicBezTo>
                    <a:pt x="0" y="48868"/>
                    <a:pt x="48868" y="0"/>
                    <a:pt x="109151" y="0"/>
                  </a:cubicBezTo>
                  <a:close/>
                </a:path>
              </a:pathLst>
            </a:custGeom>
            <a:solidFill>
              <a:srgbClr val="FFFFFF"/>
            </a:solidFill>
            <a:ln w="38100" cap="rnd">
              <a:solidFill>
                <a:srgbClr val="103A6C"/>
              </a:solidFill>
              <a:prstDash val="solid"/>
              <a:round/>
            </a:ln>
          </p:spPr>
        </p:sp>
        <p:sp>
          <p:nvSpPr>
            <p:cNvPr name="TextBox 27" id="27"/>
            <p:cNvSpPr txBox="true"/>
            <p:nvPr/>
          </p:nvSpPr>
          <p:spPr>
            <a:xfrm>
              <a:off x="0" y="-38100"/>
              <a:ext cx="530925" cy="256402"/>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y-test</a:t>
              </a:r>
            </a:p>
          </p:txBody>
        </p:sp>
      </p:grpSp>
      <p:grpSp>
        <p:nvGrpSpPr>
          <p:cNvPr name="Group 28" id="28"/>
          <p:cNvGrpSpPr/>
          <p:nvPr/>
        </p:nvGrpSpPr>
        <p:grpSpPr>
          <a:xfrm rot="0">
            <a:off x="5627758" y="2446924"/>
            <a:ext cx="3531302" cy="828864"/>
            <a:chOff x="0" y="0"/>
            <a:chExt cx="930055" cy="218302"/>
          </a:xfrm>
        </p:grpSpPr>
        <p:sp>
          <p:nvSpPr>
            <p:cNvPr name="Freeform 29" id="29"/>
            <p:cNvSpPr/>
            <p:nvPr/>
          </p:nvSpPr>
          <p:spPr>
            <a:xfrm flipH="false" flipV="false" rot="0">
              <a:off x="0" y="0"/>
              <a:ext cx="930055" cy="218302"/>
            </a:xfrm>
            <a:custGeom>
              <a:avLst/>
              <a:gdLst/>
              <a:ahLst/>
              <a:cxnLst/>
              <a:rect r="r" b="b" t="t" l="l"/>
              <a:pathLst>
                <a:path h="218302" w="930055">
                  <a:moveTo>
                    <a:pt x="109151" y="0"/>
                  </a:moveTo>
                  <a:lnTo>
                    <a:pt x="820904" y="0"/>
                  </a:lnTo>
                  <a:cubicBezTo>
                    <a:pt x="849853" y="0"/>
                    <a:pt x="877616" y="11500"/>
                    <a:pt x="898085" y="31970"/>
                  </a:cubicBezTo>
                  <a:cubicBezTo>
                    <a:pt x="918555" y="52439"/>
                    <a:pt x="930055" y="80202"/>
                    <a:pt x="930055" y="109151"/>
                  </a:cubicBezTo>
                  <a:lnTo>
                    <a:pt x="930055" y="109151"/>
                  </a:lnTo>
                  <a:cubicBezTo>
                    <a:pt x="930055" y="169433"/>
                    <a:pt x="881186" y="218302"/>
                    <a:pt x="820904" y="218302"/>
                  </a:cubicBezTo>
                  <a:lnTo>
                    <a:pt x="109151" y="218302"/>
                  </a:lnTo>
                  <a:cubicBezTo>
                    <a:pt x="48868" y="218302"/>
                    <a:pt x="0" y="169433"/>
                    <a:pt x="0" y="109151"/>
                  </a:cubicBezTo>
                  <a:lnTo>
                    <a:pt x="0" y="109151"/>
                  </a:lnTo>
                  <a:cubicBezTo>
                    <a:pt x="0" y="48868"/>
                    <a:pt x="48868" y="0"/>
                    <a:pt x="109151" y="0"/>
                  </a:cubicBezTo>
                  <a:close/>
                </a:path>
              </a:pathLst>
            </a:custGeom>
            <a:solidFill>
              <a:srgbClr val="F8B826"/>
            </a:solidFill>
          </p:spPr>
        </p:sp>
        <p:sp>
          <p:nvSpPr>
            <p:cNvPr name="TextBox 30" id="30"/>
            <p:cNvSpPr txBox="true"/>
            <p:nvPr/>
          </p:nvSpPr>
          <p:spPr>
            <a:xfrm>
              <a:off x="0" y="-38100"/>
              <a:ext cx="930055" cy="256402"/>
            </a:xfrm>
            <a:prstGeom prst="rect">
              <a:avLst/>
            </a:prstGeom>
          </p:spPr>
          <p:txBody>
            <a:bodyPr anchor="ctr" rtlCol="false" tIns="50800" lIns="50800" bIns="50800" rIns="50800"/>
            <a:lstStyle/>
            <a:p>
              <a:pPr algn="ctr">
                <a:lnSpc>
                  <a:spcPts val="3499"/>
                </a:lnSpc>
              </a:pPr>
              <a:r>
                <a:rPr lang="en-US" b="true" sz="2499">
                  <a:solidFill>
                    <a:srgbClr val="000000"/>
                  </a:solidFill>
                  <a:latin typeface="Montserrat Medium"/>
                  <a:ea typeface="Montserrat Medium"/>
                  <a:cs typeface="Montserrat Medium"/>
                  <a:sym typeface="Montserrat Medium"/>
                </a:rPr>
                <a:t>Data Preparation</a:t>
              </a:r>
            </a:p>
          </p:txBody>
        </p:sp>
      </p:grpSp>
      <p:sp>
        <p:nvSpPr>
          <p:cNvPr name="TextBox 31" id="31"/>
          <p:cNvSpPr txBox="true"/>
          <p:nvPr/>
        </p:nvSpPr>
        <p:spPr>
          <a:xfrm rot="0">
            <a:off x="5152403" y="3265168"/>
            <a:ext cx="4898681" cy="5193030"/>
          </a:xfrm>
          <a:prstGeom prst="rect">
            <a:avLst/>
          </a:prstGeom>
        </p:spPr>
        <p:txBody>
          <a:bodyPr anchor="t" rtlCol="false" tIns="0" lIns="0" bIns="0" rIns="0">
            <a:spAutoFit/>
          </a:bodyPr>
          <a:lstStyle/>
          <a:p>
            <a:pPr algn="ctr">
              <a:lnSpc>
                <a:spcPts val="3780"/>
              </a:lnSpc>
            </a:pPr>
            <a:r>
              <a:rPr lang="en-US" sz="2100" b="true">
                <a:solidFill>
                  <a:srgbClr val="2A3652"/>
                </a:solidFill>
                <a:latin typeface="Montserrat Bold"/>
                <a:ea typeface="Montserrat Bold"/>
                <a:cs typeface="Montserrat Bold"/>
                <a:sym typeface="Montserrat Bold"/>
              </a:rPr>
              <a:t>One Hot Encoding</a:t>
            </a:r>
          </a:p>
          <a:p>
            <a:pPr algn="ctr">
              <a:lnSpc>
                <a:spcPts val="3780"/>
              </a:lnSpc>
            </a:pPr>
            <a:r>
              <a:rPr lang="en-US" sz="2100">
                <a:solidFill>
                  <a:srgbClr val="2A3652"/>
                </a:solidFill>
                <a:latin typeface="Montserrat"/>
                <a:ea typeface="Montserrat"/>
                <a:cs typeface="Montserrat"/>
                <a:sym typeface="Montserrat"/>
              </a:rPr>
              <a:t> marital | default | day_of_week </a:t>
            </a:r>
          </a:p>
          <a:p>
            <a:pPr algn="ctr">
              <a:lnSpc>
                <a:spcPts val="3780"/>
              </a:lnSpc>
            </a:pPr>
            <a:r>
              <a:rPr lang="en-US" sz="2100">
                <a:solidFill>
                  <a:srgbClr val="2A3652"/>
                </a:solidFill>
                <a:latin typeface="Montserrat"/>
                <a:ea typeface="Montserrat"/>
                <a:cs typeface="Montserrat"/>
                <a:sym typeface="Montserrat"/>
              </a:rPr>
              <a:t>poutcome</a:t>
            </a:r>
          </a:p>
          <a:p>
            <a:pPr algn="ctr">
              <a:lnSpc>
                <a:spcPts val="3780"/>
              </a:lnSpc>
            </a:pPr>
            <a:r>
              <a:rPr lang="en-US" b="true" sz="2100">
                <a:solidFill>
                  <a:srgbClr val="2A3652"/>
                </a:solidFill>
                <a:latin typeface="Montserrat Bold"/>
                <a:ea typeface="Montserrat Bold"/>
                <a:cs typeface="Montserrat Bold"/>
                <a:sym typeface="Montserrat Bold"/>
              </a:rPr>
              <a:t>Binary Encoding</a:t>
            </a:r>
          </a:p>
          <a:p>
            <a:pPr algn="ctr">
              <a:lnSpc>
                <a:spcPts val="3780"/>
              </a:lnSpc>
            </a:pPr>
            <a:r>
              <a:rPr lang="en-US" sz="2100">
                <a:solidFill>
                  <a:srgbClr val="2A3652"/>
                </a:solidFill>
                <a:latin typeface="Montserrat"/>
                <a:ea typeface="Montserrat"/>
                <a:cs typeface="Montserrat"/>
                <a:sym typeface="Montserrat"/>
              </a:rPr>
              <a:t>    job | month | contact</a:t>
            </a:r>
          </a:p>
          <a:p>
            <a:pPr algn="ctr">
              <a:lnSpc>
                <a:spcPts val="3780"/>
              </a:lnSpc>
            </a:pPr>
            <a:r>
              <a:rPr lang="en-US" b="true" sz="2100">
                <a:solidFill>
                  <a:srgbClr val="2A3652"/>
                </a:solidFill>
                <a:latin typeface="Montserrat Bold"/>
                <a:ea typeface="Montserrat Bold"/>
                <a:cs typeface="Montserrat Bold"/>
                <a:sym typeface="Montserrat Bold"/>
              </a:rPr>
              <a:t>Ordinal Encoding</a:t>
            </a:r>
          </a:p>
          <a:p>
            <a:pPr algn="ctr">
              <a:lnSpc>
                <a:spcPts val="3780"/>
              </a:lnSpc>
            </a:pPr>
            <a:r>
              <a:rPr lang="en-US" sz="2100">
                <a:solidFill>
                  <a:srgbClr val="2A3652"/>
                </a:solidFill>
                <a:latin typeface="Montserrat"/>
                <a:ea typeface="Montserrat"/>
                <a:cs typeface="Montserrat"/>
                <a:sym typeface="Montserrat"/>
              </a:rPr>
              <a:t>    education | pdays</a:t>
            </a:r>
          </a:p>
          <a:p>
            <a:pPr algn="ctr">
              <a:lnSpc>
                <a:spcPts val="3780"/>
              </a:lnSpc>
            </a:pPr>
            <a:r>
              <a:rPr lang="en-US" b="true" sz="2100">
                <a:solidFill>
                  <a:srgbClr val="2A3652"/>
                </a:solidFill>
                <a:latin typeface="Montserrat Bold"/>
                <a:ea typeface="Montserrat Bold"/>
                <a:cs typeface="Montserrat Bold"/>
                <a:sym typeface="Montserrat Bold"/>
              </a:rPr>
              <a:t>Robust Scaler</a:t>
            </a:r>
          </a:p>
          <a:p>
            <a:pPr algn="ctr">
              <a:lnSpc>
                <a:spcPts val="3780"/>
              </a:lnSpc>
            </a:pPr>
            <a:r>
              <a:rPr lang="en-US" sz="2100">
                <a:solidFill>
                  <a:srgbClr val="2A3652"/>
                </a:solidFill>
                <a:latin typeface="Montserrat"/>
                <a:ea typeface="Montserrat"/>
                <a:cs typeface="Montserrat"/>
                <a:sym typeface="Montserrat"/>
              </a:rPr>
              <a:t>campaign | previous | age</a:t>
            </a:r>
          </a:p>
          <a:p>
            <a:pPr algn="ctr">
              <a:lnSpc>
                <a:spcPts val="3780"/>
              </a:lnSpc>
            </a:pPr>
            <a:r>
              <a:rPr lang="en-US" sz="2100">
                <a:solidFill>
                  <a:srgbClr val="2A3652"/>
                </a:solidFill>
                <a:latin typeface="Montserrat"/>
                <a:ea typeface="Montserrat"/>
                <a:cs typeface="Montserrat"/>
                <a:sym typeface="Montserrat"/>
              </a:rPr>
              <a:t>emp.var.rate | euribor3m | nr.employed</a:t>
            </a:r>
          </a:p>
        </p:txBody>
      </p:sp>
      <p:grpSp>
        <p:nvGrpSpPr>
          <p:cNvPr name="Group 32" id="32"/>
          <p:cNvGrpSpPr/>
          <p:nvPr/>
        </p:nvGrpSpPr>
        <p:grpSpPr>
          <a:xfrm rot="0">
            <a:off x="10801420" y="2519174"/>
            <a:ext cx="3050467" cy="828864"/>
            <a:chOff x="0" y="0"/>
            <a:chExt cx="803415" cy="218302"/>
          </a:xfrm>
        </p:grpSpPr>
        <p:sp>
          <p:nvSpPr>
            <p:cNvPr name="Freeform 33" id="33"/>
            <p:cNvSpPr/>
            <p:nvPr/>
          </p:nvSpPr>
          <p:spPr>
            <a:xfrm flipH="false" flipV="false" rot="0">
              <a:off x="0" y="0"/>
              <a:ext cx="803415" cy="218302"/>
            </a:xfrm>
            <a:custGeom>
              <a:avLst/>
              <a:gdLst/>
              <a:ahLst/>
              <a:cxnLst/>
              <a:rect r="r" b="b" t="t" l="l"/>
              <a:pathLst>
                <a:path h="218302" w="803415">
                  <a:moveTo>
                    <a:pt x="109151" y="0"/>
                  </a:moveTo>
                  <a:lnTo>
                    <a:pt x="694264" y="0"/>
                  </a:lnTo>
                  <a:cubicBezTo>
                    <a:pt x="754547" y="0"/>
                    <a:pt x="803415" y="48868"/>
                    <a:pt x="803415" y="109151"/>
                  </a:cubicBezTo>
                  <a:lnTo>
                    <a:pt x="803415" y="109151"/>
                  </a:lnTo>
                  <a:cubicBezTo>
                    <a:pt x="803415" y="169433"/>
                    <a:pt x="754547" y="218302"/>
                    <a:pt x="694264" y="218302"/>
                  </a:cubicBezTo>
                  <a:lnTo>
                    <a:pt x="109151" y="218302"/>
                  </a:lnTo>
                  <a:cubicBezTo>
                    <a:pt x="48868" y="218302"/>
                    <a:pt x="0" y="169433"/>
                    <a:pt x="0" y="109151"/>
                  </a:cubicBezTo>
                  <a:lnTo>
                    <a:pt x="0" y="109151"/>
                  </a:lnTo>
                  <a:cubicBezTo>
                    <a:pt x="0" y="48868"/>
                    <a:pt x="48868" y="0"/>
                    <a:pt x="109151" y="0"/>
                  </a:cubicBezTo>
                  <a:close/>
                </a:path>
              </a:pathLst>
            </a:custGeom>
            <a:solidFill>
              <a:srgbClr val="F8B826"/>
            </a:solidFill>
          </p:spPr>
        </p:sp>
        <p:sp>
          <p:nvSpPr>
            <p:cNvPr name="TextBox 34" id="34"/>
            <p:cNvSpPr txBox="true"/>
            <p:nvPr/>
          </p:nvSpPr>
          <p:spPr>
            <a:xfrm>
              <a:off x="0" y="-38100"/>
              <a:ext cx="803415" cy="256402"/>
            </a:xfrm>
            <a:prstGeom prst="rect">
              <a:avLst/>
            </a:prstGeom>
          </p:spPr>
          <p:txBody>
            <a:bodyPr anchor="ctr" rtlCol="false" tIns="50800" lIns="50800" bIns="50800" rIns="50800"/>
            <a:lstStyle/>
            <a:p>
              <a:pPr algn="ctr">
                <a:lnSpc>
                  <a:spcPts val="3499"/>
                </a:lnSpc>
              </a:pPr>
              <a:r>
                <a:rPr lang="en-US" b="true" sz="2499">
                  <a:solidFill>
                    <a:srgbClr val="000000"/>
                  </a:solidFill>
                  <a:latin typeface="Montserrat Medium"/>
                  <a:ea typeface="Montserrat Medium"/>
                  <a:cs typeface="Montserrat Medium"/>
                  <a:sym typeface="Montserrat Medium"/>
                </a:rPr>
                <a:t>Machine Learning</a:t>
              </a:r>
            </a:p>
          </p:txBody>
        </p:sp>
      </p:grpSp>
      <p:sp>
        <p:nvSpPr>
          <p:cNvPr name="TextBox 35" id="35"/>
          <p:cNvSpPr txBox="true"/>
          <p:nvPr/>
        </p:nvSpPr>
        <p:spPr>
          <a:xfrm rot="0">
            <a:off x="10463723" y="3341368"/>
            <a:ext cx="3637540" cy="2213610"/>
          </a:xfrm>
          <a:prstGeom prst="rect">
            <a:avLst/>
          </a:prstGeom>
        </p:spPr>
        <p:txBody>
          <a:bodyPr anchor="t" rtlCol="false" tIns="0" lIns="0" bIns="0" rIns="0">
            <a:spAutoFit/>
          </a:bodyPr>
          <a:lstStyle/>
          <a:p>
            <a:pPr algn="ctr">
              <a:lnSpc>
                <a:spcPts val="2940"/>
              </a:lnSpc>
            </a:pPr>
            <a:r>
              <a:rPr lang="en-US" sz="2100" b="true">
                <a:solidFill>
                  <a:srgbClr val="2A3652"/>
                </a:solidFill>
                <a:latin typeface="Montserrat Bold"/>
                <a:ea typeface="Montserrat Bold"/>
                <a:cs typeface="Montserrat Bold"/>
                <a:sym typeface="Montserrat Bold"/>
              </a:rPr>
              <a:t>Model Individu</a:t>
            </a:r>
          </a:p>
          <a:p>
            <a:pPr algn="ctr">
              <a:lnSpc>
                <a:spcPts val="2940"/>
              </a:lnSpc>
              <a:spcBef>
                <a:spcPct val="0"/>
              </a:spcBef>
            </a:pPr>
            <a:r>
              <a:rPr lang="en-US" sz="2100">
                <a:solidFill>
                  <a:srgbClr val="2A3652"/>
                </a:solidFill>
                <a:latin typeface="Montserrat"/>
                <a:ea typeface="Montserrat"/>
                <a:cs typeface="Montserrat"/>
                <a:sym typeface="Montserrat"/>
              </a:rPr>
              <a:t>Logistic Regression, Decision Tree, K-Nearest Neighbour, Naive Bayes, Random Forest, XGBoost dan Gradient Boosting</a:t>
            </a:r>
          </a:p>
        </p:txBody>
      </p:sp>
      <p:sp>
        <p:nvSpPr>
          <p:cNvPr name="TextBox 36" id="36"/>
          <p:cNvSpPr txBox="true"/>
          <p:nvPr/>
        </p:nvSpPr>
        <p:spPr>
          <a:xfrm rot="0">
            <a:off x="10463723" y="8037450"/>
            <a:ext cx="3637540" cy="1099185"/>
          </a:xfrm>
          <a:prstGeom prst="rect">
            <a:avLst/>
          </a:prstGeom>
        </p:spPr>
        <p:txBody>
          <a:bodyPr anchor="t" rtlCol="false" tIns="0" lIns="0" bIns="0" rIns="0">
            <a:spAutoFit/>
          </a:bodyPr>
          <a:lstStyle/>
          <a:p>
            <a:pPr algn="ctr">
              <a:lnSpc>
                <a:spcPts val="2940"/>
              </a:lnSpc>
            </a:pPr>
            <a:r>
              <a:rPr lang="en-US" sz="2100" b="true">
                <a:solidFill>
                  <a:srgbClr val="2A3652"/>
                </a:solidFill>
                <a:latin typeface="Montserrat Bold"/>
                <a:ea typeface="Montserrat Bold"/>
                <a:cs typeface="Montserrat Bold"/>
                <a:sym typeface="Montserrat Bold"/>
              </a:rPr>
              <a:t>Resampling for Balancing</a:t>
            </a:r>
          </a:p>
          <a:p>
            <a:pPr algn="ctr">
              <a:lnSpc>
                <a:spcPts val="2940"/>
              </a:lnSpc>
            </a:pPr>
            <a:r>
              <a:rPr lang="en-US" sz="2100">
                <a:solidFill>
                  <a:srgbClr val="2A3652"/>
                </a:solidFill>
                <a:latin typeface="Montserrat"/>
                <a:ea typeface="Montserrat"/>
                <a:cs typeface="Montserrat"/>
                <a:sym typeface="Montserrat"/>
              </a:rPr>
              <a:t>SMOTE / Oversampling</a:t>
            </a:r>
          </a:p>
          <a:p>
            <a:pPr algn="ctr">
              <a:lnSpc>
                <a:spcPts val="2940"/>
              </a:lnSpc>
              <a:spcBef>
                <a:spcPct val="0"/>
              </a:spcBef>
            </a:pPr>
            <a:r>
              <a:rPr lang="en-US" sz="2100">
                <a:solidFill>
                  <a:srgbClr val="2A3652"/>
                </a:solidFill>
                <a:latin typeface="Montserrat"/>
                <a:ea typeface="Montserrat"/>
                <a:cs typeface="Montserrat"/>
                <a:sym typeface="Montserrat"/>
              </a:rPr>
              <a:t>SMOTE TOMEK</a:t>
            </a:r>
          </a:p>
        </p:txBody>
      </p:sp>
      <p:sp>
        <p:nvSpPr>
          <p:cNvPr name="TextBox 37" id="37"/>
          <p:cNvSpPr txBox="true"/>
          <p:nvPr/>
        </p:nvSpPr>
        <p:spPr>
          <a:xfrm rot="0">
            <a:off x="10463723" y="6947185"/>
            <a:ext cx="3637540" cy="727710"/>
          </a:xfrm>
          <a:prstGeom prst="rect">
            <a:avLst/>
          </a:prstGeom>
        </p:spPr>
        <p:txBody>
          <a:bodyPr anchor="t" rtlCol="false" tIns="0" lIns="0" bIns="0" rIns="0">
            <a:spAutoFit/>
          </a:bodyPr>
          <a:lstStyle/>
          <a:p>
            <a:pPr algn="ctr">
              <a:lnSpc>
                <a:spcPts val="2940"/>
              </a:lnSpc>
            </a:pPr>
            <a:r>
              <a:rPr lang="en-US" sz="2100">
                <a:solidFill>
                  <a:srgbClr val="2A3652"/>
                </a:solidFill>
                <a:latin typeface="Montserrat"/>
                <a:ea typeface="Montserrat"/>
                <a:cs typeface="Montserrat"/>
                <a:sym typeface="Montserrat"/>
              </a:rPr>
              <a:t>Takeout Feature </a:t>
            </a:r>
          </a:p>
          <a:p>
            <a:pPr algn="ctr">
              <a:lnSpc>
                <a:spcPts val="2940"/>
              </a:lnSpc>
              <a:spcBef>
                <a:spcPct val="0"/>
              </a:spcBef>
            </a:pPr>
            <a:r>
              <a:rPr lang="en-US" sz="2100">
                <a:solidFill>
                  <a:srgbClr val="2A3652"/>
                </a:solidFill>
                <a:latin typeface="Montserrat"/>
                <a:ea typeface="Montserrat"/>
                <a:cs typeface="Montserrat"/>
                <a:sym typeface="Montserrat"/>
              </a:rPr>
              <a:t>dengan </a:t>
            </a:r>
            <a:r>
              <a:rPr lang="en-US" b="true" sz="2100">
                <a:solidFill>
                  <a:srgbClr val="2A3652"/>
                </a:solidFill>
                <a:latin typeface="Montserrat Bold"/>
                <a:ea typeface="Montserrat Bold"/>
                <a:cs typeface="Montserrat Bold"/>
                <a:sym typeface="Montserrat Bold"/>
              </a:rPr>
              <a:t>Multikolinearitas</a:t>
            </a:r>
          </a:p>
        </p:txBody>
      </p:sp>
      <p:sp>
        <p:nvSpPr>
          <p:cNvPr name="TextBox 38" id="38"/>
          <p:cNvSpPr txBox="true"/>
          <p:nvPr/>
        </p:nvSpPr>
        <p:spPr>
          <a:xfrm rot="0">
            <a:off x="8225389" y="9498585"/>
            <a:ext cx="9733540" cy="356235"/>
          </a:xfrm>
          <a:prstGeom prst="rect">
            <a:avLst/>
          </a:prstGeom>
        </p:spPr>
        <p:txBody>
          <a:bodyPr anchor="t" rtlCol="false" tIns="0" lIns="0" bIns="0" rIns="0">
            <a:spAutoFit/>
          </a:bodyPr>
          <a:lstStyle/>
          <a:p>
            <a:pPr algn="l" marL="453390" indent="-226695" lvl="1">
              <a:lnSpc>
                <a:spcPts val="2940"/>
              </a:lnSpc>
              <a:spcBef>
                <a:spcPct val="0"/>
              </a:spcBef>
              <a:buFont typeface="Arial"/>
              <a:buChar char="•"/>
            </a:pPr>
            <a:r>
              <a:rPr lang="en-US" sz="2100" i="true">
                <a:solidFill>
                  <a:srgbClr val="2A3652"/>
                </a:solidFill>
                <a:latin typeface="Montserrat Italics"/>
                <a:ea typeface="Montserrat Italics"/>
                <a:cs typeface="Montserrat Italics"/>
                <a:sym typeface="Montserrat Italics"/>
              </a:rPr>
              <a:t>Tiap implementasi dilakukan Stratified K-Fold Cross Validation 5</a:t>
            </a:r>
          </a:p>
        </p:txBody>
      </p:sp>
      <p:sp>
        <p:nvSpPr>
          <p:cNvPr name="Freeform 39" id="39"/>
          <p:cNvSpPr/>
          <p:nvPr/>
        </p:nvSpPr>
        <p:spPr>
          <a:xfrm flipH="true" flipV="true" rot="-5800799">
            <a:off x="-1652702" y="5757200"/>
            <a:ext cx="6403830" cy="7002200"/>
          </a:xfrm>
          <a:custGeom>
            <a:avLst/>
            <a:gdLst/>
            <a:ahLst/>
            <a:cxnLst/>
            <a:rect r="r" b="b" t="t" l="l"/>
            <a:pathLst>
              <a:path h="7002200" w="6403830">
                <a:moveTo>
                  <a:pt x="6403830" y="7002200"/>
                </a:moveTo>
                <a:lnTo>
                  <a:pt x="0" y="7002200"/>
                </a:lnTo>
                <a:lnTo>
                  <a:pt x="0" y="0"/>
                </a:lnTo>
                <a:lnTo>
                  <a:pt x="6403830" y="0"/>
                </a:lnTo>
                <a:lnTo>
                  <a:pt x="6403830" y="700220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0" id="40"/>
          <p:cNvGrpSpPr/>
          <p:nvPr/>
        </p:nvGrpSpPr>
        <p:grpSpPr>
          <a:xfrm rot="0">
            <a:off x="14542763" y="2446924"/>
            <a:ext cx="3416166" cy="828864"/>
            <a:chOff x="0" y="0"/>
            <a:chExt cx="899731" cy="218302"/>
          </a:xfrm>
        </p:grpSpPr>
        <p:sp>
          <p:nvSpPr>
            <p:cNvPr name="Freeform 41" id="41"/>
            <p:cNvSpPr/>
            <p:nvPr/>
          </p:nvSpPr>
          <p:spPr>
            <a:xfrm flipH="false" flipV="false" rot="0">
              <a:off x="0" y="0"/>
              <a:ext cx="899731" cy="218302"/>
            </a:xfrm>
            <a:custGeom>
              <a:avLst/>
              <a:gdLst/>
              <a:ahLst/>
              <a:cxnLst/>
              <a:rect r="r" b="b" t="t" l="l"/>
              <a:pathLst>
                <a:path h="218302" w="899731">
                  <a:moveTo>
                    <a:pt x="109151" y="0"/>
                  </a:moveTo>
                  <a:lnTo>
                    <a:pt x="790580" y="0"/>
                  </a:lnTo>
                  <a:cubicBezTo>
                    <a:pt x="850863" y="0"/>
                    <a:pt x="899731" y="48868"/>
                    <a:pt x="899731" y="109151"/>
                  </a:cubicBezTo>
                  <a:lnTo>
                    <a:pt x="899731" y="109151"/>
                  </a:lnTo>
                  <a:cubicBezTo>
                    <a:pt x="899731" y="169433"/>
                    <a:pt x="850863" y="218302"/>
                    <a:pt x="790580" y="218302"/>
                  </a:cubicBezTo>
                  <a:lnTo>
                    <a:pt x="109151" y="218302"/>
                  </a:lnTo>
                  <a:cubicBezTo>
                    <a:pt x="48868" y="218302"/>
                    <a:pt x="0" y="169433"/>
                    <a:pt x="0" y="109151"/>
                  </a:cubicBezTo>
                  <a:lnTo>
                    <a:pt x="0" y="109151"/>
                  </a:lnTo>
                  <a:cubicBezTo>
                    <a:pt x="0" y="48868"/>
                    <a:pt x="48868" y="0"/>
                    <a:pt x="109151" y="0"/>
                  </a:cubicBezTo>
                  <a:close/>
                </a:path>
              </a:pathLst>
            </a:custGeom>
            <a:solidFill>
              <a:srgbClr val="F8B826"/>
            </a:solidFill>
          </p:spPr>
        </p:sp>
        <p:sp>
          <p:nvSpPr>
            <p:cNvPr name="TextBox 42" id="42"/>
            <p:cNvSpPr txBox="true"/>
            <p:nvPr/>
          </p:nvSpPr>
          <p:spPr>
            <a:xfrm>
              <a:off x="0" y="-38100"/>
              <a:ext cx="899731" cy="256402"/>
            </a:xfrm>
            <a:prstGeom prst="rect">
              <a:avLst/>
            </a:prstGeom>
          </p:spPr>
          <p:txBody>
            <a:bodyPr anchor="ctr" rtlCol="false" tIns="50800" lIns="50800" bIns="50800" rIns="50800"/>
            <a:lstStyle/>
            <a:p>
              <a:pPr algn="ctr">
                <a:lnSpc>
                  <a:spcPts val="3499"/>
                </a:lnSpc>
              </a:pPr>
              <a:r>
                <a:rPr lang="en-US" b="true" sz="2499">
                  <a:solidFill>
                    <a:srgbClr val="000000"/>
                  </a:solidFill>
                  <a:latin typeface="Montserrat Medium"/>
                  <a:ea typeface="Montserrat Medium"/>
                  <a:cs typeface="Montserrat Medium"/>
                  <a:sym typeface="Montserrat Medium"/>
                </a:rPr>
                <a:t>Final Step</a:t>
              </a:r>
            </a:p>
          </p:txBody>
        </p:sp>
      </p:grpSp>
      <p:sp>
        <p:nvSpPr>
          <p:cNvPr name="TextBox 43" id="43"/>
          <p:cNvSpPr txBox="true"/>
          <p:nvPr/>
        </p:nvSpPr>
        <p:spPr>
          <a:xfrm rot="0">
            <a:off x="14542763" y="3465425"/>
            <a:ext cx="3416166" cy="1099185"/>
          </a:xfrm>
          <a:prstGeom prst="rect">
            <a:avLst/>
          </a:prstGeom>
        </p:spPr>
        <p:txBody>
          <a:bodyPr anchor="t" rtlCol="false" tIns="0" lIns="0" bIns="0" rIns="0">
            <a:spAutoFit/>
          </a:bodyPr>
          <a:lstStyle/>
          <a:p>
            <a:pPr algn="ctr">
              <a:lnSpc>
                <a:spcPts val="2940"/>
              </a:lnSpc>
            </a:pPr>
            <a:r>
              <a:rPr lang="en-US" sz="2100" b="true">
                <a:solidFill>
                  <a:srgbClr val="2A3652"/>
                </a:solidFill>
                <a:latin typeface="Montserrat Bold"/>
                <a:ea typeface="Montserrat Bold"/>
                <a:cs typeface="Montserrat Bold"/>
                <a:sym typeface="Montserrat Bold"/>
              </a:rPr>
              <a:t>Underfitting/Ideal/Overfitting</a:t>
            </a:r>
          </a:p>
          <a:p>
            <a:pPr algn="ctr">
              <a:lnSpc>
                <a:spcPts val="2940"/>
              </a:lnSpc>
              <a:spcBef>
                <a:spcPct val="0"/>
              </a:spcBef>
            </a:pPr>
          </a:p>
        </p:txBody>
      </p:sp>
      <p:sp>
        <p:nvSpPr>
          <p:cNvPr name="TextBox 44" id="44"/>
          <p:cNvSpPr txBox="true"/>
          <p:nvPr/>
        </p:nvSpPr>
        <p:spPr>
          <a:xfrm rot="0">
            <a:off x="14542763" y="4837742"/>
            <a:ext cx="3416166" cy="356235"/>
          </a:xfrm>
          <a:prstGeom prst="rect">
            <a:avLst/>
          </a:prstGeom>
        </p:spPr>
        <p:txBody>
          <a:bodyPr anchor="t" rtlCol="false" tIns="0" lIns="0" bIns="0" rIns="0">
            <a:spAutoFit/>
          </a:bodyPr>
          <a:lstStyle/>
          <a:p>
            <a:pPr algn="ctr">
              <a:lnSpc>
                <a:spcPts val="2940"/>
              </a:lnSpc>
              <a:spcBef>
                <a:spcPct val="0"/>
              </a:spcBef>
            </a:pPr>
            <a:r>
              <a:rPr lang="en-US" b="true" sz="2100">
                <a:solidFill>
                  <a:srgbClr val="2A3652"/>
                </a:solidFill>
                <a:latin typeface="Montserrat Bold"/>
                <a:ea typeface="Montserrat Bold"/>
                <a:cs typeface="Montserrat Bold"/>
                <a:sym typeface="Montserrat Bold"/>
              </a:rPr>
              <a:t>Hyperparameter Tuning</a:t>
            </a:r>
          </a:p>
        </p:txBody>
      </p:sp>
      <p:sp>
        <p:nvSpPr>
          <p:cNvPr name="TextBox 45" id="45"/>
          <p:cNvSpPr txBox="true"/>
          <p:nvPr/>
        </p:nvSpPr>
        <p:spPr>
          <a:xfrm rot="0">
            <a:off x="14542763" y="6102662"/>
            <a:ext cx="3416166" cy="356235"/>
          </a:xfrm>
          <a:prstGeom prst="rect">
            <a:avLst/>
          </a:prstGeom>
        </p:spPr>
        <p:txBody>
          <a:bodyPr anchor="t" rtlCol="false" tIns="0" lIns="0" bIns="0" rIns="0">
            <a:spAutoFit/>
          </a:bodyPr>
          <a:lstStyle/>
          <a:p>
            <a:pPr algn="ctr">
              <a:lnSpc>
                <a:spcPts val="2940"/>
              </a:lnSpc>
              <a:spcBef>
                <a:spcPct val="0"/>
              </a:spcBef>
            </a:pPr>
            <a:r>
              <a:rPr lang="en-US" b="true" sz="2100">
                <a:solidFill>
                  <a:srgbClr val="2A3652"/>
                </a:solidFill>
                <a:latin typeface="Montserrat Bold"/>
                <a:ea typeface="Montserrat Bold"/>
                <a:cs typeface="Montserrat Bold"/>
                <a:sym typeface="Montserrat Bold"/>
              </a:rPr>
              <a:t>Feature Importance</a:t>
            </a:r>
          </a:p>
        </p:txBody>
      </p:sp>
      <p:sp>
        <p:nvSpPr>
          <p:cNvPr name="TextBox 46" id="46"/>
          <p:cNvSpPr txBox="true"/>
          <p:nvPr/>
        </p:nvSpPr>
        <p:spPr>
          <a:xfrm rot="0">
            <a:off x="14542763" y="5470202"/>
            <a:ext cx="3416166" cy="356235"/>
          </a:xfrm>
          <a:prstGeom prst="rect">
            <a:avLst/>
          </a:prstGeom>
        </p:spPr>
        <p:txBody>
          <a:bodyPr anchor="t" rtlCol="false" tIns="0" lIns="0" bIns="0" rIns="0">
            <a:spAutoFit/>
          </a:bodyPr>
          <a:lstStyle/>
          <a:p>
            <a:pPr algn="ctr">
              <a:lnSpc>
                <a:spcPts val="2940"/>
              </a:lnSpc>
              <a:spcBef>
                <a:spcPct val="0"/>
              </a:spcBef>
            </a:pPr>
            <a:r>
              <a:rPr lang="en-US" b="true" sz="2100">
                <a:solidFill>
                  <a:srgbClr val="2A3652"/>
                </a:solidFill>
                <a:latin typeface="Montserrat Bold"/>
                <a:ea typeface="Montserrat Bold"/>
                <a:cs typeface="Montserrat Bold"/>
                <a:sym typeface="Montserrat Bold"/>
              </a:rPr>
              <a:t>Final Model</a:t>
            </a:r>
          </a:p>
        </p:txBody>
      </p:sp>
      <p:sp>
        <p:nvSpPr>
          <p:cNvPr name="TextBox 47" id="47"/>
          <p:cNvSpPr txBox="true"/>
          <p:nvPr/>
        </p:nvSpPr>
        <p:spPr>
          <a:xfrm rot="0">
            <a:off x="14000999" y="7062675"/>
            <a:ext cx="4499693" cy="356235"/>
          </a:xfrm>
          <a:prstGeom prst="rect">
            <a:avLst/>
          </a:prstGeom>
        </p:spPr>
        <p:txBody>
          <a:bodyPr anchor="t" rtlCol="false" tIns="0" lIns="0" bIns="0" rIns="0">
            <a:spAutoFit/>
          </a:bodyPr>
          <a:lstStyle/>
          <a:p>
            <a:pPr algn="ctr">
              <a:lnSpc>
                <a:spcPts val="2940"/>
              </a:lnSpc>
              <a:spcBef>
                <a:spcPct val="0"/>
              </a:spcBef>
            </a:pPr>
          </a:p>
        </p:txBody>
      </p:sp>
      <p:sp>
        <p:nvSpPr>
          <p:cNvPr name="TextBox 48" id="48"/>
          <p:cNvSpPr txBox="true"/>
          <p:nvPr/>
        </p:nvSpPr>
        <p:spPr>
          <a:xfrm rot="0">
            <a:off x="10636175" y="5732031"/>
            <a:ext cx="3637540" cy="1099185"/>
          </a:xfrm>
          <a:prstGeom prst="rect">
            <a:avLst/>
          </a:prstGeom>
        </p:spPr>
        <p:txBody>
          <a:bodyPr anchor="t" rtlCol="false" tIns="0" lIns="0" bIns="0" rIns="0">
            <a:spAutoFit/>
          </a:bodyPr>
          <a:lstStyle/>
          <a:p>
            <a:pPr algn="ctr">
              <a:lnSpc>
                <a:spcPts val="2940"/>
              </a:lnSpc>
            </a:pPr>
            <a:r>
              <a:rPr lang="en-US" sz="2100" b="true">
                <a:solidFill>
                  <a:srgbClr val="2A3652"/>
                </a:solidFill>
                <a:latin typeface="Montserrat Bold"/>
                <a:ea typeface="Montserrat Bold"/>
                <a:cs typeface="Montserrat Bold"/>
                <a:sym typeface="Montserrat Bold"/>
              </a:rPr>
              <a:t>ENSEMBLE LEARNING</a:t>
            </a:r>
          </a:p>
          <a:p>
            <a:pPr algn="ctr">
              <a:lnSpc>
                <a:spcPts val="2940"/>
              </a:lnSpc>
              <a:spcBef>
                <a:spcPct val="0"/>
              </a:spcBef>
            </a:pPr>
            <a:r>
              <a:rPr lang="en-US" sz="2100">
                <a:solidFill>
                  <a:srgbClr val="2A3652"/>
                </a:solidFill>
                <a:latin typeface="Montserrat"/>
                <a:ea typeface="Montserrat"/>
                <a:cs typeface="Montserrat"/>
                <a:sym typeface="Montserrat"/>
              </a:rPr>
              <a:t>Hard Vote, Soft Vote dan Stacking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23024" y="3689220"/>
            <a:ext cx="15041953" cy="2511031"/>
            <a:chOff x="0" y="0"/>
            <a:chExt cx="20055937" cy="3348042"/>
          </a:xfrm>
        </p:grpSpPr>
        <p:sp>
          <p:nvSpPr>
            <p:cNvPr name="TextBox 3" id="3"/>
            <p:cNvSpPr txBox="true"/>
            <p:nvPr/>
          </p:nvSpPr>
          <p:spPr>
            <a:xfrm rot="0">
              <a:off x="0" y="506417"/>
              <a:ext cx="20055937" cy="2359025"/>
            </a:xfrm>
            <a:prstGeom prst="rect">
              <a:avLst/>
            </a:prstGeom>
          </p:spPr>
          <p:txBody>
            <a:bodyPr anchor="t" rtlCol="false" tIns="0" lIns="0" bIns="0" rIns="0">
              <a:spAutoFit/>
            </a:bodyPr>
            <a:lstStyle/>
            <a:p>
              <a:pPr algn="ctr" marL="0" indent="0" lvl="0">
                <a:lnSpc>
                  <a:spcPts val="6900"/>
                </a:lnSpc>
                <a:spcBef>
                  <a:spcPct val="0"/>
                </a:spcBef>
              </a:pPr>
              <a:r>
                <a:rPr lang="en-US" b="true" sz="6000" spc="-60">
                  <a:solidFill>
                    <a:srgbClr val="2A3652"/>
                  </a:solidFill>
                  <a:latin typeface="Montserrat Bold"/>
                  <a:ea typeface="Montserrat Bold"/>
                  <a:cs typeface="Montserrat Bold"/>
                  <a:sym typeface="Montserrat Bold"/>
                </a:rPr>
                <a:t>KONTEKS DAN PENGENALAN DATASET</a:t>
              </a:r>
            </a:p>
          </p:txBody>
        </p:sp>
        <p:sp>
          <p:nvSpPr>
            <p:cNvPr name="AutoShape 4" id="4"/>
            <p:cNvSpPr/>
            <p:nvPr/>
          </p:nvSpPr>
          <p:spPr>
            <a:xfrm>
              <a:off x="0" y="12700"/>
              <a:ext cx="20055937" cy="0"/>
            </a:xfrm>
            <a:prstGeom prst="line">
              <a:avLst/>
            </a:prstGeom>
            <a:ln cap="flat" w="25400">
              <a:solidFill>
                <a:srgbClr val="FFDE59"/>
              </a:solidFill>
              <a:prstDash val="solid"/>
              <a:headEnd type="none" len="sm" w="sm"/>
              <a:tailEnd type="none" len="sm" w="sm"/>
            </a:ln>
          </p:spPr>
        </p:sp>
        <p:sp>
          <p:nvSpPr>
            <p:cNvPr name="AutoShape 5" id="5"/>
            <p:cNvSpPr/>
            <p:nvPr/>
          </p:nvSpPr>
          <p:spPr>
            <a:xfrm>
              <a:off x="0" y="3335342"/>
              <a:ext cx="20055937" cy="0"/>
            </a:xfrm>
            <a:prstGeom prst="line">
              <a:avLst/>
            </a:prstGeom>
            <a:ln cap="flat" w="25400">
              <a:solidFill>
                <a:srgbClr val="FFDE59"/>
              </a:solidFill>
              <a:prstDash val="solid"/>
              <a:headEnd type="none" len="sm" w="sm"/>
              <a:tailEnd type="none" len="sm" w="sm"/>
            </a:ln>
          </p:spPr>
        </p:sp>
      </p:gr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60381" y="638613"/>
            <a:ext cx="15041953" cy="517525"/>
          </a:xfrm>
          <a:prstGeom prst="rect">
            <a:avLst/>
          </a:prstGeom>
        </p:spPr>
        <p:txBody>
          <a:bodyPr anchor="t" rtlCol="false" tIns="0" lIns="0" bIns="0" rIns="0">
            <a:spAutoFit/>
          </a:bodyPr>
          <a:lstStyle/>
          <a:p>
            <a:pPr algn="ctr" marL="0" indent="0" lvl="0">
              <a:lnSpc>
                <a:spcPts val="4025"/>
              </a:lnSpc>
              <a:spcBef>
                <a:spcPct val="0"/>
              </a:spcBef>
            </a:pPr>
            <a:r>
              <a:rPr lang="en-US" b="true" sz="3500" spc="-35">
                <a:solidFill>
                  <a:srgbClr val="2A3652"/>
                </a:solidFill>
                <a:latin typeface="Montserrat Bold"/>
                <a:ea typeface="Montserrat Bold"/>
                <a:cs typeface="Montserrat Bold"/>
                <a:sym typeface="Montserrat Bold"/>
              </a:rPr>
              <a:t>BENCHMARKING MODELS</a:t>
            </a:r>
          </a:p>
        </p:txBody>
      </p:sp>
      <p:sp>
        <p:nvSpPr>
          <p:cNvPr name="AutoShape 3" id="3"/>
          <p:cNvSpPr/>
          <p:nvPr/>
        </p:nvSpPr>
        <p:spPr>
          <a:xfrm>
            <a:off x="1760381" y="280232"/>
            <a:ext cx="15041953" cy="0"/>
          </a:xfrm>
          <a:prstGeom prst="line">
            <a:avLst/>
          </a:prstGeom>
          <a:ln cap="flat" w="19050">
            <a:solidFill>
              <a:srgbClr val="FFDE59"/>
            </a:solidFill>
            <a:prstDash val="solid"/>
            <a:headEnd type="none" len="sm" w="sm"/>
            <a:tailEnd type="none" len="sm" w="sm"/>
          </a:ln>
        </p:spPr>
      </p:sp>
      <p:sp>
        <p:nvSpPr>
          <p:cNvPr name="AutoShape 4" id="4"/>
          <p:cNvSpPr/>
          <p:nvPr/>
        </p:nvSpPr>
        <p:spPr>
          <a:xfrm>
            <a:off x="1760381" y="1508563"/>
            <a:ext cx="15041953" cy="0"/>
          </a:xfrm>
          <a:prstGeom prst="line">
            <a:avLst/>
          </a:prstGeom>
          <a:ln cap="flat" w="19050">
            <a:solidFill>
              <a:srgbClr val="FFDE59"/>
            </a:solidFill>
            <a:prstDash val="solid"/>
            <a:headEnd type="none" len="sm" w="sm"/>
            <a:tailEnd type="none" len="sm" w="sm"/>
          </a:ln>
        </p:spPr>
      </p:sp>
      <p:graphicFrame>
        <p:nvGraphicFramePr>
          <p:cNvPr name="Table 5" id="5"/>
          <p:cNvGraphicFramePr>
            <a:graphicFrameLocks noGrp="true"/>
          </p:cNvGraphicFramePr>
          <p:nvPr/>
        </p:nvGraphicFramePr>
        <p:xfrm>
          <a:off x="1582918" y="1767689"/>
          <a:ext cx="14762481" cy="5781217"/>
        </p:xfrm>
        <a:graphic>
          <a:graphicData uri="http://schemas.openxmlformats.org/drawingml/2006/table">
            <a:tbl>
              <a:tblPr/>
              <a:tblGrid>
                <a:gridCol w="803888"/>
                <a:gridCol w="3489648"/>
                <a:gridCol w="3489648"/>
                <a:gridCol w="3489648"/>
                <a:gridCol w="3489648"/>
              </a:tblGrid>
              <a:tr h="368013">
                <a:tc>
                  <a:txBody>
                    <a:bodyPr anchor="t" rtlCol="false"/>
                    <a:lstStyle/>
                    <a:p>
                      <a:pPr algn="ctr">
                        <a:lnSpc>
                          <a:spcPts val="2520"/>
                        </a:lnSpc>
                        <a:defRPr/>
                      </a:pPr>
                      <a:r>
                        <a:rPr lang="en-US" sz="1800" b="true">
                          <a:solidFill>
                            <a:srgbClr val="FFFFFF"/>
                          </a:solidFill>
                          <a:latin typeface="Montserrat Bold"/>
                          <a:ea typeface="Montserrat Bold"/>
                          <a:cs typeface="Montserrat Bold"/>
                          <a:sym typeface="Montserrat Bold"/>
                        </a:rPr>
                        <a:t>No.</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b="true">
                          <a:solidFill>
                            <a:srgbClr val="FFFFFF"/>
                          </a:solidFill>
                          <a:latin typeface="Montserrat Bold"/>
                          <a:ea typeface="Montserrat Bold"/>
                          <a:cs typeface="Montserrat Bold"/>
                          <a:sym typeface="Montserrat Bold"/>
                        </a:rPr>
                        <a:t>Model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b="true">
                          <a:solidFill>
                            <a:srgbClr val="FFFFFF"/>
                          </a:solidFill>
                          <a:latin typeface="Montserrat Bold"/>
                          <a:ea typeface="Montserrat Bold"/>
                          <a:cs typeface="Montserrat Bold"/>
                          <a:sym typeface="Montserrat Bold"/>
                        </a:rPr>
                        <a:t>AVG F 0.5 Score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b="true">
                          <a:solidFill>
                            <a:srgbClr val="FFFFFF"/>
                          </a:solidFill>
                          <a:latin typeface="Montserrat Bold"/>
                          <a:ea typeface="Montserrat Bold"/>
                          <a:cs typeface="Montserrat Bold"/>
                          <a:sym typeface="Montserrat Bold"/>
                        </a:rPr>
                        <a:t>AVG Precision</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b="true">
                          <a:solidFill>
                            <a:srgbClr val="FFFFFF"/>
                          </a:solidFill>
                          <a:latin typeface="Montserrat Bold"/>
                          <a:ea typeface="Montserrat Bold"/>
                          <a:cs typeface="Montserrat Bold"/>
                          <a:sym typeface="Montserrat Bold"/>
                        </a:rPr>
                        <a:t>AVG Recall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r>
              <a:tr h="541320">
                <a:tc>
                  <a:txBody>
                    <a:bodyPr anchor="t" rtlCol="false"/>
                    <a:lstStyle/>
                    <a:p>
                      <a:pPr algn="ctr">
                        <a:lnSpc>
                          <a:spcPts val="2520"/>
                        </a:lnSpc>
                        <a:defRPr/>
                      </a:pPr>
                      <a:r>
                        <a:rPr lang="en-US" sz="1800">
                          <a:solidFill>
                            <a:srgbClr val="FFFFFF"/>
                          </a:solidFill>
                          <a:latin typeface="Montserrat"/>
                          <a:ea typeface="Montserrat"/>
                          <a:cs typeface="Montserrat"/>
                          <a:sym typeface="Montserrat"/>
                        </a:rPr>
                        <a:t>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Random Forest</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0.480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0.665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0.228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r>
              <a:tr h="541320">
                <a:tc>
                  <a:txBody>
                    <a:bodyPr anchor="t" rtlCol="false"/>
                    <a:lstStyle/>
                    <a:p>
                      <a:pPr algn="ctr">
                        <a:lnSpc>
                          <a:spcPts val="2520"/>
                        </a:lnSpc>
                        <a:defRPr/>
                      </a:pPr>
                      <a:r>
                        <a:rPr lang="en-US" sz="1800">
                          <a:solidFill>
                            <a:srgbClr val="FFFFFF"/>
                          </a:solidFill>
                          <a:latin typeface="Montserrat"/>
                          <a:ea typeface="Montserrat"/>
                          <a:cs typeface="Montserrat"/>
                          <a:sym typeface="Montserrat"/>
                        </a:rPr>
                        <a:t>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LogReg</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0.455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0.663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0.201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r>
              <a:tr h="541320">
                <a:tc>
                  <a:txBody>
                    <a:bodyPr anchor="t" rtlCol="false"/>
                    <a:lstStyle/>
                    <a:p>
                      <a:pPr algn="ctr">
                        <a:lnSpc>
                          <a:spcPts val="2520"/>
                        </a:lnSpc>
                        <a:defRPr/>
                      </a:pPr>
                      <a:r>
                        <a:rPr lang="en-US" sz="1800">
                          <a:solidFill>
                            <a:srgbClr val="FFFFFF"/>
                          </a:solidFill>
                          <a:latin typeface="Montserrat"/>
                          <a:ea typeface="Montserrat"/>
                          <a:cs typeface="Montserrat"/>
                          <a:sym typeface="Montserrat"/>
                        </a:rPr>
                        <a:t>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Soft Vote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0.478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0.653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0.231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r>
              <a:tr h="541320">
                <a:tc>
                  <a:txBody>
                    <a:bodyPr anchor="t" rtlCol="false"/>
                    <a:lstStyle/>
                    <a:p>
                      <a:pPr algn="ctr">
                        <a:lnSpc>
                          <a:spcPts val="2520"/>
                        </a:lnSpc>
                        <a:defRPr/>
                      </a:pPr>
                      <a:r>
                        <a:rPr lang="en-US" sz="1800">
                          <a:solidFill>
                            <a:srgbClr val="FFFFFF"/>
                          </a:solidFill>
                          <a:latin typeface="Montserrat"/>
                          <a:ea typeface="Montserrat"/>
                          <a:cs typeface="Montserrat"/>
                          <a:sym typeface="Montserrat"/>
                        </a:rPr>
                        <a:t>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Stacking</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0.484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0.647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0.241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r>
              <a:tr h="541320">
                <a:tc>
                  <a:txBody>
                    <a:bodyPr anchor="t" rtlCol="false"/>
                    <a:lstStyle/>
                    <a:p>
                      <a:pPr algn="ctr">
                        <a:lnSpc>
                          <a:spcPts val="2520"/>
                        </a:lnSpc>
                        <a:defRPr/>
                      </a:pPr>
                      <a:r>
                        <a:rPr lang="en-US" sz="1800">
                          <a:solidFill>
                            <a:srgbClr val="FFFFFF"/>
                          </a:solidFill>
                          <a:latin typeface="Montserrat"/>
                          <a:ea typeface="Montserrat"/>
                          <a:cs typeface="Montserrat"/>
                          <a:sym typeface="Montserrat"/>
                        </a:rPr>
                        <a:t>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Decision Tree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0.458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0.645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0.221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r>
              <a:tr h="541320">
                <a:tc>
                  <a:txBody>
                    <a:bodyPr anchor="t" rtlCol="false"/>
                    <a:lstStyle/>
                    <a:p>
                      <a:pPr algn="ctr">
                        <a:lnSpc>
                          <a:spcPts val="2520"/>
                        </a:lnSpc>
                        <a:defRPr/>
                      </a:pPr>
                      <a:r>
                        <a:rPr lang="en-US" sz="1800">
                          <a:solidFill>
                            <a:srgbClr val="FFFFFF"/>
                          </a:solidFill>
                          <a:latin typeface="Montserrat"/>
                          <a:ea typeface="Montserrat"/>
                          <a:cs typeface="Montserrat"/>
                          <a:sym typeface="Montserrat"/>
                        </a:rPr>
                        <a:t>6.</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Gradient Boosting</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0.482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0.629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0.249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r>
              <a:tr h="541320">
                <a:tc>
                  <a:txBody>
                    <a:bodyPr anchor="t" rtlCol="false"/>
                    <a:lstStyle/>
                    <a:p>
                      <a:pPr algn="ctr">
                        <a:lnSpc>
                          <a:spcPts val="2520"/>
                        </a:lnSpc>
                        <a:defRPr/>
                      </a:pPr>
                      <a:r>
                        <a:rPr lang="en-US" sz="1800">
                          <a:solidFill>
                            <a:srgbClr val="FFFFFF"/>
                          </a:solidFill>
                          <a:latin typeface="Montserrat"/>
                          <a:ea typeface="Montserrat"/>
                          <a:cs typeface="Montserrat"/>
                          <a:sym typeface="Montserrat"/>
                        </a:rPr>
                        <a:t>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Hard Vote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0.482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0.627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0.253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r>
              <a:tr h="541320">
                <a:tc>
                  <a:txBody>
                    <a:bodyPr anchor="t" rtlCol="false"/>
                    <a:lstStyle/>
                    <a:p>
                      <a:pPr algn="ctr">
                        <a:lnSpc>
                          <a:spcPts val="2520"/>
                        </a:lnSpc>
                        <a:defRPr/>
                      </a:pPr>
                      <a:r>
                        <a:rPr lang="en-US" sz="1800">
                          <a:solidFill>
                            <a:srgbClr val="FFFFFF"/>
                          </a:solidFill>
                          <a:latin typeface="Montserrat"/>
                          <a:ea typeface="Montserrat"/>
                          <a:cs typeface="Montserrat"/>
                          <a:sym typeface="Montserrat"/>
                        </a:rPr>
                        <a:t>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XGBoost</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0.475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0.573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0.283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r>
              <a:tr h="541320">
                <a:tc>
                  <a:txBody>
                    <a:bodyPr anchor="t" rtlCol="false"/>
                    <a:lstStyle/>
                    <a:p>
                      <a:pPr algn="ctr">
                        <a:lnSpc>
                          <a:spcPts val="2520"/>
                        </a:lnSpc>
                        <a:defRPr/>
                      </a:pPr>
                      <a:r>
                        <a:rPr lang="en-US" sz="1800">
                          <a:solidFill>
                            <a:srgbClr val="FFFFFF"/>
                          </a:solidFill>
                          <a:latin typeface="Montserrat"/>
                          <a:ea typeface="Montserrat"/>
                          <a:cs typeface="Montserrat"/>
                          <a:sym typeface="Montserrat"/>
                        </a:rPr>
                        <a:t>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KNN</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0.365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0.423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0.236</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r>
              <a:tr h="541320">
                <a:tc>
                  <a:txBody>
                    <a:bodyPr anchor="t" rtlCol="false"/>
                    <a:lstStyle/>
                    <a:p>
                      <a:pPr algn="ctr">
                        <a:lnSpc>
                          <a:spcPts val="2520"/>
                        </a:lnSpc>
                        <a:defRPr/>
                      </a:pP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1E1E1E"/>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Naive Bayes</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0.331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0.308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0.471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r>
            </a:tbl>
          </a:graphicData>
        </a:graphic>
      </p:graphicFrame>
      <p:sp>
        <p:nvSpPr>
          <p:cNvPr name="TextBox 6" id="6"/>
          <p:cNvSpPr txBox="true"/>
          <p:nvPr/>
        </p:nvSpPr>
        <p:spPr>
          <a:xfrm rot="0">
            <a:off x="1418221" y="7798507"/>
            <a:ext cx="16230600" cy="1571625"/>
          </a:xfrm>
          <a:prstGeom prst="rect">
            <a:avLst/>
          </a:prstGeom>
        </p:spPr>
        <p:txBody>
          <a:bodyPr anchor="t" rtlCol="false" tIns="0" lIns="0" bIns="0" rIns="0">
            <a:spAutoFit/>
          </a:bodyPr>
          <a:lstStyle/>
          <a:p>
            <a:pPr algn="just">
              <a:lnSpc>
                <a:spcPts val="2520"/>
              </a:lnSpc>
            </a:pPr>
            <a:r>
              <a:rPr lang="en-US" sz="2100" b="true">
                <a:solidFill>
                  <a:srgbClr val="000000"/>
                </a:solidFill>
                <a:latin typeface="Montserrat Medium"/>
                <a:ea typeface="Montserrat Medium"/>
                <a:cs typeface="Montserrat Medium"/>
                <a:sym typeface="Montserrat Medium"/>
              </a:rPr>
              <a:t>Dari benchmarking models ini diperoleh Top 5 Model yaitu Random Forest (RF) sebagai yang paling unggul. RF memiliki Precision tertinggi (0.665) dan F0.5-Score terbaik (0.481), menunjukkan efektivitasnya dalam meminimalkan False Positives. Model ini diikuti oleh Logistic Regression, Soft Voting, Stacking, dan Decision Tree, yang menunjukkan performa bervariasi namun tetap kompetitif.</a:t>
            </a:r>
          </a:p>
          <a:p>
            <a:pPr algn="just">
              <a:lnSpc>
                <a:spcPts val="252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0202" y="-196832"/>
            <a:ext cx="18668404" cy="1574629"/>
            <a:chOff x="0" y="0"/>
            <a:chExt cx="4916781" cy="414717"/>
          </a:xfrm>
        </p:grpSpPr>
        <p:sp>
          <p:nvSpPr>
            <p:cNvPr name="Freeform 3" id="3"/>
            <p:cNvSpPr/>
            <p:nvPr/>
          </p:nvSpPr>
          <p:spPr>
            <a:xfrm flipH="false" flipV="false" rot="0">
              <a:off x="0" y="0"/>
              <a:ext cx="4916781" cy="414717"/>
            </a:xfrm>
            <a:custGeom>
              <a:avLst/>
              <a:gdLst/>
              <a:ahLst/>
              <a:cxnLst/>
              <a:rect r="r" b="b" t="t" l="l"/>
              <a:pathLst>
                <a:path h="414717" w="4916781">
                  <a:moveTo>
                    <a:pt x="0" y="0"/>
                  </a:moveTo>
                  <a:lnTo>
                    <a:pt x="4916781" y="0"/>
                  </a:lnTo>
                  <a:lnTo>
                    <a:pt x="4916781" y="414717"/>
                  </a:lnTo>
                  <a:lnTo>
                    <a:pt x="0" y="414717"/>
                  </a:lnTo>
                  <a:close/>
                </a:path>
              </a:pathLst>
            </a:custGeom>
            <a:solidFill>
              <a:srgbClr val="103A6C"/>
            </a:solidFill>
          </p:spPr>
        </p:sp>
        <p:sp>
          <p:nvSpPr>
            <p:cNvPr name="TextBox 4" id="4"/>
            <p:cNvSpPr txBox="true"/>
            <p:nvPr/>
          </p:nvSpPr>
          <p:spPr>
            <a:xfrm>
              <a:off x="0" y="-38100"/>
              <a:ext cx="4916781" cy="452817"/>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8450279" y="1235791"/>
            <a:ext cx="9837721" cy="9051209"/>
            <a:chOff x="0" y="0"/>
            <a:chExt cx="2591005" cy="2383858"/>
          </a:xfrm>
        </p:grpSpPr>
        <p:sp>
          <p:nvSpPr>
            <p:cNvPr name="Freeform 6" id="6"/>
            <p:cNvSpPr/>
            <p:nvPr/>
          </p:nvSpPr>
          <p:spPr>
            <a:xfrm flipH="false" flipV="false" rot="0">
              <a:off x="0" y="0"/>
              <a:ext cx="2591005" cy="2383858"/>
            </a:xfrm>
            <a:custGeom>
              <a:avLst/>
              <a:gdLst/>
              <a:ahLst/>
              <a:cxnLst/>
              <a:rect r="r" b="b" t="t" l="l"/>
              <a:pathLst>
                <a:path h="2383858" w="2591005">
                  <a:moveTo>
                    <a:pt x="0" y="0"/>
                  </a:moveTo>
                  <a:lnTo>
                    <a:pt x="2591005" y="0"/>
                  </a:lnTo>
                  <a:lnTo>
                    <a:pt x="2591005" y="2383858"/>
                  </a:lnTo>
                  <a:lnTo>
                    <a:pt x="0" y="2383858"/>
                  </a:lnTo>
                  <a:close/>
                </a:path>
              </a:pathLst>
            </a:custGeom>
            <a:solidFill>
              <a:srgbClr val="103A6C"/>
            </a:solidFill>
          </p:spPr>
        </p:sp>
        <p:sp>
          <p:nvSpPr>
            <p:cNvPr name="TextBox 7" id="7"/>
            <p:cNvSpPr txBox="true"/>
            <p:nvPr/>
          </p:nvSpPr>
          <p:spPr>
            <a:xfrm>
              <a:off x="0" y="-38100"/>
              <a:ext cx="2591005" cy="2421958"/>
            </a:xfrm>
            <a:prstGeom prst="rect">
              <a:avLst/>
            </a:prstGeom>
          </p:spPr>
          <p:txBody>
            <a:bodyPr anchor="ctr" rtlCol="false" tIns="50800" lIns="50800" bIns="50800" rIns="50800"/>
            <a:lstStyle/>
            <a:p>
              <a:pPr algn="ctr">
                <a:lnSpc>
                  <a:spcPts val="2100"/>
                </a:lnSpc>
              </a:pPr>
            </a:p>
          </p:txBody>
        </p:sp>
      </p:grpSp>
      <p:sp>
        <p:nvSpPr>
          <p:cNvPr name="TextBox 8" id="8"/>
          <p:cNvSpPr txBox="true"/>
          <p:nvPr/>
        </p:nvSpPr>
        <p:spPr>
          <a:xfrm rot="0">
            <a:off x="3867357" y="426166"/>
            <a:ext cx="13059877" cy="542925"/>
          </a:xfrm>
          <a:prstGeom prst="rect">
            <a:avLst/>
          </a:prstGeom>
        </p:spPr>
        <p:txBody>
          <a:bodyPr anchor="t" rtlCol="false" tIns="0" lIns="0" bIns="0" rIns="0">
            <a:spAutoFit/>
          </a:bodyPr>
          <a:lstStyle/>
          <a:p>
            <a:pPr algn="ctr">
              <a:lnSpc>
                <a:spcPts val="4200"/>
              </a:lnSpc>
            </a:pPr>
            <a:r>
              <a:rPr lang="en-US" b="true" sz="3500">
                <a:solidFill>
                  <a:srgbClr val="FFFFFF"/>
                </a:solidFill>
                <a:latin typeface="Montserrat Semi-Bold"/>
                <a:ea typeface="Montserrat Semi-Bold"/>
                <a:cs typeface="Montserrat Semi-Bold"/>
                <a:sym typeface="Montserrat Semi-Bold"/>
              </a:rPr>
              <a:t>Eksperimen Multikolinearitas &amp; Balancing</a:t>
            </a:r>
          </a:p>
        </p:txBody>
      </p:sp>
      <p:sp>
        <p:nvSpPr>
          <p:cNvPr name="TextBox 9" id="9"/>
          <p:cNvSpPr txBox="true"/>
          <p:nvPr/>
        </p:nvSpPr>
        <p:spPr>
          <a:xfrm rot="0">
            <a:off x="755919" y="5891570"/>
            <a:ext cx="5728230" cy="396240"/>
          </a:xfrm>
          <a:prstGeom prst="rect">
            <a:avLst/>
          </a:prstGeom>
        </p:spPr>
        <p:txBody>
          <a:bodyPr anchor="t" rtlCol="false" tIns="0" lIns="0" bIns="0" rIns="0">
            <a:spAutoFit/>
          </a:bodyPr>
          <a:lstStyle/>
          <a:p>
            <a:pPr algn="l">
              <a:lnSpc>
                <a:spcPts val="3359"/>
              </a:lnSpc>
            </a:pPr>
            <a:r>
              <a:rPr lang="en-US" b="true" sz="2400">
                <a:solidFill>
                  <a:srgbClr val="000000"/>
                </a:solidFill>
                <a:latin typeface="Montserrat Medium"/>
                <a:ea typeface="Montserrat Medium"/>
                <a:cs typeface="Montserrat Medium"/>
                <a:sym typeface="Montserrat Medium"/>
              </a:rPr>
              <a:t>Menghapus variabel ‘nr.employed’</a:t>
            </a:r>
          </a:p>
        </p:txBody>
      </p:sp>
      <p:sp>
        <p:nvSpPr>
          <p:cNvPr name="TextBox 10" id="10"/>
          <p:cNvSpPr txBox="true"/>
          <p:nvPr/>
        </p:nvSpPr>
        <p:spPr>
          <a:xfrm rot="0">
            <a:off x="755919" y="5557072"/>
            <a:ext cx="5728230" cy="352425"/>
          </a:xfrm>
          <a:prstGeom prst="rect">
            <a:avLst/>
          </a:prstGeom>
        </p:spPr>
        <p:txBody>
          <a:bodyPr anchor="t" rtlCol="false" tIns="0" lIns="0" bIns="0" rIns="0">
            <a:spAutoFit/>
          </a:bodyPr>
          <a:lstStyle/>
          <a:p>
            <a:pPr algn="l">
              <a:lnSpc>
                <a:spcPts val="2879"/>
              </a:lnSpc>
            </a:pPr>
            <a:r>
              <a:rPr lang="en-US" b="true" sz="2400">
                <a:solidFill>
                  <a:srgbClr val="F8B826"/>
                </a:solidFill>
                <a:latin typeface="Montserrat Semi-Bold"/>
                <a:ea typeface="Montserrat Semi-Bold"/>
                <a:cs typeface="Montserrat Semi-Bold"/>
                <a:sym typeface="Montserrat Semi-Bold"/>
              </a:rPr>
              <a:t>Eksperimen # 1</a:t>
            </a:r>
          </a:p>
        </p:txBody>
      </p:sp>
      <p:sp>
        <p:nvSpPr>
          <p:cNvPr name="TextBox 11" id="11"/>
          <p:cNvSpPr txBox="true"/>
          <p:nvPr/>
        </p:nvSpPr>
        <p:spPr>
          <a:xfrm rot="0">
            <a:off x="755919" y="6709987"/>
            <a:ext cx="5728230" cy="396240"/>
          </a:xfrm>
          <a:prstGeom prst="rect">
            <a:avLst/>
          </a:prstGeom>
        </p:spPr>
        <p:txBody>
          <a:bodyPr anchor="t" rtlCol="false" tIns="0" lIns="0" bIns="0" rIns="0">
            <a:spAutoFit/>
          </a:bodyPr>
          <a:lstStyle/>
          <a:p>
            <a:pPr algn="l">
              <a:lnSpc>
                <a:spcPts val="3359"/>
              </a:lnSpc>
            </a:pPr>
            <a:r>
              <a:rPr lang="en-US" b="true" sz="2400">
                <a:solidFill>
                  <a:srgbClr val="000000"/>
                </a:solidFill>
                <a:latin typeface="Montserrat Medium"/>
                <a:ea typeface="Montserrat Medium"/>
                <a:cs typeface="Montserrat Medium"/>
                <a:sym typeface="Montserrat Medium"/>
              </a:rPr>
              <a:t>Menghapus variabel ‘euribor3m’</a:t>
            </a:r>
          </a:p>
        </p:txBody>
      </p:sp>
      <p:sp>
        <p:nvSpPr>
          <p:cNvPr name="TextBox 12" id="12"/>
          <p:cNvSpPr txBox="true"/>
          <p:nvPr/>
        </p:nvSpPr>
        <p:spPr>
          <a:xfrm rot="0">
            <a:off x="755919" y="6376612"/>
            <a:ext cx="5728230" cy="352425"/>
          </a:xfrm>
          <a:prstGeom prst="rect">
            <a:avLst/>
          </a:prstGeom>
        </p:spPr>
        <p:txBody>
          <a:bodyPr anchor="t" rtlCol="false" tIns="0" lIns="0" bIns="0" rIns="0">
            <a:spAutoFit/>
          </a:bodyPr>
          <a:lstStyle/>
          <a:p>
            <a:pPr algn="l">
              <a:lnSpc>
                <a:spcPts val="2879"/>
              </a:lnSpc>
            </a:pPr>
            <a:r>
              <a:rPr lang="en-US" b="true" sz="2400">
                <a:solidFill>
                  <a:srgbClr val="F8B826"/>
                </a:solidFill>
                <a:latin typeface="Montserrat Semi-Bold"/>
                <a:ea typeface="Montserrat Semi-Bold"/>
                <a:cs typeface="Montserrat Semi-Bold"/>
                <a:sym typeface="Montserrat Semi-Bold"/>
              </a:rPr>
              <a:t>Eksperimen # 2</a:t>
            </a:r>
          </a:p>
        </p:txBody>
      </p:sp>
      <p:sp>
        <p:nvSpPr>
          <p:cNvPr name="TextBox 13" id="13"/>
          <p:cNvSpPr txBox="true"/>
          <p:nvPr/>
        </p:nvSpPr>
        <p:spPr>
          <a:xfrm rot="0">
            <a:off x="755919" y="7506277"/>
            <a:ext cx="5728230" cy="396240"/>
          </a:xfrm>
          <a:prstGeom prst="rect">
            <a:avLst/>
          </a:prstGeom>
        </p:spPr>
        <p:txBody>
          <a:bodyPr anchor="t" rtlCol="false" tIns="0" lIns="0" bIns="0" rIns="0">
            <a:spAutoFit/>
          </a:bodyPr>
          <a:lstStyle/>
          <a:p>
            <a:pPr algn="l">
              <a:lnSpc>
                <a:spcPts val="3359"/>
              </a:lnSpc>
            </a:pPr>
            <a:r>
              <a:rPr lang="en-US" b="true" sz="2400">
                <a:solidFill>
                  <a:srgbClr val="000000"/>
                </a:solidFill>
                <a:latin typeface="Montserrat Medium"/>
                <a:ea typeface="Montserrat Medium"/>
                <a:cs typeface="Montserrat Medium"/>
                <a:sym typeface="Montserrat Medium"/>
              </a:rPr>
              <a:t>Menghapus variabel ‘emp.var.rate’</a:t>
            </a:r>
          </a:p>
        </p:txBody>
      </p:sp>
      <p:sp>
        <p:nvSpPr>
          <p:cNvPr name="TextBox 14" id="14"/>
          <p:cNvSpPr txBox="true"/>
          <p:nvPr/>
        </p:nvSpPr>
        <p:spPr>
          <a:xfrm rot="0">
            <a:off x="755919" y="7191952"/>
            <a:ext cx="5728230" cy="352425"/>
          </a:xfrm>
          <a:prstGeom prst="rect">
            <a:avLst/>
          </a:prstGeom>
        </p:spPr>
        <p:txBody>
          <a:bodyPr anchor="t" rtlCol="false" tIns="0" lIns="0" bIns="0" rIns="0">
            <a:spAutoFit/>
          </a:bodyPr>
          <a:lstStyle/>
          <a:p>
            <a:pPr algn="l">
              <a:lnSpc>
                <a:spcPts val="2879"/>
              </a:lnSpc>
            </a:pPr>
            <a:r>
              <a:rPr lang="en-US" b="true" sz="2400">
                <a:solidFill>
                  <a:srgbClr val="F8B826"/>
                </a:solidFill>
                <a:latin typeface="Montserrat Semi-Bold"/>
                <a:ea typeface="Montserrat Semi-Bold"/>
                <a:cs typeface="Montserrat Semi-Bold"/>
                <a:sym typeface="Montserrat Semi-Bold"/>
              </a:rPr>
              <a:t>Eksperimen # 3</a:t>
            </a:r>
          </a:p>
        </p:txBody>
      </p:sp>
      <p:sp>
        <p:nvSpPr>
          <p:cNvPr name="TextBox 15" id="15"/>
          <p:cNvSpPr txBox="true"/>
          <p:nvPr/>
        </p:nvSpPr>
        <p:spPr>
          <a:xfrm rot="0">
            <a:off x="755919" y="8321617"/>
            <a:ext cx="6063532" cy="396240"/>
          </a:xfrm>
          <a:prstGeom prst="rect">
            <a:avLst/>
          </a:prstGeom>
        </p:spPr>
        <p:txBody>
          <a:bodyPr anchor="t" rtlCol="false" tIns="0" lIns="0" bIns="0" rIns="0">
            <a:spAutoFit/>
          </a:bodyPr>
          <a:lstStyle/>
          <a:p>
            <a:pPr algn="l">
              <a:lnSpc>
                <a:spcPts val="3359"/>
              </a:lnSpc>
            </a:pPr>
            <a:r>
              <a:rPr lang="en-US" b="true" sz="2400">
                <a:solidFill>
                  <a:srgbClr val="000000"/>
                </a:solidFill>
                <a:latin typeface="Montserrat Medium"/>
                <a:ea typeface="Montserrat Medium"/>
                <a:cs typeface="Montserrat Medium"/>
                <a:sym typeface="Montserrat Medium"/>
              </a:rPr>
              <a:t>Menghapus variabel ketiga variabel</a:t>
            </a:r>
          </a:p>
        </p:txBody>
      </p:sp>
      <p:sp>
        <p:nvSpPr>
          <p:cNvPr name="TextBox 16" id="16"/>
          <p:cNvSpPr txBox="true"/>
          <p:nvPr/>
        </p:nvSpPr>
        <p:spPr>
          <a:xfrm rot="0">
            <a:off x="755919" y="7988242"/>
            <a:ext cx="6063532" cy="352425"/>
          </a:xfrm>
          <a:prstGeom prst="rect">
            <a:avLst/>
          </a:prstGeom>
        </p:spPr>
        <p:txBody>
          <a:bodyPr anchor="t" rtlCol="false" tIns="0" lIns="0" bIns="0" rIns="0">
            <a:spAutoFit/>
          </a:bodyPr>
          <a:lstStyle/>
          <a:p>
            <a:pPr algn="l">
              <a:lnSpc>
                <a:spcPts val="2879"/>
              </a:lnSpc>
            </a:pPr>
            <a:r>
              <a:rPr lang="en-US" b="true" sz="2400">
                <a:solidFill>
                  <a:srgbClr val="F8B826"/>
                </a:solidFill>
                <a:latin typeface="Montserrat Semi-Bold"/>
                <a:ea typeface="Montserrat Semi-Bold"/>
                <a:cs typeface="Montserrat Semi-Bold"/>
                <a:sym typeface="Montserrat Semi-Bold"/>
              </a:rPr>
              <a:t>Eksperimen # 4</a:t>
            </a:r>
          </a:p>
        </p:txBody>
      </p:sp>
      <p:sp>
        <p:nvSpPr>
          <p:cNvPr name="TextBox 17" id="17"/>
          <p:cNvSpPr txBox="true"/>
          <p:nvPr/>
        </p:nvSpPr>
        <p:spPr>
          <a:xfrm rot="0">
            <a:off x="198448" y="1569907"/>
            <a:ext cx="8004181" cy="3749040"/>
          </a:xfrm>
          <a:prstGeom prst="rect">
            <a:avLst/>
          </a:prstGeom>
        </p:spPr>
        <p:txBody>
          <a:bodyPr anchor="t" rtlCol="false" tIns="0" lIns="0" bIns="0" rIns="0">
            <a:spAutoFit/>
          </a:bodyPr>
          <a:lstStyle/>
          <a:p>
            <a:pPr algn="just">
              <a:lnSpc>
                <a:spcPts val="3359"/>
              </a:lnSpc>
            </a:pPr>
            <a:r>
              <a:rPr lang="en-US" sz="2400">
                <a:solidFill>
                  <a:srgbClr val="000000"/>
                </a:solidFill>
                <a:latin typeface="Montserrat"/>
                <a:ea typeface="Montserrat"/>
                <a:cs typeface="Montserrat"/>
                <a:sym typeface="Montserrat"/>
              </a:rPr>
              <a:t>Tiga kolom makroekonomi (nr.employed, euribor3m, emp.var.rate) saling berkorelasi karena mengandung informasi yang tumpang tindih. Kolom ini dipilih sebagai  Fitur Variables  karena berpengaruh signifikan terhadap Target Variable (Y). Maka pada tahap ini akan diuji dampaknya dengan menghapus salah satu atau ketiganya dari model.</a:t>
            </a:r>
          </a:p>
          <a:p>
            <a:pPr algn="just">
              <a:lnSpc>
                <a:spcPts val="3359"/>
              </a:lnSpc>
              <a:spcBef>
                <a:spcPct val="0"/>
              </a:spcBef>
            </a:pPr>
          </a:p>
        </p:txBody>
      </p:sp>
      <p:sp>
        <p:nvSpPr>
          <p:cNvPr name="Freeform 18" id="18"/>
          <p:cNvSpPr/>
          <p:nvPr/>
        </p:nvSpPr>
        <p:spPr>
          <a:xfrm flipH="false" flipV="false" rot="0">
            <a:off x="335874" y="288455"/>
            <a:ext cx="840091" cy="827871"/>
          </a:xfrm>
          <a:custGeom>
            <a:avLst/>
            <a:gdLst/>
            <a:ahLst/>
            <a:cxnLst/>
            <a:rect r="r" b="b" t="t" l="l"/>
            <a:pathLst>
              <a:path h="827871" w="840091">
                <a:moveTo>
                  <a:pt x="0" y="0"/>
                </a:moveTo>
                <a:lnTo>
                  <a:pt x="840091" y="0"/>
                </a:lnTo>
                <a:lnTo>
                  <a:pt x="840091" y="827871"/>
                </a:lnTo>
                <a:lnTo>
                  <a:pt x="0" y="827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1500336" y="558696"/>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grpSp>
        <p:nvGrpSpPr>
          <p:cNvPr name="Group 20" id="20"/>
          <p:cNvGrpSpPr/>
          <p:nvPr/>
        </p:nvGrpSpPr>
        <p:grpSpPr>
          <a:xfrm rot="0">
            <a:off x="15130729" y="1564935"/>
            <a:ext cx="2936487" cy="3915769"/>
            <a:chOff x="0" y="0"/>
            <a:chExt cx="3915316" cy="5221025"/>
          </a:xfrm>
        </p:grpSpPr>
        <p:sp>
          <p:nvSpPr>
            <p:cNvPr name="TextBox 21" id="21"/>
            <p:cNvSpPr txBox="true"/>
            <p:nvPr/>
          </p:nvSpPr>
          <p:spPr>
            <a:xfrm rot="0">
              <a:off x="0" y="594162"/>
              <a:ext cx="3346531" cy="515620"/>
            </a:xfrm>
            <a:prstGeom prst="rect">
              <a:avLst/>
            </a:prstGeom>
          </p:spPr>
          <p:txBody>
            <a:bodyPr anchor="t" rtlCol="false" tIns="0" lIns="0" bIns="0" rIns="0">
              <a:spAutoFit/>
            </a:bodyPr>
            <a:lstStyle/>
            <a:p>
              <a:pPr algn="l">
                <a:lnSpc>
                  <a:spcPts val="3359"/>
                </a:lnSpc>
              </a:pPr>
              <a:r>
                <a:rPr lang="en-US" b="true" sz="2400">
                  <a:solidFill>
                    <a:srgbClr val="FFFFFF"/>
                  </a:solidFill>
                  <a:latin typeface="Montserrat Medium"/>
                  <a:ea typeface="Montserrat Medium"/>
                  <a:cs typeface="Montserrat Medium"/>
                  <a:sym typeface="Montserrat Medium"/>
                </a:rPr>
                <a:t>Class Weight</a:t>
              </a:r>
            </a:p>
          </p:txBody>
        </p:sp>
        <p:sp>
          <p:nvSpPr>
            <p:cNvPr name="TextBox 22" id="22"/>
            <p:cNvSpPr txBox="true"/>
            <p:nvPr/>
          </p:nvSpPr>
          <p:spPr>
            <a:xfrm rot="0">
              <a:off x="0" y="9525"/>
              <a:ext cx="3346531" cy="473075"/>
            </a:xfrm>
            <a:prstGeom prst="rect">
              <a:avLst/>
            </a:prstGeom>
          </p:spPr>
          <p:txBody>
            <a:bodyPr anchor="t" rtlCol="false" tIns="0" lIns="0" bIns="0" rIns="0">
              <a:spAutoFit/>
            </a:bodyPr>
            <a:lstStyle/>
            <a:p>
              <a:pPr algn="l">
                <a:lnSpc>
                  <a:spcPts val="2879"/>
                </a:lnSpc>
              </a:pPr>
              <a:r>
                <a:rPr lang="en-US" b="true" sz="2400">
                  <a:solidFill>
                    <a:srgbClr val="FFDE59"/>
                  </a:solidFill>
                  <a:latin typeface="Montserrat Semi-Bold"/>
                  <a:ea typeface="Montserrat Semi-Bold"/>
                  <a:cs typeface="Montserrat Semi-Bold"/>
                  <a:sym typeface="Montserrat Semi-Bold"/>
                </a:rPr>
                <a:t>Eksperimen # 1</a:t>
              </a:r>
            </a:p>
          </p:txBody>
        </p:sp>
        <p:sp>
          <p:nvSpPr>
            <p:cNvPr name="TextBox 23" id="23"/>
            <p:cNvSpPr txBox="true"/>
            <p:nvPr/>
          </p:nvSpPr>
          <p:spPr>
            <a:xfrm rot="0">
              <a:off x="0" y="1716672"/>
              <a:ext cx="3915316" cy="1633220"/>
            </a:xfrm>
            <a:prstGeom prst="rect">
              <a:avLst/>
            </a:prstGeom>
          </p:spPr>
          <p:txBody>
            <a:bodyPr anchor="t" rtlCol="false" tIns="0" lIns="0" bIns="0" rIns="0">
              <a:spAutoFit/>
            </a:bodyPr>
            <a:lstStyle/>
            <a:p>
              <a:pPr algn="l">
                <a:lnSpc>
                  <a:spcPts val="3359"/>
                </a:lnSpc>
              </a:pPr>
              <a:r>
                <a:rPr lang="en-US" b="true" sz="2400">
                  <a:solidFill>
                    <a:srgbClr val="FFFFFF"/>
                  </a:solidFill>
                  <a:latin typeface="Montserrat Medium"/>
                  <a:ea typeface="Montserrat Medium"/>
                  <a:cs typeface="Montserrat Medium"/>
                  <a:sym typeface="Montserrat Medium"/>
                </a:rPr>
                <a:t>SMOTE / Oversampling Balancing</a:t>
              </a:r>
            </a:p>
          </p:txBody>
        </p:sp>
        <p:sp>
          <p:nvSpPr>
            <p:cNvPr name="TextBox 24" id="24"/>
            <p:cNvSpPr txBox="true"/>
            <p:nvPr/>
          </p:nvSpPr>
          <p:spPr>
            <a:xfrm rot="0">
              <a:off x="0" y="1256297"/>
              <a:ext cx="3346531" cy="473075"/>
            </a:xfrm>
            <a:prstGeom prst="rect">
              <a:avLst/>
            </a:prstGeom>
          </p:spPr>
          <p:txBody>
            <a:bodyPr anchor="t" rtlCol="false" tIns="0" lIns="0" bIns="0" rIns="0">
              <a:spAutoFit/>
            </a:bodyPr>
            <a:lstStyle/>
            <a:p>
              <a:pPr algn="l">
                <a:lnSpc>
                  <a:spcPts val="2879"/>
                </a:lnSpc>
              </a:pPr>
              <a:r>
                <a:rPr lang="en-US" b="true" sz="2400">
                  <a:solidFill>
                    <a:srgbClr val="FFDE59"/>
                  </a:solidFill>
                  <a:latin typeface="Montserrat Semi-Bold"/>
                  <a:ea typeface="Montserrat Semi-Bold"/>
                  <a:cs typeface="Montserrat Semi-Bold"/>
                  <a:sym typeface="Montserrat Semi-Bold"/>
                </a:rPr>
                <a:t>Eksperimen # 2</a:t>
              </a:r>
            </a:p>
          </p:txBody>
        </p:sp>
        <p:sp>
          <p:nvSpPr>
            <p:cNvPr name="TextBox 25" id="25"/>
            <p:cNvSpPr txBox="true"/>
            <p:nvPr/>
          </p:nvSpPr>
          <p:spPr>
            <a:xfrm rot="0">
              <a:off x="0" y="4146605"/>
              <a:ext cx="3346531" cy="1074420"/>
            </a:xfrm>
            <a:prstGeom prst="rect">
              <a:avLst/>
            </a:prstGeom>
          </p:spPr>
          <p:txBody>
            <a:bodyPr anchor="t" rtlCol="false" tIns="0" lIns="0" bIns="0" rIns="0">
              <a:spAutoFit/>
            </a:bodyPr>
            <a:lstStyle/>
            <a:p>
              <a:pPr algn="l">
                <a:lnSpc>
                  <a:spcPts val="3359"/>
                </a:lnSpc>
              </a:pPr>
              <a:r>
                <a:rPr lang="en-US" b="true" sz="2400">
                  <a:solidFill>
                    <a:srgbClr val="FFFFFF"/>
                  </a:solidFill>
                  <a:latin typeface="Montserrat Medium"/>
                  <a:ea typeface="Montserrat Medium"/>
                  <a:cs typeface="Montserrat Medium"/>
                  <a:sym typeface="Montserrat Medium"/>
                </a:rPr>
                <a:t>SMOTE TOMEK Balancing</a:t>
              </a:r>
            </a:p>
          </p:txBody>
        </p:sp>
        <p:sp>
          <p:nvSpPr>
            <p:cNvPr name="TextBox 26" id="26"/>
            <p:cNvSpPr txBox="true"/>
            <p:nvPr/>
          </p:nvSpPr>
          <p:spPr>
            <a:xfrm rot="0">
              <a:off x="0" y="3584630"/>
              <a:ext cx="3346531" cy="473075"/>
            </a:xfrm>
            <a:prstGeom prst="rect">
              <a:avLst/>
            </a:prstGeom>
          </p:spPr>
          <p:txBody>
            <a:bodyPr anchor="t" rtlCol="false" tIns="0" lIns="0" bIns="0" rIns="0">
              <a:spAutoFit/>
            </a:bodyPr>
            <a:lstStyle/>
            <a:p>
              <a:pPr algn="l">
                <a:lnSpc>
                  <a:spcPts val="2879"/>
                </a:lnSpc>
              </a:pPr>
              <a:r>
                <a:rPr lang="en-US" b="true" sz="2400">
                  <a:solidFill>
                    <a:srgbClr val="FFDE59"/>
                  </a:solidFill>
                  <a:latin typeface="Montserrat Semi-Bold"/>
                  <a:ea typeface="Montserrat Semi-Bold"/>
                  <a:cs typeface="Montserrat Semi-Bold"/>
                  <a:sym typeface="Montserrat Semi-Bold"/>
                </a:rPr>
                <a:t>Eksperimen # 3</a:t>
              </a:r>
            </a:p>
          </p:txBody>
        </p:sp>
      </p:grpSp>
      <p:sp>
        <p:nvSpPr>
          <p:cNvPr name="Freeform 27" id="27"/>
          <p:cNvSpPr/>
          <p:nvPr/>
        </p:nvSpPr>
        <p:spPr>
          <a:xfrm flipH="false" flipV="false" rot="0">
            <a:off x="8594464" y="1381575"/>
            <a:ext cx="6278580" cy="5006389"/>
          </a:xfrm>
          <a:custGeom>
            <a:avLst/>
            <a:gdLst/>
            <a:ahLst/>
            <a:cxnLst/>
            <a:rect r="r" b="b" t="t" l="l"/>
            <a:pathLst>
              <a:path h="5006389" w="6278580">
                <a:moveTo>
                  <a:pt x="0" y="0"/>
                </a:moveTo>
                <a:lnTo>
                  <a:pt x="6278580" y="0"/>
                </a:lnTo>
                <a:lnTo>
                  <a:pt x="6278580" y="5006390"/>
                </a:lnTo>
                <a:lnTo>
                  <a:pt x="0" y="5006390"/>
                </a:lnTo>
                <a:lnTo>
                  <a:pt x="0" y="0"/>
                </a:lnTo>
                <a:close/>
              </a:path>
            </a:pathLst>
          </a:custGeom>
          <a:blipFill>
            <a:blip r:embed="rId4"/>
            <a:stretch>
              <a:fillRect l="0" t="0" r="0" b="0"/>
            </a:stretch>
          </a:blipFill>
        </p:spPr>
      </p:sp>
      <p:sp>
        <p:nvSpPr>
          <p:cNvPr name="TextBox 28" id="28"/>
          <p:cNvSpPr txBox="true"/>
          <p:nvPr/>
        </p:nvSpPr>
        <p:spPr>
          <a:xfrm rot="0">
            <a:off x="9112689" y="7528726"/>
            <a:ext cx="8512901" cy="2072640"/>
          </a:xfrm>
          <a:prstGeom prst="rect">
            <a:avLst/>
          </a:prstGeom>
        </p:spPr>
        <p:txBody>
          <a:bodyPr anchor="t" rtlCol="false" tIns="0" lIns="0" bIns="0" rIns="0">
            <a:spAutoFit/>
          </a:bodyPr>
          <a:lstStyle/>
          <a:p>
            <a:pPr algn="just">
              <a:lnSpc>
                <a:spcPts val="3359"/>
              </a:lnSpc>
            </a:pPr>
            <a:r>
              <a:rPr lang="en-US" sz="2399">
                <a:solidFill>
                  <a:srgbClr val="FFFFFF"/>
                </a:solidFill>
                <a:latin typeface="Montserrat"/>
                <a:ea typeface="Montserrat"/>
                <a:cs typeface="Montserrat"/>
                <a:sym typeface="Montserrat"/>
              </a:rPr>
              <a:t>Ketidakseimbangan kelas dapat menyebabkan model cenderung bias terhadap kelas mayoritas. Oleh karena itu, dilakukan eksperimen Balancing Method untuk mengevaluasi pengaruhnya terhadap performa model.</a:t>
            </a:r>
          </a:p>
          <a:p>
            <a:pPr algn="just">
              <a:lnSpc>
                <a:spcPts val="3359"/>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9202" y="-212731"/>
            <a:ext cx="18668404" cy="1350812"/>
            <a:chOff x="0" y="0"/>
            <a:chExt cx="4916781" cy="355769"/>
          </a:xfrm>
        </p:grpSpPr>
        <p:sp>
          <p:nvSpPr>
            <p:cNvPr name="Freeform 3" id="3"/>
            <p:cNvSpPr/>
            <p:nvPr/>
          </p:nvSpPr>
          <p:spPr>
            <a:xfrm flipH="false" flipV="false" rot="0">
              <a:off x="0" y="0"/>
              <a:ext cx="4916781" cy="355769"/>
            </a:xfrm>
            <a:custGeom>
              <a:avLst/>
              <a:gdLst/>
              <a:ahLst/>
              <a:cxnLst/>
              <a:rect r="r" b="b" t="t" l="l"/>
              <a:pathLst>
                <a:path h="355769" w="4916781">
                  <a:moveTo>
                    <a:pt x="0" y="0"/>
                  </a:moveTo>
                  <a:lnTo>
                    <a:pt x="4916781" y="0"/>
                  </a:lnTo>
                  <a:lnTo>
                    <a:pt x="4916781" y="355769"/>
                  </a:lnTo>
                  <a:lnTo>
                    <a:pt x="0" y="355769"/>
                  </a:lnTo>
                  <a:close/>
                </a:path>
              </a:pathLst>
            </a:custGeom>
            <a:solidFill>
              <a:srgbClr val="103A6C"/>
            </a:solidFill>
          </p:spPr>
        </p:sp>
        <p:sp>
          <p:nvSpPr>
            <p:cNvPr name="TextBox 4" id="4"/>
            <p:cNvSpPr txBox="true"/>
            <p:nvPr/>
          </p:nvSpPr>
          <p:spPr>
            <a:xfrm>
              <a:off x="0" y="-38100"/>
              <a:ext cx="4916781" cy="393869"/>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3920071" y="330145"/>
            <a:ext cx="12382120" cy="542925"/>
          </a:xfrm>
          <a:prstGeom prst="rect">
            <a:avLst/>
          </a:prstGeom>
        </p:spPr>
        <p:txBody>
          <a:bodyPr anchor="t" rtlCol="false" tIns="0" lIns="0" bIns="0" rIns="0">
            <a:spAutoFit/>
          </a:bodyPr>
          <a:lstStyle/>
          <a:p>
            <a:pPr algn="ctr">
              <a:lnSpc>
                <a:spcPts val="4200"/>
              </a:lnSpc>
            </a:pPr>
            <a:r>
              <a:rPr lang="en-US" b="true" sz="3500">
                <a:solidFill>
                  <a:srgbClr val="FFFFFF"/>
                </a:solidFill>
                <a:latin typeface="Montserrat Bold"/>
                <a:ea typeface="Montserrat Bold"/>
                <a:cs typeface="Montserrat Bold"/>
                <a:sym typeface="Montserrat Bold"/>
              </a:rPr>
              <a:t>Hasil Eksperimen Multikolinearitas &amp; Balancing</a:t>
            </a:r>
          </a:p>
        </p:txBody>
      </p:sp>
      <p:sp>
        <p:nvSpPr>
          <p:cNvPr name="Freeform 6" id="6"/>
          <p:cNvSpPr/>
          <p:nvPr/>
        </p:nvSpPr>
        <p:spPr>
          <a:xfrm flipH="false" flipV="false" rot="0">
            <a:off x="296763" y="192435"/>
            <a:ext cx="840091" cy="827871"/>
          </a:xfrm>
          <a:custGeom>
            <a:avLst/>
            <a:gdLst/>
            <a:ahLst/>
            <a:cxnLst/>
            <a:rect r="r" b="b" t="t" l="l"/>
            <a:pathLst>
              <a:path h="827871" w="840091">
                <a:moveTo>
                  <a:pt x="0" y="0"/>
                </a:moveTo>
                <a:lnTo>
                  <a:pt x="840091" y="0"/>
                </a:lnTo>
                <a:lnTo>
                  <a:pt x="840091" y="827871"/>
                </a:lnTo>
                <a:lnTo>
                  <a:pt x="0" y="827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552345" y="462675"/>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graphicFrame>
        <p:nvGraphicFramePr>
          <p:cNvPr name="Table 8" id="8"/>
          <p:cNvGraphicFramePr>
            <a:graphicFrameLocks noGrp="true"/>
          </p:cNvGraphicFramePr>
          <p:nvPr/>
        </p:nvGraphicFramePr>
        <p:xfrm>
          <a:off x="0" y="1546839"/>
          <a:ext cx="18288000" cy="2986849"/>
        </p:xfrm>
        <a:graphic>
          <a:graphicData uri="http://schemas.openxmlformats.org/drawingml/2006/table">
            <a:tbl>
              <a:tblPr/>
              <a:tblGrid>
                <a:gridCol w="436042"/>
                <a:gridCol w="1062494"/>
                <a:gridCol w="870780"/>
                <a:gridCol w="1118838"/>
                <a:gridCol w="1118838"/>
                <a:gridCol w="1118838"/>
                <a:gridCol w="1118838"/>
                <a:gridCol w="922909"/>
                <a:gridCol w="1118838"/>
                <a:gridCol w="1118838"/>
                <a:gridCol w="1118838"/>
                <a:gridCol w="1113974"/>
                <a:gridCol w="1118838"/>
                <a:gridCol w="1118838"/>
                <a:gridCol w="1118838"/>
                <a:gridCol w="1208362"/>
                <a:gridCol w="1485060"/>
              </a:tblGrid>
              <a:tr h="392764">
                <a:tc rowSpan="2">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No.</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rowSpan="2">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Model</a:t>
                      </a:r>
                      <a:endParaRPr lang="en-US" sz="1100"/>
                    </a:p>
                    <a:p>
                      <a:pPr algn="ctr">
                        <a:lnSpc>
                          <a:spcPts val="2100"/>
                        </a:lnSpc>
                      </a:pPr>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gridSpan="5">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gridSpan="5">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gridSpan="5">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r>
              <a:tr h="1040356">
                <a:tc v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No.</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vMerge="true">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Model</a:t>
                      </a:r>
                      <a:endParaRPr lang="en-US" sz="1100"/>
                    </a:p>
                    <a:p>
                      <a:pPr algn="ctr">
                        <a:lnSpc>
                          <a:spcPts val="2100"/>
                        </a:lnSpc>
                      </a:pPr>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Baseline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nr.employed</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euribor3m</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emp.var.rate </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All Three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Baseline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nr.employed</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euribor3m</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emp.var.rate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All Three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Baseline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nr.employed</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euribor3m</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emp.var.rate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b="true" sz="1500" spc="-75">
                          <a:solidFill>
                            <a:srgbClr val="FFFFFF"/>
                          </a:solidFill>
                          <a:latin typeface="Montserrat Bold"/>
                          <a:ea typeface="Montserrat Bold"/>
                          <a:cs typeface="Montserrat Bold"/>
                          <a:sym typeface="Montserrat Bold"/>
                        </a:rPr>
                        <a:t>w/o All Three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r>
              <a:tr h="310746">
                <a:tc>
                  <a:txBody>
                    <a:bodyPr anchor="t" rtlCol="false"/>
                    <a:lstStyle/>
                    <a:p>
                      <a:pPr algn="ctr">
                        <a:lnSpc>
                          <a:spcPts val="2100"/>
                        </a:lnSpc>
                        <a:defRPr/>
                      </a:pPr>
                      <a:r>
                        <a:rPr lang="en-US" sz="1500">
                          <a:solidFill>
                            <a:srgbClr val="FFFFFF"/>
                          </a:solidFill>
                          <a:latin typeface="Montserrat"/>
                          <a:ea typeface="Montserrat"/>
                          <a:cs typeface="Montserrat"/>
                          <a:sym typeface="Montserrat"/>
                        </a:rPr>
                        <a:t>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RF</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0.480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0.480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0.473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0.474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0.480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0.665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0.665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0.656</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0.654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0.665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0.228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0.228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0.224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0.226</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0.228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r>
              <a:tr h="310746">
                <a:tc>
                  <a:txBody>
                    <a:bodyPr anchor="t" rtlCol="false"/>
                    <a:lstStyle/>
                    <a:p>
                      <a:pPr algn="ctr">
                        <a:lnSpc>
                          <a:spcPts val="2100"/>
                        </a:lnSpc>
                        <a:defRPr/>
                      </a:pPr>
                      <a:r>
                        <a:rPr lang="en-US" sz="1500">
                          <a:solidFill>
                            <a:srgbClr val="FFFFFF"/>
                          </a:solidFill>
                          <a:latin typeface="Montserrat"/>
                          <a:ea typeface="Montserrat"/>
                          <a:cs typeface="Montserrat"/>
                          <a:sym typeface="Montserrat"/>
                        </a:rPr>
                        <a:t>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LogReg</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0.455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0.373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0.328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0.663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FF0000"/>
                          </a:solidFill>
                          <a:latin typeface="Montserrat Bold"/>
                          <a:ea typeface="Montserrat Bold"/>
                          <a:cs typeface="Montserrat Bold"/>
                          <a:sym typeface="Montserrat Bold"/>
                        </a:rPr>
                        <a:t>0.657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0.663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0.662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0.682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0.201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0.140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0.201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0.203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0.109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r>
              <a:tr h="310746">
                <a:tc>
                  <a:txBody>
                    <a:bodyPr anchor="t" rtlCol="false"/>
                    <a:lstStyle/>
                    <a:p>
                      <a:pPr algn="ctr">
                        <a:lnSpc>
                          <a:spcPts val="2100"/>
                        </a:lnSpc>
                        <a:defRPr/>
                      </a:pPr>
                      <a:r>
                        <a:rPr lang="en-US" sz="1500">
                          <a:solidFill>
                            <a:srgbClr val="FFFFFF"/>
                          </a:solidFill>
                          <a:latin typeface="Montserrat"/>
                          <a:ea typeface="Montserrat"/>
                          <a:cs typeface="Montserrat"/>
                          <a:sym typeface="Montserrat"/>
                        </a:rPr>
                        <a:t>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Soft Vote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0.478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0.462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0.477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0.478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0.653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0.652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0.650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0.654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0.231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0.214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0.232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0.231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0.212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r>
              <a:tr h="310746">
                <a:tc>
                  <a:txBody>
                    <a:bodyPr anchor="t" rtlCol="false"/>
                    <a:lstStyle/>
                    <a:p>
                      <a:pPr algn="ctr">
                        <a:lnSpc>
                          <a:spcPts val="2100"/>
                        </a:lnSpc>
                        <a:defRPr/>
                      </a:pPr>
                      <a:r>
                        <a:rPr lang="en-US" sz="1500">
                          <a:solidFill>
                            <a:srgbClr val="FFFFFF"/>
                          </a:solidFill>
                          <a:latin typeface="Montserrat"/>
                          <a:ea typeface="Montserrat"/>
                          <a:cs typeface="Montserrat"/>
                          <a:sym typeface="Montserrat"/>
                        </a:rPr>
                        <a:t>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Stacking</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0.484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0.484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0.481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0.479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0.484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0.647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0.639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0.241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0.241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0.240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0.239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0.241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r>
              <a:tr h="310746">
                <a:tc>
                  <a:txBody>
                    <a:bodyPr anchor="t" rtlCol="false"/>
                    <a:lstStyle/>
                    <a:p>
                      <a:pPr algn="ctr">
                        <a:lnSpc>
                          <a:spcPts val="2100"/>
                        </a:lnSpc>
                        <a:defRPr/>
                      </a:pPr>
                      <a:r>
                        <a:rPr lang="en-US" sz="1500">
                          <a:solidFill>
                            <a:srgbClr val="FFFFFF"/>
                          </a:solidFill>
                          <a:latin typeface="Montserrat"/>
                          <a:ea typeface="Montserrat"/>
                          <a:cs typeface="Montserrat"/>
                          <a:sym typeface="Montserrat"/>
                        </a:rPr>
                        <a:t>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DT</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0.458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0.645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0.646</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0.221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0.221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0.221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0.221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0.221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r>
            </a:tbl>
          </a:graphicData>
        </a:graphic>
      </p:graphicFrame>
      <p:graphicFrame>
        <p:nvGraphicFramePr>
          <p:cNvPr name="Table 9" id="9"/>
          <p:cNvGraphicFramePr>
            <a:graphicFrameLocks noGrp="true"/>
          </p:cNvGraphicFramePr>
          <p:nvPr/>
        </p:nvGraphicFramePr>
        <p:xfrm>
          <a:off x="0" y="4982633"/>
          <a:ext cx="18288000" cy="2891714"/>
        </p:xfrm>
        <a:graphic>
          <a:graphicData uri="http://schemas.openxmlformats.org/drawingml/2006/table">
            <a:tbl>
              <a:tblPr/>
              <a:tblGrid>
                <a:gridCol w="421231"/>
                <a:gridCol w="1327884"/>
                <a:gridCol w="1327884"/>
                <a:gridCol w="1327884"/>
                <a:gridCol w="1327884"/>
                <a:gridCol w="1327884"/>
                <a:gridCol w="1327884"/>
                <a:gridCol w="1327884"/>
                <a:gridCol w="1327884"/>
                <a:gridCol w="1327884"/>
                <a:gridCol w="1327884"/>
                <a:gridCol w="1327884"/>
                <a:gridCol w="1327884"/>
                <a:gridCol w="1932164"/>
              </a:tblGrid>
              <a:tr h="362407">
                <a:tc rowSpan="2">
                  <a:txBody>
                    <a:bodyPr anchor="t" rtlCol="false"/>
                    <a:lstStyle/>
                    <a:p>
                      <a:pPr algn="ctr">
                        <a:lnSpc>
                          <a:spcPts val="2520"/>
                        </a:lnSpc>
                        <a:defRPr/>
                      </a:pPr>
                      <a:r>
                        <a:rPr lang="en-US" sz="1800" b="true">
                          <a:solidFill>
                            <a:srgbClr val="FFFFFF"/>
                          </a:solidFill>
                          <a:latin typeface="Montserrat Bold"/>
                          <a:ea typeface="Montserrat Bold"/>
                          <a:cs typeface="Montserrat Bold"/>
                          <a:sym typeface="Montserrat Bold"/>
                        </a:rPr>
                        <a:t>No.</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rowSpan="2">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Model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gridSpan="4">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gridSpan="4">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gridSpan="4">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r>
              <a:tr h="683069">
                <a:tc vMerge="true">
                  <a:txBody>
                    <a:bodyPr anchor="t" rtlCol="false"/>
                    <a:lstStyle/>
                    <a:p>
                      <a:pPr algn="ctr">
                        <a:lnSpc>
                          <a:spcPts val="2520"/>
                        </a:lnSpc>
                        <a:defRPr/>
                      </a:pPr>
                      <a:r>
                        <a:rPr lang="en-US" sz="1800" b="true">
                          <a:solidFill>
                            <a:srgbClr val="FFFFFF"/>
                          </a:solidFill>
                          <a:latin typeface="Montserrat Bold"/>
                          <a:ea typeface="Montserrat Bold"/>
                          <a:cs typeface="Montserrat Bold"/>
                          <a:sym typeface="Montserrat Bold"/>
                        </a:rPr>
                        <a:t>No.</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v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Model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BM Model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Class Weight</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SMOTE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SMOTE-Tomek</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BM Model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Class Weight</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SMOTE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SMOTE-Tomek</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BM Model</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Class Weight</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SMOTE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SMOTE-Tomek</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r>
              <a:tr h="369248">
                <a:tc>
                  <a:txBody>
                    <a:bodyPr anchor="t" rtlCol="false"/>
                    <a:lstStyle/>
                    <a:p>
                      <a:pPr algn="ctr">
                        <a:lnSpc>
                          <a:spcPts val="2520"/>
                        </a:lnSpc>
                        <a:defRPr/>
                      </a:pPr>
                      <a:r>
                        <a:rPr lang="en-US" sz="1800">
                          <a:solidFill>
                            <a:srgbClr val="FFFFFF"/>
                          </a:solidFill>
                          <a:latin typeface="Montserrat"/>
                          <a:ea typeface="Montserrat"/>
                          <a:cs typeface="Montserrat"/>
                          <a:sym typeface="Montserrat"/>
                        </a:rPr>
                        <a:t>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RF</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0.480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0.437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0.468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0.469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0.665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0.411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0.228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0.585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0.550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0.550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r>
              <a:tr h="369248">
                <a:tc>
                  <a:txBody>
                    <a:bodyPr anchor="t" rtlCol="false"/>
                    <a:lstStyle/>
                    <a:p>
                      <a:pPr algn="ctr">
                        <a:lnSpc>
                          <a:spcPts val="2520"/>
                        </a:lnSpc>
                        <a:defRPr/>
                      </a:pPr>
                      <a:r>
                        <a:rPr lang="en-US" sz="1800">
                          <a:solidFill>
                            <a:srgbClr val="FFFFFF"/>
                          </a:solidFill>
                          <a:latin typeface="Montserrat"/>
                          <a:ea typeface="Montserrat"/>
                          <a:cs typeface="Montserrat"/>
                          <a:sym typeface="Montserrat"/>
                        </a:rPr>
                        <a:t>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LogReg</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0.455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0.363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0.350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0.350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0.663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0.327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0.314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0.314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0.201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4A4A4A"/>
                          </a:solidFill>
                          <a:latin typeface="Montserrat Bold"/>
                          <a:ea typeface="Montserrat Bold"/>
                          <a:cs typeface="Montserrat Bold"/>
                          <a:sym typeface="Montserrat Bold"/>
                        </a:rPr>
                        <a:t>0.641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DF4E0"/>
                    </a:solidFill>
                  </a:tcPr>
                </a:tc>
              </a:tr>
              <a:tr h="369248">
                <a:tc>
                  <a:txBody>
                    <a:bodyPr anchor="t" rtlCol="false"/>
                    <a:lstStyle/>
                    <a:p>
                      <a:pPr algn="ctr">
                        <a:lnSpc>
                          <a:spcPts val="2520"/>
                        </a:lnSpc>
                        <a:defRPr/>
                      </a:pPr>
                      <a:r>
                        <a:rPr lang="en-US" sz="1800">
                          <a:solidFill>
                            <a:srgbClr val="FFFFFF"/>
                          </a:solidFill>
                          <a:latin typeface="Montserrat"/>
                          <a:ea typeface="Montserrat"/>
                          <a:cs typeface="Montserrat"/>
                          <a:sym typeface="Montserrat"/>
                        </a:rPr>
                        <a:t>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Soft Vote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0.478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0.469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0.489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0.490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0.653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0.490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0.491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0.231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0.548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0.487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0.489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r>
              <a:tr h="369248">
                <a:tc>
                  <a:txBody>
                    <a:bodyPr anchor="t" rtlCol="false"/>
                    <a:lstStyle/>
                    <a:p>
                      <a:pPr algn="ctr">
                        <a:lnSpc>
                          <a:spcPts val="2520"/>
                        </a:lnSpc>
                        <a:defRPr/>
                      </a:pPr>
                      <a:r>
                        <a:rPr lang="en-US" sz="1800">
                          <a:solidFill>
                            <a:srgbClr val="FFFFFF"/>
                          </a:solidFill>
                          <a:latin typeface="Montserrat"/>
                          <a:ea typeface="Montserrat"/>
                          <a:cs typeface="Montserrat"/>
                          <a:sym typeface="Montserrat"/>
                        </a:rPr>
                        <a:t>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Stacking</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0.484</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0.400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0.491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0.495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0.367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0.500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0.505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0.241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0.629</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0.462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r>
              <a:tr h="369248">
                <a:tc>
                  <a:txBody>
                    <a:bodyPr anchor="t" rtlCol="false"/>
                    <a:lstStyle/>
                    <a:p>
                      <a:pPr algn="ctr">
                        <a:lnSpc>
                          <a:spcPts val="2520"/>
                        </a:lnSpc>
                        <a:defRPr/>
                      </a:pPr>
                      <a:r>
                        <a:rPr lang="en-US" sz="1800">
                          <a:solidFill>
                            <a:srgbClr val="FFFFFF"/>
                          </a:solidFill>
                          <a:latin typeface="Montserrat"/>
                          <a:ea typeface="Montserrat"/>
                          <a:cs typeface="Montserrat"/>
                          <a:sym typeface="Montserrat"/>
                        </a:rPr>
                        <a:t>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000000"/>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Decision Tree</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0.458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0.347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0.427</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0.423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0.645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0.310</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0.403</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0.398</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0.221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0.661</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0.562</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4A4A4A"/>
                          </a:solidFill>
                          <a:latin typeface="Montserrat"/>
                          <a:ea typeface="Montserrat"/>
                          <a:cs typeface="Montserrat"/>
                          <a:sym typeface="Montserrat"/>
                        </a:rPr>
                        <a:t>0.565</a:t>
                      </a:r>
                      <a:endParaRPr lang="en-US" sz="1100"/>
                    </a:p>
                  </a:txBody>
                  <a:tcPr marL="0" marR="0" marT="0" marB="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6E6E6"/>
                    </a:solidFill>
                  </a:tcPr>
                </a:tc>
              </a:tr>
            </a:tbl>
          </a:graphicData>
        </a:graphic>
      </p:graphicFrame>
      <p:sp>
        <p:nvSpPr>
          <p:cNvPr name="TextBox 10" id="10"/>
          <p:cNvSpPr txBox="true"/>
          <p:nvPr/>
        </p:nvSpPr>
        <p:spPr>
          <a:xfrm rot="0">
            <a:off x="-38100" y="1109506"/>
            <a:ext cx="3221530"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Montserrat Bold"/>
                <a:ea typeface="Montserrat Bold"/>
                <a:cs typeface="Montserrat Bold"/>
                <a:sym typeface="Montserrat Bold"/>
              </a:rPr>
              <a:t>Multikolinearitas</a:t>
            </a:r>
          </a:p>
        </p:txBody>
      </p:sp>
      <p:sp>
        <p:nvSpPr>
          <p:cNvPr name="TextBox 11" id="11"/>
          <p:cNvSpPr txBox="true"/>
          <p:nvPr/>
        </p:nvSpPr>
        <p:spPr>
          <a:xfrm rot="0">
            <a:off x="0" y="4562263"/>
            <a:ext cx="3221530"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Montserrat Bold"/>
                <a:ea typeface="Montserrat Bold"/>
                <a:cs typeface="Montserrat Bold"/>
                <a:sym typeface="Montserrat Bold"/>
              </a:rPr>
              <a:t>Balancing Methode</a:t>
            </a:r>
          </a:p>
        </p:txBody>
      </p:sp>
      <p:sp>
        <p:nvSpPr>
          <p:cNvPr name="TextBox 12" id="12"/>
          <p:cNvSpPr txBox="true"/>
          <p:nvPr/>
        </p:nvSpPr>
        <p:spPr>
          <a:xfrm rot="0">
            <a:off x="-38100" y="7950547"/>
            <a:ext cx="10477624" cy="3028950"/>
          </a:xfrm>
          <a:prstGeom prst="rect">
            <a:avLst/>
          </a:prstGeom>
        </p:spPr>
        <p:txBody>
          <a:bodyPr anchor="t" rtlCol="false" tIns="0" lIns="0" bIns="0" rIns="0">
            <a:spAutoFit/>
          </a:bodyPr>
          <a:lstStyle/>
          <a:p>
            <a:pPr algn="just" marL="431801" indent="-215900" lvl="1">
              <a:lnSpc>
                <a:spcPts val="3000"/>
              </a:lnSpc>
              <a:buFont typeface="Arial"/>
              <a:buChar char="•"/>
            </a:pPr>
            <a:r>
              <a:rPr lang="en-US" sz="2000">
                <a:solidFill>
                  <a:srgbClr val="000000"/>
                </a:solidFill>
                <a:latin typeface="Montserrat"/>
                <a:ea typeface="Montserrat"/>
                <a:cs typeface="Montserrat"/>
                <a:sym typeface="Montserrat"/>
              </a:rPr>
              <a:t>Penghapusan nr.employed menurunkan performa, terutama pada Logistic Regression. Model lebih stabil dengan </a:t>
            </a:r>
            <a:r>
              <a:rPr lang="en-US" b="true" sz="2000">
                <a:solidFill>
                  <a:srgbClr val="000000"/>
                </a:solidFill>
                <a:latin typeface="Montserrat Bold"/>
                <a:ea typeface="Montserrat Bold"/>
                <a:cs typeface="Montserrat Bold"/>
                <a:sym typeface="Montserrat Bold"/>
              </a:rPr>
              <a:t>semua fitur</a:t>
            </a:r>
            <a:r>
              <a:rPr lang="en-US" sz="2000">
                <a:solidFill>
                  <a:srgbClr val="000000"/>
                </a:solidFill>
                <a:latin typeface="Montserrat"/>
                <a:ea typeface="Montserrat"/>
                <a:cs typeface="Montserrat"/>
                <a:sym typeface="Montserrat"/>
              </a:rPr>
              <a:t> maka fitur</a:t>
            </a:r>
            <a:r>
              <a:rPr lang="en-US" b="true" sz="2000">
                <a:solidFill>
                  <a:srgbClr val="000000"/>
                </a:solidFill>
                <a:latin typeface="Montserrat Bold"/>
                <a:ea typeface="Montserrat Bold"/>
                <a:cs typeface="Montserrat Bold"/>
                <a:sym typeface="Montserrat Bold"/>
              </a:rPr>
              <a:t> dipertahankan.</a:t>
            </a:r>
          </a:p>
          <a:p>
            <a:pPr algn="just">
              <a:lnSpc>
                <a:spcPts val="3000"/>
              </a:lnSpc>
            </a:pPr>
          </a:p>
          <a:p>
            <a:pPr algn="just" marL="431801" indent="-215900" lvl="1">
              <a:lnSpc>
                <a:spcPts val="3000"/>
              </a:lnSpc>
              <a:buFont typeface="Arial"/>
              <a:buChar char="•"/>
            </a:pPr>
            <a:r>
              <a:rPr lang="en-US" sz="2000">
                <a:solidFill>
                  <a:srgbClr val="000000"/>
                </a:solidFill>
                <a:latin typeface="Montserrat"/>
                <a:ea typeface="Montserrat"/>
                <a:cs typeface="Montserrat"/>
                <a:sym typeface="Montserrat"/>
              </a:rPr>
              <a:t>Metode balancing menurunkan Precision akibat peningkatan False Positive, eksperimen akhir akan dilakukan </a:t>
            </a:r>
            <a:r>
              <a:rPr lang="en-US" b="true" sz="2000">
                <a:solidFill>
                  <a:srgbClr val="000000"/>
                </a:solidFill>
                <a:latin typeface="Montserrat Bold"/>
                <a:ea typeface="Montserrat Bold"/>
                <a:cs typeface="Montserrat Bold"/>
                <a:sym typeface="Montserrat Bold"/>
              </a:rPr>
              <a:t>tanpa balancing</a:t>
            </a:r>
            <a:r>
              <a:rPr lang="en-US" sz="2000">
                <a:solidFill>
                  <a:srgbClr val="000000"/>
                </a:solidFill>
                <a:latin typeface="Montserrat"/>
                <a:ea typeface="Montserrat"/>
                <a:cs typeface="Montserrat"/>
                <a:sym typeface="Montserrat"/>
              </a:rPr>
              <a:t>, mengingat model sudah efektif mengenali kelas positif sejak tahap </a:t>
            </a:r>
            <a:r>
              <a:rPr lang="en-US" b="true" sz="2000">
                <a:solidFill>
                  <a:srgbClr val="000000"/>
                </a:solidFill>
                <a:latin typeface="Montserrat Bold"/>
                <a:ea typeface="Montserrat Bold"/>
                <a:cs typeface="Montserrat Bold"/>
                <a:sym typeface="Montserrat Bold"/>
              </a:rPr>
              <a:t>benchmarking</a:t>
            </a:r>
            <a:r>
              <a:rPr lang="en-US" sz="2000">
                <a:solidFill>
                  <a:srgbClr val="000000"/>
                </a:solidFill>
                <a:latin typeface="Montserrat"/>
                <a:ea typeface="Montserrat"/>
                <a:cs typeface="Montserrat"/>
                <a:sym typeface="Montserrat"/>
              </a:rPr>
              <a:t>.</a:t>
            </a:r>
          </a:p>
          <a:p>
            <a:pPr algn="just">
              <a:lnSpc>
                <a:spcPts val="3000"/>
              </a:lnSpc>
            </a:pPr>
          </a:p>
          <a:p>
            <a:pPr algn="just">
              <a:lnSpc>
                <a:spcPts val="3000"/>
              </a:lnSpc>
            </a:pPr>
          </a:p>
        </p:txBody>
      </p:sp>
      <p:sp>
        <p:nvSpPr>
          <p:cNvPr name="TextBox 13" id="13"/>
          <p:cNvSpPr txBox="true"/>
          <p:nvPr/>
        </p:nvSpPr>
        <p:spPr>
          <a:xfrm rot="0">
            <a:off x="11363934" y="8211502"/>
            <a:ext cx="6523117" cy="1693545"/>
          </a:xfrm>
          <a:prstGeom prst="rect">
            <a:avLst/>
          </a:prstGeom>
        </p:spPr>
        <p:txBody>
          <a:bodyPr anchor="t" rtlCol="false" tIns="0" lIns="0" bIns="0" rIns="0">
            <a:spAutoFit/>
          </a:bodyPr>
          <a:lstStyle/>
          <a:p>
            <a:pPr algn="just">
              <a:lnSpc>
                <a:spcPts val="3449"/>
              </a:lnSpc>
            </a:pPr>
            <a:r>
              <a:rPr lang="en-US" b="true" sz="2299">
                <a:solidFill>
                  <a:srgbClr val="000000"/>
                </a:solidFill>
                <a:latin typeface="Montserrat Bold"/>
                <a:ea typeface="Montserrat Bold"/>
                <a:cs typeface="Montserrat Bold"/>
                <a:sym typeface="Montserrat Bold"/>
              </a:rPr>
              <a:t>Dari hasil eksperimen, dipilih 2 model terbaik yaitu Random Forest dan Logistic Regression pada tahap benchmarking dengan metric Precision &amp; F0.5 tertinggi</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78181"/>
            <a:ext cx="18668404" cy="1555977"/>
            <a:chOff x="0" y="0"/>
            <a:chExt cx="4916781" cy="409805"/>
          </a:xfrm>
        </p:grpSpPr>
        <p:sp>
          <p:nvSpPr>
            <p:cNvPr name="Freeform 3" id="3"/>
            <p:cNvSpPr/>
            <p:nvPr/>
          </p:nvSpPr>
          <p:spPr>
            <a:xfrm flipH="false" flipV="false" rot="0">
              <a:off x="0" y="0"/>
              <a:ext cx="4916781" cy="409805"/>
            </a:xfrm>
            <a:custGeom>
              <a:avLst/>
              <a:gdLst/>
              <a:ahLst/>
              <a:cxnLst/>
              <a:rect r="r" b="b" t="t" l="l"/>
              <a:pathLst>
                <a:path h="409805" w="4916781">
                  <a:moveTo>
                    <a:pt x="0" y="0"/>
                  </a:moveTo>
                  <a:lnTo>
                    <a:pt x="4916781" y="0"/>
                  </a:lnTo>
                  <a:lnTo>
                    <a:pt x="4916781" y="409805"/>
                  </a:lnTo>
                  <a:lnTo>
                    <a:pt x="0" y="409805"/>
                  </a:lnTo>
                  <a:close/>
                </a:path>
              </a:pathLst>
            </a:custGeom>
            <a:solidFill>
              <a:srgbClr val="103A6C"/>
            </a:solidFill>
            <a:ln cap="sq">
              <a:noFill/>
              <a:prstDash val="solid"/>
              <a:miter/>
            </a:ln>
          </p:spPr>
        </p:sp>
        <p:sp>
          <p:nvSpPr>
            <p:cNvPr name="TextBox 4" id="4"/>
            <p:cNvSpPr txBox="true"/>
            <p:nvPr/>
          </p:nvSpPr>
          <p:spPr>
            <a:xfrm>
              <a:off x="0" y="-38100"/>
              <a:ext cx="4916781" cy="447905"/>
            </a:xfrm>
            <a:prstGeom prst="rect">
              <a:avLst/>
            </a:prstGeom>
          </p:spPr>
          <p:txBody>
            <a:bodyPr anchor="ctr" rtlCol="false" tIns="50800" lIns="50800" bIns="50800" rIns="50800"/>
            <a:lstStyle/>
            <a:p>
              <a:pPr algn="ctr">
                <a:lnSpc>
                  <a:spcPts val="2100"/>
                </a:lnSpc>
              </a:pPr>
            </a:p>
          </p:txBody>
        </p:sp>
      </p:grpSp>
      <p:sp>
        <p:nvSpPr>
          <p:cNvPr name="AutoShape 5" id="5"/>
          <p:cNvSpPr/>
          <p:nvPr/>
        </p:nvSpPr>
        <p:spPr>
          <a:xfrm>
            <a:off x="-187149" y="7193057"/>
            <a:ext cx="13235573" cy="19050"/>
          </a:xfrm>
          <a:prstGeom prst="line">
            <a:avLst/>
          </a:prstGeom>
          <a:ln cap="flat" w="38100">
            <a:solidFill>
              <a:srgbClr val="F8B826"/>
            </a:solidFill>
            <a:prstDash val="sysDot"/>
            <a:headEnd type="none" len="sm" w="sm"/>
            <a:tailEnd type="none" len="sm" w="sm"/>
          </a:ln>
        </p:spPr>
      </p:sp>
      <p:sp>
        <p:nvSpPr>
          <p:cNvPr name="AutoShape 6" id="6"/>
          <p:cNvSpPr/>
          <p:nvPr/>
        </p:nvSpPr>
        <p:spPr>
          <a:xfrm flipV="true">
            <a:off x="13048451" y="5432898"/>
            <a:ext cx="0" cy="1794822"/>
          </a:xfrm>
          <a:prstGeom prst="line">
            <a:avLst/>
          </a:prstGeom>
          <a:ln cap="flat" w="38100">
            <a:solidFill>
              <a:srgbClr val="F8B826"/>
            </a:solidFill>
            <a:prstDash val="sysDot"/>
            <a:headEnd type="none" len="sm" w="sm"/>
            <a:tailEnd type="none" len="sm" w="sm"/>
          </a:ln>
        </p:spPr>
      </p:sp>
      <p:sp>
        <p:nvSpPr>
          <p:cNvPr name="AutoShape 7" id="7"/>
          <p:cNvSpPr/>
          <p:nvPr/>
        </p:nvSpPr>
        <p:spPr>
          <a:xfrm flipV="true">
            <a:off x="13060293" y="5432898"/>
            <a:ext cx="5161310" cy="13971"/>
          </a:xfrm>
          <a:prstGeom prst="line">
            <a:avLst/>
          </a:prstGeom>
          <a:ln cap="flat" w="47625">
            <a:solidFill>
              <a:srgbClr val="F8B826"/>
            </a:solidFill>
            <a:prstDash val="sysDot"/>
            <a:headEnd type="none" len="sm" w="sm"/>
            <a:tailEnd type="none" len="sm" w="sm"/>
          </a:ln>
        </p:spPr>
      </p:sp>
      <p:grpSp>
        <p:nvGrpSpPr>
          <p:cNvPr name="Group 8" id="8"/>
          <p:cNvGrpSpPr/>
          <p:nvPr/>
        </p:nvGrpSpPr>
        <p:grpSpPr>
          <a:xfrm rot="0">
            <a:off x="-146439" y="7202582"/>
            <a:ext cx="18434439" cy="3086100"/>
            <a:chOff x="0" y="0"/>
            <a:chExt cx="4855161" cy="812800"/>
          </a:xfrm>
        </p:grpSpPr>
        <p:sp>
          <p:nvSpPr>
            <p:cNvPr name="Freeform 9" id="9"/>
            <p:cNvSpPr/>
            <p:nvPr/>
          </p:nvSpPr>
          <p:spPr>
            <a:xfrm flipH="false" flipV="false" rot="0">
              <a:off x="0" y="0"/>
              <a:ext cx="4855161" cy="812800"/>
            </a:xfrm>
            <a:custGeom>
              <a:avLst/>
              <a:gdLst/>
              <a:ahLst/>
              <a:cxnLst/>
              <a:rect r="r" b="b" t="t" l="l"/>
              <a:pathLst>
                <a:path h="812800" w="4855161">
                  <a:moveTo>
                    <a:pt x="0" y="0"/>
                  </a:moveTo>
                  <a:lnTo>
                    <a:pt x="4855161" y="0"/>
                  </a:lnTo>
                  <a:lnTo>
                    <a:pt x="4855161" y="812800"/>
                  </a:lnTo>
                  <a:lnTo>
                    <a:pt x="0" y="812800"/>
                  </a:lnTo>
                  <a:close/>
                </a:path>
              </a:pathLst>
            </a:custGeom>
            <a:solidFill>
              <a:srgbClr val="E6DCDB">
                <a:alpha val="29804"/>
              </a:srgbClr>
            </a:solidFill>
          </p:spPr>
        </p:sp>
        <p:sp>
          <p:nvSpPr>
            <p:cNvPr name="TextBox 10" id="10"/>
            <p:cNvSpPr txBox="true"/>
            <p:nvPr/>
          </p:nvSpPr>
          <p:spPr>
            <a:xfrm>
              <a:off x="0" y="-38100"/>
              <a:ext cx="4855161" cy="850900"/>
            </a:xfrm>
            <a:prstGeom prst="rect">
              <a:avLst/>
            </a:prstGeom>
          </p:spPr>
          <p:txBody>
            <a:bodyPr anchor="ctr" rtlCol="false" tIns="50800" lIns="50800" bIns="50800" rIns="50800"/>
            <a:lstStyle/>
            <a:p>
              <a:pPr algn="ctr">
                <a:lnSpc>
                  <a:spcPts val="3359"/>
                </a:lnSpc>
              </a:pPr>
            </a:p>
          </p:txBody>
        </p:sp>
      </p:grpSp>
      <p:sp>
        <p:nvSpPr>
          <p:cNvPr name="Freeform 11" id="11"/>
          <p:cNvSpPr/>
          <p:nvPr/>
        </p:nvSpPr>
        <p:spPr>
          <a:xfrm flipH="true" flipV="false" rot="0">
            <a:off x="15201900" y="2096374"/>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graphicFrame>
        <p:nvGraphicFramePr>
          <p:cNvPr name="Table 12" id="12"/>
          <p:cNvGraphicFramePr>
            <a:graphicFrameLocks noGrp="true"/>
          </p:cNvGraphicFramePr>
          <p:nvPr/>
        </p:nvGraphicFramePr>
        <p:xfrm>
          <a:off x="100060" y="4621468"/>
          <a:ext cx="12824565" cy="2545866"/>
        </p:xfrm>
        <a:graphic>
          <a:graphicData uri="http://schemas.openxmlformats.org/drawingml/2006/table">
            <a:tbl>
              <a:tblPr/>
              <a:tblGrid>
                <a:gridCol w="655968"/>
                <a:gridCol w="1319375"/>
                <a:gridCol w="1205469"/>
                <a:gridCol w="1205469"/>
                <a:gridCol w="1205469"/>
                <a:gridCol w="1205469"/>
                <a:gridCol w="1205469"/>
                <a:gridCol w="1205469"/>
                <a:gridCol w="1205469"/>
                <a:gridCol w="1205469"/>
                <a:gridCol w="1205469"/>
              </a:tblGrid>
              <a:tr h="414262">
                <a:tc rowSpan="2">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No</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rowSpan="2">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Model</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gridSpan="3">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F 0.5-score</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gridSpan="3">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Precision</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gridSpan="3">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h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Recall</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r>
              <a:tr h="745303">
                <a:tc v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No</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vMerge="true">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Model</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Train (CV Mean)</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Test (CV Mean)</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Difference</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Train (CV Mean)</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Test (CV Mean)</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Difference</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Train (CV Mean)</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Test (CV Mean)</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Difference</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r>
              <a:tr h="577987">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1</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Random Forest</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0.480</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0.473</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0.007</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0.665</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0.615</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0.049</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0.228</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0.247</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0.018</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r>
              <a:tr h="808314">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2</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100"/>
                        </a:lnSpc>
                        <a:defRPr/>
                      </a:pPr>
                      <a:r>
                        <a:rPr lang="en-US" sz="1500" b="true">
                          <a:solidFill>
                            <a:srgbClr val="000000"/>
                          </a:solidFill>
                          <a:latin typeface="Montserrat Bold"/>
                          <a:ea typeface="Montserrat Bold"/>
                          <a:cs typeface="Montserrat Bold"/>
                          <a:sym typeface="Montserrat Bold"/>
                        </a:rPr>
                        <a:t>LogReg</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0.455</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000000"/>
                          </a:solidFill>
                          <a:latin typeface="Montserrat Bold"/>
                          <a:ea typeface="Montserrat Bold"/>
                          <a:cs typeface="Montserrat Bold"/>
                          <a:sym typeface="Montserrat Bold"/>
                        </a:rPr>
                        <a:t>0.476</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0.021</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0.663</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000000"/>
                          </a:solidFill>
                          <a:latin typeface="Montserrat Bold"/>
                          <a:ea typeface="Montserrat Bold"/>
                          <a:cs typeface="Montserrat Bold"/>
                          <a:sym typeface="Montserrat Bold"/>
                        </a:rPr>
                        <a:t>0.700</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0.036</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0.201</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0.209</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c>
                  <a:txBody>
                    <a:bodyPr anchor="t" rtlCol="false"/>
                    <a:lstStyle/>
                    <a:p>
                      <a:pPr algn="ctr">
                        <a:lnSpc>
                          <a:spcPts val="2100"/>
                        </a:lnSpc>
                        <a:defRPr/>
                      </a:pPr>
                      <a:r>
                        <a:rPr lang="en-US" sz="1500" b="true">
                          <a:solidFill>
                            <a:srgbClr val="000000"/>
                          </a:solidFill>
                          <a:latin typeface="Montserrat Bold"/>
                          <a:ea typeface="Montserrat Bold"/>
                          <a:cs typeface="Montserrat Bold"/>
                          <a:sym typeface="Montserrat Bold"/>
                        </a:rPr>
                        <a:t>0.007</a:t>
                      </a:r>
                      <a:endParaRPr lang="en-US" sz="1100"/>
                    </a:p>
                  </a:txBody>
                  <a:tcPr marL="0" marR="0" marT="0" marB="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r>
            </a:tbl>
          </a:graphicData>
        </a:graphic>
      </p:graphicFrame>
      <p:sp>
        <p:nvSpPr>
          <p:cNvPr name="Freeform 13" id="13"/>
          <p:cNvSpPr/>
          <p:nvPr/>
        </p:nvSpPr>
        <p:spPr>
          <a:xfrm flipH="false" flipV="false" rot="0">
            <a:off x="335874" y="288455"/>
            <a:ext cx="840091" cy="827871"/>
          </a:xfrm>
          <a:custGeom>
            <a:avLst/>
            <a:gdLst/>
            <a:ahLst/>
            <a:cxnLst/>
            <a:rect r="r" b="b" t="t" l="l"/>
            <a:pathLst>
              <a:path h="827871" w="840091">
                <a:moveTo>
                  <a:pt x="0" y="0"/>
                </a:moveTo>
                <a:lnTo>
                  <a:pt x="840091" y="0"/>
                </a:lnTo>
                <a:lnTo>
                  <a:pt x="840091" y="827871"/>
                </a:lnTo>
                <a:lnTo>
                  <a:pt x="0" y="8278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3048451" y="5439884"/>
            <a:ext cx="5239549" cy="1787836"/>
            <a:chOff x="0" y="0"/>
            <a:chExt cx="1379964" cy="470870"/>
          </a:xfrm>
        </p:grpSpPr>
        <p:sp>
          <p:nvSpPr>
            <p:cNvPr name="Freeform 15" id="15"/>
            <p:cNvSpPr/>
            <p:nvPr/>
          </p:nvSpPr>
          <p:spPr>
            <a:xfrm flipH="false" flipV="false" rot="0">
              <a:off x="0" y="0"/>
              <a:ext cx="1379964" cy="470870"/>
            </a:xfrm>
            <a:custGeom>
              <a:avLst/>
              <a:gdLst/>
              <a:ahLst/>
              <a:cxnLst/>
              <a:rect r="r" b="b" t="t" l="l"/>
              <a:pathLst>
                <a:path h="470870" w="1379964">
                  <a:moveTo>
                    <a:pt x="0" y="0"/>
                  </a:moveTo>
                  <a:lnTo>
                    <a:pt x="1379964" y="0"/>
                  </a:lnTo>
                  <a:lnTo>
                    <a:pt x="1379964" y="470870"/>
                  </a:lnTo>
                  <a:lnTo>
                    <a:pt x="0" y="470870"/>
                  </a:lnTo>
                  <a:close/>
                </a:path>
              </a:pathLst>
            </a:custGeom>
            <a:solidFill>
              <a:srgbClr val="E6DCDB">
                <a:alpha val="29804"/>
              </a:srgbClr>
            </a:solidFill>
          </p:spPr>
        </p:sp>
        <p:sp>
          <p:nvSpPr>
            <p:cNvPr name="TextBox 16" id="16"/>
            <p:cNvSpPr txBox="true"/>
            <p:nvPr/>
          </p:nvSpPr>
          <p:spPr>
            <a:xfrm>
              <a:off x="0" y="-38100"/>
              <a:ext cx="1379964" cy="508970"/>
            </a:xfrm>
            <a:prstGeom prst="rect">
              <a:avLst/>
            </a:prstGeom>
          </p:spPr>
          <p:txBody>
            <a:bodyPr anchor="ctr" rtlCol="false" tIns="50800" lIns="50800" bIns="50800" rIns="50800"/>
            <a:lstStyle/>
            <a:p>
              <a:pPr algn="ctr">
                <a:lnSpc>
                  <a:spcPts val="3359"/>
                </a:lnSpc>
              </a:pPr>
            </a:p>
          </p:txBody>
        </p:sp>
      </p:grpSp>
      <p:graphicFrame>
        <p:nvGraphicFramePr>
          <p:cNvPr name="Table 17" id="17"/>
          <p:cNvGraphicFramePr>
            <a:graphicFrameLocks noGrp="true"/>
          </p:cNvGraphicFramePr>
          <p:nvPr/>
        </p:nvGraphicFramePr>
        <p:xfrm>
          <a:off x="13177037" y="5553050"/>
          <a:ext cx="5044630" cy="1599435"/>
        </p:xfrm>
        <a:graphic>
          <a:graphicData uri="http://schemas.openxmlformats.org/drawingml/2006/table">
            <a:tbl>
              <a:tblPr/>
              <a:tblGrid>
                <a:gridCol w="441358"/>
                <a:gridCol w="1444576"/>
                <a:gridCol w="1579348"/>
                <a:gridCol w="1579348"/>
              </a:tblGrid>
              <a:tr h="416766">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No</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AA9181"/>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Metric</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AA9181"/>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Before Tuning</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AA9181"/>
                    </a:solidFill>
                  </a:tcPr>
                </a:tc>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After Tuning</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AA9181"/>
                    </a:solidFill>
                  </a:tcPr>
                </a:tc>
              </a:tr>
              <a:tr h="349138">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1</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AA9181"/>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Precision</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2F4E0"/>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0.656</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2F4E0"/>
                    </a:solidFill>
                  </a:tcPr>
                </a:tc>
                <a:tc>
                  <a:txBody>
                    <a:bodyPr anchor="t" rtlCol="false"/>
                    <a:lstStyle/>
                    <a:p>
                      <a:pPr algn="ctr">
                        <a:lnSpc>
                          <a:spcPts val="2100"/>
                        </a:lnSpc>
                        <a:defRPr/>
                      </a:pPr>
                      <a:r>
                        <a:rPr lang="en-US" sz="1500" b="true">
                          <a:solidFill>
                            <a:srgbClr val="000000"/>
                          </a:solidFill>
                          <a:latin typeface="Montserrat Bold"/>
                          <a:ea typeface="Montserrat Bold"/>
                          <a:cs typeface="Montserrat Bold"/>
                          <a:sym typeface="Montserrat Bold"/>
                        </a:rPr>
                        <a:t>0.675</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2F4E0"/>
                    </a:solidFill>
                  </a:tcPr>
                </a:tc>
              </a:tr>
              <a:tr h="416766">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2</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AA9181"/>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F0.5 Score</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2F4E0"/>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0.455</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2F4E0"/>
                    </a:solidFill>
                  </a:tcPr>
                </a:tc>
                <a:tc>
                  <a:txBody>
                    <a:bodyPr anchor="t" rtlCol="false"/>
                    <a:lstStyle/>
                    <a:p>
                      <a:pPr algn="ctr">
                        <a:lnSpc>
                          <a:spcPts val="2100"/>
                        </a:lnSpc>
                        <a:defRPr/>
                      </a:pPr>
                      <a:r>
                        <a:rPr lang="en-US" sz="1500" b="true">
                          <a:solidFill>
                            <a:srgbClr val="000000"/>
                          </a:solidFill>
                          <a:latin typeface="Montserrat Bold"/>
                          <a:ea typeface="Montserrat Bold"/>
                          <a:cs typeface="Montserrat Bold"/>
                          <a:sym typeface="Montserrat Bold"/>
                        </a:rPr>
                        <a:t>0.466</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2F4E0"/>
                    </a:solidFill>
                  </a:tcPr>
                </a:tc>
              </a:tr>
              <a:tr h="416766">
                <a:tc>
                  <a:txBody>
                    <a:bodyPr anchor="t" rtlCol="false"/>
                    <a:lstStyle/>
                    <a:p>
                      <a:pPr algn="ctr">
                        <a:lnSpc>
                          <a:spcPts val="2100"/>
                        </a:lnSpc>
                        <a:defRPr/>
                      </a:pPr>
                      <a:r>
                        <a:rPr lang="en-US" sz="1500" b="true">
                          <a:solidFill>
                            <a:srgbClr val="FFFFFF"/>
                          </a:solidFill>
                          <a:latin typeface="Montserrat Bold"/>
                          <a:ea typeface="Montserrat Bold"/>
                          <a:cs typeface="Montserrat Bold"/>
                          <a:sym typeface="Montserrat Bold"/>
                        </a:rPr>
                        <a:t>3</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AA9181"/>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Recall</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0.207</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100"/>
                        </a:lnSpc>
                        <a:defRPr/>
                      </a:pPr>
                      <a:r>
                        <a:rPr lang="en-US" sz="1500">
                          <a:solidFill>
                            <a:srgbClr val="000000"/>
                          </a:solidFill>
                          <a:latin typeface="Montserrat"/>
                          <a:ea typeface="Montserrat"/>
                          <a:cs typeface="Montserrat"/>
                          <a:sym typeface="Montserrat"/>
                        </a:rPr>
                        <a:t>0.208</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r>
            </a:tbl>
          </a:graphicData>
        </a:graphic>
      </p:graphicFrame>
      <p:sp>
        <p:nvSpPr>
          <p:cNvPr name="TextBox 18" id="18"/>
          <p:cNvSpPr txBox="true"/>
          <p:nvPr/>
        </p:nvSpPr>
        <p:spPr>
          <a:xfrm rot="0">
            <a:off x="4522202" y="426166"/>
            <a:ext cx="12080862" cy="542925"/>
          </a:xfrm>
          <a:prstGeom prst="rect">
            <a:avLst/>
          </a:prstGeom>
        </p:spPr>
        <p:txBody>
          <a:bodyPr anchor="t" rtlCol="false" tIns="0" lIns="0" bIns="0" rIns="0">
            <a:spAutoFit/>
          </a:bodyPr>
          <a:lstStyle/>
          <a:p>
            <a:pPr algn="ctr">
              <a:lnSpc>
                <a:spcPts val="4200"/>
              </a:lnSpc>
            </a:pPr>
            <a:r>
              <a:rPr lang="en-US" b="true" sz="3500">
                <a:solidFill>
                  <a:srgbClr val="FFFFFF"/>
                </a:solidFill>
                <a:latin typeface="Montserrat Semi-Bold"/>
                <a:ea typeface="Montserrat Semi-Bold"/>
                <a:cs typeface="Montserrat Semi-Bold"/>
                <a:sym typeface="Montserrat Semi-Bold"/>
              </a:rPr>
              <a:t>Pemeriksaan Idealitas dan Hyperparameter Tuning</a:t>
            </a:r>
          </a:p>
        </p:txBody>
      </p:sp>
      <p:sp>
        <p:nvSpPr>
          <p:cNvPr name="TextBox 19" id="19"/>
          <p:cNvSpPr txBox="true"/>
          <p:nvPr/>
        </p:nvSpPr>
        <p:spPr>
          <a:xfrm rot="0">
            <a:off x="1500336" y="558696"/>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TextBox 20" id="20"/>
          <p:cNvSpPr txBox="true"/>
          <p:nvPr/>
        </p:nvSpPr>
        <p:spPr>
          <a:xfrm rot="0">
            <a:off x="167605" y="1550880"/>
            <a:ext cx="3788531" cy="389255"/>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Montserrat Bold"/>
                <a:ea typeface="Montserrat Bold"/>
                <a:cs typeface="Montserrat Bold"/>
                <a:sym typeface="Montserrat Bold"/>
              </a:rPr>
              <a:t>Pemeriksaan Idealitas</a:t>
            </a:r>
          </a:p>
        </p:txBody>
      </p:sp>
      <p:sp>
        <p:nvSpPr>
          <p:cNvPr name="TextBox 21" id="21"/>
          <p:cNvSpPr txBox="true"/>
          <p:nvPr/>
        </p:nvSpPr>
        <p:spPr>
          <a:xfrm rot="0">
            <a:off x="14401137" y="7275345"/>
            <a:ext cx="3658531" cy="372745"/>
          </a:xfrm>
          <a:prstGeom prst="rect">
            <a:avLst/>
          </a:prstGeom>
        </p:spPr>
        <p:txBody>
          <a:bodyPr anchor="t" rtlCol="false" tIns="0" lIns="0" bIns="0" rIns="0">
            <a:spAutoFit/>
          </a:bodyPr>
          <a:lstStyle/>
          <a:p>
            <a:pPr algn="l">
              <a:lnSpc>
                <a:spcPts val="3079"/>
              </a:lnSpc>
              <a:spcBef>
                <a:spcPct val="0"/>
              </a:spcBef>
            </a:pPr>
            <a:r>
              <a:rPr lang="en-US" b="true" sz="2199">
                <a:solidFill>
                  <a:srgbClr val="695A51"/>
                </a:solidFill>
                <a:latin typeface="Montserrat Bold"/>
                <a:ea typeface="Montserrat Bold"/>
                <a:cs typeface="Montserrat Bold"/>
                <a:sym typeface="Montserrat Bold"/>
              </a:rPr>
              <a:t>Hyperparameter Tuning</a:t>
            </a:r>
          </a:p>
        </p:txBody>
      </p:sp>
      <p:sp>
        <p:nvSpPr>
          <p:cNvPr name="TextBox 22" id="22"/>
          <p:cNvSpPr txBox="true"/>
          <p:nvPr/>
        </p:nvSpPr>
        <p:spPr>
          <a:xfrm rot="0">
            <a:off x="155240" y="3348293"/>
            <a:ext cx="17952052" cy="1099185"/>
          </a:xfrm>
          <a:prstGeom prst="rect">
            <a:avLst/>
          </a:prstGeom>
        </p:spPr>
        <p:txBody>
          <a:bodyPr anchor="t" rtlCol="false" tIns="0" lIns="0" bIns="0" rIns="0">
            <a:spAutoFit/>
          </a:bodyPr>
          <a:lstStyle/>
          <a:p>
            <a:pPr algn="just">
              <a:lnSpc>
                <a:spcPts val="2939"/>
              </a:lnSpc>
            </a:pPr>
            <a:r>
              <a:rPr lang="en-US" sz="2099">
                <a:solidFill>
                  <a:srgbClr val="000000"/>
                </a:solidFill>
                <a:latin typeface="Montserrat"/>
                <a:ea typeface="Montserrat"/>
                <a:cs typeface="Montserrat"/>
                <a:sym typeface="Montserrat"/>
              </a:rPr>
              <a:t>Kedua model dianggap ideal karena Precision dan F0.5 Score pada Test Set tetap di atas 0.5 dengan perbedaan kecil dibanding Train Set. Namun, </a:t>
            </a:r>
            <a:r>
              <a:rPr lang="en-US" b="true" sz="2099">
                <a:solidFill>
                  <a:srgbClr val="000000"/>
                </a:solidFill>
                <a:latin typeface="Montserrat Bold"/>
                <a:ea typeface="Montserrat Bold"/>
                <a:cs typeface="Montserrat Bold"/>
                <a:sym typeface="Montserrat Bold"/>
              </a:rPr>
              <a:t>Logistic Regression lebih stabil</a:t>
            </a:r>
            <a:r>
              <a:rPr lang="en-US" sz="2099">
                <a:solidFill>
                  <a:srgbClr val="000000"/>
                </a:solidFill>
                <a:latin typeface="Montserrat"/>
                <a:ea typeface="Montserrat"/>
                <a:cs typeface="Montserrat"/>
                <a:sym typeface="Montserrat"/>
              </a:rPr>
              <a:t> karena memiliki Precision dan F0.5 Score yang justru meningkat pada Test Set, menunjukkan kemampuannya dalam menggeneralisasi data unseen dengan lebih baik.</a:t>
            </a:r>
          </a:p>
        </p:txBody>
      </p:sp>
      <p:sp>
        <p:nvSpPr>
          <p:cNvPr name="TextBox 23" id="23"/>
          <p:cNvSpPr txBox="true"/>
          <p:nvPr/>
        </p:nvSpPr>
        <p:spPr>
          <a:xfrm rot="0">
            <a:off x="167605" y="2122743"/>
            <a:ext cx="17939687" cy="1099185"/>
          </a:xfrm>
          <a:prstGeom prst="rect">
            <a:avLst/>
          </a:prstGeom>
        </p:spPr>
        <p:txBody>
          <a:bodyPr anchor="t" rtlCol="false" tIns="0" lIns="0" bIns="0" rIns="0">
            <a:spAutoFit/>
          </a:bodyPr>
          <a:lstStyle/>
          <a:p>
            <a:pPr algn="just">
              <a:lnSpc>
                <a:spcPts val="2940"/>
              </a:lnSpc>
              <a:spcBef>
                <a:spcPct val="0"/>
              </a:spcBef>
            </a:pPr>
            <a:r>
              <a:rPr lang="en-US" sz="2100">
                <a:solidFill>
                  <a:srgbClr val="000000"/>
                </a:solidFill>
                <a:latin typeface="Montserrat"/>
                <a:ea typeface="Montserrat"/>
                <a:cs typeface="Montserrat"/>
                <a:sym typeface="Montserrat"/>
              </a:rPr>
              <a:t>Agar optimal saat Hyperparameter Tuning, model harus ideal (Precision &gt; 0.5 di train dan test set dengan perbedaan kecil). Precision tinggi di Train tapi rendah di Test menandakan overfitting, sedangkan Precision &lt; 0.5 di salah satu atau kedua set menunjukkan underfitting.</a:t>
            </a:r>
          </a:p>
        </p:txBody>
      </p:sp>
      <p:sp>
        <p:nvSpPr>
          <p:cNvPr name="TextBox 24" id="24"/>
          <p:cNvSpPr txBox="true"/>
          <p:nvPr/>
        </p:nvSpPr>
        <p:spPr>
          <a:xfrm rot="0">
            <a:off x="119980" y="7819540"/>
            <a:ext cx="8192723" cy="2200275"/>
          </a:xfrm>
          <a:prstGeom prst="rect">
            <a:avLst/>
          </a:prstGeom>
        </p:spPr>
        <p:txBody>
          <a:bodyPr anchor="t" rtlCol="false" tIns="0" lIns="0" bIns="0" rIns="0">
            <a:spAutoFit/>
          </a:bodyPr>
          <a:lstStyle/>
          <a:p>
            <a:pPr algn="just">
              <a:lnSpc>
                <a:spcPts val="2520"/>
              </a:lnSpc>
            </a:pPr>
            <a:r>
              <a:rPr lang="en-US" sz="2100">
                <a:solidFill>
                  <a:srgbClr val="000000"/>
                </a:solidFill>
                <a:latin typeface="Montserrat"/>
                <a:ea typeface="Montserrat"/>
                <a:cs typeface="Montserrat"/>
                <a:sym typeface="Montserrat"/>
              </a:rPr>
              <a:t>Hyperparameter tuning dengan RandomizedSearchCV menemukan pengaturan terbaik untuk Logistic Regression, yaitu:</a:t>
            </a:r>
          </a:p>
          <a:p>
            <a:pPr algn="just">
              <a:lnSpc>
                <a:spcPts val="2520"/>
              </a:lnSpc>
            </a:pPr>
          </a:p>
          <a:p>
            <a:pPr algn="just" marL="453390" indent="-226695" lvl="1">
              <a:lnSpc>
                <a:spcPts val="2520"/>
              </a:lnSpc>
              <a:buFont typeface="Arial"/>
              <a:buChar char="•"/>
            </a:pPr>
            <a:r>
              <a:rPr lang="en-US" sz="2100">
                <a:solidFill>
                  <a:srgbClr val="000000"/>
                </a:solidFill>
                <a:latin typeface="Montserrat"/>
                <a:ea typeface="Montserrat"/>
                <a:cs typeface="Montserrat"/>
                <a:sym typeface="Montserrat"/>
              </a:rPr>
              <a:t>C: 0.1749 → Menyeimbangkan kompleksitas model.</a:t>
            </a:r>
          </a:p>
          <a:p>
            <a:pPr algn="just" marL="453390" indent="-226695" lvl="1">
              <a:lnSpc>
                <a:spcPts val="2520"/>
              </a:lnSpc>
              <a:buFont typeface="Arial"/>
              <a:buChar char="•"/>
            </a:pPr>
            <a:r>
              <a:rPr lang="en-US" sz="2100">
                <a:solidFill>
                  <a:srgbClr val="000000"/>
                </a:solidFill>
                <a:latin typeface="Montserrat"/>
                <a:ea typeface="Montserrat"/>
                <a:cs typeface="Montserrat"/>
                <a:sym typeface="Montserrat"/>
              </a:rPr>
              <a:t>Max Iter: 300 → Memastikan model belajar optimal.</a:t>
            </a:r>
          </a:p>
          <a:p>
            <a:pPr algn="just" marL="453390" indent="-226695" lvl="1">
              <a:lnSpc>
                <a:spcPts val="2520"/>
              </a:lnSpc>
              <a:spcBef>
                <a:spcPct val="0"/>
              </a:spcBef>
              <a:buFont typeface="Arial"/>
              <a:buChar char="•"/>
            </a:pPr>
            <a:r>
              <a:rPr lang="en-US" sz="2100">
                <a:solidFill>
                  <a:srgbClr val="000000"/>
                </a:solidFill>
                <a:latin typeface="Montserrat"/>
                <a:ea typeface="Montserrat"/>
                <a:cs typeface="Montserrat"/>
                <a:sym typeface="Montserrat"/>
              </a:rPr>
              <a:t>Penalty: L2 → Mencegah overfitting.</a:t>
            </a:r>
          </a:p>
        </p:txBody>
      </p:sp>
      <p:sp>
        <p:nvSpPr>
          <p:cNvPr name="TextBox 25" id="25"/>
          <p:cNvSpPr txBox="true"/>
          <p:nvPr/>
        </p:nvSpPr>
        <p:spPr>
          <a:xfrm rot="0">
            <a:off x="9334202" y="7819540"/>
            <a:ext cx="8725465" cy="2200275"/>
          </a:xfrm>
          <a:prstGeom prst="rect">
            <a:avLst/>
          </a:prstGeom>
        </p:spPr>
        <p:txBody>
          <a:bodyPr anchor="t" rtlCol="false" tIns="0" lIns="0" bIns="0" rIns="0">
            <a:spAutoFit/>
          </a:bodyPr>
          <a:lstStyle/>
          <a:p>
            <a:pPr algn="just">
              <a:lnSpc>
                <a:spcPts val="2520"/>
              </a:lnSpc>
              <a:spcBef>
                <a:spcPct val="0"/>
              </a:spcBef>
            </a:pPr>
            <a:r>
              <a:rPr lang="en-US" b="true" sz="2100">
                <a:solidFill>
                  <a:srgbClr val="000000"/>
                </a:solidFill>
                <a:latin typeface="Montserrat Bold"/>
                <a:ea typeface="Montserrat Bold"/>
                <a:cs typeface="Montserrat Bold"/>
                <a:sym typeface="Montserrat Bold"/>
              </a:rPr>
              <a:t>Tuning berhasil menambahkan akurasi model. Precision meningkat dari 0.65 ke 0.67, yang berarti lebih sedikit nasabah yang salah ditargetkan oleh telemarketing. Selain itu, F0.5-score naik dari 0.45 ke 0.46 yang menjaga keseimbangan antara ketepatan dan keterjangkauan nasabah potensial.</a:t>
            </a:r>
          </a:p>
          <a:p>
            <a:pPr algn="just">
              <a:lnSpc>
                <a:spcPts val="2520"/>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23024" y="207109"/>
            <a:ext cx="15041953" cy="1247381"/>
            <a:chOff x="0" y="0"/>
            <a:chExt cx="20055937" cy="1663175"/>
          </a:xfrm>
        </p:grpSpPr>
        <p:sp>
          <p:nvSpPr>
            <p:cNvPr name="AutoShape 3" id="3"/>
            <p:cNvSpPr/>
            <p:nvPr/>
          </p:nvSpPr>
          <p:spPr>
            <a:xfrm>
              <a:off x="0" y="12700"/>
              <a:ext cx="20055937" cy="0"/>
            </a:xfrm>
            <a:prstGeom prst="line">
              <a:avLst/>
            </a:prstGeom>
            <a:ln cap="flat" w="25400">
              <a:solidFill>
                <a:srgbClr val="FFDE59"/>
              </a:solidFill>
              <a:prstDash val="solid"/>
              <a:headEnd type="none" len="sm" w="sm"/>
              <a:tailEnd type="none" len="sm" w="sm"/>
            </a:ln>
          </p:spPr>
        </p:sp>
        <p:sp>
          <p:nvSpPr>
            <p:cNvPr name="AutoShape 4" id="4"/>
            <p:cNvSpPr/>
            <p:nvPr/>
          </p:nvSpPr>
          <p:spPr>
            <a:xfrm>
              <a:off x="0" y="1650475"/>
              <a:ext cx="20055937" cy="0"/>
            </a:xfrm>
            <a:prstGeom prst="line">
              <a:avLst/>
            </a:prstGeom>
            <a:ln cap="flat" w="25400">
              <a:solidFill>
                <a:srgbClr val="FFDE59"/>
              </a:solidFill>
              <a:prstDash val="solid"/>
              <a:headEnd type="none" len="sm" w="sm"/>
              <a:tailEnd type="none" len="sm" w="sm"/>
            </a:ln>
          </p:spPr>
        </p:sp>
        <p:sp>
          <p:nvSpPr>
            <p:cNvPr name="TextBox 5" id="5"/>
            <p:cNvSpPr txBox="true"/>
            <p:nvPr/>
          </p:nvSpPr>
          <p:spPr>
            <a:xfrm rot="0">
              <a:off x="0" y="487367"/>
              <a:ext cx="20055937" cy="693208"/>
            </a:xfrm>
            <a:prstGeom prst="rect">
              <a:avLst/>
            </a:prstGeom>
          </p:spPr>
          <p:txBody>
            <a:bodyPr anchor="t" rtlCol="false" tIns="0" lIns="0" bIns="0" rIns="0">
              <a:spAutoFit/>
            </a:bodyPr>
            <a:lstStyle/>
            <a:p>
              <a:pPr algn="ctr" marL="0" indent="0" lvl="0">
                <a:lnSpc>
                  <a:spcPts val="4025"/>
                </a:lnSpc>
                <a:spcBef>
                  <a:spcPct val="0"/>
                </a:spcBef>
              </a:pPr>
              <a:r>
                <a:rPr lang="en-US" b="true" sz="3500" spc="-35">
                  <a:solidFill>
                    <a:srgbClr val="2A3652"/>
                  </a:solidFill>
                  <a:latin typeface="Montserrat Bold"/>
                  <a:ea typeface="Montserrat Bold"/>
                  <a:cs typeface="Montserrat Bold"/>
                  <a:sym typeface="Montserrat Bold"/>
                </a:rPr>
                <a:t>MODEL AKHIR: LOGISTIC REGRESSION UNTUK TAGUS BANK</a:t>
              </a:r>
            </a:p>
          </p:txBody>
        </p:sp>
      </p:grpSp>
      <p:sp>
        <p:nvSpPr>
          <p:cNvPr name="TextBox 6" id="6"/>
          <p:cNvSpPr txBox="true"/>
          <p:nvPr/>
        </p:nvSpPr>
        <p:spPr>
          <a:xfrm rot="0">
            <a:off x="573649" y="1904207"/>
            <a:ext cx="16866626" cy="1234440"/>
          </a:xfrm>
          <a:prstGeom prst="rect">
            <a:avLst/>
          </a:prstGeom>
        </p:spPr>
        <p:txBody>
          <a:bodyPr anchor="t" rtlCol="false" tIns="0" lIns="0" bIns="0" rIns="0">
            <a:spAutoFit/>
          </a:bodyPr>
          <a:lstStyle/>
          <a:p>
            <a:pPr algn="just">
              <a:lnSpc>
                <a:spcPts val="3359"/>
              </a:lnSpc>
            </a:pPr>
            <a:r>
              <a:rPr lang="en-US" sz="2399">
                <a:solidFill>
                  <a:srgbClr val="2A3652"/>
                </a:solidFill>
                <a:latin typeface="Montserrat"/>
                <a:ea typeface="Montserrat"/>
                <a:cs typeface="Montserrat"/>
                <a:sym typeface="Montserrat"/>
              </a:rPr>
              <a:t>Setelah serangkaian eksperimen dan meningkatnya akurasi melalui tuning, Logistic Regression dipilih sebagai model terbaik untuk memprediksi keputusan nasabah.</a:t>
            </a:r>
          </a:p>
          <a:p>
            <a:pPr algn="just">
              <a:lnSpc>
                <a:spcPts val="3359"/>
              </a:lnSpc>
              <a:spcBef>
                <a:spcPct val="0"/>
              </a:spcBef>
            </a:pPr>
          </a:p>
        </p:txBody>
      </p:sp>
      <p:grpSp>
        <p:nvGrpSpPr>
          <p:cNvPr name="Group 7" id="7"/>
          <p:cNvGrpSpPr/>
          <p:nvPr/>
        </p:nvGrpSpPr>
        <p:grpSpPr>
          <a:xfrm rot="0">
            <a:off x="573649" y="4067652"/>
            <a:ext cx="5311307" cy="813255"/>
            <a:chOff x="0" y="0"/>
            <a:chExt cx="7081743" cy="1084340"/>
          </a:xfrm>
        </p:grpSpPr>
        <p:grpSp>
          <p:nvGrpSpPr>
            <p:cNvPr name="Group 8" id="8"/>
            <p:cNvGrpSpPr/>
            <p:nvPr/>
          </p:nvGrpSpPr>
          <p:grpSpPr>
            <a:xfrm rot="0">
              <a:off x="0" y="0"/>
              <a:ext cx="7081743" cy="1084340"/>
              <a:chOff x="0" y="0"/>
              <a:chExt cx="1398863" cy="214191"/>
            </a:xfrm>
          </p:grpSpPr>
          <p:sp>
            <p:nvSpPr>
              <p:cNvPr name="Freeform 9" id="9"/>
              <p:cNvSpPr/>
              <p:nvPr/>
            </p:nvSpPr>
            <p:spPr>
              <a:xfrm flipH="false" flipV="false" rot="0">
                <a:off x="0" y="0"/>
                <a:ext cx="1398863" cy="214191"/>
              </a:xfrm>
              <a:custGeom>
                <a:avLst/>
                <a:gdLst/>
                <a:ahLst/>
                <a:cxnLst/>
                <a:rect r="r" b="b" t="t" l="l"/>
                <a:pathLst>
                  <a:path h="214191" w="1398863">
                    <a:moveTo>
                      <a:pt x="74339" y="0"/>
                    </a:moveTo>
                    <a:lnTo>
                      <a:pt x="1324524" y="0"/>
                    </a:lnTo>
                    <a:cubicBezTo>
                      <a:pt x="1344240" y="0"/>
                      <a:pt x="1363148" y="7832"/>
                      <a:pt x="1377089" y="21773"/>
                    </a:cubicBezTo>
                    <a:cubicBezTo>
                      <a:pt x="1391031" y="35715"/>
                      <a:pt x="1398863" y="54623"/>
                      <a:pt x="1398863" y="74339"/>
                    </a:cubicBezTo>
                    <a:lnTo>
                      <a:pt x="1398863" y="139851"/>
                    </a:lnTo>
                    <a:cubicBezTo>
                      <a:pt x="1398863" y="180908"/>
                      <a:pt x="1365580" y="214191"/>
                      <a:pt x="1324524" y="214191"/>
                    </a:cubicBezTo>
                    <a:lnTo>
                      <a:pt x="74339" y="214191"/>
                    </a:lnTo>
                    <a:cubicBezTo>
                      <a:pt x="33283" y="214191"/>
                      <a:pt x="0" y="180908"/>
                      <a:pt x="0" y="139851"/>
                    </a:cubicBezTo>
                    <a:lnTo>
                      <a:pt x="0" y="74339"/>
                    </a:lnTo>
                    <a:cubicBezTo>
                      <a:pt x="0" y="54623"/>
                      <a:pt x="7832" y="35715"/>
                      <a:pt x="21773" y="21773"/>
                    </a:cubicBezTo>
                    <a:cubicBezTo>
                      <a:pt x="35715" y="7832"/>
                      <a:pt x="54623" y="0"/>
                      <a:pt x="74339" y="0"/>
                    </a:cubicBezTo>
                    <a:close/>
                  </a:path>
                </a:pathLst>
              </a:custGeom>
              <a:solidFill>
                <a:srgbClr val="F8B826"/>
              </a:solidFill>
            </p:spPr>
          </p:sp>
          <p:sp>
            <p:nvSpPr>
              <p:cNvPr name="TextBox 10" id="10"/>
              <p:cNvSpPr txBox="true"/>
              <p:nvPr/>
            </p:nvSpPr>
            <p:spPr>
              <a:xfrm>
                <a:off x="0" y="-38100"/>
                <a:ext cx="1398863" cy="252291"/>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263231" y="278864"/>
              <a:ext cx="6643704" cy="537634"/>
            </a:xfrm>
            <a:prstGeom prst="rect">
              <a:avLst/>
            </a:prstGeom>
          </p:spPr>
          <p:txBody>
            <a:bodyPr anchor="t" rtlCol="false" tIns="0" lIns="0" bIns="0" rIns="0">
              <a:spAutoFit/>
            </a:bodyPr>
            <a:lstStyle/>
            <a:p>
              <a:pPr algn="ctr">
                <a:lnSpc>
                  <a:spcPts val="3499"/>
                </a:lnSpc>
                <a:spcBef>
                  <a:spcPct val="0"/>
                </a:spcBef>
              </a:pPr>
              <a:r>
                <a:rPr lang="en-US" sz="2499">
                  <a:solidFill>
                    <a:srgbClr val="2A3652"/>
                  </a:solidFill>
                  <a:latin typeface="Montserrat"/>
                  <a:ea typeface="Montserrat"/>
                  <a:cs typeface="Montserrat"/>
                  <a:sym typeface="Montserrat"/>
                </a:rPr>
                <a:t>Bagaimana Model ini Bekerja?</a:t>
              </a:r>
            </a:p>
          </p:txBody>
        </p:sp>
      </p:grpSp>
      <p:grpSp>
        <p:nvGrpSpPr>
          <p:cNvPr name="Group 12" id="12"/>
          <p:cNvGrpSpPr/>
          <p:nvPr/>
        </p:nvGrpSpPr>
        <p:grpSpPr>
          <a:xfrm rot="0">
            <a:off x="6488470" y="4058127"/>
            <a:ext cx="10951805" cy="6084568"/>
            <a:chOff x="0" y="0"/>
            <a:chExt cx="14602407" cy="8112757"/>
          </a:xfrm>
        </p:grpSpPr>
        <p:sp>
          <p:nvSpPr>
            <p:cNvPr name="TextBox 13" id="13"/>
            <p:cNvSpPr txBox="true"/>
            <p:nvPr/>
          </p:nvSpPr>
          <p:spPr>
            <a:xfrm rot="0">
              <a:off x="0" y="-38100"/>
              <a:ext cx="14602407" cy="3458633"/>
            </a:xfrm>
            <a:prstGeom prst="rect">
              <a:avLst/>
            </a:prstGeom>
          </p:spPr>
          <p:txBody>
            <a:bodyPr anchor="t" rtlCol="false" tIns="0" lIns="0" bIns="0" rIns="0">
              <a:spAutoFit/>
            </a:bodyPr>
            <a:lstStyle/>
            <a:p>
              <a:pPr algn="just">
                <a:lnSpc>
                  <a:spcPts val="3499"/>
                </a:lnSpc>
              </a:pPr>
              <a:r>
                <a:rPr lang="en-US" sz="2499">
                  <a:solidFill>
                    <a:srgbClr val="2A3652"/>
                  </a:solidFill>
                  <a:latin typeface="Montserrat"/>
                  <a:ea typeface="Montserrat"/>
                  <a:cs typeface="Montserrat"/>
                  <a:sym typeface="Montserrat"/>
                </a:rPr>
                <a:t>Logistic Regression memprediksi kemungkinan nasabah menerima tawaran berdasarkan fitur-fitur variable yang ada. Model ini mengasumsikan hubungan linier antara fitur tersebut dan log odds keputusan nasabah, menghasilkan probabilitas keikutsertaan.</a:t>
              </a:r>
            </a:p>
            <a:p>
              <a:pPr algn="just">
                <a:lnSpc>
                  <a:spcPts val="3499"/>
                </a:lnSpc>
              </a:pPr>
            </a:p>
            <a:p>
              <a:pPr algn="just">
                <a:lnSpc>
                  <a:spcPts val="3499"/>
                </a:lnSpc>
                <a:spcBef>
                  <a:spcPct val="0"/>
                </a:spcBef>
              </a:pPr>
              <a:r>
                <a:rPr lang="en-US" sz="2499">
                  <a:solidFill>
                    <a:srgbClr val="2A3652"/>
                  </a:solidFill>
                  <a:latin typeface="Montserrat"/>
                  <a:ea typeface="Montserrat"/>
                  <a:cs typeface="Montserrat"/>
                  <a:sym typeface="Montserrat"/>
                </a:rPr>
                <a:t>Secara teknis, rumus nya: </a:t>
              </a:r>
            </a:p>
          </p:txBody>
        </p:sp>
        <p:sp>
          <p:nvSpPr>
            <p:cNvPr name="TextBox 14" id="14"/>
            <p:cNvSpPr txBox="true"/>
            <p:nvPr/>
          </p:nvSpPr>
          <p:spPr>
            <a:xfrm rot="0">
              <a:off x="0" y="4654124"/>
              <a:ext cx="14602407" cy="3458633"/>
            </a:xfrm>
            <a:prstGeom prst="rect">
              <a:avLst/>
            </a:prstGeom>
          </p:spPr>
          <p:txBody>
            <a:bodyPr anchor="t" rtlCol="false" tIns="0" lIns="0" bIns="0" rIns="0">
              <a:spAutoFit/>
            </a:bodyPr>
            <a:lstStyle/>
            <a:p>
              <a:pPr algn="just">
                <a:lnSpc>
                  <a:spcPts val="3499"/>
                </a:lnSpc>
              </a:pPr>
              <a:r>
                <a:rPr lang="en-US" sz="2499">
                  <a:solidFill>
                    <a:srgbClr val="2A3652"/>
                  </a:solidFill>
                  <a:latin typeface="Montserrat"/>
                  <a:ea typeface="Montserrat"/>
                  <a:cs typeface="Montserrat"/>
                  <a:sym typeface="Montserrat"/>
                </a:rPr>
                <a:t>Dimana:</a:t>
              </a:r>
            </a:p>
            <a:p>
              <a:pPr algn="just">
                <a:lnSpc>
                  <a:spcPts val="3499"/>
                </a:lnSpc>
              </a:pPr>
            </a:p>
            <a:p>
              <a:pPr algn="just" marL="539749" indent="-269875" lvl="1">
                <a:lnSpc>
                  <a:spcPts val="3499"/>
                </a:lnSpc>
                <a:buFont typeface="Arial"/>
                <a:buChar char="•"/>
              </a:pPr>
              <a:r>
                <a:rPr lang="en-US" sz="2499">
                  <a:solidFill>
                    <a:srgbClr val="2A3652"/>
                  </a:solidFill>
                  <a:latin typeface="Montserrat"/>
                  <a:ea typeface="Montserrat"/>
                  <a:cs typeface="Montserrat"/>
                  <a:sym typeface="Montserrat"/>
                </a:rPr>
                <a:t>𝛽0,𝛽1,…,𝛽𝑛 adalah koefisien yang dipelajari selama pelatihan model.</a:t>
              </a:r>
            </a:p>
            <a:p>
              <a:pPr algn="just" marL="539749" indent="-269875" lvl="1">
                <a:lnSpc>
                  <a:spcPts val="3499"/>
                </a:lnSpc>
                <a:buFont typeface="Arial"/>
                <a:buChar char="•"/>
              </a:pPr>
              <a:r>
                <a:rPr lang="en-US" sz="2499">
                  <a:solidFill>
                    <a:srgbClr val="2A3652"/>
                  </a:solidFill>
                  <a:latin typeface="Montserrat"/>
                  <a:ea typeface="Montserrat"/>
                  <a:cs typeface="Montserrat"/>
                  <a:sym typeface="Montserrat"/>
                </a:rPr>
                <a:t>𝑥1,𝑥2,…,𝑥𝑛 adalah fitur-fitur variable.</a:t>
              </a:r>
            </a:p>
            <a:p>
              <a:pPr algn="just">
                <a:lnSpc>
                  <a:spcPts val="3499"/>
                </a:lnSpc>
                <a:spcBef>
                  <a:spcPct val="0"/>
                </a:spcBef>
              </a:pPr>
            </a:p>
          </p:txBody>
        </p:sp>
        <p:sp>
          <p:nvSpPr>
            <p:cNvPr name="TextBox 15" id="15"/>
            <p:cNvSpPr txBox="true"/>
            <p:nvPr/>
          </p:nvSpPr>
          <p:spPr>
            <a:xfrm rot="0">
              <a:off x="4411579" y="3710303"/>
              <a:ext cx="7009144" cy="644526"/>
            </a:xfrm>
            <a:prstGeom prst="rect">
              <a:avLst/>
            </a:prstGeom>
          </p:spPr>
          <p:txBody>
            <a:bodyPr anchor="t" rtlCol="false" tIns="0" lIns="0" bIns="0" rIns="0">
              <a:spAutoFit/>
            </a:bodyPr>
            <a:lstStyle/>
            <a:p>
              <a:pPr algn="just">
                <a:lnSpc>
                  <a:spcPts val="4199"/>
                </a:lnSpc>
                <a:spcBef>
                  <a:spcPct val="0"/>
                </a:spcBef>
              </a:pPr>
              <a:r>
                <a:rPr lang="en-US" sz="2999">
                  <a:solidFill>
                    <a:srgbClr val="2A3652"/>
                  </a:solidFill>
                  <a:latin typeface="Montserrat"/>
                  <a:ea typeface="Montserrat"/>
                  <a:cs typeface="Montserrat"/>
                  <a:sym typeface="Montserrat"/>
                </a:rPr>
                <a:t>z=β0​+β1​x1​+β2​x2​+⋯+βn​xn​</a:t>
              </a: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23024" y="681138"/>
            <a:ext cx="15041953" cy="517525"/>
          </a:xfrm>
          <a:prstGeom prst="rect">
            <a:avLst/>
          </a:prstGeom>
        </p:spPr>
        <p:txBody>
          <a:bodyPr anchor="t" rtlCol="false" tIns="0" lIns="0" bIns="0" rIns="0">
            <a:spAutoFit/>
          </a:bodyPr>
          <a:lstStyle/>
          <a:p>
            <a:pPr algn="ctr" marL="0" indent="0" lvl="0">
              <a:lnSpc>
                <a:spcPts val="4025"/>
              </a:lnSpc>
              <a:spcBef>
                <a:spcPct val="0"/>
              </a:spcBef>
            </a:pPr>
            <a:r>
              <a:rPr lang="en-US" b="true" sz="3500" spc="-35">
                <a:solidFill>
                  <a:srgbClr val="2A3652"/>
                </a:solidFill>
                <a:latin typeface="Montserrat Bold"/>
                <a:ea typeface="Montserrat Bold"/>
                <a:cs typeface="Montserrat Bold"/>
                <a:sym typeface="Montserrat Bold"/>
              </a:rPr>
              <a:t>FEATURE IMPORTANCE</a:t>
            </a:r>
          </a:p>
        </p:txBody>
      </p:sp>
      <p:sp>
        <p:nvSpPr>
          <p:cNvPr name="AutoShape 3" id="3"/>
          <p:cNvSpPr/>
          <p:nvPr/>
        </p:nvSpPr>
        <p:spPr>
          <a:xfrm>
            <a:off x="1623024" y="498544"/>
            <a:ext cx="15041953" cy="0"/>
          </a:xfrm>
          <a:prstGeom prst="line">
            <a:avLst/>
          </a:prstGeom>
          <a:ln cap="flat" w="19050">
            <a:solidFill>
              <a:srgbClr val="FFDE59"/>
            </a:solidFill>
            <a:prstDash val="solid"/>
            <a:headEnd type="none" len="sm" w="sm"/>
            <a:tailEnd type="none" len="sm" w="sm"/>
          </a:ln>
        </p:spPr>
      </p:sp>
      <p:sp>
        <p:nvSpPr>
          <p:cNvPr name="AutoShape 4" id="4"/>
          <p:cNvSpPr/>
          <p:nvPr/>
        </p:nvSpPr>
        <p:spPr>
          <a:xfrm>
            <a:off x="1623024" y="1376262"/>
            <a:ext cx="15041953" cy="0"/>
          </a:xfrm>
          <a:prstGeom prst="line">
            <a:avLst/>
          </a:prstGeom>
          <a:ln cap="flat" w="19050">
            <a:solidFill>
              <a:srgbClr val="FFDE59"/>
            </a:solidFill>
            <a:prstDash val="solid"/>
            <a:headEnd type="none" len="sm" w="sm"/>
            <a:tailEnd type="none" len="sm" w="sm"/>
          </a:ln>
        </p:spPr>
      </p:sp>
      <p:sp>
        <p:nvSpPr>
          <p:cNvPr name="Freeform 5" id="5"/>
          <p:cNvSpPr/>
          <p:nvPr/>
        </p:nvSpPr>
        <p:spPr>
          <a:xfrm flipH="false" flipV="false" rot="0">
            <a:off x="0" y="2660132"/>
            <a:ext cx="10899605" cy="5477051"/>
          </a:xfrm>
          <a:custGeom>
            <a:avLst/>
            <a:gdLst/>
            <a:ahLst/>
            <a:cxnLst/>
            <a:rect r="r" b="b" t="t" l="l"/>
            <a:pathLst>
              <a:path h="5477051" w="10899605">
                <a:moveTo>
                  <a:pt x="0" y="0"/>
                </a:moveTo>
                <a:lnTo>
                  <a:pt x="10899605" y="0"/>
                </a:lnTo>
                <a:lnTo>
                  <a:pt x="10899605" y="5477051"/>
                </a:lnTo>
                <a:lnTo>
                  <a:pt x="0" y="5477051"/>
                </a:lnTo>
                <a:lnTo>
                  <a:pt x="0" y="0"/>
                </a:lnTo>
                <a:close/>
              </a:path>
            </a:pathLst>
          </a:custGeom>
          <a:blipFill>
            <a:blip r:embed="rId2"/>
            <a:stretch>
              <a:fillRect l="0" t="0" r="0" b="0"/>
            </a:stretch>
          </a:blipFill>
        </p:spPr>
      </p:sp>
      <p:sp>
        <p:nvSpPr>
          <p:cNvPr name="TextBox 6" id="6"/>
          <p:cNvSpPr txBox="true"/>
          <p:nvPr/>
        </p:nvSpPr>
        <p:spPr>
          <a:xfrm rot="0">
            <a:off x="11167781" y="1924200"/>
            <a:ext cx="6760805" cy="7011670"/>
          </a:xfrm>
          <a:prstGeom prst="rect">
            <a:avLst/>
          </a:prstGeom>
        </p:spPr>
        <p:txBody>
          <a:bodyPr anchor="t" rtlCol="false" tIns="0" lIns="0" bIns="0" rIns="0">
            <a:spAutoFit/>
          </a:bodyPr>
          <a:lstStyle/>
          <a:p>
            <a:pPr algn="just">
              <a:lnSpc>
                <a:spcPts val="3079"/>
              </a:lnSpc>
            </a:pPr>
            <a:r>
              <a:rPr lang="en-US" sz="2199">
                <a:solidFill>
                  <a:srgbClr val="2A3652"/>
                </a:solidFill>
                <a:latin typeface="Montserrat"/>
                <a:ea typeface="Montserrat"/>
                <a:cs typeface="Montserrat"/>
                <a:sym typeface="Montserrat"/>
              </a:rPr>
              <a:t>Berdasarkan analisis feature_importances_, terdapat lima fitur utama yang paling berpengaruh dalam model Logistic Regression yaitu berada di kolom:</a:t>
            </a:r>
          </a:p>
          <a:p>
            <a:pPr algn="just">
              <a:lnSpc>
                <a:spcPts val="3079"/>
              </a:lnSpc>
            </a:pPr>
          </a:p>
          <a:p>
            <a:pPr algn="just" marL="474979" indent="-237490" lvl="1">
              <a:lnSpc>
                <a:spcPts val="3079"/>
              </a:lnSpc>
              <a:buFont typeface="Arial"/>
              <a:buChar char="•"/>
            </a:pPr>
            <a:r>
              <a:rPr lang="en-US" sz="2199">
                <a:solidFill>
                  <a:srgbClr val="2A3652"/>
                </a:solidFill>
                <a:latin typeface="Montserrat"/>
                <a:ea typeface="Montserrat"/>
                <a:cs typeface="Montserrat"/>
                <a:sym typeface="Montserrat"/>
              </a:rPr>
              <a:t>Hasil kampanye sebelumnya menjadi faktor utama dalam menentukan keputusan nasabah.</a:t>
            </a:r>
          </a:p>
          <a:p>
            <a:pPr algn="just" marL="474979" indent="-237490" lvl="1">
              <a:lnSpc>
                <a:spcPts val="3079"/>
              </a:lnSpc>
              <a:buFont typeface="Arial"/>
              <a:buChar char="•"/>
            </a:pPr>
            <a:r>
              <a:rPr lang="en-US" sz="2199">
                <a:solidFill>
                  <a:srgbClr val="2A3652"/>
                </a:solidFill>
                <a:latin typeface="Montserrat"/>
                <a:ea typeface="Montserrat"/>
                <a:cs typeface="Montserrat"/>
                <a:sym typeface="Montserrat"/>
              </a:rPr>
              <a:t>Jumlah Tenaga Kerja dan Suku Bunga antar Bank yang mencerminkan kondisi ekonomi sedang baik berpengaruh pada keputusan nasabah.</a:t>
            </a:r>
          </a:p>
          <a:p>
            <a:pPr algn="just" marL="474979" indent="-237490" lvl="1">
              <a:lnSpc>
                <a:spcPts val="3079"/>
              </a:lnSpc>
              <a:buFont typeface="Arial"/>
              <a:buChar char="•"/>
            </a:pPr>
            <a:r>
              <a:rPr lang="en-US" sz="2199">
                <a:solidFill>
                  <a:srgbClr val="2A3652"/>
                </a:solidFill>
                <a:latin typeface="Montserrat"/>
                <a:ea typeface="Montserrat"/>
                <a:cs typeface="Montserrat"/>
                <a:sym typeface="Montserrat"/>
              </a:rPr>
              <a:t>Metode komunikasi yang digunakan memengaruhi efektivitas penawaran.</a:t>
            </a:r>
          </a:p>
          <a:p>
            <a:pPr algn="just">
              <a:lnSpc>
                <a:spcPts val="3079"/>
              </a:lnSpc>
            </a:pPr>
          </a:p>
          <a:p>
            <a:pPr algn="just">
              <a:lnSpc>
                <a:spcPts val="3079"/>
              </a:lnSpc>
              <a:spcBef>
                <a:spcPct val="0"/>
              </a:spcBef>
            </a:pPr>
            <a:r>
              <a:rPr lang="en-US" sz="2199">
                <a:solidFill>
                  <a:srgbClr val="2A3652"/>
                </a:solidFill>
                <a:latin typeface="Montserrat"/>
                <a:ea typeface="Montserrat"/>
                <a:cs typeface="Montserrat"/>
                <a:sym typeface="Montserrat"/>
              </a:rPr>
              <a:t>Wawasan dari fitur</a:t>
            </a:r>
            <a:r>
              <a:rPr lang="en-US" sz="2199">
                <a:solidFill>
                  <a:srgbClr val="2A3652"/>
                </a:solidFill>
                <a:latin typeface="Montserrat"/>
                <a:ea typeface="Montserrat"/>
                <a:cs typeface="Montserrat"/>
                <a:sym typeface="Montserrat"/>
              </a:rPr>
              <a:t> ini dapat menjadi acuan bagi strategi telemarketing, dengan fokus pada nasabah yang memiliki kriteria fitur ini.</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51" y="0"/>
            <a:ext cx="18298051" cy="1468119"/>
            <a:chOff x="0" y="0"/>
            <a:chExt cx="4819240" cy="386665"/>
          </a:xfrm>
        </p:grpSpPr>
        <p:sp>
          <p:nvSpPr>
            <p:cNvPr name="Freeform 3" id="3"/>
            <p:cNvSpPr/>
            <p:nvPr/>
          </p:nvSpPr>
          <p:spPr>
            <a:xfrm flipH="false" flipV="false" rot="0">
              <a:off x="0" y="0"/>
              <a:ext cx="4819240" cy="386665"/>
            </a:xfrm>
            <a:custGeom>
              <a:avLst/>
              <a:gdLst/>
              <a:ahLst/>
              <a:cxnLst/>
              <a:rect r="r" b="b" t="t" l="l"/>
              <a:pathLst>
                <a:path h="386665" w="4819240">
                  <a:moveTo>
                    <a:pt x="0" y="0"/>
                  </a:moveTo>
                  <a:lnTo>
                    <a:pt x="4819240" y="0"/>
                  </a:lnTo>
                  <a:lnTo>
                    <a:pt x="4819240" y="386665"/>
                  </a:lnTo>
                  <a:lnTo>
                    <a:pt x="0" y="386665"/>
                  </a:lnTo>
                  <a:close/>
                </a:path>
              </a:pathLst>
            </a:custGeom>
            <a:solidFill>
              <a:srgbClr val="103A6C"/>
            </a:solidFill>
          </p:spPr>
        </p:sp>
        <p:sp>
          <p:nvSpPr>
            <p:cNvPr name="TextBox 4" id="4"/>
            <p:cNvSpPr txBox="true"/>
            <p:nvPr/>
          </p:nvSpPr>
          <p:spPr>
            <a:xfrm>
              <a:off x="0" y="-38100"/>
              <a:ext cx="4819240" cy="424765"/>
            </a:xfrm>
            <a:prstGeom prst="rect">
              <a:avLst/>
            </a:prstGeom>
          </p:spPr>
          <p:txBody>
            <a:bodyPr anchor="ctr" rtlCol="false" tIns="50800" lIns="50800" bIns="50800" rIns="50800"/>
            <a:lstStyle/>
            <a:p>
              <a:pPr algn="ctr">
                <a:lnSpc>
                  <a:spcPts val="2100"/>
                </a:lnSpc>
              </a:pPr>
            </a:p>
          </p:txBody>
        </p:sp>
      </p:grpSp>
      <p:graphicFrame>
        <p:nvGraphicFramePr>
          <p:cNvPr name="Table 5" id="5"/>
          <p:cNvGraphicFramePr>
            <a:graphicFrameLocks noGrp="true"/>
          </p:cNvGraphicFramePr>
          <p:nvPr/>
        </p:nvGraphicFramePr>
        <p:xfrm>
          <a:off x="474058" y="1913731"/>
          <a:ext cx="16922916" cy="4532037"/>
        </p:xfrm>
        <a:graphic>
          <a:graphicData uri="http://schemas.openxmlformats.org/drawingml/2006/table">
            <a:tbl>
              <a:tblPr/>
              <a:tblGrid>
                <a:gridCol w="8670412"/>
                <a:gridCol w="8252503"/>
              </a:tblGrid>
              <a:tr h="453204">
                <a:tc>
                  <a:txBody>
                    <a:bodyPr anchor="t" rtlCol="false"/>
                    <a:lstStyle/>
                    <a:p>
                      <a:pPr algn="ctr">
                        <a:lnSpc>
                          <a:spcPts val="2520"/>
                        </a:lnSpc>
                        <a:defRPr/>
                      </a:pPr>
                      <a:r>
                        <a:rPr lang="en-US" sz="1800">
                          <a:solidFill>
                            <a:srgbClr val="FFFFFF"/>
                          </a:solidFill>
                          <a:latin typeface="Montserrat"/>
                          <a:ea typeface="Montserrat"/>
                          <a:cs typeface="Montserrat"/>
                          <a:sym typeface="Montserrat"/>
                        </a:rPr>
                        <a:t>Fitur Kategori</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000000"/>
                    </a:solidFill>
                  </a:tcPr>
                </a:tc>
                <a:tc>
                  <a:txBody>
                    <a:bodyPr anchor="t" rtlCol="false"/>
                    <a:lstStyle/>
                    <a:p>
                      <a:pPr algn="ctr">
                        <a:lnSpc>
                          <a:spcPts val="2520"/>
                        </a:lnSpc>
                        <a:defRPr/>
                      </a:pPr>
                      <a:r>
                        <a:rPr lang="en-US" sz="1800">
                          <a:solidFill>
                            <a:srgbClr val="FFFFFF"/>
                          </a:solidFill>
                          <a:latin typeface="Montserrat"/>
                          <a:ea typeface="Montserrat"/>
                          <a:cs typeface="Montserrat"/>
                          <a:sym typeface="Montserrat"/>
                        </a:rPr>
                        <a:t>Value</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000000"/>
                    </a:solidFill>
                  </a:tcPr>
                </a:tc>
              </a:tr>
              <a:tr h="453204">
                <a:tc>
                  <a:txBody>
                    <a:bodyPr anchor="t" rtlCol="false"/>
                    <a:lstStyle/>
                    <a:p>
                      <a:pPr algn="ctr">
                        <a:lnSpc>
                          <a:spcPts val="2520"/>
                        </a:lnSpc>
                        <a:defRPr/>
                      </a:pPr>
                      <a:r>
                        <a:rPr lang="en-US" sz="1800">
                          <a:solidFill>
                            <a:srgbClr val="000000"/>
                          </a:solidFill>
                          <a:latin typeface="Montserrat"/>
                          <a:ea typeface="Montserrat"/>
                          <a:cs typeface="Montserrat"/>
                          <a:sym typeface="Montserrat"/>
                        </a:rPr>
                        <a:t>Job</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Admin</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453204">
                <a:tc>
                  <a:txBody>
                    <a:bodyPr anchor="t" rtlCol="false"/>
                    <a:lstStyle/>
                    <a:p>
                      <a:pPr algn="ctr">
                        <a:lnSpc>
                          <a:spcPts val="2520"/>
                        </a:lnSpc>
                        <a:defRPr/>
                      </a:pPr>
                      <a:r>
                        <a:rPr lang="en-US" sz="1800">
                          <a:solidFill>
                            <a:srgbClr val="000000"/>
                          </a:solidFill>
                          <a:latin typeface="Montserrat"/>
                          <a:ea typeface="Montserrat"/>
                          <a:cs typeface="Montserrat"/>
                          <a:sym typeface="Montserrat"/>
                        </a:rPr>
                        <a:t>Marital</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Married</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453204">
                <a:tc>
                  <a:txBody>
                    <a:bodyPr anchor="t" rtlCol="false"/>
                    <a:lstStyle/>
                    <a:p>
                      <a:pPr algn="ctr">
                        <a:lnSpc>
                          <a:spcPts val="2520"/>
                        </a:lnSpc>
                        <a:defRPr/>
                      </a:pPr>
                      <a:r>
                        <a:rPr lang="en-US" sz="1800">
                          <a:solidFill>
                            <a:srgbClr val="000000"/>
                          </a:solidFill>
                          <a:latin typeface="Montserrat"/>
                          <a:ea typeface="Montserrat"/>
                          <a:cs typeface="Montserrat"/>
                          <a:sym typeface="Montserrat"/>
                        </a:rPr>
                        <a:t>Education</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University Degree</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453204">
                <a:tc>
                  <a:txBody>
                    <a:bodyPr anchor="t" rtlCol="false"/>
                    <a:lstStyle/>
                    <a:p>
                      <a:pPr algn="ctr">
                        <a:lnSpc>
                          <a:spcPts val="2520"/>
                        </a:lnSpc>
                        <a:defRPr/>
                      </a:pPr>
                      <a:r>
                        <a:rPr lang="en-US" sz="1800">
                          <a:solidFill>
                            <a:srgbClr val="000000"/>
                          </a:solidFill>
                          <a:latin typeface="Montserrat"/>
                          <a:ea typeface="Montserrat"/>
                          <a:cs typeface="Montserrat"/>
                          <a:sym typeface="Montserrat"/>
                        </a:rPr>
                        <a:t>Default</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No</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453204">
                <a:tc>
                  <a:txBody>
                    <a:bodyPr anchor="t" rtlCol="false"/>
                    <a:lstStyle/>
                    <a:p>
                      <a:pPr algn="ctr">
                        <a:lnSpc>
                          <a:spcPts val="2520"/>
                        </a:lnSpc>
                        <a:defRPr/>
                      </a:pPr>
                      <a:r>
                        <a:rPr lang="en-US" sz="1800">
                          <a:solidFill>
                            <a:srgbClr val="000000"/>
                          </a:solidFill>
                          <a:latin typeface="Montserrat"/>
                          <a:ea typeface="Montserrat"/>
                          <a:cs typeface="Montserrat"/>
                          <a:sym typeface="Montserrat"/>
                        </a:rPr>
                        <a:t>Contact</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Cellular</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453204">
                <a:tc>
                  <a:txBody>
                    <a:bodyPr anchor="t" rtlCol="false"/>
                    <a:lstStyle/>
                    <a:p>
                      <a:pPr algn="ctr">
                        <a:lnSpc>
                          <a:spcPts val="2520"/>
                        </a:lnSpc>
                        <a:defRPr/>
                      </a:pPr>
                      <a:r>
                        <a:rPr lang="en-US" sz="1800">
                          <a:solidFill>
                            <a:srgbClr val="000000"/>
                          </a:solidFill>
                          <a:latin typeface="Montserrat"/>
                          <a:ea typeface="Montserrat"/>
                          <a:cs typeface="Montserrat"/>
                          <a:sym typeface="Montserrat"/>
                        </a:rPr>
                        <a:t>Month</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September</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453204">
                <a:tc>
                  <a:txBody>
                    <a:bodyPr anchor="t" rtlCol="false"/>
                    <a:lstStyle/>
                    <a:p>
                      <a:pPr algn="ctr">
                        <a:lnSpc>
                          <a:spcPts val="2520"/>
                        </a:lnSpc>
                        <a:defRPr/>
                      </a:pPr>
                      <a:r>
                        <a:rPr lang="en-US" sz="1800">
                          <a:solidFill>
                            <a:srgbClr val="000000"/>
                          </a:solidFill>
                          <a:latin typeface="Montserrat"/>
                          <a:ea typeface="Montserrat"/>
                          <a:cs typeface="Montserrat"/>
                          <a:sym typeface="Montserrat"/>
                        </a:rPr>
                        <a:t>Day of Week</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Wednesday, Thursday, Friday</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453204">
                <a:tc>
                  <a:txBody>
                    <a:bodyPr anchor="t" rtlCol="false"/>
                    <a:lstStyle/>
                    <a:p>
                      <a:pPr algn="ctr">
                        <a:lnSpc>
                          <a:spcPts val="2520"/>
                        </a:lnSpc>
                        <a:defRPr/>
                      </a:pPr>
                      <a:r>
                        <a:rPr lang="en-US" sz="1800">
                          <a:solidFill>
                            <a:srgbClr val="000000"/>
                          </a:solidFill>
                          <a:latin typeface="Montserrat"/>
                          <a:ea typeface="Montserrat"/>
                          <a:cs typeface="Montserrat"/>
                          <a:sym typeface="Montserrat"/>
                        </a:rPr>
                        <a:t>Pdays</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1 week, Not Contacted</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453204">
                <a:tc>
                  <a:txBody>
                    <a:bodyPr anchor="t" rtlCol="false"/>
                    <a:lstStyle/>
                    <a:p>
                      <a:pPr algn="ctr">
                        <a:lnSpc>
                          <a:spcPts val="2520"/>
                        </a:lnSpc>
                        <a:defRPr/>
                      </a:pPr>
                      <a:r>
                        <a:rPr lang="en-US" sz="1800">
                          <a:solidFill>
                            <a:srgbClr val="000000"/>
                          </a:solidFill>
                          <a:latin typeface="Montserrat"/>
                          <a:ea typeface="Montserrat"/>
                          <a:cs typeface="Montserrat"/>
                          <a:sym typeface="Montserrat"/>
                        </a:rPr>
                        <a:t>Poutcome</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Success</a:t>
                      </a:r>
                      <a:endParaRPr lang="en-US" sz="1100"/>
                    </a:p>
                  </a:txBody>
                  <a:tcPr marL="0" marR="0" marT="0" marB="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6" id="6"/>
          <p:cNvSpPr txBox="true"/>
          <p:nvPr/>
        </p:nvSpPr>
        <p:spPr>
          <a:xfrm rot="0">
            <a:off x="335874" y="6790055"/>
            <a:ext cx="17313916" cy="3041650"/>
          </a:xfrm>
          <a:prstGeom prst="rect">
            <a:avLst/>
          </a:prstGeom>
        </p:spPr>
        <p:txBody>
          <a:bodyPr anchor="t" rtlCol="false" tIns="0" lIns="0" bIns="0" rIns="0">
            <a:spAutoFit/>
          </a:bodyPr>
          <a:lstStyle/>
          <a:p>
            <a:pPr algn="just">
              <a:lnSpc>
                <a:spcPts val="3499"/>
              </a:lnSpc>
            </a:pPr>
            <a:r>
              <a:rPr lang="en-US" sz="2499">
                <a:solidFill>
                  <a:srgbClr val="2A3652"/>
                </a:solidFill>
                <a:latin typeface="Montserrat"/>
                <a:ea typeface="Montserrat"/>
                <a:cs typeface="Montserrat"/>
                <a:sym typeface="Montserrat"/>
              </a:rPr>
              <a:t>Meskipun Precision mencapai 0.67, masih ada 33% False Positives, yang berpotensi mengurangi efisiensi telemarketing. Analisis distribusi FP menghasilkan tabel diatas, menunjukkan bahwa nasabah dengan pekerjaan admin, status menikah, pendidikan universitas, kontak via seluler di September, dan riwayat deposito sebelumnya cenderung salah diprediksi. Limitasi ini menunjukkan model kurang akurat dalam mengenali pola pada segmen tertentu, sehingga diperlukan analisis lebih lanjut atau fitur tambahan untuk meningkatkan prediksi dan efektivitas strategi.</a:t>
            </a:r>
          </a:p>
          <a:p>
            <a:pPr algn="just">
              <a:lnSpc>
                <a:spcPts val="3499"/>
              </a:lnSpc>
              <a:spcBef>
                <a:spcPct val="0"/>
              </a:spcBef>
            </a:pPr>
          </a:p>
        </p:txBody>
      </p:sp>
      <p:sp>
        <p:nvSpPr>
          <p:cNvPr name="Freeform 7" id="7"/>
          <p:cNvSpPr/>
          <p:nvPr/>
        </p:nvSpPr>
        <p:spPr>
          <a:xfrm flipH="false" flipV="false" rot="0">
            <a:off x="335874" y="288455"/>
            <a:ext cx="840091" cy="827871"/>
          </a:xfrm>
          <a:custGeom>
            <a:avLst/>
            <a:gdLst/>
            <a:ahLst/>
            <a:cxnLst/>
            <a:rect r="r" b="b" t="t" l="l"/>
            <a:pathLst>
              <a:path h="827871" w="840091">
                <a:moveTo>
                  <a:pt x="0" y="0"/>
                </a:moveTo>
                <a:lnTo>
                  <a:pt x="840091" y="0"/>
                </a:lnTo>
                <a:lnTo>
                  <a:pt x="840091" y="827871"/>
                </a:lnTo>
                <a:lnTo>
                  <a:pt x="0" y="827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500336" y="558696"/>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TextBox 9" id="9"/>
          <p:cNvSpPr txBox="true"/>
          <p:nvPr/>
        </p:nvSpPr>
        <p:spPr>
          <a:xfrm rot="0">
            <a:off x="1822543" y="743666"/>
            <a:ext cx="15041953" cy="412750"/>
          </a:xfrm>
          <a:prstGeom prst="rect">
            <a:avLst/>
          </a:prstGeom>
        </p:spPr>
        <p:txBody>
          <a:bodyPr anchor="t" rtlCol="false" tIns="0" lIns="0" bIns="0" rIns="0">
            <a:spAutoFit/>
          </a:bodyPr>
          <a:lstStyle/>
          <a:p>
            <a:pPr algn="ctr">
              <a:lnSpc>
                <a:spcPts val="3499"/>
              </a:lnSpc>
            </a:pPr>
            <a:r>
              <a:rPr lang="en-US" sz="2499">
                <a:solidFill>
                  <a:srgbClr val="FFFFFF"/>
                </a:solidFill>
                <a:latin typeface="Montserrat"/>
                <a:ea typeface="Montserrat"/>
                <a:cs typeface="Montserrat"/>
                <a:sym typeface="Montserrat"/>
              </a:rPr>
              <a:t>Identifikasi Pola False Positive dalam Prediksi nasabah</a:t>
            </a:r>
          </a:p>
        </p:txBody>
      </p:sp>
      <p:sp>
        <p:nvSpPr>
          <p:cNvPr name="TextBox 10" id="10"/>
          <p:cNvSpPr txBox="true"/>
          <p:nvPr/>
        </p:nvSpPr>
        <p:spPr>
          <a:xfrm rot="0">
            <a:off x="1594841" y="238841"/>
            <a:ext cx="15606562" cy="542925"/>
          </a:xfrm>
          <a:prstGeom prst="rect">
            <a:avLst/>
          </a:prstGeom>
        </p:spPr>
        <p:txBody>
          <a:bodyPr anchor="t" rtlCol="false" tIns="0" lIns="0" bIns="0" rIns="0">
            <a:spAutoFit/>
          </a:bodyPr>
          <a:lstStyle/>
          <a:p>
            <a:pPr algn="ctr">
              <a:lnSpc>
                <a:spcPts val="4200"/>
              </a:lnSpc>
            </a:pPr>
            <a:r>
              <a:rPr lang="en-US" b="true" sz="3500">
                <a:solidFill>
                  <a:srgbClr val="FFFFFF"/>
                </a:solidFill>
                <a:latin typeface="Montserrat Semi-Bold"/>
                <a:ea typeface="Montserrat Semi-Bold"/>
                <a:cs typeface="Montserrat Semi-Bold"/>
                <a:sym typeface="Montserrat Semi-Bold"/>
              </a:rPr>
              <a:t>LIMITASI</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51" y="0"/>
            <a:ext cx="18298051" cy="1267995"/>
            <a:chOff x="0" y="0"/>
            <a:chExt cx="4819240" cy="333957"/>
          </a:xfrm>
        </p:grpSpPr>
        <p:sp>
          <p:nvSpPr>
            <p:cNvPr name="Freeform 3" id="3"/>
            <p:cNvSpPr/>
            <p:nvPr/>
          </p:nvSpPr>
          <p:spPr>
            <a:xfrm flipH="false" flipV="false" rot="0">
              <a:off x="0" y="0"/>
              <a:ext cx="4819240" cy="333957"/>
            </a:xfrm>
            <a:custGeom>
              <a:avLst/>
              <a:gdLst/>
              <a:ahLst/>
              <a:cxnLst/>
              <a:rect r="r" b="b" t="t" l="l"/>
              <a:pathLst>
                <a:path h="333957" w="4819240">
                  <a:moveTo>
                    <a:pt x="0" y="0"/>
                  </a:moveTo>
                  <a:lnTo>
                    <a:pt x="4819240" y="0"/>
                  </a:lnTo>
                  <a:lnTo>
                    <a:pt x="4819240" y="333957"/>
                  </a:lnTo>
                  <a:lnTo>
                    <a:pt x="0" y="333957"/>
                  </a:lnTo>
                  <a:close/>
                </a:path>
              </a:pathLst>
            </a:custGeom>
            <a:solidFill>
              <a:srgbClr val="103A6C"/>
            </a:solidFill>
          </p:spPr>
        </p:sp>
        <p:sp>
          <p:nvSpPr>
            <p:cNvPr name="TextBox 4" id="4"/>
            <p:cNvSpPr txBox="true"/>
            <p:nvPr/>
          </p:nvSpPr>
          <p:spPr>
            <a:xfrm>
              <a:off x="0" y="-38100"/>
              <a:ext cx="4819240" cy="372057"/>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3943633" y="330184"/>
            <a:ext cx="13841930" cy="542925"/>
          </a:xfrm>
          <a:prstGeom prst="rect">
            <a:avLst/>
          </a:prstGeom>
        </p:spPr>
        <p:txBody>
          <a:bodyPr anchor="t" rtlCol="false" tIns="0" lIns="0" bIns="0" rIns="0">
            <a:spAutoFit/>
          </a:bodyPr>
          <a:lstStyle/>
          <a:p>
            <a:pPr algn="ctr">
              <a:lnSpc>
                <a:spcPts val="4200"/>
              </a:lnSpc>
            </a:pPr>
            <a:r>
              <a:rPr lang="en-US" b="true" sz="3500">
                <a:solidFill>
                  <a:srgbClr val="FFFFFF"/>
                </a:solidFill>
                <a:latin typeface="Montserrat Semi-Bold"/>
                <a:ea typeface="Montserrat Semi-Bold"/>
                <a:cs typeface="Montserrat Semi-Bold"/>
                <a:sym typeface="Montserrat Semi-Bold"/>
              </a:rPr>
              <a:t>Estimasi Conversion Rate dengan Model Machine Learning</a:t>
            </a:r>
          </a:p>
        </p:txBody>
      </p:sp>
      <p:sp>
        <p:nvSpPr>
          <p:cNvPr name="TextBox 6" id="6"/>
          <p:cNvSpPr txBox="true"/>
          <p:nvPr/>
        </p:nvSpPr>
        <p:spPr>
          <a:xfrm rot="0">
            <a:off x="1500336" y="462714"/>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Freeform 7" id="7"/>
          <p:cNvSpPr/>
          <p:nvPr/>
        </p:nvSpPr>
        <p:spPr>
          <a:xfrm flipH="false" flipV="false" rot="0">
            <a:off x="335874" y="192473"/>
            <a:ext cx="840091" cy="827871"/>
          </a:xfrm>
          <a:custGeom>
            <a:avLst/>
            <a:gdLst/>
            <a:ahLst/>
            <a:cxnLst/>
            <a:rect r="r" b="b" t="t" l="l"/>
            <a:pathLst>
              <a:path h="827871" w="840091">
                <a:moveTo>
                  <a:pt x="0" y="0"/>
                </a:moveTo>
                <a:lnTo>
                  <a:pt x="840091" y="0"/>
                </a:lnTo>
                <a:lnTo>
                  <a:pt x="840091" y="827872"/>
                </a:lnTo>
                <a:lnTo>
                  <a:pt x="0" y="8278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35874" y="3453055"/>
            <a:ext cx="16570466" cy="1153795"/>
          </a:xfrm>
          <a:prstGeom prst="rect">
            <a:avLst/>
          </a:prstGeom>
        </p:spPr>
        <p:txBody>
          <a:bodyPr anchor="t" rtlCol="false" tIns="0" lIns="0" bIns="0" rIns="0">
            <a:spAutoFit/>
          </a:bodyPr>
          <a:lstStyle/>
          <a:p>
            <a:pPr algn="just">
              <a:lnSpc>
                <a:spcPts val="3079"/>
              </a:lnSpc>
            </a:pPr>
            <a:r>
              <a:rPr lang="en-US" sz="2199">
                <a:solidFill>
                  <a:srgbClr val="2A3652"/>
                </a:solidFill>
                <a:latin typeface="Montserrat"/>
                <a:ea typeface="Montserrat"/>
                <a:cs typeface="Montserrat"/>
                <a:sym typeface="Montserrat"/>
              </a:rPr>
              <a:t>Logistic Regression menghasilkan empat kategori prediksi dalam Confusion Matrix untuk mengidentifikasi nasabah potensial. Yaitu pada tabel ini:</a:t>
            </a:r>
          </a:p>
          <a:p>
            <a:pPr algn="just">
              <a:lnSpc>
                <a:spcPts val="3079"/>
              </a:lnSpc>
              <a:spcBef>
                <a:spcPct val="0"/>
              </a:spcBef>
            </a:pPr>
          </a:p>
        </p:txBody>
      </p:sp>
      <p:grpSp>
        <p:nvGrpSpPr>
          <p:cNvPr name="Group 9" id="9"/>
          <p:cNvGrpSpPr/>
          <p:nvPr/>
        </p:nvGrpSpPr>
        <p:grpSpPr>
          <a:xfrm rot="0">
            <a:off x="3059888" y="2093035"/>
            <a:ext cx="13082144" cy="978535"/>
            <a:chOff x="0" y="0"/>
            <a:chExt cx="17442859" cy="1304714"/>
          </a:xfrm>
        </p:grpSpPr>
        <p:sp>
          <p:nvSpPr>
            <p:cNvPr name="TextBox 10" id="10"/>
            <p:cNvSpPr txBox="true"/>
            <p:nvPr/>
          </p:nvSpPr>
          <p:spPr>
            <a:xfrm rot="0">
              <a:off x="0" y="375497"/>
              <a:ext cx="1407703" cy="515620"/>
            </a:xfrm>
            <a:prstGeom prst="rect">
              <a:avLst/>
            </a:prstGeom>
          </p:spPr>
          <p:txBody>
            <a:bodyPr anchor="t" rtlCol="false" tIns="0" lIns="0" bIns="0" rIns="0">
              <a:spAutoFit/>
            </a:bodyPr>
            <a:lstStyle/>
            <a:p>
              <a:pPr algn="just">
                <a:lnSpc>
                  <a:spcPts val="3359"/>
                </a:lnSpc>
                <a:spcBef>
                  <a:spcPct val="0"/>
                </a:spcBef>
              </a:pPr>
              <a:r>
                <a:rPr lang="en-US" sz="2399" i="true">
                  <a:solidFill>
                    <a:srgbClr val="2A3652"/>
                  </a:solidFill>
                  <a:latin typeface="Montserrat Italics"/>
                  <a:ea typeface="Montserrat Italics"/>
                  <a:cs typeface="Montserrat Italics"/>
                  <a:sym typeface="Montserrat Italics"/>
                </a:rPr>
                <a:t>CR =</a:t>
              </a:r>
            </a:p>
          </p:txBody>
        </p:sp>
        <p:sp>
          <p:nvSpPr>
            <p:cNvPr name="TextBox 11" id="11"/>
            <p:cNvSpPr txBox="true"/>
            <p:nvPr/>
          </p:nvSpPr>
          <p:spPr>
            <a:xfrm rot="0">
              <a:off x="1134319" y="-38100"/>
              <a:ext cx="9764653" cy="515620"/>
            </a:xfrm>
            <a:prstGeom prst="rect">
              <a:avLst/>
            </a:prstGeom>
          </p:spPr>
          <p:txBody>
            <a:bodyPr anchor="t" rtlCol="false" tIns="0" lIns="0" bIns="0" rIns="0">
              <a:spAutoFit/>
            </a:bodyPr>
            <a:lstStyle/>
            <a:p>
              <a:pPr algn="just">
                <a:lnSpc>
                  <a:spcPts val="3359"/>
                </a:lnSpc>
                <a:spcBef>
                  <a:spcPct val="0"/>
                </a:spcBef>
              </a:pPr>
              <a:r>
                <a:rPr lang="en-US" sz="2399" i="true">
                  <a:solidFill>
                    <a:srgbClr val="2A3652"/>
                  </a:solidFill>
                  <a:latin typeface="Montserrat Italics"/>
                  <a:ea typeface="Montserrat Italics"/>
                  <a:cs typeface="Montserrat Italics"/>
                  <a:sym typeface="Montserrat Italics"/>
                </a:rPr>
                <a:t>Jumlah Nasabah Menerima Penawaran</a:t>
              </a:r>
            </a:p>
          </p:txBody>
        </p:sp>
        <p:sp>
          <p:nvSpPr>
            <p:cNvPr name="TextBox 12" id="12"/>
            <p:cNvSpPr txBox="true"/>
            <p:nvPr/>
          </p:nvSpPr>
          <p:spPr>
            <a:xfrm rot="0">
              <a:off x="1860418" y="789093"/>
              <a:ext cx="7887646" cy="515620"/>
            </a:xfrm>
            <a:prstGeom prst="rect">
              <a:avLst/>
            </a:prstGeom>
          </p:spPr>
          <p:txBody>
            <a:bodyPr anchor="t" rtlCol="false" tIns="0" lIns="0" bIns="0" rIns="0">
              <a:spAutoFit/>
            </a:bodyPr>
            <a:lstStyle/>
            <a:p>
              <a:pPr algn="just">
                <a:lnSpc>
                  <a:spcPts val="3359"/>
                </a:lnSpc>
                <a:spcBef>
                  <a:spcPct val="0"/>
                </a:spcBef>
              </a:pPr>
              <a:r>
                <a:rPr lang="en-US" sz="2399" i="true">
                  <a:solidFill>
                    <a:srgbClr val="2A3652"/>
                  </a:solidFill>
                  <a:latin typeface="Montserrat Italics"/>
                  <a:ea typeface="Montserrat Italics"/>
                  <a:cs typeface="Montserrat Italics"/>
                  <a:sym typeface="Montserrat Italics"/>
                </a:rPr>
                <a:t>Total Nasabah Yang Dihubungi</a:t>
              </a:r>
            </a:p>
          </p:txBody>
        </p:sp>
        <p:sp>
          <p:nvSpPr>
            <p:cNvPr name="AutoShape 13" id="13"/>
            <p:cNvSpPr/>
            <p:nvPr/>
          </p:nvSpPr>
          <p:spPr>
            <a:xfrm>
              <a:off x="1134319" y="636693"/>
              <a:ext cx="9764653" cy="0"/>
            </a:xfrm>
            <a:prstGeom prst="line">
              <a:avLst/>
            </a:prstGeom>
            <a:ln cap="flat" w="25400">
              <a:solidFill>
                <a:srgbClr val="000000"/>
              </a:solidFill>
              <a:prstDash val="solid"/>
              <a:headEnd type="none" len="sm" w="sm"/>
              <a:tailEnd type="none" len="sm" w="sm"/>
            </a:ln>
          </p:spPr>
        </p:sp>
        <p:sp>
          <p:nvSpPr>
            <p:cNvPr name="TextBox 14" id="14"/>
            <p:cNvSpPr txBox="true"/>
            <p:nvPr/>
          </p:nvSpPr>
          <p:spPr>
            <a:xfrm rot="0">
              <a:off x="11184831" y="342900"/>
              <a:ext cx="703058" cy="515620"/>
            </a:xfrm>
            <a:prstGeom prst="rect">
              <a:avLst/>
            </a:prstGeom>
          </p:spPr>
          <p:txBody>
            <a:bodyPr anchor="t" rtlCol="false" tIns="0" lIns="0" bIns="0" rIns="0">
              <a:spAutoFit/>
            </a:bodyPr>
            <a:lstStyle/>
            <a:p>
              <a:pPr algn="just">
                <a:lnSpc>
                  <a:spcPts val="3359"/>
                </a:lnSpc>
                <a:spcBef>
                  <a:spcPct val="0"/>
                </a:spcBef>
              </a:pPr>
              <a:r>
                <a:rPr lang="en-US" sz="2399" i="true">
                  <a:solidFill>
                    <a:srgbClr val="2A3652"/>
                  </a:solidFill>
                  <a:latin typeface="Montserrat Italics"/>
                  <a:ea typeface="Montserrat Italics"/>
                  <a:cs typeface="Montserrat Italics"/>
                  <a:sym typeface="Montserrat Italics"/>
                </a:rPr>
                <a:t>= </a:t>
              </a:r>
            </a:p>
          </p:txBody>
        </p:sp>
        <p:sp>
          <p:nvSpPr>
            <p:cNvPr name="TextBox 15" id="15"/>
            <p:cNvSpPr txBox="true"/>
            <p:nvPr/>
          </p:nvSpPr>
          <p:spPr>
            <a:xfrm rot="0">
              <a:off x="11871602" y="-5503"/>
              <a:ext cx="1677850" cy="515620"/>
            </a:xfrm>
            <a:prstGeom prst="rect">
              <a:avLst/>
            </a:prstGeom>
          </p:spPr>
          <p:txBody>
            <a:bodyPr anchor="t" rtlCol="false" tIns="0" lIns="0" bIns="0" rIns="0">
              <a:spAutoFit/>
            </a:bodyPr>
            <a:lstStyle/>
            <a:p>
              <a:pPr algn="ctr">
                <a:lnSpc>
                  <a:spcPts val="3359"/>
                </a:lnSpc>
                <a:spcBef>
                  <a:spcPct val="0"/>
                </a:spcBef>
              </a:pPr>
              <a:r>
                <a:rPr lang="en-US" sz="2399" i="true">
                  <a:solidFill>
                    <a:srgbClr val="2A3652"/>
                  </a:solidFill>
                  <a:latin typeface="Montserrat Italics"/>
                  <a:ea typeface="Montserrat Italics"/>
                  <a:cs typeface="Montserrat Italics"/>
                  <a:sym typeface="Montserrat Italics"/>
                </a:rPr>
                <a:t>4,486</a:t>
              </a:r>
            </a:p>
          </p:txBody>
        </p:sp>
        <p:sp>
          <p:nvSpPr>
            <p:cNvPr name="TextBox 16" id="16"/>
            <p:cNvSpPr txBox="true"/>
            <p:nvPr/>
          </p:nvSpPr>
          <p:spPr>
            <a:xfrm rot="0">
              <a:off x="11902040" y="789093"/>
              <a:ext cx="1647412" cy="515620"/>
            </a:xfrm>
            <a:prstGeom prst="rect">
              <a:avLst/>
            </a:prstGeom>
          </p:spPr>
          <p:txBody>
            <a:bodyPr anchor="t" rtlCol="false" tIns="0" lIns="0" bIns="0" rIns="0">
              <a:spAutoFit/>
            </a:bodyPr>
            <a:lstStyle/>
            <a:p>
              <a:pPr algn="ctr">
                <a:lnSpc>
                  <a:spcPts val="3359"/>
                </a:lnSpc>
                <a:spcBef>
                  <a:spcPct val="0"/>
                </a:spcBef>
              </a:pPr>
              <a:r>
                <a:rPr lang="en-US" sz="2399" i="true">
                  <a:solidFill>
                    <a:srgbClr val="2A3652"/>
                  </a:solidFill>
                  <a:latin typeface="Montserrat Italics"/>
                  <a:ea typeface="Montserrat Italics"/>
                  <a:cs typeface="Montserrat Italics"/>
                  <a:sym typeface="Montserrat Italics"/>
                </a:rPr>
                <a:t>39,971</a:t>
              </a:r>
            </a:p>
          </p:txBody>
        </p:sp>
        <p:sp>
          <p:nvSpPr>
            <p:cNvPr name="AutoShape 17" id="17"/>
            <p:cNvSpPr/>
            <p:nvPr/>
          </p:nvSpPr>
          <p:spPr>
            <a:xfrm flipV="true">
              <a:off x="11871602" y="669290"/>
              <a:ext cx="1677850" cy="0"/>
            </a:xfrm>
            <a:prstGeom prst="line">
              <a:avLst/>
            </a:prstGeom>
            <a:ln cap="flat" w="25400">
              <a:solidFill>
                <a:srgbClr val="000000"/>
              </a:solidFill>
              <a:prstDash val="solid"/>
              <a:headEnd type="none" len="sm" w="sm"/>
              <a:tailEnd type="none" len="sm" w="sm"/>
            </a:ln>
          </p:spPr>
        </p:sp>
        <p:sp>
          <p:nvSpPr>
            <p:cNvPr name="TextBox 18" id="18"/>
            <p:cNvSpPr txBox="true"/>
            <p:nvPr/>
          </p:nvSpPr>
          <p:spPr>
            <a:xfrm rot="0">
              <a:off x="14180247" y="342900"/>
              <a:ext cx="3262612" cy="515620"/>
            </a:xfrm>
            <a:prstGeom prst="rect">
              <a:avLst/>
            </a:prstGeom>
          </p:spPr>
          <p:txBody>
            <a:bodyPr anchor="t" rtlCol="false" tIns="0" lIns="0" bIns="0" rIns="0">
              <a:spAutoFit/>
            </a:bodyPr>
            <a:lstStyle/>
            <a:p>
              <a:pPr algn="just">
                <a:lnSpc>
                  <a:spcPts val="3359"/>
                </a:lnSpc>
                <a:spcBef>
                  <a:spcPct val="0"/>
                </a:spcBef>
              </a:pPr>
              <a:r>
                <a:rPr lang="en-US" sz="2399" i="true">
                  <a:solidFill>
                    <a:srgbClr val="2A3652"/>
                  </a:solidFill>
                  <a:latin typeface="Montserrat Italics"/>
                  <a:ea typeface="Montserrat Italics"/>
                  <a:cs typeface="Montserrat Italics"/>
                  <a:sym typeface="Montserrat Italics"/>
                </a:rPr>
                <a:t>=  0. 11 = </a:t>
              </a:r>
              <a:r>
                <a:rPr lang="en-US" b="true" sz="2399">
                  <a:solidFill>
                    <a:srgbClr val="2A3652"/>
                  </a:solidFill>
                  <a:latin typeface="Montserrat Bold"/>
                  <a:ea typeface="Montserrat Bold"/>
                  <a:cs typeface="Montserrat Bold"/>
                  <a:sym typeface="Montserrat Bold"/>
                </a:rPr>
                <a:t>11%</a:t>
              </a:r>
            </a:p>
          </p:txBody>
        </p:sp>
      </p:grpSp>
      <p:sp>
        <p:nvSpPr>
          <p:cNvPr name="TextBox 19" id="19"/>
          <p:cNvSpPr txBox="true"/>
          <p:nvPr/>
        </p:nvSpPr>
        <p:spPr>
          <a:xfrm rot="0">
            <a:off x="335874" y="1489652"/>
            <a:ext cx="17092813" cy="372745"/>
          </a:xfrm>
          <a:prstGeom prst="rect">
            <a:avLst/>
          </a:prstGeom>
        </p:spPr>
        <p:txBody>
          <a:bodyPr anchor="t" rtlCol="false" tIns="0" lIns="0" bIns="0" rIns="0">
            <a:spAutoFit/>
          </a:bodyPr>
          <a:lstStyle/>
          <a:p>
            <a:pPr algn="just">
              <a:lnSpc>
                <a:spcPts val="3079"/>
              </a:lnSpc>
              <a:spcBef>
                <a:spcPct val="0"/>
              </a:spcBef>
            </a:pPr>
            <a:r>
              <a:rPr lang="en-US" sz="2199">
                <a:solidFill>
                  <a:srgbClr val="2A3652"/>
                </a:solidFill>
                <a:latin typeface="Montserrat"/>
                <a:ea typeface="Montserrat"/>
                <a:cs typeface="Montserrat"/>
                <a:sym typeface="Montserrat"/>
              </a:rPr>
              <a:t>Sebelum penerapan model, Conversion Rate (CR) hanya 11% yang dihitung sebagai:</a:t>
            </a:r>
          </a:p>
        </p:txBody>
      </p:sp>
      <p:graphicFrame>
        <p:nvGraphicFramePr>
          <p:cNvPr name="Table 20" id="20"/>
          <p:cNvGraphicFramePr>
            <a:graphicFrameLocks noGrp="true"/>
          </p:cNvGraphicFramePr>
          <p:nvPr/>
        </p:nvGraphicFramePr>
        <p:xfrm>
          <a:off x="755919" y="4530165"/>
          <a:ext cx="16150421" cy="1534010"/>
        </p:xfrm>
        <a:graphic>
          <a:graphicData uri="http://schemas.openxmlformats.org/drawingml/2006/table">
            <a:tbl>
              <a:tblPr/>
              <a:tblGrid>
                <a:gridCol w="6582686"/>
                <a:gridCol w="4783868"/>
                <a:gridCol w="4783868"/>
              </a:tblGrid>
              <a:tr h="586170">
                <a:tc>
                  <a:txBody>
                    <a:bodyPr anchor="t" rtlCol="false"/>
                    <a:lstStyle/>
                    <a:p>
                      <a:pPr algn="ctr">
                        <a:lnSpc>
                          <a:spcPts val="2799"/>
                        </a:lnSpc>
                        <a:defRPr/>
                      </a:pPr>
                      <a:r>
                        <a:rPr lang="en-US" sz="1999" b="true">
                          <a:solidFill>
                            <a:srgbClr val="FFFFFF"/>
                          </a:solidFill>
                          <a:latin typeface="Montserrat Bold"/>
                          <a:ea typeface="Montserrat Bold"/>
                          <a:cs typeface="Montserrat Bold"/>
                          <a:sym typeface="Montserrat Bold"/>
                        </a:rPr>
                        <a:t>Prediksi</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799"/>
                        </a:lnSpc>
                        <a:defRPr/>
                      </a:pPr>
                      <a:r>
                        <a:rPr lang="en-US" sz="1999" b="true">
                          <a:solidFill>
                            <a:srgbClr val="FFFFFF"/>
                          </a:solidFill>
                          <a:latin typeface="Montserrat Bold"/>
                          <a:ea typeface="Montserrat Bold"/>
                          <a:cs typeface="Montserrat Bold"/>
                          <a:sym typeface="Montserrat Bold"/>
                        </a:rPr>
                        <a:t>Tidak Menerima</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c>
                  <a:txBody>
                    <a:bodyPr anchor="t" rtlCol="false"/>
                    <a:lstStyle/>
                    <a:p>
                      <a:pPr algn="ctr">
                        <a:lnSpc>
                          <a:spcPts val="2799"/>
                        </a:lnSpc>
                        <a:defRPr/>
                      </a:pPr>
                      <a:r>
                        <a:rPr lang="en-US" sz="1999" b="true">
                          <a:solidFill>
                            <a:srgbClr val="FFFFFF"/>
                          </a:solidFill>
                          <a:latin typeface="Montserrat Bold"/>
                          <a:ea typeface="Montserrat Bold"/>
                          <a:cs typeface="Montserrat Bold"/>
                          <a:sym typeface="Montserrat Bold"/>
                        </a:rPr>
                        <a:t>Menerima</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1E1E1E"/>
                    </a:solidFill>
                  </a:tcPr>
                </a:tc>
              </a:tr>
              <a:tr h="473920">
                <a:tc>
                  <a:txBody>
                    <a:bodyPr anchor="t" rtlCol="false"/>
                    <a:lstStyle/>
                    <a:p>
                      <a:pPr algn="ctr">
                        <a:lnSpc>
                          <a:spcPts val="2799"/>
                        </a:lnSpc>
                        <a:defRPr/>
                      </a:pPr>
                      <a:r>
                        <a:rPr lang="en-US" sz="1999">
                          <a:solidFill>
                            <a:srgbClr val="000000"/>
                          </a:solidFill>
                          <a:latin typeface="Montserrat"/>
                          <a:ea typeface="Montserrat"/>
                          <a:cs typeface="Montserrat"/>
                          <a:sym typeface="Montserrat"/>
                        </a:rPr>
                        <a:t>Aktual: Tidak Menerima</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799"/>
                        </a:lnSpc>
                        <a:defRPr/>
                      </a:pPr>
                      <a:r>
                        <a:rPr lang="en-US" sz="1999">
                          <a:solidFill>
                            <a:srgbClr val="000000"/>
                          </a:solidFill>
                          <a:latin typeface="Montserrat"/>
                          <a:ea typeface="Montserrat"/>
                          <a:cs typeface="Montserrat"/>
                          <a:sym typeface="Montserrat"/>
                        </a:rPr>
                        <a:t>10,425 (TN)</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c>
                  <a:txBody>
                    <a:bodyPr anchor="t" rtlCol="false"/>
                    <a:lstStyle/>
                    <a:p>
                      <a:pPr algn="ctr">
                        <a:lnSpc>
                          <a:spcPts val="2799"/>
                        </a:lnSpc>
                        <a:defRPr/>
                      </a:pPr>
                      <a:r>
                        <a:rPr lang="en-US" sz="1999">
                          <a:solidFill>
                            <a:srgbClr val="000000"/>
                          </a:solidFill>
                          <a:latin typeface="Montserrat"/>
                          <a:ea typeface="Montserrat"/>
                          <a:cs typeface="Montserrat"/>
                          <a:sym typeface="Montserrat"/>
                        </a:rPr>
                        <a:t>138 (FP)</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6E6E6"/>
                    </a:solidFill>
                  </a:tcPr>
                </a:tc>
              </a:tr>
              <a:tr h="473920">
                <a:tc>
                  <a:txBody>
                    <a:bodyPr anchor="t" rtlCol="false"/>
                    <a:lstStyle/>
                    <a:p>
                      <a:pPr algn="ctr">
                        <a:lnSpc>
                          <a:spcPts val="2799"/>
                        </a:lnSpc>
                        <a:defRPr/>
                      </a:pPr>
                      <a:r>
                        <a:rPr lang="en-US" sz="1999">
                          <a:solidFill>
                            <a:srgbClr val="000000"/>
                          </a:solidFill>
                          <a:latin typeface="Montserrat"/>
                          <a:ea typeface="Montserrat"/>
                          <a:cs typeface="Montserrat"/>
                          <a:sym typeface="Montserrat"/>
                        </a:rPr>
                        <a:t>Aktual: Menerima</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1,088 (FN)</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287 (TP)</a:t>
                      </a:r>
                      <a:endParaRPr lang="en-US" sz="1100"/>
                    </a:p>
                  </a:txBody>
                  <a:tcPr marL="19050" marR="19050" marT="19050" marB="190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DF4E0"/>
                    </a:solidFill>
                  </a:tcPr>
                </a:tc>
              </a:tr>
            </a:tbl>
          </a:graphicData>
        </a:graphic>
      </p:graphicFrame>
      <p:sp>
        <p:nvSpPr>
          <p:cNvPr name="TextBox 21" id="21"/>
          <p:cNvSpPr txBox="true"/>
          <p:nvPr/>
        </p:nvSpPr>
        <p:spPr>
          <a:xfrm rot="0">
            <a:off x="335874" y="6463615"/>
            <a:ext cx="17092813" cy="763270"/>
          </a:xfrm>
          <a:prstGeom prst="rect">
            <a:avLst/>
          </a:prstGeom>
        </p:spPr>
        <p:txBody>
          <a:bodyPr anchor="t" rtlCol="false" tIns="0" lIns="0" bIns="0" rIns="0">
            <a:spAutoFit/>
          </a:bodyPr>
          <a:lstStyle/>
          <a:p>
            <a:pPr algn="just">
              <a:lnSpc>
                <a:spcPts val="3079"/>
              </a:lnSpc>
              <a:spcBef>
                <a:spcPct val="0"/>
              </a:spcBef>
            </a:pPr>
            <a:r>
              <a:rPr lang="en-US" sz="2199">
                <a:solidFill>
                  <a:srgbClr val="2A3652"/>
                </a:solidFill>
                <a:latin typeface="Montserrat"/>
                <a:ea typeface="Montserrat"/>
                <a:cs typeface="Montserrat"/>
                <a:sym typeface="Montserrat"/>
              </a:rPr>
              <a:t>Dari model prediksi diatas, hanya TP dan FN yang akan dihubungi karena Nasabah Potensial. Dengan Precision 0.67,  model mampu meningkatkan Conversion Rate ke 21% yang dihitung sebagai:</a:t>
            </a:r>
          </a:p>
        </p:txBody>
      </p:sp>
      <p:sp>
        <p:nvSpPr>
          <p:cNvPr name="TextBox 22" id="22"/>
          <p:cNvSpPr txBox="true"/>
          <p:nvPr/>
        </p:nvSpPr>
        <p:spPr>
          <a:xfrm rot="0">
            <a:off x="1773234" y="7641564"/>
            <a:ext cx="872096" cy="396240"/>
          </a:xfrm>
          <a:prstGeom prst="rect">
            <a:avLst/>
          </a:prstGeom>
        </p:spPr>
        <p:txBody>
          <a:bodyPr anchor="t" rtlCol="false" tIns="0" lIns="0" bIns="0" rIns="0">
            <a:spAutoFit/>
          </a:bodyPr>
          <a:lstStyle/>
          <a:p>
            <a:pPr algn="just">
              <a:lnSpc>
                <a:spcPts val="3359"/>
              </a:lnSpc>
              <a:spcBef>
                <a:spcPct val="0"/>
              </a:spcBef>
            </a:pPr>
            <a:r>
              <a:rPr lang="en-US" sz="2399" i="true">
                <a:solidFill>
                  <a:srgbClr val="2A3652"/>
                </a:solidFill>
                <a:latin typeface="Montserrat Italics"/>
                <a:ea typeface="Montserrat Italics"/>
                <a:cs typeface="Montserrat Italics"/>
                <a:sym typeface="Montserrat Italics"/>
              </a:rPr>
              <a:t>CR = </a:t>
            </a:r>
          </a:p>
        </p:txBody>
      </p:sp>
      <p:sp>
        <p:nvSpPr>
          <p:cNvPr name="TextBox 23" id="23"/>
          <p:cNvSpPr txBox="true"/>
          <p:nvPr/>
        </p:nvSpPr>
        <p:spPr>
          <a:xfrm rot="0">
            <a:off x="2645331" y="7395819"/>
            <a:ext cx="10067840" cy="396240"/>
          </a:xfrm>
          <a:prstGeom prst="rect">
            <a:avLst/>
          </a:prstGeom>
        </p:spPr>
        <p:txBody>
          <a:bodyPr anchor="t" rtlCol="false" tIns="0" lIns="0" bIns="0" rIns="0">
            <a:spAutoFit/>
          </a:bodyPr>
          <a:lstStyle/>
          <a:p>
            <a:pPr algn="just">
              <a:lnSpc>
                <a:spcPts val="3359"/>
              </a:lnSpc>
              <a:spcBef>
                <a:spcPct val="0"/>
              </a:spcBef>
            </a:pPr>
            <a:r>
              <a:rPr lang="en-US" sz="2399" i="true">
                <a:solidFill>
                  <a:srgbClr val="2A3652"/>
                </a:solidFill>
                <a:latin typeface="Montserrat Italics"/>
                <a:ea typeface="Montserrat Italics"/>
                <a:cs typeface="Montserrat Italics"/>
                <a:sym typeface="Montserrat Italics"/>
              </a:rPr>
              <a:t>Nasabah yang benar-benar menerima &amp; diprediksi benar (TP)</a:t>
            </a:r>
          </a:p>
        </p:txBody>
      </p:sp>
      <p:sp>
        <p:nvSpPr>
          <p:cNvPr name="TextBox 24" id="24"/>
          <p:cNvSpPr txBox="true"/>
          <p:nvPr/>
        </p:nvSpPr>
        <p:spPr>
          <a:xfrm rot="0">
            <a:off x="2645331" y="8022740"/>
            <a:ext cx="9708165" cy="815340"/>
          </a:xfrm>
          <a:prstGeom prst="rect">
            <a:avLst/>
          </a:prstGeom>
        </p:spPr>
        <p:txBody>
          <a:bodyPr anchor="t" rtlCol="false" tIns="0" lIns="0" bIns="0" rIns="0">
            <a:spAutoFit/>
          </a:bodyPr>
          <a:lstStyle/>
          <a:p>
            <a:pPr algn="ctr">
              <a:lnSpc>
                <a:spcPts val="3359"/>
              </a:lnSpc>
              <a:spcBef>
                <a:spcPct val="0"/>
              </a:spcBef>
            </a:pPr>
            <a:r>
              <a:rPr lang="en-US" sz="2399" i="true">
                <a:solidFill>
                  <a:srgbClr val="2A3652"/>
                </a:solidFill>
                <a:latin typeface="Montserrat Italics"/>
                <a:ea typeface="Montserrat Italics"/>
                <a:cs typeface="Montserrat Italics"/>
                <a:sym typeface="Montserrat Italics"/>
              </a:rPr>
              <a:t>Total nasabah yang dihubungi karena potensial menerima penawaran (TP + FN)</a:t>
            </a:r>
          </a:p>
        </p:txBody>
      </p:sp>
      <p:sp>
        <p:nvSpPr>
          <p:cNvPr name="AutoShape 25" id="25"/>
          <p:cNvSpPr/>
          <p:nvPr/>
        </p:nvSpPr>
        <p:spPr>
          <a:xfrm>
            <a:off x="2645331" y="7911439"/>
            <a:ext cx="10067840" cy="0"/>
          </a:xfrm>
          <a:prstGeom prst="line">
            <a:avLst/>
          </a:prstGeom>
          <a:ln cap="flat" w="19050">
            <a:solidFill>
              <a:srgbClr val="000000"/>
            </a:solidFill>
            <a:prstDash val="solid"/>
            <a:headEnd type="none" len="sm" w="sm"/>
            <a:tailEnd type="none" len="sm" w="sm"/>
          </a:ln>
        </p:spPr>
      </p:sp>
      <p:sp>
        <p:nvSpPr>
          <p:cNvPr name="TextBox 26" id="26"/>
          <p:cNvSpPr txBox="true"/>
          <p:nvPr/>
        </p:nvSpPr>
        <p:spPr>
          <a:xfrm rot="0">
            <a:off x="12904924" y="7657122"/>
            <a:ext cx="527293" cy="396240"/>
          </a:xfrm>
          <a:prstGeom prst="rect">
            <a:avLst/>
          </a:prstGeom>
        </p:spPr>
        <p:txBody>
          <a:bodyPr anchor="t" rtlCol="false" tIns="0" lIns="0" bIns="0" rIns="0">
            <a:spAutoFit/>
          </a:bodyPr>
          <a:lstStyle/>
          <a:p>
            <a:pPr algn="just">
              <a:lnSpc>
                <a:spcPts val="3359"/>
              </a:lnSpc>
              <a:spcBef>
                <a:spcPct val="0"/>
              </a:spcBef>
            </a:pPr>
            <a:r>
              <a:rPr lang="en-US" sz="2399" i="true">
                <a:solidFill>
                  <a:srgbClr val="2A3652"/>
                </a:solidFill>
                <a:latin typeface="Montserrat Italics"/>
                <a:ea typeface="Montserrat Italics"/>
                <a:cs typeface="Montserrat Italics"/>
                <a:sym typeface="Montserrat Italics"/>
              </a:rPr>
              <a:t>= </a:t>
            </a:r>
          </a:p>
        </p:txBody>
      </p:sp>
      <p:sp>
        <p:nvSpPr>
          <p:cNvPr name="TextBox 27" id="27"/>
          <p:cNvSpPr txBox="true"/>
          <p:nvPr/>
        </p:nvSpPr>
        <p:spPr>
          <a:xfrm rot="0">
            <a:off x="13420002" y="7395819"/>
            <a:ext cx="1258388" cy="396240"/>
          </a:xfrm>
          <a:prstGeom prst="rect">
            <a:avLst/>
          </a:prstGeom>
        </p:spPr>
        <p:txBody>
          <a:bodyPr anchor="t" rtlCol="false" tIns="0" lIns="0" bIns="0" rIns="0">
            <a:spAutoFit/>
          </a:bodyPr>
          <a:lstStyle/>
          <a:p>
            <a:pPr algn="ctr">
              <a:lnSpc>
                <a:spcPts val="3359"/>
              </a:lnSpc>
              <a:spcBef>
                <a:spcPct val="0"/>
              </a:spcBef>
            </a:pPr>
            <a:r>
              <a:rPr lang="en-US" sz="2399" i="true">
                <a:solidFill>
                  <a:srgbClr val="2A3652"/>
                </a:solidFill>
                <a:latin typeface="Montserrat Italics"/>
                <a:ea typeface="Montserrat Italics"/>
                <a:cs typeface="Montserrat Italics"/>
                <a:sym typeface="Montserrat Italics"/>
              </a:rPr>
              <a:t>287</a:t>
            </a:r>
          </a:p>
        </p:txBody>
      </p:sp>
      <p:sp>
        <p:nvSpPr>
          <p:cNvPr name="TextBox 28" id="28"/>
          <p:cNvSpPr txBox="true"/>
          <p:nvPr/>
        </p:nvSpPr>
        <p:spPr>
          <a:xfrm rot="0">
            <a:off x="13442831" y="7991767"/>
            <a:ext cx="1235559" cy="396240"/>
          </a:xfrm>
          <a:prstGeom prst="rect">
            <a:avLst/>
          </a:prstGeom>
        </p:spPr>
        <p:txBody>
          <a:bodyPr anchor="t" rtlCol="false" tIns="0" lIns="0" bIns="0" rIns="0">
            <a:spAutoFit/>
          </a:bodyPr>
          <a:lstStyle/>
          <a:p>
            <a:pPr algn="ctr">
              <a:lnSpc>
                <a:spcPts val="3359"/>
              </a:lnSpc>
              <a:spcBef>
                <a:spcPct val="0"/>
              </a:spcBef>
            </a:pPr>
            <a:r>
              <a:rPr lang="en-US" sz="2399" i="true">
                <a:solidFill>
                  <a:srgbClr val="2A3652"/>
                </a:solidFill>
                <a:latin typeface="Montserrat Italics"/>
                <a:ea typeface="Montserrat Italics"/>
                <a:cs typeface="Montserrat Italics"/>
                <a:sym typeface="Montserrat Italics"/>
              </a:rPr>
              <a:t>1,375</a:t>
            </a:r>
          </a:p>
        </p:txBody>
      </p:sp>
      <p:sp>
        <p:nvSpPr>
          <p:cNvPr name="AutoShape 29" id="29"/>
          <p:cNvSpPr/>
          <p:nvPr/>
        </p:nvSpPr>
        <p:spPr>
          <a:xfrm flipV="true">
            <a:off x="13420002" y="7911439"/>
            <a:ext cx="1258388" cy="0"/>
          </a:xfrm>
          <a:prstGeom prst="line">
            <a:avLst/>
          </a:prstGeom>
          <a:ln cap="flat" w="19050">
            <a:solidFill>
              <a:srgbClr val="000000"/>
            </a:solidFill>
            <a:prstDash val="solid"/>
            <a:headEnd type="none" len="sm" w="sm"/>
            <a:tailEnd type="none" len="sm" w="sm"/>
          </a:ln>
        </p:spPr>
      </p:sp>
      <p:sp>
        <p:nvSpPr>
          <p:cNvPr name="TextBox 30" id="30"/>
          <p:cNvSpPr txBox="true"/>
          <p:nvPr/>
        </p:nvSpPr>
        <p:spPr>
          <a:xfrm rot="0">
            <a:off x="14981728" y="7693793"/>
            <a:ext cx="2446959" cy="396240"/>
          </a:xfrm>
          <a:prstGeom prst="rect">
            <a:avLst/>
          </a:prstGeom>
        </p:spPr>
        <p:txBody>
          <a:bodyPr anchor="t" rtlCol="false" tIns="0" lIns="0" bIns="0" rIns="0">
            <a:spAutoFit/>
          </a:bodyPr>
          <a:lstStyle/>
          <a:p>
            <a:pPr algn="just">
              <a:lnSpc>
                <a:spcPts val="3359"/>
              </a:lnSpc>
              <a:spcBef>
                <a:spcPct val="0"/>
              </a:spcBef>
            </a:pPr>
            <a:r>
              <a:rPr lang="en-US" sz="2399" i="true">
                <a:solidFill>
                  <a:srgbClr val="2A3652"/>
                </a:solidFill>
                <a:latin typeface="Montserrat Italics"/>
                <a:ea typeface="Montserrat Italics"/>
                <a:cs typeface="Montserrat Italics"/>
                <a:sym typeface="Montserrat Italics"/>
              </a:rPr>
              <a:t>=  0. 21 = </a:t>
            </a:r>
            <a:r>
              <a:rPr lang="en-US" b="true" sz="2399">
                <a:solidFill>
                  <a:srgbClr val="2A3652"/>
                </a:solidFill>
                <a:latin typeface="Montserrat Bold"/>
                <a:ea typeface="Montserrat Bold"/>
                <a:cs typeface="Montserrat Bold"/>
                <a:sym typeface="Montserrat Bold"/>
              </a:rPr>
              <a:t>21%</a:t>
            </a:r>
          </a:p>
        </p:txBody>
      </p:sp>
      <p:sp>
        <p:nvSpPr>
          <p:cNvPr name="TextBox 31" id="31"/>
          <p:cNvSpPr txBox="true"/>
          <p:nvPr/>
        </p:nvSpPr>
        <p:spPr>
          <a:xfrm rot="0">
            <a:off x="12814562" y="6026075"/>
            <a:ext cx="4091778" cy="306705"/>
          </a:xfrm>
          <a:prstGeom prst="rect">
            <a:avLst/>
          </a:prstGeom>
        </p:spPr>
        <p:txBody>
          <a:bodyPr anchor="t" rtlCol="false" tIns="0" lIns="0" bIns="0" rIns="0">
            <a:spAutoFit/>
          </a:bodyPr>
          <a:lstStyle/>
          <a:p>
            <a:pPr algn="just">
              <a:lnSpc>
                <a:spcPts val="2520"/>
              </a:lnSpc>
              <a:spcBef>
                <a:spcPct val="0"/>
              </a:spcBef>
            </a:pPr>
            <a:r>
              <a:rPr lang="en-US" sz="1800" i="true">
                <a:solidFill>
                  <a:srgbClr val="2A3652"/>
                </a:solidFill>
                <a:latin typeface="Montserrat Italics"/>
                <a:ea typeface="Montserrat Italics"/>
                <a:cs typeface="Montserrat Italics"/>
                <a:sym typeface="Montserrat Italics"/>
              </a:rPr>
              <a:t>Hasil Prediksi dengan Test Set 30%</a:t>
            </a:r>
          </a:p>
        </p:txBody>
      </p:sp>
      <p:sp>
        <p:nvSpPr>
          <p:cNvPr name="TextBox 32" id="32"/>
          <p:cNvSpPr txBox="true"/>
          <p:nvPr/>
        </p:nvSpPr>
        <p:spPr>
          <a:xfrm rot="0">
            <a:off x="335874" y="9038105"/>
            <a:ext cx="17449689" cy="850900"/>
          </a:xfrm>
          <a:prstGeom prst="rect">
            <a:avLst/>
          </a:prstGeom>
        </p:spPr>
        <p:txBody>
          <a:bodyPr anchor="t" rtlCol="false" tIns="0" lIns="0" bIns="0" rIns="0">
            <a:spAutoFit/>
          </a:bodyPr>
          <a:lstStyle/>
          <a:p>
            <a:pPr algn="ctr">
              <a:lnSpc>
                <a:spcPts val="3499"/>
              </a:lnSpc>
              <a:spcBef>
                <a:spcPct val="0"/>
              </a:spcBef>
            </a:pPr>
            <a:r>
              <a:rPr lang="en-US" b="true" sz="2499">
                <a:solidFill>
                  <a:srgbClr val="2A3652"/>
                </a:solidFill>
                <a:latin typeface="Montserrat Bold"/>
                <a:ea typeface="Montserrat Bold"/>
                <a:cs typeface="Montserrat Bold"/>
                <a:sym typeface="Montserrat Bold"/>
              </a:rPr>
              <a:t>Peningkatan sebesar 10% dalam Conversion Rate berpotensi mengoptimalkan efektivitas kampanye telemarketing dan mengurangi kontak yang kurang produktif.</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23024" y="3689220"/>
            <a:ext cx="15041953" cy="1634731"/>
            <a:chOff x="0" y="0"/>
            <a:chExt cx="20055937" cy="2179642"/>
          </a:xfrm>
        </p:grpSpPr>
        <p:sp>
          <p:nvSpPr>
            <p:cNvPr name="TextBox 3" id="3"/>
            <p:cNvSpPr txBox="true"/>
            <p:nvPr/>
          </p:nvSpPr>
          <p:spPr>
            <a:xfrm rot="0">
              <a:off x="0" y="506417"/>
              <a:ext cx="20055937" cy="1190625"/>
            </a:xfrm>
            <a:prstGeom prst="rect">
              <a:avLst/>
            </a:prstGeom>
          </p:spPr>
          <p:txBody>
            <a:bodyPr anchor="t" rtlCol="false" tIns="0" lIns="0" bIns="0" rIns="0">
              <a:spAutoFit/>
            </a:bodyPr>
            <a:lstStyle/>
            <a:p>
              <a:pPr algn="ctr" marL="0" indent="0" lvl="0">
                <a:lnSpc>
                  <a:spcPts val="6900"/>
                </a:lnSpc>
                <a:spcBef>
                  <a:spcPct val="0"/>
                </a:spcBef>
              </a:pPr>
              <a:r>
                <a:rPr lang="en-US" b="true" sz="6000" spc="-60">
                  <a:solidFill>
                    <a:srgbClr val="2A3652"/>
                  </a:solidFill>
                  <a:latin typeface="Montserrat Bold"/>
                  <a:ea typeface="Montserrat Bold"/>
                  <a:cs typeface="Montserrat Bold"/>
                  <a:sym typeface="Montserrat Bold"/>
                </a:rPr>
                <a:t>KESIMPULAN &amp; REKOMENDASI</a:t>
              </a:r>
            </a:p>
          </p:txBody>
        </p:sp>
        <p:sp>
          <p:nvSpPr>
            <p:cNvPr name="AutoShape 4" id="4"/>
            <p:cNvSpPr/>
            <p:nvPr/>
          </p:nvSpPr>
          <p:spPr>
            <a:xfrm>
              <a:off x="0" y="12700"/>
              <a:ext cx="20055937" cy="0"/>
            </a:xfrm>
            <a:prstGeom prst="line">
              <a:avLst/>
            </a:prstGeom>
            <a:ln cap="flat" w="25400">
              <a:solidFill>
                <a:srgbClr val="FFDE59"/>
              </a:solidFill>
              <a:prstDash val="solid"/>
              <a:headEnd type="none" len="sm" w="sm"/>
              <a:tailEnd type="none" len="sm" w="sm"/>
            </a:ln>
          </p:spPr>
        </p:sp>
        <p:sp>
          <p:nvSpPr>
            <p:cNvPr name="AutoShape 5" id="5"/>
            <p:cNvSpPr/>
            <p:nvPr/>
          </p:nvSpPr>
          <p:spPr>
            <a:xfrm>
              <a:off x="0" y="2166942"/>
              <a:ext cx="20055937" cy="0"/>
            </a:xfrm>
            <a:prstGeom prst="line">
              <a:avLst/>
            </a:prstGeom>
            <a:ln cap="flat" w="25400">
              <a:solidFill>
                <a:srgbClr val="FFDE59"/>
              </a:solidFill>
              <a:prstDash val="solid"/>
              <a:headEnd type="none" len="sm" w="sm"/>
              <a:tailEnd type="none" len="sm" w="sm"/>
            </a:ln>
          </p:spPr>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51" y="0"/>
            <a:ext cx="18298051" cy="1267995"/>
            <a:chOff x="0" y="0"/>
            <a:chExt cx="4819240" cy="333957"/>
          </a:xfrm>
        </p:grpSpPr>
        <p:sp>
          <p:nvSpPr>
            <p:cNvPr name="Freeform 3" id="3"/>
            <p:cNvSpPr/>
            <p:nvPr/>
          </p:nvSpPr>
          <p:spPr>
            <a:xfrm flipH="false" flipV="false" rot="0">
              <a:off x="0" y="0"/>
              <a:ext cx="4819240" cy="333957"/>
            </a:xfrm>
            <a:custGeom>
              <a:avLst/>
              <a:gdLst/>
              <a:ahLst/>
              <a:cxnLst/>
              <a:rect r="r" b="b" t="t" l="l"/>
              <a:pathLst>
                <a:path h="333957" w="4819240">
                  <a:moveTo>
                    <a:pt x="0" y="0"/>
                  </a:moveTo>
                  <a:lnTo>
                    <a:pt x="4819240" y="0"/>
                  </a:lnTo>
                  <a:lnTo>
                    <a:pt x="4819240" y="333957"/>
                  </a:lnTo>
                  <a:lnTo>
                    <a:pt x="0" y="333957"/>
                  </a:lnTo>
                  <a:close/>
                </a:path>
              </a:pathLst>
            </a:custGeom>
            <a:solidFill>
              <a:srgbClr val="103A6C"/>
            </a:solidFill>
          </p:spPr>
        </p:sp>
        <p:sp>
          <p:nvSpPr>
            <p:cNvPr name="TextBox 4" id="4"/>
            <p:cNvSpPr txBox="true"/>
            <p:nvPr/>
          </p:nvSpPr>
          <p:spPr>
            <a:xfrm>
              <a:off x="0" y="-38100"/>
              <a:ext cx="4819240" cy="372057"/>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1500336" y="462714"/>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Freeform 6" id="6"/>
          <p:cNvSpPr/>
          <p:nvPr/>
        </p:nvSpPr>
        <p:spPr>
          <a:xfrm flipH="false" flipV="false" rot="0">
            <a:off x="335874" y="192473"/>
            <a:ext cx="840091" cy="827871"/>
          </a:xfrm>
          <a:custGeom>
            <a:avLst/>
            <a:gdLst/>
            <a:ahLst/>
            <a:cxnLst/>
            <a:rect r="r" b="b" t="t" l="l"/>
            <a:pathLst>
              <a:path h="827871" w="840091">
                <a:moveTo>
                  <a:pt x="0" y="0"/>
                </a:moveTo>
                <a:lnTo>
                  <a:pt x="840091" y="0"/>
                </a:lnTo>
                <a:lnTo>
                  <a:pt x="840091" y="827872"/>
                </a:lnTo>
                <a:lnTo>
                  <a:pt x="0" y="8278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976848" y="182948"/>
            <a:ext cx="15606562" cy="542925"/>
          </a:xfrm>
          <a:prstGeom prst="rect">
            <a:avLst/>
          </a:prstGeom>
        </p:spPr>
        <p:txBody>
          <a:bodyPr anchor="t" rtlCol="false" tIns="0" lIns="0" bIns="0" rIns="0">
            <a:spAutoFit/>
          </a:bodyPr>
          <a:lstStyle/>
          <a:p>
            <a:pPr algn="ctr">
              <a:lnSpc>
                <a:spcPts val="4200"/>
              </a:lnSpc>
            </a:pPr>
            <a:r>
              <a:rPr lang="en-US" b="true" sz="3500">
                <a:solidFill>
                  <a:srgbClr val="FFFFFF"/>
                </a:solidFill>
                <a:latin typeface="Montserrat Semi-Bold"/>
                <a:ea typeface="Montserrat Semi-Bold"/>
                <a:cs typeface="Montserrat Semi-Bold"/>
                <a:sym typeface="Montserrat Semi-Bold"/>
              </a:rPr>
              <a:t>KESIMPULAN</a:t>
            </a:r>
          </a:p>
        </p:txBody>
      </p:sp>
      <p:graphicFrame>
        <p:nvGraphicFramePr>
          <p:cNvPr name="Table 8" id="8"/>
          <p:cNvGraphicFramePr>
            <a:graphicFrameLocks noGrp="true"/>
          </p:cNvGraphicFramePr>
          <p:nvPr/>
        </p:nvGraphicFramePr>
        <p:xfrm>
          <a:off x="734104" y="2123646"/>
          <a:ext cx="16849305" cy="7291626"/>
        </p:xfrm>
        <a:graphic>
          <a:graphicData uri="http://schemas.openxmlformats.org/drawingml/2006/table">
            <a:tbl>
              <a:tblPr/>
              <a:tblGrid>
                <a:gridCol w="6201622"/>
                <a:gridCol w="5387534"/>
                <a:gridCol w="5260149"/>
              </a:tblGrid>
              <a:tr h="678046">
                <a:tc>
                  <a:txBody>
                    <a:bodyPr anchor="t" rtlCol="false"/>
                    <a:lstStyle/>
                    <a:p>
                      <a:pPr algn="l">
                        <a:lnSpc>
                          <a:spcPts val="2940"/>
                        </a:lnSpc>
                        <a:defRPr/>
                      </a:pPr>
                      <a:r>
                        <a:rPr lang="en-US" sz="2100" b="true">
                          <a:solidFill>
                            <a:srgbClr val="FFFFFF"/>
                          </a:solidFill>
                          <a:latin typeface="Montserrat Bold"/>
                          <a:ea typeface="Montserrat Bold"/>
                          <a:cs typeface="Montserrat Bold"/>
                          <a:sym typeface="Montserrat Bold"/>
                        </a:rPr>
                        <a:t>Faktor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000000"/>
                    </a:solidFill>
                  </a:tcPr>
                </a:tc>
                <a:tc>
                  <a:txBody>
                    <a:bodyPr anchor="t" rtlCol="false"/>
                    <a:lstStyle/>
                    <a:p>
                      <a:pPr algn="l">
                        <a:lnSpc>
                          <a:spcPts val="2940"/>
                        </a:lnSpc>
                        <a:defRPr/>
                      </a:pPr>
                      <a:r>
                        <a:rPr lang="en-US" sz="2100" b="true">
                          <a:solidFill>
                            <a:srgbClr val="FFFFFF"/>
                          </a:solidFill>
                          <a:latin typeface="Montserrat Bold"/>
                          <a:ea typeface="Montserrat Bold"/>
                          <a:cs typeface="Montserrat Bold"/>
                          <a:sym typeface="Montserrat Bold"/>
                        </a:rPr>
                        <a:t>Konversi Tinggi</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2F5F98"/>
                    </a:solidFill>
                  </a:tcPr>
                </a:tc>
                <a:tc>
                  <a:txBody>
                    <a:bodyPr anchor="t" rtlCol="false"/>
                    <a:lstStyle/>
                    <a:p>
                      <a:pPr algn="l">
                        <a:lnSpc>
                          <a:spcPts val="2940"/>
                        </a:lnSpc>
                        <a:defRPr/>
                      </a:pPr>
                      <a:r>
                        <a:rPr lang="en-US" sz="2100" b="true">
                          <a:solidFill>
                            <a:srgbClr val="FFFFFF"/>
                          </a:solidFill>
                          <a:latin typeface="Montserrat Bold"/>
                          <a:ea typeface="Montserrat Bold"/>
                          <a:cs typeface="Montserrat Bold"/>
                          <a:sym typeface="Montserrat Bold"/>
                        </a:rPr>
                        <a:t>Konversi Rendah</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41B8D5"/>
                    </a:solidFill>
                  </a:tcPr>
                </a:tc>
              </a:tr>
              <a:tr h="919622">
                <a:tc rowSpan="2">
                  <a:txBody>
                    <a:bodyPr anchor="t" rtlCol="false"/>
                    <a:lstStyle/>
                    <a:p>
                      <a:pPr algn="l">
                        <a:lnSpc>
                          <a:spcPts val="2520"/>
                        </a:lnSpc>
                        <a:defRPr/>
                      </a:pPr>
                      <a:r>
                        <a:rPr lang="en-US" sz="1800" b="true">
                          <a:solidFill>
                            <a:srgbClr val="000000"/>
                          </a:solidFill>
                          <a:latin typeface="Montserrat Bold"/>
                          <a:ea typeface="Montserrat Bold"/>
                          <a:cs typeface="Montserrat Bold"/>
                          <a:sym typeface="Montserrat Bold"/>
                        </a:rPr>
                        <a:t>Faktor Demografis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Usia Produktif Bekerja atau &gt;25 Tahun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Usia Belum Produktif Bekerja &lt;25 tahun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26345">
                <a:tc vMerge="true">
                  <a:txBody>
                    <a:bodyPr anchor="t" rtlCol="false"/>
                    <a:lstStyle/>
                    <a:p>
                      <a:pPr algn="l">
                        <a:lnSpc>
                          <a:spcPts val="2520"/>
                        </a:lnSpc>
                        <a:defRPr/>
                      </a:pPr>
                      <a:r>
                        <a:rPr lang="en-US" sz="1800" b="true">
                          <a:solidFill>
                            <a:srgbClr val="000000"/>
                          </a:solidFill>
                          <a:latin typeface="Montserrat Bold"/>
                          <a:ea typeface="Montserrat Bold"/>
                          <a:cs typeface="Montserrat Bold"/>
                          <a:sym typeface="Montserrat Bold"/>
                        </a:rPr>
                        <a:t>Faktor Demografis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Pekerja kantoran atau pensiunan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Pekerja manual blue collar, teknisi dan mahasiswa</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24643">
                <a:tc>
                  <a:txBody>
                    <a:bodyPr anchor="t" rtlCol="false"/>
                    <a:lstStyle/>
                    <a:p>
                      <a:pPr algn="l">
                        <a:lnSpc>
                          <a:spcPts val="2520"/>
                        </a:lnSpc>
                        <a:defRPr/>
                      </a:pPr>
                      <a:r>
                        <a:rPr lang="en-US" sz="1800" b="true">
                          <a:solidFill>
                            <a:srgbClr val="000000"/>
                          </a:solidFill>
                          <a:latin typeface="Montserrat Bold"/>
                          <a:ea typeface="Montserrat Bold"/>
                          <a:cs typeface="Montserrat Bold"/>
                          <a:sym typeface="Montserrat Bold"/>
                        </a:rPr>
                        <a:t>Riwayat Kredit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Tidak memiliki riwayat kredit buruk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Memiliki riwayat kredit buruk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197">
                <a:tc>
                  <a:txBody>
                    <a:bodyPr anchor="t" rtlCol="false"/>
                    <a:lstStyle/>
                    <a:p>
                      <a:pPr algn="l">
                        <a:lnSpc>
                          <a:spcPts val="2520"/>
                        </a:lnSpc>
                        <a:defRPr/>
                      </a:pPr>
                      <a:r>
                        <a:rPr lang="en-US" sz="1800" b="true">
                          <a:solidFill>
                            <a:srgbClr val="000000"/>
                          </a:solidFill>
                          <a:latin typeface="Montserrat Bold"/>
                          <a:ea typeface="Montserrat Bold"/>
                          <a:cs typeface="Montserrat Bold"/>
                          <a:sym typeface="Montserrat Bold"/>
                        </a:rPr>
                        <a:t>M</a:t>
                      </a:r>
                      <a:r>
                        <a:rPr lang="en-US" sz="1800" b="true">
                          <a:solidFill>
                            <a:srgbClr val="000000"/>
                          </a:solidFill>
                          <a:latin typeface="Montserrat Bold"/>
                          <a:ea typeface="Montserrat Bold"/>
                          <a:cs typeface="Montserrat Bold"/>
                          <a:sym typeface="Montserrat Bold"/>
                        </a:rPr>
                        <a:t>etode Kontak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Kontak via ponsel</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Kontak via telepon rumah</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197">
                <a:tc>
                  <a:txBody>
                    <a:bodyPr anchor="t" rtlCol="false"/>
                    <a:lstStyle/>
                    <a:p>
                      <a:pPr algn="l">
                        <a:lnSpc>
                          <a:spcPts val="2520"/>
                        </a:lnSpc>
                        <a:defRPr/>
                      </a:pPr>
                      <a:r>
                        <a:rPr lang="en-US" sz="1800" b="true">
                          <a:solidFill>
                            <a:srgbClr val="000000"/>
                          </a:solidFill>
                          <a:latin typeface="Montserrat Bold"/>
                          <a:ea typeface="Montserrat Bold"/>
                          <a:cs typeface="Montserrat Bold"/>
                          <a:sym typeface="Montserrat Bold"/>
                        </a:rPr>
                        <a:t>Waktu Kampanye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Maret, Desember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Mei, Juli, November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197">
                <a:tc>
                  <a:txBody>
                    <a:bodyPr anchor="t" rtlCol="false"/>
                    <a:lstStyle/>
                    <a:p>
                      <a:pPr algn="l">
                        <a:lnSpc>
                          <a:spcPts val="2520"/>
                        </a:lnSpc>
                        <a:defRPr/>
                      </a:pPr>
                      <a:r>
                        <a:rPr lang="en-US" sz="1800" b="true">
                          <a:solidFill>
                            <a:srgbClr val="000000"/>
                          </a:solidFill>
                          <a:latin typeface="Montserrat Bold"/>
                          <a:ea typeface="Montserrat Bold"/>
                          <a:cs typeface="Montserrat Bold"/>
                          <a:sym typeface="Montserrat Bold"/>
                        </a:rPr>
                        <a:t>Hari dalam Seminggu</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Kamis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Senin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197">
                <a:tc rowSpan="2">
                  <a:txBody>
                    <a:bodyPr anchor="t" rtlCol="false"/>
                    <a:lstStyle/>
                    <a:p>
                      <a:pPr algn="l">
                        <a:lnSpc>
                          <a:spcPts val="2520"/>
                        </a:lnSpc>
                        <a:defRPr/>
                      </a:pPr>
                      <a:r>
                        <a:rPr lang="en-US" sz="1800" b="true">
                          <a:solidFill>
                            <a:srgbClr val="000000"/>
                          </a:solidFill>
                          <a:latin typeface="Montserrat Bold"/>
                          <a:ea typeface="Montserrat Bold"/>
                          <a:cs typeface="Montserrat Bold"/>
                          <a:sym typeface="Montserrat Bold"/>
                        </a:rPr>
                        <a:t>Durasi Telemarketing &amp; Pengalaman Sebelumnya</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Durasi panjang maksimum 30 Menit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Durasi melebihi 30 menit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26345">
                <a:tc vMerge="true">
                  <a:txBody>
                    <a:bodyPr anchor="t" rtlCol="false"/>
                    <a:lstStyle/>
                    <a:p>
                      <a:pPr algn="l">
                        <a:lnSpc>
                          <a:spcPts val="2520"/>
                        </a:lnSpc>
                        <a:defRPr/>
                      </a:pPr>
                      <a:r>
                        <a:rPr lang="en-US" sz="1800" b="true">
                          <a:solidFill>
                            <a:srgbClr val="000000"/>
                          </a:solidFill>
                          <a:latin typeface="Montserrat Bold"/>
                          <a:ea typeface="Montserrat Bold"/>
                          <a:cs typeface="Montserrat Bold"/>
                          <a:sym typeface="Montserrat Bold"/>
                        </a:rPr>
                        <a:t>Durasi Telemarketing &amp; Pengalaman Sebelumnya</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Nasabah Lama terutama yang pernah deposit sebelumnya</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Nasabah Baru</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71837">
                <a:tc>
                  <a:txBody>
                    <a:bodyPr anchor="t" rtlCol="false"/>
                    <a:lstStyle/>
                    <a:p>
                      <a:pPr algn="l">
                        <a:lnSpc>
                          <a:spcPts val="2520"/>
                        </a:lnSpc>
                        <a:defRPr/>
                      </a:pPr>
                      <a:r>
                        <a:rPr lang="en-US" sz="1800" b="true">
                          <a:solidFill>
                            <a:srgbClr val="000000"/>
                          </a:solidFill>
                          <a:latin typeface="Montserrat Bold"/>
                          <a:ea typeface="Montserrat Bold"/>
                          <a:cs typeface="Montserrat Bold"/>
                          <a:sym typeface="Montserrat Bold"/>
                        </a:rPr>
                        <a:t>Faktor Ekonomi</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Kondisi ekonomi baik dengan inflasi rendah</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Montserrat"/>
                          <a:ea typeface="Montserrat"/>
                          <a:cs typeface="Montserrat"/>
                          <a:sym typeface="Montserrat"/>
                        </a:rPr>
                        <a:t>Inflasi tinggi saat kondisi ekonomi buruk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4876021" y="712004"/>
            <a:ext cx="9808216" cy="412750"/>
          </a:xfrm>
          <a:prstGeom prst="rect">
            <a:avLst/>
          </a:prstGeom>
        </p:spPr>
        <p:txBody>
          <a:bodyPr anchor="t" rtlCol="false" tIns="0" lIns="0" bIns="0" rIns="0">
            <a:spAutoFit/>
          </a:bodyPr>
          <a:lstStyle/>
          <a:p>
            <a:pPr algn="ctr">
              <a:lnSpc>
                <a:spcPts val="3499"/>
              </a:lnSpc>
            </a:pPr>
            <a:r>
              <a:rPr lang="en-US" sz="2499">
                <a:solidFill>
                  <a:srgbClr val="FFFFFF"/>
                </a:solidFill>
                <a:latin typeface="Montserrat"/>
                <a:ea typeface="Montserrat"/>
                <a:cs typeface="Montserrat"/>
                <a:sym typeface="Montserrat"/>
              </a:rPr>
              <a:t>Data Analisis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505649" cy="10287000"/>
            <a:chOff x="0" y="0"/>
            <a:chExt cx="1976796" cy="2709333"/>
          </a:xfrm>
        </p:grpSpPr>
        <p:sp>
          <p:nvSpPr>
            <p:cNvPr name="Freeform 3" id="3"/>
            <p:cNvSpPr/>
            <p:nvPr/>
          </p:nvSpPr>
          <p:spPr>
            <a:xfrm flipH="false" flipV="false" rot="0">
              <a:off x="0" y="0"/>
              <a:ext cx="1976796" cy="2709333"/>
            </a:xfrm>
            <a:custGeom>
              <a:avLst/>
              <a:gdLst/>
              <a:ahLst/>
              <a:cxnLst/>
              <a:rect r="r" b="b" t="t" l="l"/>
              <a:pathLst>
                <a:path h="2709333" w="1976796">
                  <a:moveTo>
                    <a:pt x="0" y="0"/>
                  </a:moveTo>
                  <a:lnTo>
                    <a:pt x="1976796" y="0"/>
                  </a:lnTo>
                  <a:lnTo>
                    <a:pt x="1976796" y="2709333"/>
                  </a:lnTo>
                  <a:lnTo>
                    <a:pt x="0" y="2709333"/>
                  </a:lnTo>
                  <a:close/>
                </a:path>
              </a:pathLst>
            </a:custGeom>
            <a:solidFill>
              <a:srgbClr val="103A6C"/>
            </a:solidFill>
          </p:spPr>
        </p:sp>
        <p:sp>
          <p:nvSpPr>
            <p:cNvPr name="TextBox 4" id="4"/>
            <p:cNvSpPr txBox="true"/>
            <p:nvPr/>
          </p:nvSpPr>
          <p:spPr>
            <a:xfrm>
              <a:off x="0" y="-38100"/>
              <a:ext cx="1976796" cy="2747433"/>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0225" y="2495329"/>
            <a:ext cx="6085199" cy="6762971"/>
            <a:chOff x="0" y="0"/>
            <a:chExt cx="8113599" cy="9017295"/>
          </a:xfrm>
        </p:grpSpPr>
        <p:pic>
          <p:nvPicPr>
            <p:cNvPr name="Picture 6" id="6"/>
            <p:cNvPicPr>
              <a:picLocks noChangeAspect="true"/>
            </p:cNvPicPr>
            <p:nvPr/>
          </p:nvPicPr>
          <p:blipFill>
            <a:blip r:embed="rId2"/>
            <a:srcRect l="20007" t="0" r="20007" b="0"/>
            <a:stretch>
              <a:fillRect/>
            </a:stretch>
          </p:blipFill>
          <p:spPr>
            <a:xfrm flipH="false" flipV="false">
              <a:off x="0" y="0"/>
              <a:ext cx="8113599" cy="9017295"/>
            </a:xfrm>
            <a:prstGeom prst="rect">
              <a:avLst/>
            </a:prstGeom>
          </p:spPr>
        </p:pic>
      </p:grpSp>
      <p:sp>
        <p:nvSpPr>
          <p:cNvPr name="AutoShape 7" id="7"/>
          <p:cNvSpPr/>
          <p:nvPr/>
        </p:nvSpPr>
        <p:spPr>
          <a:xfrm>
            <a:off x="9338153" y="262096"/>
            <a:ext cx="7740148" cy="0"/>
          </a:xfrm>
          <a:prstGeom prst="line">
            <a:avLst/>
          </a:prstGeom>
          <a:ln cap="flat" w="19050">
            <a:solidFill>
              <a:srgbClr val="FFDE59"/>
            </a:solidFill>
            <a:prstDash val="solid"/>
            <a:headEnd type="none" len="sm" w="sm"/>
            <a:tailEnd type="none" len="sm" w="sm"/>
          </a:ln>
        </p:spPr>
      </p:sp>
      <p:sp>
        <p:nvSpPr>
          <p:cNvPr name="AutoShape 8" id="8"/>
          <p:cNvSpPr/>
          <p:nvPr/>
        </p:nvSpPr>
        <p:spPr>
          <a:xfrm>
            <a:off x="9338153" y="1212357"/>
            <a:ext cx="7740148" cy="0"/>
          </a:xfrm>
          <a:prstGeom prst="line">
            <a:avLst/>
          </a:prstGeom>
          <a:ln cap="flat" w="19050">
            <a:solidFill>
              <a:srgbClr val="FFDE59"/>
            </a:solidFill>
            <a:prstDash val="solid"/>
            <a:headEnd type="none" len="sm" w="sm"/>
            <a:tailEnd type="none" len="sm" w="sm"/>
          </a:ln>
        </p:spPr>
      </p:sp>
      <p:sp>
        <p:nvSpPr>
          <p:cNvPr name="TextBox 9" id="9"/>
          <p:cNvSpPr txBox="true"/>
          <p:nvPr/>
        </p:nvSpPr>
        <p:spPr>
          <a:xfrm rot="0">
            <a:off x="9338153" y="511175"/>
            <a:ext cx="7740148" cy="517525"/>
          </a:xfrm>
          <a:prstGeom prst="rect">
            <a:avLst/>
          </a:prstGeom>
        </p:spPr>
        <p:txBody>
          <a:bodyPr anchor="t" rtlCol="false" tIns="0" lIns="0" bIns="0" rIns="0">
            <a:spAutoFit/>
          </a:bodyPr>
          <a:lstStyle/>
          <a:p>
            <a:pPr algn="ctr" marL="0" indent="0" lvl="0">
              <a:lnSpc>
                <a:spcPts val="4025"/>
              </a:lnSpc>
              <a:spcBef>
                <a:spcPct val="0"/>
              </a:spcBef>
            </a:pPr>
            <a:r>
              <a:rPr lang="en-US" b="true" sz="3500" spc="-35">
                <a:solidFill>
                  <a:srgbClr val="2A3652"/>
                </a:solidFill>
                <a:latin typeface="Montserrat Bold"/>
                <a:ea typeface="Montserrat Bold"/>
                <a:cs typeface="Montserrat Bold"/>
                <a:sym typeface="Montserrat Bold"/>
              </a:rPr>
              <a:t>LATAR BELAKANG</a:t>
            </a:r>
          </a:p>
        </p:txBody>
      </p:sp>
      <p:sp>
        <p:nvSpPr>
          <p:cNvPr name="TextBox 10" id="10"/>
          <p:cNvSpPr txBox="true"/>
          <p:nvPr/>
        </p:nvSpPr>
        <p:spPr>
          <a:xfrm rot="0">
            <a:off x="7951898" y="1404536"/>
            <a:ext cx="9821722" cy="2101850"/>
          </a:xfrm>
          <a:prstGeom prst="rect">
            <a:avLst/>
          </a:prstGeom>
        </p:spPr>
        <p:txBody>
          <a:bodyPr anchor="t" rtlCol="false" tIns="0" lIns="0" bIns="0" rIns="0">
            <a:spAutoFit/>
          </a:bodyPr>
          <a:lstStyle/>
          <a:p>
            <a:pPr algn="l">
              <a:lnSpc>
                <a:spcPts val="2800"/>
              </a:lnSpc>
            </a:pPr>
            <a:r>
              <a:rPr lang="en-US" sz="2000">
                <a:solidFill>
                  <a:srgbClr val="2A3652"/>
                </a:solidFill>
                <a:latin typeface="Montserrat"/>
                <a:ea typeface="Montserrat"/>
                <a:cs typeface="Montserrat"/>
                <a:sym typeface="Montserrat"/>
              </a:rPr>
              <a:t>Perbankan di Portugal menyediakan berbagai layanan keuangan, termasuk term deposit, begitu juga dengan Tagus Bank.</a:t>
            </a:r>
          </a:p>
          <a:p>
            <a:pPr algn="l">
              <a:lnSpc>
                <a:spcPts val="2800"/>
              </a:lnSpc>
            </a:pPr>
            <a:r>
              <a:rPr lang="en-US" sz="2000">
                <a:solidFill>
                  <a:srgbClr val="2A3652"/>
                </a:solidFill>
                <a:latin typeface="Montserrat"/>
                <a:ea typeface="Montserrat"/>
                <a:cs typeface="Montserrat"/>
                <a:sym typeface="Montserrat"/>
              </a:rPr>
              <a:t> Term deposit adalah produk investasi berjangka di mana nasabah menyetorkan sejumlah dana ke bank untuk waktu tertentu dengan tingkat bunga tetap. Salah satu strategi pemasarannya yang dilakukan adalah telemarketing, namun tingkat konversinya masih rendah.</a:t>
            </a:r>
          </a:p>
        </p:txBody>
      </p:sp>
      <p:sp>
        <p:nvSpPr>
          <p:cNvPr name="Freeform 11" id="11"/>
          <p:cNvSpPr/>
          <p:nvPr/>
        </p:nvSpPr>
        <p:spPr>
          <a:xfrm flipH="false" flipV="true" rot="5400000">
            <a:off x="12490131" y="8029857"/>
            <a:ext cx="6403830" cy="7002200"/>
          </a:xfrm>
          <a:custGeom>
            <a:avLst/>
            <a:gdLst/>
            <a:ahLst/>
            <a:cxnLst/>
            <a:rect r="r" b="b" t="t" l="l"/>
            <a:pathLst>
              <a:path h="7002200" w="6403830">
                <a:moveTo>
                  <a:pt x="0" y="7002200"/>
                </a:moveTo>
                <a:lnTo>
                  <a:pt x="6403830" y="7002200"/>
                </a:lnTo>
                <a:lnTo>
                  <a:pt x="6403830" y="0"/>
                </a:lnTo>
                <a:lnTo>
                  <a:pt x="0" y="0"/>
                </a:lnTo>
                <a:lnTo>
                  <a:pt x="0" y="700220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710225" y="501650"/>
            <a:ext cx="4186328" cy="827871"/>
            <a:chOff x="0" y="0"/>
            <a:chExt cx="5581771" cy="1103828"/>
          </a:xfrm>
        </p:grpSpPr>
        <p:sp>
          <p:nvSpPr>
            <p:cNvPr name="Freeform 13" id="13"/>
            <p:cNvSpPr/>
            <p:nvPr/>
          </p:nvSpPr>
          <p:spPr>
            <a:xfrm flipH="false" flipV="false" rot="0">
              <a:off x="0" y="0"/>
              <a:ext cx="1120121" cy="1103828"/>
            </a:xfrm>
            <a:custGeom>
              <a:avLst/>
              <a:gdLst/>
              <a:ahLst/>
              <a:cxnLst/>
              <a:rect r="r" b="b" t="t" l="l"/>
              <a:pathLst>
                <a:path h="1103828" w="1120121">
                  <a:moveTo>
                    <a:pt x="0" y="0"/>
                  </a:moveTo>
                  <a:lnTo>
                    <a:pt x="1120121" y="0"/>
                  </a:lnTo>
                  <a:lnTo>
                    <a:pt x="1120121" y="1103828"/>
                  </a:lnTo>
                  <a:lnTo>
                    <a:pt x="0" y="1103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552616" y="360321"/>
              <a:ext cx="4029155" cy="383186"/>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grpSp>
      <p:grpSp>
        <p:nvGrpSpPr>
          <p:cNvPr name="Group 15" id="15"/>
          <p:cNvGrpSpPr/>
          <p:nvPr/>
        </p:nvGrpSpPr>
        <p:grpSpPr>
          <a:xfrm rot="0">
            <a:off x="7951898" y="3763561"/>
            <a:ext cx="2342083" cy="672902"/>
            <a:chOff x="0" y="0"/>
            <a:chExt cx="616845" cy="177225"/>
          </a:xfrm>
        </p:grpSpPr>
        <p:sp>
          <p:nvSpPr>
            <p:cNvPr name="Freeform 16" id="16"/>
            <p:cNvSpPr/>
            <p:nvPr/>
          </p:nvSpPr>
          <p:spPr>
            <a:xfrm flipH="false" flipV="false" rot="0">
              <a:off x="0" y="0"/>
              <a:ext cx="616845" cy="177225"/>
            </a:xfrm>
            <a:custGeom>
              <a:avLst/>
              <a:gdLst/>
              <a:ahLst/>
              <a:cxnLst/>
              <a:rect r="r" b="b" t="t" l="l"/>
              <a:pathLst>
                <a:path h="177225" w="616845">
                  <a:moveTo>
                    <a:pt x="88613" y="0"/>
                  </a:moveTo>
                  <a:lnTo>
                    <a:pt x="528232" y="0"/>
                  </a:lnTo>
                  <a:cubicBezTo>
                    <a:pt x="577172" y="0"/>
                    <a:pt x="616845" y="39673"/>
                    <a:pt x="616845" y="88613"/>
                  </a:cubicBezTo>
                  <a:lnTo>
                    <a:pt x="616845" y="88613"/>
                  </a:lnTo>
                  <a:cubicBezTo>
                    <a:pt x="616845" y="137552"/>
                    <a:pt x="577172" y="177225"/>
                    <a:pt x="528232" y="177225"/>
                  </a:cubicBezTo>
                  <a:lnTo>
                    <a:pt x="88613" y="177225"/>
                  </a:lnTo>
                  <a:cubicBezTo>
                    <a:pt x="39673" y="177225"/>
                    <a:pt x="0" y="137552"/>
                    <a:pt x="0" y="88613"/>
                  </a:cubicBezTo>
                  <a:lnTo>
                    <a:pt x="0" y="88613"/>
                  </a:lnTo>
                  <a:cubicBezTo>
                    <a:pt x="0" y="39673"/>
                    <a:pt x="39673" y="0"/>
                    <a:pt x="88613" y="0"/>
                  </a:cubicBezTo>
                  <a:close/>
                </a:path>
              </a:pathLst>
            </a:custGeom>
            <a:solidFill>
              <a:srgbClr val="F8B826"/>
            </a:solidFill>
          </p:spPr>
        </p:sp>
        <p:sp>
          <p:nvSpPr>
            <p:cNvPr name="TextBox 17" id="17"/>
            <p:cNvSpPr txBox="true"/>
            <p:nvPr/>
          </p:nvSpPr>
          <p:spPr>
            <a:xfrm>
              <a:off x="0" y="-9525"/>
              <a:ext cx="616845" cy="186750"/>
            </a:xfrm>
            <a:prstGeom prst="rect">
              <a:avLst/>
            </a:prstGeom>
          </p:spPr>
          <p:txBody>
            <a:bodyPr anchor="ctr" rtlCol="false" tIns="50800" lIns="50800" bIns="50800" rIns="50800"/>
            <a:lstStyle/>
            <a:p>
              <a:pPr algn="ctr">
                <a:lnSpc>
                  <a:spcPts val="1800"/>
                </a:lnSpc>
              </a:pPr>
            </a:p>
          </p:txBody>
        </p:sp>
      </p:grpSp>
      <p:sp>
        <p:nvSpPr>
          <p:cNvPr name="TextBox 18" id="18"/>
          <p:cNvSpPr txBox="true"/>
          <p:nvPr/>
        </p:nvSpPr>
        <p:spPr>
          <a:xfrm rot="0">
            <a:off x="7951898" y="4569813"/>
            <a:ext cx="7871209" cy="13970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2A3652"/>
                </a:solidFill>
                <a:latin typeface="Montserrat"/>
                <a:ea typeface="Montserrat"/>
                <a:cs typeface="Montserrat"/>
                <a:sym typeface="Montserrat"/>
              </a:rPr>
              <a:t>Banyak panggilan tidak menghasilkan konversi.</a:t>
            </a:r>
          </a:p>
          <a:p>
            <a:pPr algn="l" marL="431801" indent="-215900" lvl="1">
              <a:lnSpc>
                <a:spcPts val="2800"/>
              </a:lnSpc>
              <a:buFont typeface="Arial"/>
              <a:buChar char="•"/>
            </a:pPr>
            <a:r>
              <a:rPr lang="en-US" sz="2000">
                <a:solidFill>
                  <a:srgbClr val="2A3652"/>
                </a:solidFill>
                <a:latin typeface="Montserrat"/>
                <a:ea typeface="Montserrat"/>
                <a:cs typeface="Montserrat"/>
                <a:sym typeface="Montserrat"/>
              </a:rPr>
              <a:t>Faktor seperti usia, pekerjaan, riwayat kampanye, dan durasi panggilan memengaruhi keputusan nasabah.</a:t>
            </a:r>
          </a:p>
          <a:p>
            <a:pPr algn="l">
              <a:lnSpc>
                <a:spcPts val="2800"/>
              </a:lnSpc>
            </a:pPr>
          </a:p>
        </p:txBody>
      </p:sp>
      <p:sp>
        <p:nvSpPr>
          <p:cNvPr name="TextBox 19" id="19"/>
          <p:cNvSpPr txBox="true"/>
          <p:nvPr/>
        </p:nvSpPr>
        <p:spPr>
          <a:xfrm rot="0">
            <a:off x="7951898" y="3894589"/>
            <a:ext cx="2342083" cy="372745"/>
          </a:xfrm>
          <a:prstGeom prst="rect">
            <a:avLst/>
          </a:prstGeom>
        </p:spPr>
        <p:txBody>
          <a:bodyPr anchor="t" rtlCol="false" tIns="0" lIns="0" bIns="0" rIns="0">
            <a:spAutoFit/>
          </a:bodyPr>
          <a:lstStyle/>
          <a:p>
            <a:pPr algn="ctr">
              <a:lnSpc>
                <a:spcPts val="3079"/>
              </a:lnSpc>
            </a:pPr>
            <a:r>
              <a:rPr lang="en-US" sz="2199">
                <a:solidFill>
                  <a:srgbClr val="2A3652"/>
                </a:solidFill>
                <a:latin typeface="Montserrat"/>
                <a:ea typeface="Montserrat"/>
                <a:cs typeface="Montserrat"/>
                <a:sym typeface="Montserrat"/>
              </a:rPr>
              <a:t>Tantangan:</a:t>
            </a:r>
          </a:p>
        </p:txBody>
      </p:sp>
      <p:grpSp>
        <p:nvGrpSpPr>
          <p:cNvPr name="Group 20" id="20"/>
          <p:cNvGrpSpPr/>
          <p:nvPr/>
        </p:nvGrpSpPr>
        <p:grpSpPr>
          <a:xfrm rot="0">
            <a:off x="7951898" y="5938238"/>
            <a:ext cx="2342083" cy="672902"/>
            <a:chOff x="0" y="0"/>
            <a:chExt cx="616845" cy="177225"/>
          </a:xfrm>
        </p:grpSpPr>
        <p:sp>
          <p:nvSpPr>
            <p:cNvPr name="Freeform 21" id="21"/>
            <p:cNvSpPr/>
            <p:nvPr/>
          </p:nvSpPr>
          <p:spPr>
            <a:xfrm flipH="false" flipV="false" rot="0">
              <a:off x="0" y="0"/>
              <a:ext cx="616845" cy="177225"/>
            </a:xfrm>
            <a:custGeom>
              <a:avLst/>
              <a:gdLst/>
              <a:ahLst/>
              <a:cxnLst/>
              <a:rect r="r" b="b" t="t" l="l"/>
              <a:pathLst>
                <a:path h="177225" w="616845">
                  <a:moveTo>
                    <a:pt x="88613" y="0"/>
                  </a:moveTo>
                  <a:lnTo>
                    <a:pt x="528232" y="0"/>
                  </a:lnTo>
                  <a:cubicBezTo>
                    <a:pt x="577172" y="0"/>
                    <a:pt x="616845" y="39673"/>
                    <a:pt x="616845" y="88613"/>
                  </a:cubicBezTo>
                  <a:lnTo>
                    <a:pt x="616845" y="88613"/>
                  </a:lnTo>
                  <a:cubicBezTo>
                    <a:pt x="616845" y="137552"/>
                    <a:pt x="577172" y="177225"/>
                    <a:pt x="528232" y="177225"/>
                  </a:cubicBezTo>
                  <a:lnTo>
                    <a:pt x="88613" y="177225"/>
                  </a:lnTo>
                  <a:cubicBezTo>
                    <a:pt x="39673" y="177225"/>
                    <a:pt x="0" y="137552"/>
                    <a:pt x="0" y="88613"/>
                  </a:cubicBezTo>
                  <a:lnTo>
                    <a:pt x="0" y="88613"/>
                  </a:lnTo>
                  <a:cubicBezTo>
                    <a:pt x="0" y="39673"/>
                    <a:pt x="39673" y="0"/>
                    <a:pt x="88613" y="0"/>
                  </a:cubicBezTo>
                  <a:close/>
                </a:path>
              </a:pathLst>
            </a:custGeom>
            <a:solidFill>
              <a:srgbClr val="F8B826"/>
            </a:solidFill>
          </p:spPr>
        </p:sp>
        <p:sp>
          <p:nvSpPr>
            <p:cNvPr name="TextBox 22" id="22"/>
            <p:cNvSpPr txBox="true"/>
            <p:nvPr/>
          </p:nvSpPr>
          <p:spPr>
            <a:xfrm>
              <a:off x="0" y="-9525"/>
              <a:ext cx="616845" cy="186750"/>
            </a:xfrm>
            <a:prstGeom prst="rect">
              <a:avLst/>
            </a:prstGeom>
          </p:spPr>
          <p:txBody>
            <a:bodyPr anchor="ctr" rtlCol="false" tIns="50800" lIns="50800" bIns="50800" rIns="50800"/>
            <a:lstStyle/>
            <a:p>
              <a:pPr algn="ctr">
                <a:lnSpc>
                  <a:spcPts val="1800"/>
                </a:lnSpc>
              </a:pPr>
            </a:p>
          </p:txBody>
        </p:sp>
      </p:grpSp>
      <p:sp>
        <p:nvSpPr>
          <p:cNvPr name="TextBox 23" id="23"/>
          <p:cNvSpPr txBox="true"/>
          <p:nvPr/>
        </p:nvSpPr>
        <p:spPr>
          <a:xfrm rot="0">
            <a:off x="7951898" y="6744490"/>
            <a:ext cx="7871209" cy="2101850"/>
          </a:xfrm>
          <a:prstGeom prst="rect">
            <a:avLst/>
          </a:prstGeom>
        </p:spPr>
        <p:txBody>
          <a:bodyPr anchor="t" rtlCol="false" tIns="0" lIns="0" bIns="0" rIns="0">
            <a:spAutoFit/>
          </a:bodyPr>
          <a:lstStyle/>
          <a:p>
            <a:pPr algn="l">
              <a:lnSpc>
                <a:spcPts val="2800"/>
              </a:lnSpc>
            </a:pPr>
            <a:r>
              <a:rPr lang="en-US" sz="2000" b="true">
                <a:solidFill>
                  <a:srgbClr val="2A3652"/>
                </a:solidFill>
                <a:latin typeface="Montserrat Bold"/>
                <a:ea typeface="Montserrat Bold"/>
                <a:cs typeface="Montserrat Bold"/>
                <a:sym typeface="Montserrat Bold"/>
              </a:rPr>
              <a:t>Head of Telemarketing</a:t>
            </a:r>
            <a:r>
              <a:rPr lang="en-US" sz="2000">
                <a:solidFill>
                  <a:srgbClr val="2A3652"/>
                </a:solidFill>
                <a:latin typeface="Montserrat"/>
                <a:ea typeface="Montserrat"/>
                <a:cs typeface="Montserrat"/>
                <a:sym typeface="Montserrat"/>
              </a:rPr>
              <a:t> Tagus Bank meminta tim Data Scientist untuk melakukan pendekatan berbasis data, guna:</a:t>
            </a:r>
          </a:p>
          <a:p>
            <a:pPr algn="l" marL="431801" indent="-215900" lvl="1">
              <a:lnSpc>
                <a:spcPts val="2800"/>
              </a:lnSpc>
              <a:buFont typeface="Arial"/>
              <a:buChar char="•"/>
            </a:pPr>
            <a:r>
              <a:rPr lang="en-US" sz="2000">
                <a:solidFill>
                  <a:srgbClr val="2A3652"/>
                </a:solidFill>
                <a:latin typeface="Montserrat"/>
                <a:ea typeface="Montserrat"/>
                <a:cs typeface="Montserrat"/>
                <a:sym typeface="Montserrat"/>
              </a:rPr>
              <a:t>Mengidentifikasi nasabah dengan peluang konversi lebih tinggi.</a:t>
            </a:r>
          </a:p>
          <a:p>
            <a:pPr algn="l" marL="431801" indent="-215900" lvl="1">
              <a:lnSpc>
                <a:spcPts val="2800"/>
              </a:lnSpc>
              <a:buFont typeface="Arial"/>
              <a:buChar char="•"/>
            </a:pPr>
            <a:r>
              <a:rPr lang="en-US" sz="2000">
                <a:solidFill>
                  <a:srgbClr val="2A3652"/>
                </a:solidFill>
                <a:latin typeface="Montserrat"/>
                <a:ea typeface="Montserrat"/>
                <a:cs typeface="Montserrat"/>
                <a:sym typeface="Montserrat"/>
              </a:rPr>
              <a:t>Mengoptimalkan strategi telemarketing agar lebih efektif dan tepat sasaran.</a:t>
            </a:r>
          </a:p>
        </p:txBody>
      </p:sp>
      <p:sp>
        <p:nvSpPr>
          <p:cNvPr name="TextBox 24" id="24"/>
          <p:cNvSpPr txBox="true"/>
          <p:nvPr/>
        </p:nvSpPr>
        <p:spPr>
          <a:xfrm rot="0">
            <a:off x="7951898" y="6069266"/>
            <a:ext cx="2342083" cy="372745"/>
          </a:xfrm>
          <a:prstGeom prst="rect">
            <a:avLst/>
          </a:prstGeom>
        </p:spPr>
        <p:txBody>
          <a:bodyPr anchor="t" rtlCol="false" tIns="0" lIns="0" bIns="0" rIns="0">
            <a:spAutoFit/>
          </a:bodyPr>
          <a:lstStyle/>
          <a:p>
            <a:pPr algn="ctr">
              <a:lnSpc>
                <a:spcPts val="3079"/>
              </a:lnSpc>
            </a:pPr>
            <a:r>
              <a:rPr lang="en-US" sz="2199">
                <a:solidFill>
                  <a:srgbClr val="2A3652"/>
                </a:solidFill>
                <a:latin typeface="Montserrat"/>
                <a:ea typeface="Montserrat"/>
                <a:cs typeface="Montserrat"/>
                <a:sym typeface="Montserrat"/>
              </a:rPr>
              <a:t>Solusi:</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94663" y="1756163"/>
            <a:ext cx="4281358" cy="793556"/>
            <a:chOff x="0" y="0"/>
            <a:chExt cx="1127600" cy="209002"/>
          </a:xfrm>
        </p:grpSpPr>
        <p:sp>
          <p:nvSpPr>
            <p:cNvPr name="Freeform 3" id="3"/>
            <p:cNvSpPr/>
            <p:nvPr/>
          </p:nvSpPr>
          <p:spPr>
            <a:xfrm flipH="false" flipV="false" rot="0">
              <a:off x="0" y="0"/>
              <a:ext cx="1127600" cy="209002"/>
            </a:xfrm>
            <a:custGeom>
              <a:avLst/>
              <a:gdLst/>
              <a:ahLst/>
              <a:cxnLst/>
              <a:rect r="r" b="b" t="t" l="l"/>
              <a:pathLst>
                <a:path h="209002" w="1127600">
                  <a:moveTo>
                    <a:pt x="92223" y="0"/>
                  </a:moveTo>
                  <a:lnTo>
                    <a:pt x="1035378" y="0"/>
                  </a:lnTo>
                  <a:cubicBezTo>
                    <a:pt x="1086311" y="0"/>
                    <a:pt x="1127600" y="41289"/>
                    <a:pt x="1127600" y="92223"/>
                  </a:cubicBezTo>
                  <a:lnTo>
                    <a:pt x="1127600" y="116780"/>
                  </a:lnTo>
                  <a:cubicBezTo>
                    <a:pt x="1127600" y="167713"/>
                    <a:pt x="1086311" y="209002"/>
                    <a:pt x="1035378" y="209002"/>
                  </a:cubicBezTo>
                  <a:lnTo>
                    <a:pt x="92223" y="209002"/>
                  </a:lnTo>
                  <a:cubicBezTo>
                    <a:pt x="41289" y="209002"/>
                    <a:pt x="0" y="167713"/>
                    <a:pt x="0" y="116780"/>
                  </a:cubicBezTo>
                  <a:lnTo>
                    <a:pt x="0" y="92223"/>
                  </a:lnTo>
                  <a:cubicBezTo>
                    <a:pt x="0" y="41289"/>
                    <a:pt x="41289" y="0"/>
                    <a:pt x="92223" y="0"/>
                  </a:cubicBezTo>
                  <a:close/>
                </a:path>
              </a:pathLst>
            </a:custGeom>
            <a:solidFill>
              <a:srgbClr val="F8B826"/>
            </a:solidFill>
          </p:spPr>
        </p:sp>
        <p:sp>
          <p:nvSpPr>
            <p:cNvPr name="TextBox 4" id="4"/>
            <p:cNvSpPr txBox="true"/>
            <p:nvPr/>
          </p:nvSpPr>
          <p:spPr>
            <a:xfrm>
              <a:off x="0" y="-38100"/>
              <a:ext cx="1127600" cy="247102"/>
            </a:xfrm>
            <a:prstGeom prst="rect">
              <a:avLst/>
            </a:prstGeom>
          </p:spPr>
          <p:txBody>
            <a:bodyPr anchor="ctr" rtlCol="false" tIns="50800" lIns="50800" bIns="50800" rIns="50800"/>
            <a:lstStyle/>
            <a:p>
              <a:pPr algn="ctr">
                <a:lnSpc>
                  <a:spcPts val="3359"/>
                </a:lnSpc>
              </a:pPr>
              <a:r>
                <a:rPr lang="en-US" b="true" sz="2400">
                  <a:solidFill>
                    <a:srgbClr val="FFFFFF"/>
                  </a:solidFill>
                  <a:latin typeface="Montserrat Medium"/>
                  <a:ea typeface="Montserrat Medium"/>
                  <a:cs typeface="Montserrat Medium"/>
                  <a:sym typeface="Montserrat Medium"/>
                </a:rPr>
                <a:t>Model dan Pendekatan</a:t>
              </a:r>
            </a:p>
          </p:txBody>
        </p:sp>
      </p:grpSp>
      <p:grpSp>
        <p:nvGrpSpPr>
          <p:cNvPr name="Group 5" id="5"/>
          <p:cNvGrpSpPr/>
          <p:nvPr/>
        </p:nvGrpSpPr>
        <p:grpSpPr>
          <a:xfrm rot="0">
            <a:off x="594663" y="3559369"/>
            <a:ext cx="4281358" cy="793556"/>
            <a:chOff x="0" y="0"/>
            <a:chExt cx="1127600" cy="209002"/>
          </a:xfrm>
        </p:grpSpPr>
        <p:sp>
          <p:nvSpPr>
            <p:cNvPr name="Freeform 6" id="6"/>
            <p:cNvSpPr/>
            <p:nvPr/>
          </p:nvSpPr>
          <p:spPr>
            <a:xfrm flipH="false" flipV="false" rot="0">
              <a:off x="0" y="0"/>
              <a:ext cx="1127600" cy="209002"/>
            </a:xfrm>
            <a:custGeom>
              <a:avLst/>
              <a:gdLst/>
              <a:ahLst/>
              <a:cxnLst/>
              <a:rect r="r" b="b" t="t" l="l"/>
              <a:pathLst>
                <a:path h="209002" w="1127600">
                  <a:moveTo>
                    <a:pt x="92223" y="0"/>
                  </a:moveTo>
                  <a:lnTo>
                    <a:pt x="1035378" y="0"/>
                  </a:lnTo>
                  <a:cubicBezTo>
                    <a:pt x="1086311" y="0"/>
                    <a:pt x="1127600" y="41289"/>
                    <a:pt x="1127600" y="92223"/>
                  </a:cubicBezTo>
                  <a:lnTo>
                    <a:pt x="1127600" y="116780"/>
                  </a:lnTo>
                  <a:cubicBezTo>
                    <a:pt x="1127600" y="167713"/>
                    <a:pt x="1086311" y="209002"/>
                    <a:pt x="1035378" y="209002"/>
                  </a:cubicBezTo>
                  <a:lnTo>
                    <a:pt x="92223" y="209002"/>
                  </a:lnTo>
                  <a:cubicBezTo>
                    <a:pt x="41289" y="209002"/>
                    <a:pt x="0" y="167713"/>
                    <a:pt x="0" y="116780"/>
                  </a:cubicBezTo>
                  <a:lnTo>
                    <a:pt x="0" y="92223"/>
                  </a:lnTo>
                  <a:cubicBezTo>
                    <a:pt x="0" y="41289"/>
                    <a:pt x="41289" y="0"/>
                    <a:pt x="92223" y="0"/>
                  </a:cubicBezTo>
                  <a:close/>
                </a:path>
              </a:pathLst>
            </a:custGeom>
            <a:solidFill>
              <a:srgbClr val="F8B826"/>
            </a:solidFill>
          </p:spPr>
        </p:sp>
        <p:sp>
          <p:nvSpPr>
            <p:cNvPr name="TextBox 7" id="7"/>
            <p:cNvSpPr txBox="true"/>
            <p:nvPr/>
          </p:nvSpPr>
          <p:spPr>
            <a:xfrm>
              <a:off x="0" y="-38100"/>
              <a:ext cx="1127600" cy="247102"/>
            </a:xfrm>
            <a:prstGeom prst="rect">
              <a:avLst/>
            </a:prstGeom>
          </p:spPr>
          <p:txBody>
            <a:bodyPr anchor="ctr" rtlCol="false" tIns="50800" lIns="50800" bIns="50800" rIns="50800"/>
            <a:lstStyle/>
            <a:p>
              <a:pPr algn="ctr">
                <a:lnSpc>
                  <a:spcPts val="3359"/>
                </a:lnSpc>
              </a:pPr>
              <a:r>
                <a:rPr lang="en-US" b="true" sz="2400">
                  <a:solidFill>
                    <a:srgbClr val="FFFFFF"/>
                  </a:solidFill>
                  <a:latin typeface="Montserrat Medium"/>
                  <a:ea typeface="Montserrat Medium"/>
                  <a:cs typeface="Montserrat Medium"/>
                  <a:sym typeface="Montserrat Medium"/>
                </a:rPr>
                <a:t>Evaluasi Model</a:t>
              </a:r>
            </a:p>
          </p:txBody>
        </p:sp>
      </p:grpSp>
      <p:grpSp>
        <p:nvGrpSpPr>
          <p:cNvPr name="Group 8" id="8"/>
          <p:cNvGrpSpPr/>
          <p:nvPr/>
        </p:nvGrpSpPr>
        <p:grpSpPr>
          <a:xfrm rot="0">
            <a:off x="7106891" y="1606678"/>
            <a:ext cx="10152409" cy="1092527"/>
            <a:chOff x="0" y="0"/>
            <a:chExt cx="2673885" cy="287744"/>
          </a:xfrm>
        </p:grpSpPr>
        <p:sp>
          <p:nvSpPr>
            <p:cNvPr name="Freeform 9" id="9"/>
            <p:cNvSpPr/>
            <p:nvPr/>
          </p:nvSpPr>
          <p:spPr>
            <a:xfrm flipH="false" flipV="false" rot="0">
              <a:off x="0" y="0"/>
              <a:ext cx="2673885" cy="287744"/>
            </a:xfrm>
            <a:custGeom>
              <a:avLst/>
              <a:gdLst/>
              <a:ahLst/>
              <a:cxnLst/>
              <a:rect r="r" b="b" t="t" l="l"/>
              <a:pathLst>
                <a:path h="287744" w="2673885">
                  <a:moveTo>
                    <a:pt x="38891" y="0"/>
                  </a:moveTo>
                  <a:lnTo>
                    <a:pt x="2634994" y="0"/>
                  </a:lnTo>
                  <a:cubicBezTo>
                    <a:pt x="2656473" y="0"/>
                    <a:pt x="2673885" y="17412"/>
                    <a:pt x="2673885" y="38891"/>
                  </a:cubicBezTo>
                  <a:lnTo>
                    <a:pt x="2673885" y="248853"/>
                  </a:lnTo>
                  <a:cubicBezTo>
                    <a:pt x="2673885" y="270332"/>
                    <a:pt x="2656473" y="287744"/>
                    <a:pt x="2634994" y="287744"/>
                  </a:cubicBezTo>
                  <a:lnTo>
                    <a:pt x="38891" y="287744"/>
                  </a:lnTo>
                  <a:cubicBezTo>
                    <a:pt x="17412" y="287744"/>
                    <a:pt x="0" y="270332"/>
                    <a:pt x="0" y="248853"/>
                  </a:cubicBezTo>
                  <a:lnTo>
                    <a:pt x="0" y="38891"/>
                  </a:lnTo>
                  <a:cubicBezTo>
                    <a:pt x="0" y="17412"/>
                    <a:pt x="17412" y="0"/>
                    <a:pt x="38891" y="0"/>
                  </a:cubicBezTo>
                  <a:close/>
                </a:path>
              </a:pathLst>
            </a:custGeom>
            <a:solidFill>
              <a:srgbClr val="FFFFFF"/>
            </a:solidFill>
            <a:ln w="38100" cap="rnd">
              <a:solidFill>
                <a:srgbClr val="000000"/>
              </a:solidFill>
              <a:prstDash val="solid"/>
              <a:round/>
            </a:ln>
          </p:spPr>
        </p:sp>
        <p:sp>
          <p:nvSpPr>
            <p:cNvPr name="TextBox 10" id="10"/>
            <p:cNvSpPr txBox="true"/>
            <p:nvPr/>
          </p:nvSpPr>
          <p:spPr>
            <a:xfrm>
              <a:off x="0" y="-28575"/>
              <a:ext cx="2673885" cy="316319"/>
            </a:xfrm>
            <a:prstGeom prst="rect">
              <a:avLst/>
            </a:prstGeom>
          </p:spPr>
          <p:txBody>
            <a:bodyPr anchor="ctr" rtlCol="false" tIns="50800" lIns="50800" bIns="50800" rIns="50800"/>
            <a:lstStyle/>
            <a:p>
              <a:pPr algn="just" marL="431799" indent="-215899" lvl="1">
                <a:lnSpc>
                  <a:spcPts val="2799"/>
                </a:lnSpc>
                <a:buFont typeface="Arial"/>
                <a:buChar char="•"/>
              </a:pPr>
              <a:r>
                <a:rPr lang="en-US" b="true" sz="1999">
                  <a:solidFill>
                    <a:srgbClr val="000000"/>
                  </a:solidFill>
                  <a:latin typeface="Montserrat Medium"/>
                  <a:ea typeface="Montserrat Medium"/>
                  <a:cs typeface="Montserrat Medium"/>
                  <a:sym typeface="Montserrat Medium"/>
                </a:rPr>
                <a:t>Menggunakan model Logistic Regression</a:t>
              </a:r>
            </a:p>
            <a:p>
              <a:pPr algn="just" marL="431799" indent="-215899" lvl="1">
                <a:lnSpc>
                  <a:spcPts val="2799"/>
                </a:lnSpc>
                <a:buFont typeface="Arial"/>
                <a:buChar char="•"/>
              </a:pPr>
              <a:r>
                <a:rPr lang="en-US" b="true" sz="1999">
                  <a:solidFill>
                    <a:srgbClr val="000000"/>
                  </a:solidFill>
                  <a:latin typeface="Montserrat Medium"/>
                  <a:ea typeface="Montserrat Medium"/>
                  <a:cs typeface="Montserrat Medium"/>
                  <a:sym typeface="Montserrat Medium"/>
                </a:rPr>
                <a:t>Mengecualikan kolom</a:t>
              </a:r>
              <a:r>
                <a:rPr lang="en-US" b="true" sz="1999">
                  <a:solidFill>
                    <a:srgbClr val="000000"/>
                  </a:solidFill>
                  <a:latin typeface="Montserrat Medium"/>
                  <a:ea typeface="Montserrat Medium"/>
                  <a:cs typeface="Montserrat Medium"/>
                  <a:sym typeface="Montserrat Medium"/>
                </a:rPr>
                <a:t> duration karena data leaking</a:t>
              </a:r>
            </a:p>
          </p:txBody>
        </p:sp>
      </p:grpSp>
      <p:grpSp>
        <p:nvGrpSpPr>
          <p:cNvPr name="Group 11" id="11"/>
          <p:cNvGrpSpPr/>
          <p:nvPr/>
        </p:nvGrpSpPr>
        <p:grpSpPr>
          <a:xfrm rot="0">
            <a:off x="-10051" y="0"/>
            <a:ext cx="18298051" cy="1267995"/>
            <a:chOff x="0" y="0"/>
            <a:chExt cx="4819240" cy="333957"/>
          </a:xfrm>
        </p:grpSpPr>
        <p:sp>
          <p:nvSpPr>
            <p:cNvPr name="Freeform 12" id="12"/>
            <p:cNvSpPr/>
            <p:nvPr/>
          </p:nvSpPr>
          <p:spPr>
            <a:xfrm flipH="false" flipV="false" rot="0">
              <a:off x="0" y="0"/>
              <a:ext cx="4819240" cy="333957"/>
            </a:xfrm>
            <a:custGeom>
              <a:avLst/>
              <a:gdLst/>
              <a:ahLst/>
              <a:cxnLst/>
              <a:rect r="r" b="b" t="t" l="l"/>
              <a:pathLst>
                <a:path h="333957" w="4819240">
                  <a:moveTo>
                    <a:pt x="0" y="0"/>
                  </a:moveTo>
                  <a:lnTo>
                    <a:pt x="4819240" y="0"/>
                  </a:lnTo>
                  <a:lnTo>
                    <a:pt x="4819240" y="333957"/>
                  </a:lnTo>
                  <a:lnTo>
                    <a:pt x="0" y="333957"/>
                  </a:lnTo>
                  <a:close/>
                </a:path>
              </a:pathLst>
            </a:custGeom>
            <a:solidFill>
              <a:srgbClr val="103A6C"/>
            </a:solidFill>
          </p:spPr>
        </p:sp>
        <p:sp>
          <p:nvSpPr>
            <p:cNvPr name="TextBox 13" id="13"/>
            <p:cNvSpPr txBox="true"/>
            <p:nvPr/>
          </p:nvSpPr>
          <p:spPr>
            <a:xfrm>
              <a:off x="0" y="-38100"/>
              <a:ext cx="4819240" cy="372057"/>
            </a:xfrm>
            <a:prstGeom prst="rect">
              <a:avLst/>
            </a:prstGeom>
          </p:spPr>
          <p:txBody>
            <a:bodyPr anchor="ctr" rtlCol="false" tIns="50800" lIns="50800" bIns="50800" rIns="50800"/>
            <a:lstStyle/>
            <a:p>
              <a:pPr algn="ctr">
                <a:lnSpc>
                  <a:spcPts val="2100"/>
                </a:lnSpc>
              </a:pPr>
            </a:p>
          </p:txBody>
        </p:sp>
      </p:grpSp>
      <p:sp>
        <p:nvSpPr>
          <p:cNvPr name="TextBox 14" id="14"/>
          <p:cNvSpPr txBox="true"/>
          <p:nvPr/>
        </p:nvSpPr>
        <p:spPr>
          <a:xfrm rot="0">
            <a:off x="1500336" y="462714"/>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Freeform 15" id="15"/>
          <p:cNvSpPr/>
          <p:nvPr/>
        </p:nvSpPr>
        <p:spPr>
          <a:xfrm flipH="false" flipV="false" rot="0">
            <a:off x="335874" y="192473"/>
            <a:ext cx="840091" cy="827871"/>
          </a:xfrm>
          <a:custGeom>
            <a:avLst/>
            <a:gdLst/>
            <a:ahLst/>
            <a:cxnLst/>
            <a:rect r="r" b="b" t="t" l="l"/>
            <a:pathLst>
              <a:path h="827871" w="840091">
                <a:moveTo>
                  <a:pt x="0" y="0"/>
                </a:moveTo>
                <a:lnTo>
                  <a:pt x="840091" y="0"/>
                </a:lnTo>
                <a:lnTo>
                  <a:pt x="840091" y="827872"/>
                </a:lnTo>
                <a:lnTo>
                  <a:pt x="0" y="8278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1976848" y="182948"/>
            <a:ext cx="15606562" cy="542925"/>
          </a:xfrm>
          <a:prstGeom prst="rect">
            <a:avLst/>
          </a:prstGeom>
        </p:spPr>
        <p:txBody>
          <a:bodyPr anchor="t" rtlCol="false" tIns="0" lIns="0" bIns="0" rIns="0">
            <a:spAutoFit/>
          </a:bodyPr>
          <a:lstStyle/>
          <a:p>
            <a:pPr algn="ctr">
              <a:lnSpc>
                <a:spcPts val="4200"/>
              </a:lnSpc>
            </a:pPr>
            <a:r>
              <a:rPr lang="en-US" b="true" sz="3500">
                <a:solidFill>
                  <a:srgbClr val="FFFFFF"/>
                </a:solidFill>
                <a:latin typeface="Montserrat Semi-Bold"/>
                <a:ea typeface="Montserrat Semi-Bold"/>
                <a:cs typeface="Montserrat Semi-Bold"/>
                <a:sym typeface="Montserrat Semi-Bold"/>
              </a:rPr>
              <a:t>KESIMPULAN</a:t>
            </a:r>
          </a:p>
        </p:txBody>
      </p:sp>
      <p:sp>
        <p:nvSpPr>
          <p:cNvPr name="TextBox 17" id="17"/>
          <p:cNvSpPr txBox="true"/>
          <p:nvPr/>
        </p:nvSpPr>
        <p:spPr>
          <a:xfrm rot="0">
            <a:off x="4876021" y="712004"/>
            <a:ext cx="9808216" cy="412750"/>
          </a:xfrm>
          <a:prstGeom prst="rect">
            <a:avLst/>
          </a:prstGeom>
        </p:spPr>
        <p:txBody>
          <a:bodyPr anchor="t" rtlCol="false" tIns="0" lIns="0" bIns="0" rIns="0">
            <a:spAutoFit/>
          </a:bodyPr>
          <a:lstStyle/>
          <a:p>
            <a:pPr algn="ctr">
              <a:lnSpc>
                <a:spcPts val="3499"/>
              </a:lnSpc>
            </a:pPr>
            <a:r>
              <a:rPr lang="en-US" sz="2499">
                <a:solidFill>
                  <a:srgbClr val="FFFFFF"/>
                </a:solidFill>
                <a:latin typeface="Montserrat"/>
                <a:ea typeface="Montserrat"/>
                <a:cs typeface="Montserrat"/>
                <a:sym typeface="Montserrat"/>
              </a:rPr>
              <a:t>Model Machine Learning</a:t>
            </a:r>
          </a:p>
        </p:txBody>
      </p:sp>
      <p:sp>
        <p:nvSpPr>
          <p:cNvPr name="AutoShape 18" id="18"/>
          <p:cNvSpPr/>
          <p:nvPr/>
        </p:nvSpPr>
        <p:spPr>
          <a:xfrm>
            <a:off x="4876021" y="2152941"/>
            <a:ext cx="2230871" cy="0"/>
          </a:xfrm>
          <a:prstGeom prst="line">
            <a:avLst/>
          </a:prstGeom>
          <a:ln cap="flat" w="38100">
            <a:solidFill>
              <a:srgbClr val="000000"/>
            </a:solidFill>
            <a:prstDash val="solid"/>
            <a:headEnd type="none" len="sm" w="sm"/>
            <a:tailEnd type="none" len="sm" w="sm"/>
          </a:ln>
        </p:spPr>
      </p:sp>
      <p:pic>
        <p:nvPicPr>
          <p:cNvPr name="Picture 19" id="19"/>
          <p:cNvPicPr>
            <a:picLocks noChangeAspect="true"/>
          </p:cNvPicPr>
          <p:nvPr/>
        </p:nvPicPr>
        <p:blipFill>
          <a:blip r:embed="rId4"/>
          <a:stretch>
            <a:fillRect/>
          </a:stretch>
        </p:blipFill>
        <p:spPr>
          <a:xfrm rot="0">
            <a:off x="9890579" y="4351422"/>
            <a:ext cx="8038604" cy="6069466"/>
          </a:xfrm>
          <a:prstGeom prst="rect">
            <a:avLst/>
          </a:prstGeom>
        </p:spPr>
      </p:pic>
      <p:pic>
        <p:nvPicPr>
          <p:cNvPr name="Picture 20" id="20"/>
          <p:cNvPicPr>
            <a:picLocks noChangeAspect="true"/>
          </p:cNvPicPr>
          <p:nvPr/>
        </p:nvPicPr>
        <p:blipFill>
          <a:blip r:embed="rId5"/>
          <a:stretch>
            <a:fillRect/>
          </a:stretch>
        </p:blipFill>
        <p:spPr>
          <a:xfrm rot="0">
            <a:off x="346749" y="4262057"/>
            <a:ext cx="9950590" cy="6318165"/>
          </a:xfrm>
          <a:prstGeom prst="rect">
            <a:avLst/>
          </a:prstGeom>
        </p:spPr>
      </p:pic>
      <p:grpSp>
        <p:nvGrpSpPr>
          <p:cNvPr name="Group 21" id="21"/>
          <p:cNvGrpSpPr/>
          <p:nvPr/>
        </p:nvGrpSpPr>
        <p:grpSpPr>
          <a:xfrm rot="0">
            <a:off x="7210503" y="3360453"/>
            <a:ext cx="10048797" cy="1255141"/>
            <a:chOff x="0" y="0"/>
            <a:chExt cx="2646597" cy="330572"/>
          </a:xfrm>
        </p:grpSpPr>
        <p:sp>
          <p:nvSpPr>
            <p:cNvPr name="Freeform 22" id="22"/>
            <p:cNvSpPr/>
            <p:nvPr/>
          </p:nvSpPr>
          <p:spPr>
            <a:xfrm flipH="false" flipV="false" rot="0">
              <a:off x="0" y="0"/>
              <a:ext cx="2646597" cy="330572"/>
            </a:xfrm>
            <a:custGeom>
              <a:avLst/>
              <a:gdLst/>
              <a:ahLst/>
              <a:cxnLst/>
              <a:rect r="r" b="b" t="t" l="l"/>
              <a:pathLst>
                <a:path h="330572" w="2646597">
                  <a:moveTo>
                    <a:pt x="39292" y="0"/>
                  </a:moveTo>
                  <a:lnTo>
                    <a:pt x="2607305" y="0"/>
                  </a:lnTo>
                  <a:cubicBezTo>
                    <a:pt x="2629005" y="0"/>
                    <a:pt x="2646597" y="17592"/>
                    <a:pt x="2646597" y="39292"/>
                  </a:cubicBezTo>
                  <a:lnTo>
                    <a:pt x="2646597" y="291280"/>
                  </a:lnTo>
                  <a:cubicBezTo>
                    <a:pt x="2646597" y="312980"/>
                    <a:pt x="2629005" y="330572"/>
                    <a:pt x="2607305" y="330572"/>
                  </a:cubicBezTo>
                  <a:lnTo>
                    <a:pt x="39292" y="330572"/>
                  </a:lnTo>
                  <a:cubicBezTo>
                    <a:pt x="17592" y="330572"/>
                    <a:pt x="0" y="312980"/>
                    <a:pt x="0" y="291280"/>
                  </a:cubicBezTo>
                  <a:lnTo>
                    <a:pt x="0" y="39292"/>
                  </a:lnTo>
                  <a:cubicBezTo>
                    <a:pt x="0" y="17592"/>
                    <a:pt x="17592" y="0"/>
                    <a:pt x="39292" y="0"/>
                  </a:cubicBezTo>
                  <a:close/>
                </a:path>
              </a:pathLst>
            </a:custGeom>
            <a:solidFill>
              <a:srgbClr val="FFFFFF"/>
            </a:solidFill>
            <a:ln w="38100" cap="rnd">
              <a:solidFill>
                <a:srgbClr val="000000"/>
              </a:solidFill>
              <a:prstDash val="solid"/>
              <a:round/>
            </a:ln>
          </p:spPr>
        </p:sp>
        <p:sp>
          <p:nvSpPr>
            <p:cNvPr name="TextBox 23" id="23"/>
            <p:cNvSpPr txBox="true"/>
            <p:nvPr/>
          </p:nvSpPr>
          <p:spPr>
            <a:xfrm>
              <a:off x="0" y="-28575"/>
              <a:ext cx="2646597" cy="359147"/>
            </a:xfrm>
            <a:prstGeom prst="rect">
              <a:avLst/>
            </a:prstGeom>
          </p:spPr>
          <p:txBody>
            <a:bodyPr anchor="ctr" rtlCol="false" tIns="50800" lIns="50800" bIns="50800" rIns="50800"/>
            <a:lstStyle/>
            <a:p>
              <a:pPr algn="ctr">
                <a:lnSpc>
                  <a:spcPts val="2799"/>
                </a:lnSpc>
              </a:pPr>
              <a:r>
                <a:rPr lang="en-US" b="true" sz="1999">
                  <a:solidFill>
                    <a:srgbClr val="000000"/>
                  </a:solidFill>
                  <a:latin typeface="Montserrat Medium"/>
                  <a:ea typeface="Montserrat Medium"/>
                  <a:cs typeface="Montserrat Medium"/>
                  <a:sym typeface="Montserrat Medium"/>
                </a:rPr>
                <a:t>Precision mencapai 0.67 atau 67% yang berarti jika 100 nasabah diprediksi oleh model, 67 orang di aktual menerima, sementara 33 orang lain salah prediksi.</a:t>
              </a:r>
            </a:p>
          </p:txBody>
        </p:sp>
      </p:grpSp>
      <p:sp>
        <p:nvSpPr>
          <p:cNvPr name="AutoShape 24" id="24"/>
          <p:cNvSpPr/>
          <p:nvPr/>
        </p:nvSpPr>
        <p:spPr>
          <a:xfrm>
            <a:off x="4876571" y="3988023"/>
            <a:ext cx="2333932"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94663" y="1958858"/>
            <a:ext cx="4281358" cy="968959"/>
            <a:chOff x="0" y="0"/>
            <a:chExt cx="1127600" cy="255199"/>
          </a:xfrm>
        </p:grpSpPr>
        <p:sp>
          <p:nvSpPr>
            <p:cNvPr name="Freeform 3" id="3"/>
            <p:cNvSpPr/>
            <p:nvPr/>
          </p:nvSpPr>
          <p:spPr>
            <a:xfrm flipH="false" flipV="false" rot="0">
              <a:off x="0" y="0"/>
              <a:ext cx="1127600" cy="255199"/>
            </a:xfrm>
            <a:custGeom>
              <a:avLst/>
              <a:gdLst/>
              <a:ahLst/>
              <a:cxnLst/>
              <a:rect r="r" b="b" t="t" l="l"/>
              <a:pathLst>
                <a:path h="255199" w="1127600">
                  <a:moveTo>
                    <a:pt x="92223" y="0"/>
                  </a:moveTo>
                  <a:lnTo>
                    <a:pt x="1035378" y="0"/>
                  </a:lnTo>
                  <a:cubicBezTo>
                    <a:pt x="1086311" y="0"/>
                    <a:pt x="1127600" y="41289"/>
                    <a:pt x="1127600" y="92223"/>
                  </a:cubicBezTo>
                  <a:lnTo>
                    <a:pt x="1127600" y="162977"/>
                  </a:lnTo>
                  <a:cubicBezTo>
                    <a:pt x="1127600" y="213910"/>
                    <a:pt x="1086311" y="255199"/>
                    <a:pt x="1035378" y="255199"/>
                  </a:cubicBezTo>
                  <a:lnTo>
                    <a:pt x="92223" y="255199"/>
                  </a:lnTo>
                  <a:cubicBezTo>
                    <a:pt x="41289" y="255199"/>
                    <a:pt x="0" y="213910"/>
                    <a:pt x="0" y="162977"/>
                  </a:cubicBezTo>
                  <a:lnTo>
                    <a:pt x="0" y="92223"/>
                  </a:lnTo>
                  <a:cubicBezTo>
                    <a:pt x="0" y="41289"/>
                    <a:pt x="41289" y="0"/>
                    <a:pt x="92223" y="0"/>
                  </a:cubicBezTo>
                  <a:close/>
                </a:path>
              </a:pathLst>
            </a:custGeom>
            <a:solidFill>
              <a:srgbClr val="F8B826"/>
            </a:solidFill>
          </p:spPr>
        </p:sp>
        <p:sp>
          <p:nvSpPr>
            <p:cNvPr name="TextBox 4" id="4"/>
            <p:cNvSpPr txBox="true"/>
            <p:nvPr/>
          </p:nvSpPr>
          <p:spPr>
            <a:xfrm>
              <a:off x="0" y="-38100"/>
              <a:ext cx="1127600" cy="293299"/>
            </a:xfrm>
            <a:prstGeom prst="rect">
              <a:avLst/>
            </a:prstGeom>
          </p:spPr>
          <p:txBody>
            <a:bodyPr anchor="ctr" rtlCol="false" tIns="50800" lIns="50800" bIns="50800" rIns="50800"/>
            <a:lstStyle/>
            <a:p>
              <a:pPr algn="ctr">
                <a:lnSpc>
                  <a:spcPts val="3359"/>
                </a:lnSpc>
              </a:pPr>
              <a:r>
                <a:rPr lang="en-US" b="true" sz="2400">
                  <a:solidFill>
                    <a:srgbClr val="FFFFFF"/>
                  </a:solidFill>
                  <a:latin typeface="Montserrat Medium"/>
                  <a:ea typeface="Montserrat Medium"/>
                  <a:cs typeface="Montserrat Medium"/>
                  <a:sym typeface="Montserrat Medium"/>
                </a:rPr>
                <a:t>Data Balancing &amp; Imbalance</a:t>
              </a:r>
            </a:p>
          </p:txBody>
        </p:sp>
      </p:grpSp>
      <p:grpSp>
        <p:nvGrpSpPr>
          <p:cNvPr name="Group 5" id="5"/>
          <p:cNvGrpSpPr/>
          <p:nvPr/>
        </p:nvGrpSpPr>
        <p:grpSpPr>
          <a:xfrm rot="0">
            <a:off x="594663" y="4501850"/>
            <a:ext cx="4281358" cy="793556"/>
            <a:chOff x="0" y="0"/>
            <a:chExt cx="1127600" cy="209002"/>
          </a:xfrm>
        </p:grpSpPr>
        <p:sp>
          <p:nvSpPr>
            <p:cNvPr name="Freeform 6" id="6"/>
            <p:cNvSpPr/>
            <p:nvPr/>
          </p:nvSpPr>
          <p:spPr>
            <a:xfrm flipH="false" flipV="false" rot="0">
              <a:off x="0" y="0"/>
              <a:ext cx="1127600" cy="209002"/>
            </a:xfrm>
            <a:custGeom>
              <a:avLst/>
              <a:gdLst/>
              <a:ahLst/>
              <a:cxnLst/>
              <a:rect r="r" b="b" t="t" l="l"/>
              <a:pathLst>
                <a:path h="209002" w="1127600">
                  <a:moveTo>
                    <a:pt x="92223" y="0"/>
                  </a:moveTo>
                  <a:lnTo>
                    <a:pt x="1035378" y="0"/>
                  </a:lnTo>
                  <a:cubicBezTo>
                    <a:pt x="1086311" y="0"/>
                    <a:pt x="1127600" y="41289"/>
                    <a:pt x="1127600" y="92223"/>
                  </a:cubicBezTo>
                  <a:lnTo>
                    <a:pt x="1127600" y="116780"/>
                  </a:lnTo>
                  <a:cubicBezTo>
                    <a:pt x="1127600" y="167713"/>
                    <a:pt x="1086311" y="209002"/>
                    <a:pt x="1035378" y="209002"/>
                  </a:cubicBezTo>
                  <a:lnTo>
                    <a:pt x="92223" y="209002"/>
                  </a:lnTo>
                  <a:cubicBezTo>
                    <a:pt x="41289" y="209002"/>
                    <a:pt x="0" y="167713"/>
                    <a:pt x="0" y="116780"/>
                  </a:cubicBezTo>
                  <a:lnTo>
                    <a:pt x="0" y="92223"/>
                  </a:lnTo>
                  <a:cubicBezTo>
                    <a:pt x="0" y="41289"/>
                    <a:pt x="41289" y="0"/>
                    <a:pt x="92223" y="0"/>
                  </a:cubicBezTo>
                  <a:close/>
                </a:path>
              </a:pathLst>
            </a:custGeom>
            <a:solidFill>
              <a:srgbClr val="F8B826"/>
            </a:solidFill>
          </p:spPr>
        </p:sp>
        <p:sp>
          <p:nvSpPr>
            <p:cNvPr name="TextBox 7" id="7"/>
            <p:cNvSpPr txBox="true"/>
            <p:nvPr/>
          </p:nvSpPr>
          <p:spPr>
            <a:xfrm>
              <a:off x="0" y="-38100"/>
              <a:ext cx="1127600" cy="247102"/>
            </a:xfrm>
            <a:prstGeom prst="rect">
              <a:avLst/>
            </a:prstGeom>
          </p:spPr>
          <p:txBody>
            <a:bodyPr anchor="ctr" rtlCol="false" tIns="50800" lIns="50800" bIns="50800" rIns="50800"/>
            <a:lstStyle/>
            <a:p>
              <a:pPr algn="ctr">
                <a:lnSpc>
                  <a:spcPts val="3359"/>
                </a:lnSpc>
              </a:pPr>
              <a:r>
                <a:rPr lang="en-US" b="true" sz="2400">
                  <a:solidFill>
                    <a:srgbClr val="FFFFFF"/>
                  </a:solidFill>
                  <a:latin typeface="Montserrat Medium"/>
                  <a:ea typeface="Montserrat Medium"/>
                  <a:cs typeface="Montserrat Medium"/>
                  <a:sym typeface="Montserrat Medium"/>
                </a:rPr>
                <a:t>Feature Importance</a:t>
              </a:r>
            </a:p>
          </p:txBody>
        </p:sp>
      </p:grpSp>
      <p:grpSp>
        <p:nvGrpSpPr>
          <p:cNvPr name="Group 8" id="8"/>
          <p:cNvGrpSpPr/>
          <p:nvPr/>
        </p:nvGrpSpPr>
        <p:grpSpPr>
          <a:xfrm rot="0">
            <a:off x="594663" y="6744839"/>
            <a:ext cx="4281358" cy="968959"/>
            <a:chOff x="0" y="0"/>
            <a:chExt cx="1127600" cy="255199"/>
          </a:xfrm>
        </p:grpSpPr>
        <p:sp>
          <p:nvSpPr>
            <p:cNvPr name="Freeform 9" id="9"/>
            <p:cNvSpPr/>
            <p:nvPr/>
          </p:nvSpPr>
          <p:spPr>
            <a:xfrm flipH="false" flipV="false" rot="0">
              <a:off x="0" y="0"/>
              <a:ext cx="1127600" cy="255199"/>
            </a:xfrm>
            <a:custGeom>
              <a:avLst/>
              <a:gdLst/>
              <a:ahLst/>
              <a:cxnLst/>
              <a:rect r="r" b="b" t="t" l="l"/>
              <a:pathLst>
                <a:path h="255199" w="1127600">
                  <a:moveTo>
                    <a:pt x="92223" y="0"/>
                  </a:moveTo>
                  <a:lnTo>
                    <a:pt x="1035378" y="0"/>
                  </a:lnTo>
                  <a:cubicBezTo>
                    <a:pt x="1086311" y="0"/>
                    <a:pt x="1127600" y="41289"/>
                    <a:pt x="1127600" y="92223"/>
                  </a:cubicBezTo>
                  <a:lnTo>
                    <a:pt x="1127600" y="162977"/>
                  </a:lnTo>
                  <a:cubicBezTo>
                    <a:pt x="1127600" y="213910"/>
                    <a:pt x="1086311" y="255199"/>
                    <a:pt x="1035378" y="255199"/>
                  </a:cubicBezTo>
                  <a:lnTo>
                    <a:pt x="92223" y="255199"/>
                  </a:lnTo>
                  <a:cubicBezTo>
                    <a:pt x="41289" y="255199"/>
                    <a:pt x="0" y="213910"/>
                    <a:pt x="0" y="162977"/>
                  </a:cubicBezTo>
                  <a:lnTo>
                    <a:pt x="0" y="92223"/>
                  </a:lnTo>
                  <a:cubicBezTo>
                    <a:pt x="0" y="41289"/>
                    <a:pt x="41289" y="0"/>
                    <a:pt x="92223" y="0"/>
                  </a:cubicBezTo>
                  <a:close/>
                </a:path>
              </a:pathLst>
            </a:custGeom>
            <a:solidFill>
              <a:srgbClr val="F8B826"/>
            </a:solidFill>
          </p:spPr>
        </p:sp>
        <p:sp>
          <p:nvSpPr>
            <p:cNvPr name="TextBox 10" id="10"/>
            <p:cNvSpPr txBox="true"/>
            <p:nvPr/>
          </p:nvSpPr>
          <p:spPr>
            <a:xfrm>
              <a:off x="0" y="-38100"/>
              <a:ext cx="1127600" cy="293299"/>
            </a:xfrm>
            <a:prstGeom prst="rect">
              <a:avLst/>
            </a:prstGeom>
          </p:spPr>
          <p:txBody>
            <a:bodyPr anchor="ctr" rtlCol="false" tIns="50800" lIns="50800" bIns="50800" rIns="50800"/>
            <a:lstStyle/>
            <a:p>
              <a:pPr algn="ctr">
                <a:lnSpc>
                  <a:spcPts val="3359"/>
                </a:lnSpc>
              </a:pPr>
              <a:r>
                <a:rPr lang="en-US" b="true" sz="2400">
                  <a:solidFill>
                    <a:srgbClr val="FFFFFF"/>
                  </a:solidFill>
                  <a:latin typeface="Montserrat Medium"/>
                  <a:ea typeface="Montserrat Medium"/>
                  <a:cs typeface="Montserrat Medium"/>
                  <a:sym typeface="Montserrat Medium"/>
                </a:rPr>
                <a:t>Dampak Model terhadap Conversion Rate</a:t>
              </a:r>
            </a:p>
          </p:txBody>
        </p:sp>
      </p:grpSp>
      <p:grpSp>
        <p:nvGrpSpPr>
          <p:cNvPr name="Group 11" id="11"/>
          <p:cNvGrpSpPr/>
          <p:nvPr/>
        </p:nvGrpSpPr>
        <p:grpSpPr>
          <a:xfrm rot="0">
            <a:off x="-10051" y="0"/>
            <a:ext cx="18298051" cy="1267995"/>
            <a:chOff x="0" y="0"/>
            <a:chExt cx="4819240" cy="333957"/>
          </a:xfrm>
        </p:grpSpPr>
        <p:sp>
          <p:nvSpPr>
            <p:cNvPr name="Freeform 12" id="12"/>
            <p:cNvSpPr/>
            <p:nvPr/>
          </p:nvSpPr>
          <p:spPr>
            <a:xfrm flipH="false" flipV="false" rot="0">
              <a:off x="0" y="0"/>
              <a:ext cx="4819240" cy="333957"/>
            </a:xfrm>
            <a:custGeom>
              <a:avLst/>
              <a:gdLst/>
              <a:ahLst/>
              <a:cxnLst/>
              <a:rect r="r" b="b" t="t" l="l"/>
              <a:pathLst>
                <a:path h="333957" w="4819240">
                  <a:moveTo>
                    <a:pt x="0" y="0"/>
                  </a:moveTo>
                  <a:lnTo>
                    <a:pt x="4819240" y="0"/>
                  </a:lnTo>
                  <a:lnTo>
                    <a:pt x="4819240" y="333957"/>
                  </a:lnTo>
                  <a:lnTo>
                    <a:pt x="0" y="333957"/>
                  </a:lnTo>
                  <a:close/>
                </a:path>
              </a:pathLst>
            </a:custGeom>
            <a:solidFill>
              <a:srgbClr val="103A6C"/>
            </a:solidFill>
          </p:spPr>
        </p:sp>
        <p:sp>
          <p:nvSpPr>
            <p:cNvPr name="TextBox 13" id="13"/>
            <p:cNvSpPr txBox="true"/>
            <p:nvPr/>
          </p:nvSpPr>
          <p:spPr>
            <a:xfrm>
              <a:off x="0" y="-38100"/>
              <a:ext cx="4819240" cy="372057"/>
            </a:xfrm>
            <a:prstGeom prst="rect">
              <a:avLst/>
            </a:prstGeom>
          </p:spPr>
          <p:txBody>
            <a:bodyPr anchor="ctr" rtlCol="false" tIns="50800" lIns="50800" bIns="50800" rIns="50800"/>
            <a:lstStyle/>
            <a:p>
              <a:pPr algn="ctr">
                <a:lnSpc>
                  <a:spcPts val="2100"/>
                </a:lnSpc>
              </a:pPr>
            </a:p>
          </p:txBody>
        </p:sp>
      </p:grpSp>
      <p:sp>
        <p:nvSpPr>
          <p:cNvPr name="TextBox 14" id="14"/>
          <p:cNvSpPr txBox="true"/>
          <p:nvPr/>
        </p:nvSpPr>
        <p:spPr>
          <a:xfrm rot="0">
            <a:off x="1500336" y="462714"/>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Freeform 15" id="15"/>
          <p:cNvSpPr/>
          <p:nvPr/>
        </p:nvSpPr>
        <p:spPr>
          <a:xfrm flipH="false" flipV="false" rot="0">
            <a:off x="335874" y="192473"/>
            <a:ext cx="840091" cy="827871"/>
          </a:xfrm>
          <a:custGeom>
            <a:avLst/>
            <a:gdLst/>
            <a:ahLst/>
            <a:cxnLst/>
            <a:rect r="r" b="b" t="t" l="l"/>
            <a:pathLst>
              <a:path h="827871" w="840091">
                <a:moveTo>
                  <a:pt x="0" y="0"/>
                </a:moveTo>
                <a:lnTo>
                  <a:pt x="840091" y="0"/>
                </a:lnTo>
                <a:lnTo>
                  <a:pt x="840091" y="827872"/>
                </a:lnTo>
                <a:lnTo>
                  <a:pt x="0" y="8278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1976848" y="182948"/>
            <a:ext cx="15606562" cy="542925"/>
          </a:xfrm>
          <a:prstGeom prst="rect">
            <a:avLst/>
          </a:prstGeom>
        </p:spPr>
        <p:txBody>
          <a:bodyPr anchor="t" rtlCol="false" tIns="0" lIns="0" bIns="0" rIns="0">
            <a:spAutoFit/>
          </a:bodyPr>
          <a:lstStyle/>
          <a:p>
            <a:pPr algn="ctr">
              <a:lnSpc>
                <a:spcPts val="4200"/>
              </a:lnSpc>
            </a:pPr>
            <a:r>
              <a:rPr lang="en-US" b="true" sz="3500">
                <a:solidFill>
                  <a:srgbClr val="FFFFFF"/>
                </a:solidFill>
                <a:latin typeface="Montserrat Semi-Bold"/>
                <a:ea typeface="Montserrat Semi-Bold"/>
                <a:cs typeface="Montserrat Semi-Bold"/>
                <a:sym typeface="Montserrat Semi-Bold"/>
              </a:rPr>
              <a:t>KESIMPULAN</a:t>
            </a:r>
          </a:p>
        </p:txBody>
      </p:sp>
      <p:sp>
        <p:nvSpPr>
          <p:cNvPr name="TextBox 17" id="17"/>
          <p:cNvSpPr txBox="true"/>
          <p:nvPr/>
        </p:nvSpPr>
        <p:spPr>
          <a:xfrm rot="0">
            <a:off x="4876021" y="712004"/>
            <a:ext cx="9808216" cy="412750"/>
          </a:xfrm>
          <a:prstGeom prst="rect">
            <a:avLst/>
          </a:prstGeom>
        </p:spPr>
        <p:txBody>
          <a:bodyPr anchor="t" rtlCol="false" tIns="0" lIns="0" bIns="0" rIns="0">
            <a:spAutoFit/>
          </a:bodyPr>
          <a:lstStyle/>
          <a:p>
            <a:pPr algn="ctr">
              <a:lnSpc>
                <a:spcPts val="3499"/>
              </a:lnSpc>
            </a:pPr>
            <a:r>
              <a:rPr lang="en-US" sz="2499">
                <a:solidFill>
                  <a:srgbClr val="FFFFFF"/>
                </a:solidFill>
                <a:latin typeface="Montserrat"/>
                <a:ea typeface="Montserrat"/>
                <a:cs typeface="Montserrat"/>
                <a:sym typeface="Montserrat"/>
              </a:rPr>
              <a:t>Model Machine Learning</a:t>
            </a:r>
          </a:p>
        </p:txBody>
      </p:sp>
      <p:grpSp>
        <p:nvGrpSpPr>
          <p:cNvPr name="Group 18" id="18"/>
          <p:cNvGrpSpPr/>
          <p:nvPr/>
        </p:nvGrpSpPr>
        <p:grpSpPr>
          <a:xfrm rot="0">
            <a:off x="6806240" y="1786055"/>
            <a:ext cx="11181109" cy="1314564"/>
            <a:chOff x="0" y="0"/>
            <a:chExt cx="2944819" cy="346223"/>
          </a:xfrm>
        </p:grpSpPr>
        <p:sp>
          <p:nvSpPr>
            <p:cNvPr name="Freeform 19" id="19"/>
            <p:cNvSpPr/>
            <p:nvPr/>
          </p:nvSpPr>
          <p:spPr>
            <a:xfrm flipH="false" flipV="false" rot="0">
              <a:off x="0" y="0"/>
              <a:ext cx="2944819" cy="346223"/>
            </a:xfrm>
            <a:custGeom>
              <a:avLst/>
              <a:gdLst/>
              <a:ahLst/>
              <a:cxnLst/>
              <a:rect r="r" b="b" t="t" l="l"/>
              <a:pathLst>
                <a:path h="346223" w="2944819">
                  <a:moveTo>
                    <a:pt x="35313" y="0"/>
                  </a:moveTo>
                  <a:lnTo>
                    <a:pt x="2909506" y="0"/>
                  </a:lnTo>
                  <a:cubicBezTo>
                    <a:pt x="2929009" y="0"/>
                    <a:pt x="2944819" y="15810"/>
                    <a:pt x="2944819" y="35313"/>
                  </a:cubicBezTo>
                  <a:lnTo>
                    <a:pt x="2944819" y="310910"/>
                  </a:lnTo>
                  <a:cubicBezTo>
                    <a:pt x="2944819" y="330412"/>
                    <a:pt x="2929009" y="346223"/>
                    <a:pt x="2909506" y="346223"/>
                  </a:cubicBezTo>
                  <a:lnTo>
                    <a:pt x="35313" y="346223"/>
                  </a:lnTo>
                  <a:cubicBezTo>
                    <a:pt x="15810" y="346223"/>
                    <a:pt x="0" y="330412"/>
                    <a:pt x="0" y="310910"/>
                  </a:cubicBezTo>
                  <a:lnTo>
                    <a:pt x="0" y="35313"/>
                  </a:lnTo>
                  <a:cubicBezTo>
                    <a:pt x="0" y="15810"/>
                    <a:pt x="15810" y="0"/>
                    <a:pt x="35313" y="0"/>
                  </a:cubicBezTo>
                  <a:close/>
                </a:path>
              </a:pathLst>
            </a:custGeom>
            <a:solidFill>
              <a:srgbClr val="FFFFFF"/>
            </a:solidFill>
            <a:ln w="38100" cap="rnd">
              <a:solidFill>
                <a:srgbClr val="000000"/>
              </a:solidFill>
              <a:prstDash val="solid"/>
              <a:round/>
            </a:ln>
          </p:spPr>
        </p:sp>
        <p:sp>
          <p:nvSpPr>
            <p:cNvPr name="TextBox 20" id="20"/>
            <p:cNvSpPr txBox="true"/>
            <p:nvPr/>
          </p:nvSpPr>
          <p:spPr>
            <a:xfrm>
              <a:off x="0" y="-38100"/>
              <a:ext cx="2944819" cy="384323"/>
            </a:xfrm>
            <a:prstGeom prst="rect">
              <a:avLst/>
            </a:prstGeom>
          </p:spPr>
          <p:txBody>
            <a:bodyPr anchor="ctr" rtlCol="false" tIns="50800" lIns="50800" bIns="50800" rIns="50800"/>
            <a:lstStyle/>
            <a:p>
              <a:pPr algn="just" marL="453388" indent="-226694" lvl="1">
                <a:lnSpc>
                  <a:spcPts val="2939"/>
                </a:lnSpc>
                <a:buFont typeface="Arial"/>
                <a:buChar char="•"/>
              </a:pPr>
              <a:r>
                <a:rPr lang="en-US" b="true" sz="2099">
                  <a:solidFill>
                    <a:srgbClr val="000000"/>
                  </a:solidFill>
                  <a:latin typeface="Montserrat Medium"/>
                  <a:ea typeface="Montserrat Medium"/>
                  <a:cs typeface="Montserrat Medium"/>
                  <a:sym typeface="Montserrat Medium"/>
                </a:rPr>
                <a:t>Balancing Method tidak diterapkan</a:t>
              </a:r>
            </a:p>
            <a:p>
              <a:pPr algn="just" marL="453388" indent="-226694" lvl="1">
                <a:lnSpc>
                  <a:spcPts val="2939"/>
                </a:lnSpc>
                <a:buFont typeface="Arial"/>
                <a:buChar char="•"/>
              </a:pPr>
              <a:r>
                <a:rPr lang="en-US" b="true" sz="2099">
                  <a:solidFill>
                    <a:srgbClr val="000000"/>
                  </a:solidFill>
                  <a:latin typeface="Montserrat Medium"/>
                  <a:ea typeface="Montserrat Medium"/>
                  <a:cs typeface="Montserrat Medium"/>
                  <a:sym typeface="Montserrat Medium"/>
                </a:rPr>
                <a:t>Masih ada peluang meningkatkan prediksi konversi karena model</a:t>
              </a:r>
              <a:r>
                <a:rPr lang="en-US" b="true" sz="2099">
                  <a:solidFill>
                    <a:srgbClr val="000000"/>
                  </a:solidFill>
                  <a:latin typeface="Montserrat Medium"/>
                  <a:ea typeface="Montserrat Medium"/>
                  <a:cs typeface="Montserrat Medium"/>
                  <a:sym typeface="Montserrat Medium"/>
                </a:rPr>
                <a:t> cenderung ke kelas mayoritas, berisiko melewatkan nasabah potensial.</a:t>
              </a:r>
            </a:p>
          </p:txBody>
        </p:sp>
      </p:grpSp>
      <p:sp>
        <p:nvSpPr>
          <p:cNvPr name="AutoShape 21" id="21"/>
          <p:cNvSpPr/>
          <p:nvPr/>
        </p:nvSpPr>
        <p:spPr>
          <a:xfrm flipV="true">
            <a:off x="4876021" y="2443337"/>
            <a:ext cx="1930219" cy="0"/>
          </a:xfrm>
          <a:prstGeom prst="line">
            <a:avLst/>
          </a:prstGeom>
          <a:ln cap="flat" w="38100">
            <a:solidFill>
              <a:srgbClr val="000000"/>
            </a:solidFill>
            <a:prstDash val="solid"/>
            <a:headEnd type="none" len="sm" w="sm"/>
            <a:tailEnd type="none" len="sm" w="sm"/>
          </a:ln>
        </p:spPr>
      </p:sp>
      <p:grpSp>
        <p:nvGrpSpPr>
          <p:cNvPr name="Group 22" id="22"/>
          <p:cNvGrpSpPr/>
          <p:nvPr/>
        </p:nvGrpSpPr>
        <p:grpSpPr>
          <a:xfrm rot="0">
            <a:off x="6806240" y="4241346"/>
            <a:ext cx="11181109" cy="1314564"/>
            <a:chOff x="0" y="0"/>
            <a:chExt cx="2944819" cy="346223"/>
          </a:xfrm>
        </p:grpSpPr>
        <p:sp>
          <p:nvSpPr>
            <p:cNvPr name="Freeform 23" id="23"/>
            <p:cNvSpPr/>
            <p:nvPr/>
          </p:nvSpPr>
          <p:spPr>
            <a:xfrm flipH="false" flipV="false" rot="0">
              <a:off x="0" y="0"/>
              <a:ext cx="2944819" cy="346223"/>
            </a:xfrm>
            <a:custGeom>
              <a:avLst/>
              <a:gdLst/>
              <a:ahLst/>
              <a:cxnLst/>
              <a:rect r="r" b="b" t="t" l="l"/>
              <a:pathLst>
                <a:path h="346223" w="2944819">
                  <a:moveTo>
                    <a:pt x="35313" y="0"/>
                  </a:moveTo>
                  <a:lnTo>
                    <a:pt x="2909506" y="0"/>
                  </a:lnTo>
                  <a:cubicBezTo>
                    <a:pt x="2929009" y="0"/>
                    <a:pt x="2944819" y="15810"/>
                    <a:pt x="2944819" y="35313"/>
                  </a:cubicBezTo>
                  <a:lnTo>
                    <a:pt x="2944819" y="310910"/>
                  </a:lnTo>
                  <a:cubicBezTo>
                    <a:pt x="2944819" y="330412"/>
                    <a:pt x="2929009" y="346223"/>
                    <a:pt x="2909506" y="346223"/>
                  </a:cubicBezTo>
                  <a:lnTo>
                    <a:pt x="35313" y="346223"/>
                  </a:lnTo>
                  <a:cubicBezTo>
                    <a:pt x="15810" y="346223"/>
                    <a:pt x="0" y="330412"/>
                    <a:pt x="0" y="310910"/>
                  </a:cubicBezTo>
                  <a:lnTo>
                    <a:pt x="0" y="35313"/>
                  </a:lnTo>
                  <a:cubicBezTo>
                    <a:pt x="0" y="15810"/>
                    <a:pt x="15810" y="0"/>
                    <a:pt x="35313" y="0"/>
                  </a:cubicBezTo>
                  <a:close/>
                </a:path>
              </a:pathLst>
            </a:custGeom>
            <a:solidFill>
              <a:srgbClr val="FFFFFF"/>
            </a:solidFill>
            <a:ln w="38100" cap="rnd">
              <a:solidFill>
                <a:srgbClr val="000000"/>
              </a:solidFill>
              <a:prstDash val="solid"/>
              <a:round/>
            </a:ln>
          </p:spPr>
        </p:sp>
        <p:sp>
          <p:nvSpPr>
            <p:cNvPr name="TextBox 24" id="24"/>
            <p:cNvSpPr txBox="true"/>
            <p:nvPr/>
          </p:nvSpPr>
          <p:spPr>
            <a:xfrm>
              <a:off x="0" y="-38100"/>
              <a:ext cx="2944819" cy="384323"/>
            </a:xfrm>
            <a:prstGeom prst="rect">
              <a:avLst/>
            </a:prstGeom>
          </p:spPr>
          <p:txBody>
            <a:bodyPr anchor="ctr" rtlCol="false" tIns="50800" lIns="50800" bIns="50800" rIns="50800"/>
            <a:lstStyle/>
            <a:p>
              <a:pPr algn="just" marL="453388" indent="-226694" lvl="1">
                <a:lnSpc>
                  <a:spcPts val="2939"/>
                </a:lnSpc>
                <a:buFont typeface="Arial"/>
                <a:buChar char="•"/>
              </a:pPr>
              <a:r>
                <a:rPr lang="en-US" b="true" sz="2099">
                  <a:solidFill>
                    <a:srgbClr val="000000"/>
                  </a:solidFill>
                  <a:latin typeface="Montserrat Medium"/>
                  <a:ea typeface="Montserrat Medium"/>
                  <a:cs typeface="Montserrat Medium"/>
                  <a:sym typeface="Montserrat Medium"/>
                </a:rPr>
                <a:t>Fitur penting yaitu riwayat kampanye sebelumnya, faktor ekonomi serta metode komunikasi telemarketing berpengaruh signifikan dalam meningkatkan akurasi model.</a:t>
              </a:r>
            </a:p>
          </p:txBody>
        </p:sp>
      </p:grpSp>
      <p:sp>
        <p:nvSpPr>
          <p:cNvPr name="AutoShape 25" id="25"/>
          <p:cNvSpPr/>
          <p:nvPr/>
        </p:nvSpPr>
        <p:spPr>
          <a:xfrm flipV="true">
            <a:off x="4876021" y="4898628"/>
            <a:ext cx="1930219" cy="0"/>
          </a:xfrm>
          <a:prstGeom prst="line">
            <a:avLst/>
          </a:prstGeom>
          <a:ln cap="flat" w="38100">
            <a:solidFill>
              <a:srgbClr val="000000"/>
            </a:solidFill>
            <a:prstDash val="solid"/>
            <a:headEnd type="none" len="sm" w="sm"/>
            <a:tailEnd type="none" len="sm" w="sm"/>
          </a:ln>
        </p:spPr>
      </p:sp>
      <p:grpSp>
        <p:nvGrpSpPr>
          <p:cNvPr name="Group 26" id="26"/>
          <p:cNvGrpSpPr/>
          <p:nvPr/>
        </p:nvGrpSpPr>
        <p:grpSpPr>
          <a:xfrm rot="0">
            <a:off x="6886175" y="6572036"/>
            <a:ext cx="11181109" cy="1314564"/>
            <a:chOff x="0" y="0"/>
            <a:chExt cx="2944819" cy="346223"/>
          </a:xfrm>
        </p:grpSpPr>
        <p:sp>
          <p:nvSpPr>
            <p:cNvPr name="Freeform 27" id="27"/>
            <p:cNvSpPr/>
            <p:nvPr/>
          </p:nvSpPr>
          <p:spPr>
            <a:xfrm flipH="false" flipV="false" rot="0">
              <a:off x="0" y="0"/>
              <a:ext cx="2944819" cy="346223"/>
            </a:xfrm>
            <a:custGeom>
              <a:avLst/>
              <a:gdLst/>
              <a:ahLst/>
              <a:cxnLst/>
              <a:rect r="r" b="b" t="t" l="l"/>
              <a:pathLst>
                <a:path h="346223" w="2944819">
                  <a:moveTo>
                    <a:pt x="35313" y="0"/>
                  </a:moveTo>
                  <a:lnTo>
                    <a:pt x="2909506" y="0"/>
                  </a:lnTo>
                  <a:cubicBezTo>
                    <a:pt x="2929009" y="0"/>
                    <a:pt x="2944819" y="15810"/>
                    <a:pt x="2944819" y="35313"/>
                  </a:cubicBezTo>
                  <a:lnTo>
                    <a:pt x="2944819" y="310910"/>
                  </a:lnTo>
                  <a:cubicBezTo>
                    <a:pt x="2944819" y="330412"/>
                    <a:pt x="2929009" y="346223"/>
                    <a:pt x="2909506" y="346223"/>
                  </a:cubicBezTo>
                  <a:lnTo>
                    <a:pt x="35313" y="346223"/>
                  </a:lnTo>
                  <a:cubicBezTo>
                    <a:pt x="15810" y="346223"/>
                    <a:pt x="0" y="330412"/>
                    <a:pt x="0" y="310910"/>
                  </a:cubicBezTo>
                  <a:lnTo>
                    <a:pt x="0" y="35313"/>
                  </a:lnTo>
                  <a:cubicBezTo>
                    <a:pt x="0" y="15810"/>
                    <a:pt x="15810" y="0"/>
                    <a:pt x="35313" y="0"/>
                  </a:cubicBezTo>
                  <a:close/>
                </a:path>
              </a:pathLst>
            </a:custGeom>
            <a:solidFill>
              <a:srgbClr val="FFFFFF"/>
            </a:solidFill>
            <a:ln w="38100" cap="rnd">
              <a:solidFill>
                <a:srgbClr val="000000"/>
              </a:solidFill>
              <a:prstDash val="solid"/>
              <a:round/>
            </a:ln>
          </p:spPr>
        </p:sp>
        <p:sp>
          <p:nvSpPr>
            <p:cNvPr name="TextBox 28" id="28"/>
            <p:cNvSpPr txBox="true"/>
            <p:nvPr/>
          </p:nvSpPr>
          <p:spPr>
            <a:xfrm>
              <a:off x="0" y="-38100"/>
              <a:ext cx="2944819" cy="384323"/>
            </a:xfrm>
            <a:prstGeom prst="rect">
              <a:avLst/>
            </a:prstGeom>
          </p:spPr>
          <p:txBody>
            <a:bodyPr anchor="ctr" rtlCol="false" tIns="50800" lIns="50800" bIns="50800" rIns="50800"/>
            <a:lstStyle/>
            <a:p>
              <a:pPr algn="just" marL="453388" indent="-226694" lvl="1">
                <a:lnSpc>
                  <a:spcPts val="2939"/>
                </a:lnSpc>
                <a:buFont typeface="Arial"/>
                <a:buChar char="•"/>
              </a:pPr>
              <a:r>
                <a:rPr lang="en-US" b="true" sz="2099">
                  <a:solidFill>
                    <a:srgbClr val="000000"/>
                  </a:solidFill>
                  <a:latin typeface="Montserrat Medium"/>
                  <a:ea typeface="Montserrat Medium"/>
                  <a:cs typeface="Montserrat Medium"/>
                  <a:sym typeface="Montserrat Medium"/>
                </a:rPr>
                <a:t>Machine learning meningkatkan conversion rate dari 11% menjadi 21%.</a:t>
              </a:r>
            </a:p>
            <a:p>
              <a:pPr algn="just" marL="453388" indent="-226694" lvl="1">
                <a:lnSpc>
                  <a:spcPts val="2939"/>
                </a:lnSpc>
                <a:buFont typeface="Arial"/>
                <a:buChar char="•"/>
              </a:pPr>
              <a:r>
                <a:rPr lang="en-US" b="true" sz="2099">
                  <a:solidFill>
                    <a:srgbClr val="000000"/>
                  </a:solidFill>
                  <a:latin typeface="Montserrat Medium"/>
                  <a:ea typeface="Montserrat Medium"/>
                  <a:cs typeface="Montserrat Medium"/>
                  <a:sym typeface="Montserrat Medium"/>
                </a:rPr>
                <a:t>Solusi berbasis data lebih optimal dan efektif dibandingkan metode tanpa pendekatan data.</a:t>
              </a:r>
            </a:p>
          </p:txBody>
        </p:sp>
      </p:grpSp>
      <p:sp>
        <p:nvSpPr>
          <p:cNvPr name="AutoShape 29" id="29"/>
          <p:cNvSpPr/>
          <p:nvPr/>
        </p:nvSpPr>
        <p:spPr>
          <a:xfrm>
            <a:off x="4876021" y="7229318"/>
            <a:ext cx="201015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51" y="0"/>
            <a:ext cx="18298051" cy="1267995"/>
            <a:chOff x="0" y="0"/>
            <a:chExt cx="4819240" cy="333957"/>
          </a:xfrm>
        </p:grpSpPr>
        <p:sp>
          <p:nvSpPr>
            <p:cNvPr name="Freeform 3" id="3"/>
            <p:cNvSpPr/>
            <p:nvPr/>
          </p:nvSpPr>
          <p:spPr>
            <a:xfrm flipH="false" flipV="false" rot="0">
              <a:off x="0" y="0"/>
              <a:ext cx="4819240" cy="333957"/>
            </a:xfrm>
            <a:custGeom>
              <a:avLst/>
              <a:gdLst/>
              <a:ahLst/>
              <a:cxnLst/>
              <a:rect r="r" b="b" t="t" l="l"/>
              <a:pathLst>
                <a:path h="333957" w="4819240">
                  <a:moveTo>
                    <a:pt x="0" y="0"/>
                  </a:moveTo>
                  <a:lnTo>
                    <a:pt x="4819240" y="0"/>
                  </a:lnTo>
                  <a:lnTo>
                    <a:pt x="4819240" y="333957"/>
                  </a:lnTo>
                  <a:lnTo>
                    <a:pt x="0" y="333957"/>
                  </a:lnTo>
                  <a:close/>
                </a:path>
              </a:pathLst>
            </a:custGeom>
            <a:solidFill>
              <a:srgbClr val="103A6C"/>
            </a:solidFill>
          </p:spPr>
        </p:sp>
        <p:sp>
          <p:nvSpPr>
            <p:cNvPr name="TextBox 4" id="4"/>
            <p:cNvSpPr txBox="true"/>
            <p:nvPr/>
          </p:nvSpPr>
          <p:spPr>
            <a:xfrm>
              <a:off x="0" y="-38100"/>
              <a:ext cx="4819240" cy="37205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335874" y="192473"/>
            <a:ext cx="840091" cy="827871"/>
          </a:xfrm>
          <a:custGeom>
            <a:avLst/>
            <a:gdLst/>
            <a:ahLst/>
            <a:cxnLst/>
            <a:rect r="r" b="b" t="t" l="l"/>
            <a:pathLst>
              <a:path h="827871" w="840091">
                <a:moveTo>
                  <a:pt x="0" y="0"/>
                </a:moveTo>
                <a:lnTo>
                  <a:pt x="840091" y="0"/>
                </a:lnTo>
                <a:lnTo>
                  <a:pt x="840091" y="827872"/>
                </a:lnTo>
                <a:lnTo>
                  <a:pt x="0" y="8278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243496" y="1519282"/>
            <a:ext cx="7088727" cy="793556"/>
            <a:chOff x="0" y="0"/>
            <a:chExt cx="1866990" cy="209002"/>
          </a:xfrm>
        </p:grpSpPr>
        <p:sp>
          <p:nvSpPr>
            <p:cNvPr name="Freeform 7" id="7"/>
            <p:cNvSpPr/>
            <p:nvPr/>
          </p:nvSpPr>
          <p:spPr>
            <a:xfrm flipH="false" flipV="false" rot="0">
              <a:off x="0" y="0"/>
              <a:ext cx="1866990" cy="209002"/>
            </a:xfrm>
            <a:custGeom>
              <a:avLst/>
              <a:gdLst/>
              <a:ahLst/>
              <a:cxnLst/>
              <a:rect r="r" b="b" t="t" l="l"/>
              <a:pathLst>
                <a:path h="209002" w="1866990">
                  <a:moveTo>
                    <a:pt x="55699" y="0"/>
                  </a:moveTo>
                  <a:lnTo>
                    <a:pt x="1811290" y="0"/>
                  </a:lnTo>
                  <a:cubicBezTo>
                    <a:pt x="1842052" y="0"/>
                    <a:pt x="1866990" y="24937"/>
                    <a:pt x="1866990" y="55699"/>
                  </a:cubicBezTo>
                  <a:lnTo>
                    <a:pt x="1866990" y="153303"/>
                  </a:lnTo>
                  <a:cubicBezTo>
                    <a:pt x="1866990" y="184065"/>
                    <a:pt x="1842052" y="209002"/>
                    <a:pt x="1811290" y="209002"/>
                  </a:cubicBezTo>
                  <a:lnTo>
                    <a:pt x="55699" y="209002"/>
                  </a:lnTo>
                  <a:cubicBezTo>
                    <a:pt x="24937" y="209002"/>
                    <a:pt x="0" y="184065"/>
                    <a:pt x="0" y="153303"/>
                  </a:cubicBezTo>
                  <a:lnTo>
                    <a:pt x="0" y="55699"/>
                  </a:lnTo>
                  <a:cubicBezTo>
                    <a:pt x="0" y="24937"/>
                    <a:pt x="24937" y="0"/>
                    <a:pt x="55699" y="0"/>
                  </a:cubicBezTo>
                  <a:close/>
                </a:path>
              </a:pathLst>
            </a:custGeom>
            <a:solidFill>
              <a:srgbClr val="F8B826"/>
            </a:solidFill>
          </p:spPr>
        </p:sp>
        <p:sp>
          <p:nvSpPr>
            <p:cNvPr name="TextBox 8" id="8"/>
            <p:cNvSpPr txBox="true"/>
            <p:nvPr/>
          </p:nvSpPr>
          <p:spPr>
            <a:xfrm>
              <a:off x="0" y="-38100"/>
              <a:ext cx="1866990" cy="247102"/>
            </a:xfrm>
            <a:prstGeom prst="rect">
              <a:avLst/>
            </a:prstGeom>
          </p:spPr>
          <p:txBody>
            <a:bodyPr anchor="ctr" rtlCol="false" tIns="50800" lIns="50800" bIns="50800" rIns="50800"/>
            <a:lstStyle/>
            <a:p>
              <a:pPr algn="ctr">
                <a:lnSpc>
                  <a:spcPts val="3359"/>
                </a:lnSpc>
              </a:pPr>
              <a:r>
                <a:rPr lang="en-US" b="true" sz="2400">
                  <a:solidFill>
                    <a:srgbClr val="FFFFFF"/>
                  </a:solidFill>
                  <a:latin typeface="Montserrat Medium"/>
                  <a:ea typeface="Montserrat Medium"/>
                  <a:cs typeface="Montserrat Medium"/>
                  <a:sym typeface="Montserrat Medium"/>
                </a:rPr>
                <a:t>Strategi Nasabah Potensial</a:t>
              </a:r>
            </a:p>
          </p:txBody>
        </p:sp>
      </p:grpSp>
      <p:sp>
        <p:nvSpPr>
          <p:cNvPr name="TextBox 9" id="9"/>
          <p:cNvSpPr txBox="true"/>
          <p:nvPr/>
        </p:nvSpPr>
        <p:spPr>
          <a:xfrm rot="0">
            <a:off x="8657181" y="2922398"/>
            <a:ext cx="9350082" cy="6921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Montserrat"/>
                <a:ea typeface="Montserrat"/>
                <a:cs typeface="Montserrat"/>
                <a:sym typeface="Montserrat"/>
              </a:rPr>
              <a:t>Memiliki riwayat dihubungi sebelumnya</a:t>
            </a:r>
          </a:p>
          <a:p>
            <a:pPr algn="l" marL="431801" indent="-215900" lvl="1">
              <a:lnSpc>
                <a:spcPts val="2800"/>
              </a:lnSpc>
              <a:buFont typeface="Arial"/>
              <a:buChar char="•"/>
            </a:pPr>
            <a:r>
              <a:rPr lang="en-US" sz="2000">
                <a:solidFill>
                  <a:srgbClr val="000000"/>
                </a:solidFill>
                <a:latin typeface="Montserrat"/>
                <a:ea typeface="Montserrat"/>
                <a:cs typeface="Montserrat"/>
                <a:sym typeface="Montserrat"/>
              </a:rPr>
              <a:t>Pernah melakukan deposit</a:t>
            </a:r>
          </a:p>
        </p:txBody>
      </p:sp>
      <p:pic>
        <p:nvPicPr>
          <p:cNvPr name="Picture 10" id="10"/>
          <p:cNvPicPr>
            <a:picLocks noChangeAspect="true"/>
          </p:cNvPicPr>
          <p:nvPr/>
        </p:nvPicPr>
        <p:blipFill>
          <a:blip r:embed="rId4"/>
          <a:stretch>
            <a:fillRect/>
          </a:stretch>
        </p:blipFill>
        <p:spPr>
          <a:xfrm rot="-10800000">
            <a:off x="3385684" y="1825726"/>
            <a:ext cx="8860782" cy="8860782"/>
          </a:xfrm>
          <a:prstGeom prst="rect">
            <a:avLst/>
          </a:prstGeom>
        </p:spPr>
      </p:pic>
      <p:sp>
        <p:nvSpPr>
          <p:cNvPr name="Freeform 11" id="11"/>
          <p:cNvSpPr/>
          <p:nvPr/>
        </p:nvSpPr>
        <p:spPr>
          <a:xfrm flipH="false" flipV="false" rot="0">
            <a:off x="7470000" y="3463736"/>
            <a:ext cx="692150" cy="692150"/>
          </a:xfrm>
          <a:custGeom>
            <a:avLst/>
            <a:gdLst/>
            <a:ahLst/>
            <a:cxnLst/>
            <a:rect r="r" b="b" t="t" l="l"/>
            <a:pathLst>
              <a:path h="692150" w="692150">
                <a:moveTo>
                  <a:pt x="0" y="0"/>
                </a:moveTo>
                <a:lnTo>
                  <a:pt x="692150" y="0"/>
                </a:lnTo>
                <a:lnTo>
                  <a:pt x="692150" y="692150"/>
                </a:lnTo>
                <a:lnTo>
                  <a:pt x="0" y="692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7166191" y="5029304"/>
            <a:ext cx="607617" cy="607617"/>
          </a:xfrm>
          <a:custGeom>
            <a:avLst/>
            <a:gdLst/>
            <a:ahLst/>
            <a:cxnLst/>
            <a:rect r="r" b="b" t="t" l="l"/>
            <a:pathLst>
              <a:path h="607617" w="607617">
                <a:moveTo>
                  <a:pt x="0" y="0"/>
                </a:moveTo>
                <a:lnTo>
                  <a:pt x="607617" y="0"/>
                </a:lnTo>
                <a:lnTo>
                  <a:pt x="607617" y="607617"/>
                </a:lnTo>
                <a:lnTo>
                  <a:pt x="0" y="60761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7886853" y="4963234"/>
            <a:ext cx="770329" cy="673687"/>
          </a:xfrm>
          <a:custGeom>
            <a:avLst/>
            <a:gdLst/>
            <a:ahLst/>
            <a:cxnLst/>
            <a:rect r="r" b="b" t="t" l="l"/>
            <a:pathLst>
              <a:path h="673687" w="770329">
                <a:moveTo>
                  <a:pt x="0" y="0"/>
                </a:moveTo>
                <a:lnTo>
                  <a:pt x="770328" y="0"/>
                </a:lnTo>
                <a:lnTo>
                  <a:pt x="770328" y="673687"/>
                </a:lnTo>
                <a:lnTo>
                  <a:pt x="0" y="6736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6942516" y="6789446"/>
            <a:ext cx="831292" cy="931182"/>
          </a:xfrm>
          <a:custGeom>
            <a:avLst/>
            <a:gdLst/>
            <a:ahLst/>
            <a:cxnLst/>
            <a:rect r="r" b="b" t="t" l="l"/>
            <a:pathLst>
              <a:path h="931182" w="831292">
                <a:moveTo>
                  <a:pt x="0" y="0"/>
                </a:moveTo>
                <a:lnTo>
                  <a:pt x="831292" y="0"/>
                </a:lnTo>
                <a:lnTo>
                  <a:pt x="831292" y="931183"/>
                </a:lnTo>
                <a:lnTo>
                  <a:pt x="0" y="93118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7886853" y="6789446"/>
            <a:ext cx="948383" cy="935454"/>
          </a:xfrm>
          <a:custGeom>
            <a:avLst/>
            <a:gdLst/>
            <a:ahLst/>
            <a:cxnLst/>
            <a:rect r="r" b="b" t="t" l="l"/>
            <a:pathLst>
              <a:path h="935454" w="948383">
                <a:moveTo>
                  <a:pt x="0" y="0"/>
                </a:moveTo>
                <a:lnTo>
                  <a:pt x="948382" y="0"/>
                </a:lnTo>
                <a:lnTo>
                  <a:pt x="948382" y="935454"/>
                </a:lnTo>
                <a:lnTo>
                  <a:pt x="0" y="93545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6709906" y="8703511"/>
            <a:ext cx="1106168" cy="573196"/>
          </a:xfrm>
          <a:custGeom>
            <a:avLst/>
            <a:gdLst/>
            <a:ahLst/>
            <a:cxnLst/>
            <a:rect r="r" b="b" t="t" l="l"/>
            <a:pathLst>
              <a:path h="573196" w="1106168">
                <a:moveTo>
                  <a:pt x="0" y="0"/>
                </a:moveTo>
                <a:lnTo>
                  <a:pt x="1106169" y="0"/>
                </a:lnTo>
                <a:lnTo>
                  <a:pt x="1106169" y="573196"/>
                </a:lnTo>
                <a:lnTo>
                  <a:pt x="0" y="57319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7" id="17"/>
          <p:cNvSpPr/>
          <p:nvPr/>
        </p:nvSpPr>
        <p:spPr>
          <a:xfrm flipH="false" flipV="false" rot="0">
            <a:off x="7886853" y="8649028"/>
            <a:ext cx="803001" cy="873404"/>
          </a:xfrm>
          <a:custGeom>
            <a:avLst/>
            <a:gdLst/>
            <a:ahLst/>
            <a:cxnLst/>
            <a:rect r="r" b="b" t="t" l="l"/>
            <a:pathLst>
              <a:path h="873404" w="803001">
                <a:moveTo>
                  <a:pt x="0" y="0"/>
                </a:moveTo>
                <a:lnTo>
                  <a:pt x="803001" y="0"/>
                </a:lnTo>
                <a:lnTo>
                  <a:pt x="803001" y="873404"/>
                </a:lnTo>
                <a:lnTo>
                  <a:pt x="0" y="87340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8" id="18"/>
          <p:cNvSpPr txBox="true"/>
          <p:nvPr/>
        </p:nvSpPr>
        <p:spPr>
          <a:xfrm rot="0">
            <a:off x="1500336" y="462714"/>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TextBox 19" id="19"/>
          <p:cNvSpPr txBox="true"/>
          <p:nvPr/>
        </p:nvSpPr>
        <p:spPr>
          <a:xfrm rot="0">
            <a:off x="1976848" y="182948"/>
            <a:ext cx="15606562" cy="542925"/>
          </a:xfrm>
          <a:prstGeom prst="rect">
            <a:avLst/>
          </a:prstGeom>
        </p:spPr>
        <p:txBody>
          <a:bodyPr anchor="t" rtlCol="false" tIns="0" lIns="0" bIns="0" rIns="0">
            <a:spAutoFit/>
          </a:bodyPr>
          <a:lstStyle/>
          <a:p>
            <a:pPr algn="ctr">
              <a:lnSpc>
                <a:spcPts val="4200"/>
              </a:lnSpc>
            </a:pPr>
            <a:r>
              <a:rPr lang="en-US" b="true" sz="3500">
                <a:solidFill>
                  <a:srgbClr val="FFFFFF"/>
                </a:solidFill>
                <a:latin typeface="Montserrat Semi-Bold"/>
                <a:ea typeface="Montserrat Semi-Bold"/>
                <a:cs typeface="Montserrat Semi-Bold"/>
                <a:sym typeface="Montserrat Semi-Bold"/>
              </a:rPr>
              <a:t>REKOMENDASI</a:t>
            </a:r>
          </a:p>
        </p:txBody>
      </p:sp>
      <p:sp>
        <p:nvSpPr>
          <p:cNvPr name="TextBox 20" id="20"/>
          <p:cNvSpPr txBox="true"/>
          <p:nvPr/>
        </p:nvSpPr>
        <p:spPr>
          <a:xfrm rot="0">
            <a:off x="4876021" y="712004"/>
            <a:ext cx="9808216" cy="412750"/>
          </a:xfrm>
          <a:prstGeom prst="rect">
            <a:avLst/>
          </a:prstGeom>
        </p:spPr>
        <p:txBody>
          <a:bodyPr anchor="t" rtlCol="false" tIns="0" lIns="0" bIns="0" rIns="0">
            <a:spAutoFit/>
          </a:bodyPr>
          <a:lstStyle/>
          <a:p>
            <a:pPr algn="ctr">
              <a:lnSpc>
                <a:spcPts val="3499"/>
              </a:lnSpc>
            </a:pPr>
            <a:r>
              <a:rPr lang="en-US" sz="2499">
                <a:solidFill>
                  <a:srgbClr val="FFFFFF"/>
                </a:solidFill>
                <a:latin typeface="Montserrat"/>
                <a:ea typeface="Montserrat"/>
                <a:cs typeface="Montserrat"/>
                <a:sym typeface="Montserrat"/>
              </a:rPr>
              <a:t>Data Analisis</a:t>
            </a:r>
          </a:p>
        </p:txBody>
      </p:sp>
      <p:sp>
        <p:nvSpPr>
          <p:cNvPr name="TextBox 21" id="21"/>
          <p:cNvSpPr txBox="true"/>
          <p:nvPr/>
        </p:nvSpPr>
        <p:spPr>
          <a:xfrm rot="0">
            <a:off x="9597650" y="4582528"/>
            <a:ext cx="8690350" cy="1397000"/>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000000"/>
                </a:solidFill>
                <a:latin typeface="Montserrat"/>
                <a:ea typeface="Montserrat"/>
                <a:cs typeface="Montserrat"/>
                <a:sym typeface="Montserrat"/>
              </a:rPr>
              <a:t>Usia Produktif Bekerja 25-54 tahun</a:t>
            </a:r>
          </a:p>
          <a:p>
            <a:pPr algn="just" marL="431801" indent="-215900" lvl="1">
              <a:lnSpc>
                <a:spcPts val="2800"/>
              </a:lnSpc>
              <a:buFont typeface="Arial"/>
              <a:buChar char="•"/>
            </a:pPr>
            <a:r>
              <a:rPr lang="en-US" sz="2000">
                <a:solidFill>
                  <a:srgbClr val="000000"/>
                </a:solidFill>
                <a:latin typeface="Montserrat"/>
                <a:ea typeface="Montserrat"/>
                <a:cs typeface="Montserrat"/>
                <a:sym typeface="Montserrat"/>
              </a:rPr>
              <a:t>Pekerjaan kantoran/karyawan tetap dengan penghasilan stabil</a:t>
            </a:r>
          </a:p>
          <a:p>
            <a:pPr algn="l" marL="431801" indent="-215900" lvl="1">
              <a:lnSpc>
                <a:spcPts val="2800"/>
              </a:lnSpc>
              <a:buFont typeface="Arial"/>
              <a:buChar char="•"/>
            </a:pPr>
            <a:r>
              <a:rPr lang="en-US" sz="2000">
                <a:solidFill>
                  <a:srgbClr val="000000"/>
                </a:solidFill>
                <a:latin typeface="Montserrat"/>
                <a:ea typeface="Montserrat"/>
                <a:cs typeface="Montserrat"/>
                <a:sym typeface="Montserrat"/>
              </a:rPr>
              <a:t>Status menikah sehingga memiliki tujuan keuangan jangka panjang</a:t>
            </a:r>
          </a:p>
        </p:txBody>
      </p:sp>
      <p:sp>
        <p:nvSpPr>
          <p:cNvPr name="TextBox 22" id="22"/>
          <p:cNvSpPr txBox="true"/>
          <p:nvPr/>
        </p:nvSpPr>
        <p:spPr>
          <a:xfrm rot="0">
            <a:off x="10541347" y="6595082"/>
            <a:ext cx="7746653" cy="1044575"/>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000000"/>
                </a:solidFill>
                <a:latin typeface="Montserrat"/>
                <a:ea typeface="Montserrat"/>
                <a:cs typeface="Montserrat"/>
                <a:sym typeface="Montserrat"/>
              </a:rPr>
              <a:t>Baru pertama kali dihubungi</a:t>
            </a:r>
          </a:p>
          <a:p>
            <a:pPr algn="just" marL="431801" indent="-215900" lvl="1">
              <a:lnSpc>
                <a:spcPts val="2800"/>
              </a:lnSpc>
              <a:buFont typeface="Arial"/>
              <a:buChar char="•"/>
            </a:pPr>
            <a:r>
              <a:rPr lang="en-US" sz="2000">
                <a:solidFill>
                  <a:srgbClr val="000000"/>
                </a:solidFill>
                <a:latin typeface="Montserrat"/>
                <a:ea typeface="Montserrat"/>
                <a:cs typeface="Montserrat"/>
                <a:sym typeface="Montserrat"/>
              </a:rPr>
              <a:t>Pekerjaan fleksibel (freelancer, wiraswasta)</a:t>
            </a:r>
          </a:p>
          <a:p>
            <a:pPr algn="just" marL="431801" indent="-215900" lvl="1">
              <a:lnSpc>
                <a:spcPts val="2800"/>
              </a:lnSpc>
              <a:buFont typeface="Arial"/>
              <a:buChar char="•"/>
            </a:pPr>
            <a:r>
              <a:rPr lang="en-US" sz="2000">
                <a:solidFill>
                  <a:srgbClr val="000000"/>
                </a:solidFill>
                <a:latin typeface="Montserrat"/>
                <a:ea typeface="Montserrat"/>
                <a:cs typeface="Montserrat"/>
                <a:sym typeface="Montserrat"/>
              </a:rPr>
              <a:t>Belum menikah, tetapi memiliki penghasilan tinggi</a:t>
            </a:r>
          </a:p>
        </p:txBody>
      </p:sp>
      <p:sp>
        <p:nvSpPr>
          <p:cNvPr name="TextBox 23" id="23"/>
          <p:cNvSpPr txBox="true"/>
          <p:nvPr/>
        </p:nvSpPr>
        <p:spPr>
          <a:xfrm rot="0">
            <a:off x="11408453" y="8477857"/>
            <a:ext cx="6879547" cy="1044575"/>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000000"/>
                </a:solidFill>
                <a:latin typeface="Montserrat"/>
                <a:ea typeface="Montserrat"/>
                <a:cs typeface="Montserrat"/>
                <a:sym typeface="Montserrat"/>
              </a:rPr>
              <a:t>Usia tidak produktif &lt;25 tahun atau &gt;55 tahun</a:t>
            </a:r>
          </a:p>
          <a:p>
            <a:pPr algn="just" marL="431801" indent="-215900" lvl="1">
              <a:lnSpc>
                <a:spcPts val="2800"/>
              </a:lnSpc>
              <a:buFont typeface="Arial"/>
              <a:buChar char="•"/>
            </a:pPr>
            <a:r>
              <a:rPr lang="en-US" sz="2000">
                <a:solidFill>
                  <a:srgbClr val="000000"/>
                </a:solidFill>
                <a:latin typeface="Montserrat"/>
                <a:ea typeface="Montserrat"/>
                <a:cs typeface="Montserrat"/>
                <a:sym typeface="Montserrat"/>
              </a:rPr>
              <a:t>Mahasiswa atau </a:t>
            </a:r>
            <a:r>
              <a:rPr lang="en-US" sz="2000">
                <a:solidFill>
                  <a:srgbClr val="000000"/>
                </a:solidFill>
                <a:latin typeface="Montserrat"/>
                <a:ea typeface="Montserrat"/>
                <a:cs typeface="Montserrat"/>
                <a:sym typeface="Montserrat"/>
              </a:rPr>
              <a:t>Pekerjaan teknis</a:t>
            </a:r>
          </a:p>
          <a:p>
            <a:pPr algn="just" marL="431801" indent="-215900" lvl="1">
              <a:lnSpc>
                <a:spcPts val="2800"/>
              </a:lnSpc>
              <a:buFont typeface="Arial"/>
              <a:buChar char="•"/>
            </a:pPr>
            <a:r>
              <a:rPr lang="en-US" sz="2000">
                <a:solidFill>
                  <a:srgbClr val="000000"/>
                </a:solidFill>
                <a:latin typeface="Montserrat"/>
                <a:ea typeface="Montserrat"/>
                <a:cs typeface="Montserrat"/>
                <a:sym typeface="Montserrat"/>
              </a:rPr>
              <a:t>Tidak ada riwayat interaksi sebelumnya</a:t>
            </a:r>
          </a:p>
        </p:txBody>
      </p:sp>
      <p:sp>
        <p:nvSpPr>
          <p:cNvPr name="TextBox 24" id="24"/>
          <p:cNvSpPr txBox="true"/>
          <p:nvPr/>
        </p:nvSpPr>
        <p:spPr>
          <a:xfrm rot="0">
            <a:off x="2156019" y="3365103"/>
            <a:ext cx="4577556" cy="339725"/>
          </a:xfrm>
          <a:prstGeom prst="rect">
            <a:avLst/>
          </a:prstGeom>
        </p:spPr>
        <p:txBody>
          <a:bodyPr anchor="t" rtlCol="false" tIns="0" lIns="0" bIns="0" rIns="0">
            <a:spAutoFit/>
          </a:bodyPr>
          <a:lstStyle/>
          <a:p>
            <a:pPr algn="r">
              <a:lnSpc>
                <a:spcPts val="2800"/>
              </a:lnSpc>
            </a:pPr>
            <a:r>
              <a:rPr lang="en-US" sz="2000">
                <a:solidFill>
                  <a:srgbClr val="000000"/>
                </a:solidFill>
                <a:latin typeface="Montserrat"/>
                <a:ea typeface="Montserrat"/>
                <a:cs typeface="Montserrat"/>
                <a:sym typeface="Montserrat"/>
              </a:rPr>
              <a:t>Nasabah Lama</a:t>
            </a:r>
          </a:p>
        </p:txBody>
      </p:sp>
      <p:sp>
        <p:nvSpPr>
          <p:cNvPr name="TextBox 25" id="25"/>
          <p:cNvSpPr txBox="true"/>
          <p:nvPr/>
        </p:nvSpPr>
        <p:spPr>
          <a:xfrm rot="0">
            <a:off x="1330775" y="5182998"/>
            <a:ext cx="4577556" cy="339725"/>
          </a:xfrm>
          <a:prstGeom prst="rect">
            <a:avLst/>
          </a:prstGeom>
        </p:spPr>
        <p:txBody>
          <a:bodyPr anchor="t" rtlCol="false" tIns="0" lIns="0" bIns="0" rIns="0">
            <a:spAutoFit/>
          </a:bodyPr>
          <a:lstStyle/>
          <a:p>
            <a:pPr algn="r">
              <a:lnSpc>
                <a:spcPts val="2800"/>
              </a:lnSpc>
            </a:pPr>
            <a:r>
              <a:rPr lang="en-US" sz="2000">
                <a:solidFill>
                  <a:srgbClr val="000000"/>
                </a:solidFill>
                <a:latin typeface="Montserrat"/>
                <a:ea typeface="Montserrat"/>
                <a:cs typeface="Montserrat"/>
                <a:sym typeface="Montserrat"/>
              </a:rPr>
              <a:t>Usia Produktif &amp; Pekerjaan Stabil</a:t>
            </a:r>
          </a:p>
        </p:txBody>
      </p:sp>
      <p:sp>
        <p:nvSpPr>
          <p:cNvPr name="TextBox 26" id="26"/>
          <p:cNvSpPr txBox="true"/>
          <p:nvPr/>
        </p:nvSpPr>
        <p:spPr>
          <a:xfrm rot="0">
            <a:off x="2310829" y="2815828"/>
            <a:ext cx="4577556" cy="339725"/>
          </a:xfrm>
          <a:prstGeom prst="rect">
            <a:avLst/>
          </a:prstGeom>
        </p:spPr>
        <p:txBody>
          <a:bodyPr anchor="t" rtlCol="false" tIns="0" lIns="0" bIns="0" rIns="0">
            <a:spAutoFit/>
          </a:bodyPr>
          <a:lstStyle/>
          <a:p>
            <a:pPr algn="r">
              <a:lnSpc>
                <a:spcPts val="2800"/>
              </a:lnSpc>
            </a:pPr>
            <a:r>
              <a:rPr lang="en-US" b="true" sz="2000">
                <a:solidFill>
                  <a:srgbClr val="000000"/>
                </a:solidFill>
                <a:latin typeface="Montserrat Bold"/>
                <a:ea typeface="Montserrat Bold"/>
                <a:cs typeface="Montserrat Bold"/>
                <a:sym typeface="Montserrat Bold"/>
              </a:rPr>
              <a:t>Warm Leads - Prioritas Tertinggi</a:t>
            </a:r>
          </a:p>
        </p:txBody>
      </p:sp>
      <p:sp>
        <p:nvSpPr>
          <p:cNvPr name="TextBox 27" id="27"/>
          <p:cNvSpPr txBox="true"/>
          <p:nvPr/>
        </p:nvSpPr>
        <p:spPr>
          <a:xfrm rot="0">
            <a:off x="298465" y="6809904"/>
            <a:ext cx="4577556" cy="692150"/>
          </a:xfrm>
          <a:prstGeom prst="rect">
            <a:avLst/>
          </a:prstGeom>
        </p:spPr>
        <p:txBody>
          <a:bodyPr anchor="t" rtlCol="false" tIns="0" lIns="0" bIns="0" rIns="0">
            <a:spAutoFit/>
          </a:bodyPr>
          <a:lstStyle/>
          <a:p>
            <a:pPr algn="r">
              <a:lnSpc>
                <a:spcPts val="2800"/>
              </a:lnSpc>
            </a:pPr>
            <a:r>
              <a:rPr lang="en-US" sz="2000">
                <a:solidFill>
                  <a:srgbClr val="000000"/>
                </a:solidFill>
                <a:latin typeface="Montserrat"/>
                <a:ea typeface="Montserrat"/>
                <a:cs typeface="Montserrat"/>
                <a:sym typeface="Montserrat"/>
              </a:rPr>
              <a:t>Nasabah Baru dengan</a:t>
            </a:r>
          </a:p>
          <a:p>
            <a:pPr algn="r">
              <a:lnSpc>
                <a:spcPts val="2800"/>
              </a:lnSpc>
            </a:pPr>
            <a:r>
              <a:rPr lang="en-US" sz="2000">
                <a:solidFill>
                  <a:srgbClr val="000000"/>
                </a:solidFill>
                <a:latin typeface="Montserrat"/>
                <a:ea typeface="Montserrat"/>
                <a:cs typeface="Montserrat"/>
                <a:sym typeface="Montserrat"/>
              </a:rPr>
              <a:t>Profil Beragam</a:t>
            </a:r>
          </a:p>
        </p:txBody>
      </p:sp>
      <p:sp>
        <p:nvSpPr>
          <p:cNvPr name="TextBox 28" id="28"/>
          <p:cNvSpPr txBox="true"/>
          <p:nvPr/>
        </p:nvSpPr>
        <p:spPr>
          <a:xfrm rot="0">
            <a:off x="813269" y="8789236"/>
            <a:ext cx="3404791" cy="1044575"/>
          </a:xfrm>
          <a:prstGeom prst="rect">
            <a:avLst/>
          </a:prstGeom>
        </p:spPr>
        <p:txBody>
          <a:bodyPr anchor="t" rtlCol="false" tIns="0" lIns="0" bIns="0" rIns="0">
            <a:spAutoFit/>
          </a:bodyPr>
          <a:lstStyle/>
          <a:p>
            <a:pPr algn="r">
              <a:lnSpc>
                <a:spcPts val="2800"/>
              </a:lnSpc>
            </a:pPr>
            <a:r>
              <a:rPr lang="en-US" sz="2000">
                <a:solidFill>
                  <a:srgbClr val="000000"/>
                </a:solidFill>
                <a:latin typeface="Montserrat"/>
                <a:ea typeface="Montserrat"/>
                <a:cs typeface="Montserrat"/>
                <a:sym typeface="Montserrat"/>
              </a:rPr>
              <a:t>Nasabah Baru dengan keterbatasan</a:t>
            </a:r>
          </a:p>
          <a:p>
            <a:pPr algn="r">
              <a:lnSpc>
                <a:spcPts val="2800"/>
              </a:lnSpc>
            </a:pPr>
          </a:p>
        </p:txBody>
      </p:sp>
      <p:sp>
        <p:nvSpPr>
          <p:cNvPr name="TextBox 29" id="29"/>
          <p:cNvSpPr txBox="true"/>
          <p:nvPr/>
        </p:nvSpPr>
        <p:spPr>
          <a:xfrm rot="0">
            <a:off x="93978" y="8363786"/>
            <a:ext cx="4124082" cy="339725"/>
          </a:xfrm>
          <a:prstGeom prst="rect">
            <a:avLst/>
          </a:prstGeom>
        </p:spPr>
        <p:txBody>
          <a:bodyPr anchor="t" rtlCol="false" tIns="0" lIns="0" bIns="0" rIns="0">
            <a:spAutoFit/>
          </a:bodyPr>
          <a:lstStyle/>
          <a:p>
            <a:pPr algn="r">
              <a:lnSpc>
                <a:spcPts val="2800"/>
              </a:lnSpc>
            </a:pPr>
            <a:r>
              <a:rPr lang="en-US" b="true" sz="2000">
                <a:solidFill>
                  <a:srgbClr val="000000"/>
                </a:solidFill>
                <a:latin typeface="Montserrat Bold"/>
                <a:ea typeface="Montserrat Bold"/>
                <a:cs typeface="Montserrat Bold"/>
                <a:sym typeface="Montserrat Bold"/>
              </a:rPr>
              <a:t>Cold Leads Prioritas Terendah</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94663" y="2367402"/>
            <a:ext cx="4281358" cy="793556"/>
            <a:chOff x="0" y="0"/>
            <a:chExt cx="1127600" cy="209002"/>
          </a:xfrm>
        </p:grpSpPr>
        <p:sp>
          <p:nvSpPr>
            <p:cNvPr name="Freeform 3" id="3"/>
            <p:cNvSpPr/>
            <p:nvPr/>
          </p:nvSpPr>
          <p:spPr>
            <a:xfrm flipH="false" flipV="false" rot="0">
              <a:off x="0" y="0"/>
              <a:ext cx="1127600" cy="209002"/>
            </a:xfrm>
            <a:custGeom>
              <a:avLst/>
              <a:gdLst/>
              <a:ahLst/>
              <a:cxnLst/>
              <a:rect r="r" b="b" t="t" l="l"/>
              <a:pathLst>
                <a:path h="209002" w="1127600">
                  <a:moveTo>
                    <a:pt x="92223" y="0"/>
                  </a:moveTo>
                  <a:lnTo>
                    <a:pt x="1035378" y="0"/>
                  </a:lnTo>
                  <a:cubicBezTo>
                    <a:pt x="1086311" y="0"/>
                    <a:pt x="1127600" y="41289"/>
                    <a:pt x="1127600" y="92223"/>
                  </a:cubicBezTo>
                  <a:lnTo>
                    <a:pt x="1127600" y="116780"/>
                  </a:lnTo>
                  <a:cubicBezTo>
                    <a:pt x="1127600" y="167713"/>
                    <a:pt x="1086311" y="209002"/>
                    <a:pt x="1035378" y="209002"/>
                  </a:cubicBezTo>
                  <a:lnTo>
                    <a:pt x="92223" y="209002"/>
                  </a:lnTo>
                  <a:cubicBezTo>
                    <a:pt x="41289" y="209002"/>
                    <a:pt x="0" y="167713"/>
                    <a:pt x="0" y="116780"/>
                  </a:cubicBezTo>
                  <a:lnTo>
                    <a:pt x="0" y="92223"/>
                  </a:lnTo>
                  <a:cubicBezTo>
                    <a:pt x="0" y="41289"/>
                    <a:pt x="41289" y="0"/>
                    <a:pt x="92223" y="0"/>
                  </a:cubicBezTo>
                  <a:close/>
                </a:path>
              </a:pathLst>
            </a:custGeom>
            <a:solidFill>
              <a:srgbClr val="F8B826"/>
            </a:solidFill>
          </p:spPr>
        </p:sp>
        <p:sp>
          <p:nvSpPr>
            <p:cNvPr name="TextBox 4" id="4"/>
            <p:cNvSpPr txBox="true"/>
            <p:nvPr/>
          </p:nvSpPr>
          <p:spPr>
            <a:xfrm>
              <a:off x="0" y="-38100"/>
              <a:ext cx="1127600" cy="247102"/>
            </a:xfrm>
            <a:prstGeom prst="rect">
              <a:avLst/>
            </a:prstGeom>
          </p:spPr>
          <p:txBody>
            <a:bodyPr anchor="ctr" rtlCol="false" tIns="50800" lIns="50800" bIns="50800" rIns="50800"/>
            <a:lstStyle/>
            <a:p>
              <a:pPr algn="ctr">
                <a:lnSpc>
                  <a:spcPts val="3359"/>
                </a:lnSpc>
              </a:pPr>
              <a:r>
                <a:rPr lang="en-US" b="true" sz="2400">
                  <a:solidFill>
                    <a:srgbClr val="FFFFFF"/>
                  </a:solidFill>
                  <a:latin typeface="Montserrat Medium"/>
                  <a:ea typeface="Montserrat Medium"/>
                  <a:cs typeface="Montserrat Medium"/>
                  <a:sym typeface="Montserrat Medium"/>
                </a:rPr>
                <a:t>Metode Komunikasi</a:t>
              </a:r>
            </a:p>
          </p:txBody>
        </p:sp>
      </p:grpSp>
      <p:grpSp>
        <p:nvGrpSpPr>
          <p:cNvPr name="Group 5" id="5"/>
          <p:cNvGrpSpPr/>
          <p:nvPr/>
        </p:nvGrpSpPr>
        <p:grpSpPr>
          <a:xfrm rot="0">
            <a:off x="755919" y="5407728"/>
            <a:ext cx="4281358" cy="793556"/>
            <a:chOff x="0" y="0"/>
            <a:chExt cx="1127600" cy="209002"/>
          </a:xfrm>
        </p:grpSpPr>
        <p:sp>
          <p:nvSpPr>
            <p:cNvPr name="Freeform 6" id="6"/>
            <p:cNvSpPr/>
            <p:nvPr/>
          </p:nvSpPr>
          <p:spPr>
            <a:xfrm flipH="false" flipV="false" rot="0">
              <a:off x="0" y="0"/>
              <a:ext cx="1127600" cy="209002"/>
            </a:xfrm>
            <a:custGeom>
              <a:avLst/>
              <a:gdLst/>
              <a:ahLst/>
              <a:cxnLst/>
              <a:rect r="r" b="b" t="t" l="l"/>
              <a:pathLst>
                <a:path h="209002" w="1127600">
                  <a:moveTo>
                    <a:pt x="92223" y="0"/>
                  </a:moveTo>
                  <a:lnTo>
                    <a:pt x="1035378" y="0"/>
                  </a:lnTo>
                  <a:cubicBezTo>
                    <a:pt x="1086311" y="0"/>
                    <a:pt x="1127600" y="41289"/>
                    <a:pt x="1127600" y="92223"/>
                  </a:cubicBezTo>
                  <a:lnTo>
                    <a:pt x="1127600" y="116780"/>
                  </a:lnTo>
                  <a:cubicBezTo>
                    <a:pt x="1127600" y="167713"/>
                    <a:pt x="1086311" y="209002"/>
                    <a:pt x="1035378" y="209002"/>
                  </a:cubicBezTo>
                  <a:lnTo>
                    <a:pt x="92223" y="209002"/>
                  </a:lnTo>
                  <a:cubicBezTo>
                    <a:pt x="41289" y="209002"/>
                    <a:pt x="0" y="167713"/>
                    <a:pt x="0" y="116780"/>
                  </a:cubicBezTo>
                  <a:lnTo>
                    <a:pt x="0" y="92223"/>
                  </a:lnTo>
                  <a:cubicBezTo>
                    <a:pt x="0" y="41289"/>
                    <a:pt x="41289" y="0"/>
                    <a:pt x="92223" y="0"/>
                  </a:cubicBezTo>
                  <a:close/>
                </a:path>
              </a:pathLst>
            </a:custGeom>
            <a:solidFill>
              <a:srgbClr val="F8B826"/>
            </a:solidFill>
          </p:spPr>
        </p:sp>
        <p:sp>
          <p:nvSpPr>
            <p:cNvPr name="TextBox 7" id="7"/>
            <p:cNvSpPr txBox="true"/>
            <p:nvPr/>
          </p:nvSpPr>
          <p:spPr>
            <a:xfrm>
              <a:off x="0" y="-38100"/>
              <a:ext cx="1127600" cy="247102"/>
            </a:xfrm>
            <a:prstGeom prst="rect">
              <a:avLst/>
            </a:prstGeom>
          </p:spPr>
          <p:txBody>
            <a:bodyPr anchor="ctr" rtlCol="false" tIns="50800" lIns="50800" bIns="50800" rIns="50800"/>
            <a:lstStyle/>
            <a:p>
              <a:pPr algn="ctr">
                <a:lnSpc>
                  <a:spcPts val="3359"/>
                </a:lnSpc>
              </a:pPr>
              <a:r>
                <a:rPr lang="en-US" b="true" sz="2400">
                  <a:solidFill>
                    <a:srgbClr val="FFFFFF"/>
                  </a:solidFill>
                  <a:latin typeface="Montserrat Medium"/>
                  <a:ea typeface="Montserrat Medium"/>
                  <a:cs typeface="Montserrat Medium"/>
                  <a:sym typeface="Montserrat Medium"/>
                </a:rPr>
                <a:t>Waktu Kampanye</a:t>
              </a:r>
            </a:p>
          </p:txBody>
        </p:sp>
      </p:grpSp>
      <p:grpSp>
        <p:nvGrpSpPr>
          <p:cNvPr name="Group 8" id="8"/>
          <p:cNvGrpSpPr/>
          <p:nvPr/>
        </p:nvGrpSpPr>
        <p:grpSpPr>
          <a:xfrm rot="0">
            <a:off x="-10051" y="0"/>
            <a:ext cx="18298051" cy="1267995"/>
            <a:chOff x="0" y="0"/>
            <a:chExt cx="4819240" cy="333957"/>
          </a:xfrm>
        </p:grpSpPr>
        <p:sp>
          <p:nvSpPr>
            <p:cNvPr name="Freeform 9" id="9"/>
            <p:cNvSpPr/>
            <p:nvPr/>
          </p:nvSpPr>
          <p:spPr>
            <a:xfrm flipH="false" flipV="false" rot="0">
              <a:off x="0" y="0"/>
              <a:ext cx="4819240" cy="333957"/>
            </a:xfrm>
            <a:custGeom>
              <a:avLst/>
              <a:gdLst/>
              <a:ahLst/>
              <a:cxnLst/>
              <a:rect r="r" b="b" t="t" l="l"/>
              <a:pathLst>
                <a:path h="333957" w="4819240">
                  <a:moveTo>
                    <a:pt x="0" y="0"/>
                  </a:moveTo>
                  <a:lnTo>
                    <a:pt x="4819240" y="0"/>
                  </a:lnTo>
                  <a:lnTo>
                    <a:pt x="4819240" y="333957"/>
                  </a:lnTo>
                  <a:lnTo>
                    <a:pt x="0" y="333957"/>
                  </a:lnTo>
                  <a:close/>
                </a:path>
              </a:pathLst>
            </a:custGeom>
            <a:solidFill>
              <a:srgbClr val="103A6C"/>
            </a:solidFill>
          </p:spPr>
        </p:sp>
        <p:sp>
          <p:nvSpPr>
            <p:cNvPr name="TextBox 10" id="10"/>
            <p:cNvSpPr txBox="true"/>
            <p:nvPr/>
          </p:nvSpPr>
          <p:spPr>
            <a:xfrm>
              <a:off x="0" y="-38100"/>
              <a:ext cx="4819240" cy="372057"/>
            </a:xfrm>
            <a:prstGeom prst="rect">
              <a:avLst/>
            </a:prstGeom>
          </p:spPr>
          <p:txBody>
            <a:bodyPr anchor="ctr" rtlCol="false" tIns="50800" lIns="50800" bIns="50800" rIns="50800"/>
            <a:lstStyle/>
            <a:p>
              <a:pPr algn="ctr">
                <a:lnSpc>
                  <a:spcPts val="2100"/>
                </a:lnSpc>
              </a:pPr>
            </a:p>
          </p:txBody>
        </p:sp>
      </p:grpSp>
      <p:sp>
        <p:nvSpPr>
          <p:cNvPr name="TextBox 11" id="11"/>
          <p:cNvSpPr txBox="true"/>
          <p:nvPr/>
        </p:nvSpPr>
        <p:spPr>
          <a:xfrm rot="0">
            <a:off x="1500336" y="462714"/>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Freeform 12" id="12"/>
          <p:cNvSpPr/>
          <p:nvPr/>
        </p:nvSpPr>
        <p:spPr>
          <a:xfrm flipH="false" flipV="false" rot="0">
            <a:off x="335874" y="192473"/>
            <a:ext cx="840091" cy="827871"/>
          </a:xfrm>
          <a:custGeom>
            <a:avLst/>
            <a:gdLst/>
            <a:ahLst/>
            <a:cxnLst/>
            <a:rect r="r" b="b" t="t" l="l"/>
            <a:pathLst>
              <a:path h="827871" w="840091">
                <a:moveTo>
                  <a:pt x="0" y="0"/>
                </a:moveTo>
                <a:lnTo>
                  <a:pt x="840091" y="0"/>
                </a:lnTo>
                <a:lnTo>
                  <a:pt x="840091" y="827872"/>
                </a:lnTo>
                <a:lnTo>
                  <a:pt x="0" y="8278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976848" y="182948"/>
            <a:ext cx="15606562" cy="542925"/>
          </a:xfrm>
          <a:prstGeom prst="rect">
            <a:avLst/>
          </a:prstGeom>
        </p:spPr>
        <p:txBody>
          <a:bodyPr anchor="t" rtlCol="false" tIns="0" lIns="0" bIns="0" rIns="0">
            <a:spAutoFit/>
          </a:bodyPr>
          <a:lstStyle/>
          <a:p>
            <a:pPr algn="ctr">
              <a:lnSpc>
                <a:spcPts val="4200"/>
              </a:lnSpc>
            </a:pPr>
            <a:r>
              <a:rPr lang="en-US" b="true" sz="3500">
                <a:solidFill>
                  <a:srgbClr val="FFFFFF"/>
                </a:solidFill>
                <a:latin typeface="Montserrat Semi-Bold"/>
                <a:ea typeface="Montserrat Semi-Bold"/>
                <a:cs typeface="Montserrat Semi-Bold"/>
                <a:sym typeface="Montserrat Semi-Bold"/>
              </a:rPr>
              <a:t>REKOMENDASI</a:t>
            </a:r>
          </a:p>
        </p:txBody>
      </p:sp>
      <p:sp>
        <p:nvSpPr>
          <p:cNvPr name="TextBox 14" id="14"/>
          <p:cNvSpPr txBox="true"/>
          <p:nvPr/>
        </p:nvSpPr>
        <p:spPr>
          <a:xfrm rot="0">
            <a:off x="4876021" y="712004"/>
            <a:ext cx="9808216" cy="412750"/>
          </a:xfrm>
          <a:prstGeom prst="rect">
            <a:avLst/>
          </a:prstGeom>
        </p:spPr>
        <p:txBody>
          <a:bodyPr anchor="t" rtlCol="false" tIns="0" lIns="0" bIns="0" rIns="0">
            <a:spAutoFit/>
          </a:bodyPr>
          <a:lstStyle/>
          <a:p>
            <a:pPr algn="ctr">
              <a:lnSpc>
                <a:spcPts val="3499"/>
              </a:lnSpc>
            </a:pPr>
            <a:r>
              <a:rPr lang="en-US" sz="2499">
                <a:solidFill>
                  <a:srgbClr val="FFFFFF"/>
                </a:solidFill>
                <a:latin typeface="Montserrat"/>
                <a:ea typeface="Montserrat"/>
                <a:cs typeface="Montserrat"/>
                <a:sym typeface="Montserrat"/>
              </a:rPr>
              <a:t>Data Analisis</a:t>
            </a:r>
          </a:p>
        </p:txBody>
      </p:sp>
      <p:grpSp>
        <p:nvGrpSpPr>
          <p:cNvPr name="Group 15" id="15"/>
          <p:cNvGrpSpPr/>
          <p:nvPr/>
        </p:nvGrpSpPr>
        <p:grpSpPr>
          <a:xfrm rot="0">
            <a:off x="6846207" y="1784184"/>
            <a:ext cx="11181109" cy="1959991"/>
            <a:chOff x="0" y="0"/>
            <a:chExt cx="2944819" cy="516212"/>
          </a:xfrm>
        </p:grpSpPr>
        <p:sp>
          <p:nvSpPr>
            <p:cNvPr name="Freeform 16" id="16"/>
            <p:cNvSpPr/>
            <p:nvPr/>
          </p:nvSpPr>
          <p:spPr>
            <a:xfrm flipH="false" flipV="false" rot="0">
              <a:off x="0" y="0"/>
              <a:ext cx="2944819" cy="516212"/>
            </a:xfrm>
            <a:custGeom>
              <a:avLst/>
              <a:gdLst/>
              <a:ahLst/>
              <a:cxnLst/>
              <a:rect r="r" b="b" t="t" l="l"/>
              <a:pathLst>
                <a:path h="516212" w="2944819">
                  <a:moveTo>
                    <a:pt x="35313" y="0"/>
                  </a:moveTo>
                  <a:lnTo>
                    <a:pt x="2909506" y="0"/>
                  </a:lnTo>
                  <a:cubicBezTo>
                    <a:pt x="2929009" y="0"/>
                    <a:pt x="2944819" y="15810"/>
                    <a:pt x="2944819" y="35313"/>
                  </a:cubicBezTo>
                  <a:lnTo>
                    <a:pt x="2944819" y="480899"/>
                  </a:lnTo>
                  <a:cubicBezTo>
                    <a:pt x="2944819" y="490264"/>
                    <a:pt x="2941098" y="499246"/>
                    <a:pt x="2934476" y="505869"/>
                  </a:cubicBezTo>
                  <a:cubicBezTo>
                    <a:pt x="2927853" y="512491"/>
                    <a:pt x="2918871" y="516212"/>
                    <a:pt x="2909506" y="516212"/>
                  </a:cubicBezTo>
                  <a:lnTo>
                    <a:pt x="35313" y="516212"/>
                  </a:lnTo>
                  <a:cubicBezTo>
                    <a:pt x="15810" y="516212"/>
                    <a:pt x="0" y="500401"/>
                    <a:pt x="0" y="480899"/>
                  </a:cubicBezTo>
                  <a:lnTo>
                    <a:pt x="0" y="35313"/>
                  </a:lnTo>
                  <a:cubicBezTo>
                    <a:pt x="0" y="15810"/>
                    <a:pt x="15810" y="0"/>
                    <a:pt x="35313" y="0"/>
                  </a:cubicBezTo>
                  <a:close/>
                </a:path>
              </a:pathLst>
            </a:custGeom>
            <a:solidFill>
              <a:srgbClr val="FFFFFF"/>
            </a:solidFill>
            <a:ln w="38100" cap="rnd">
              <a:solidFill>
                <a:srgbClr val="000000"/>
              </a:solidFill>
              <a:prstDash val="solid"/>
              <a:round/>
            </a:ln>
          </p:spPr>
        </p:sp>
        <p:sp>
          <p:nvSpPr>
            <p:cNvPr name="TextBox 17" id="17"/>
            <p:cNvSpPr txBox="true"/>
            <p:nvPr/>
          </p:nvSpPr>
          <p:spPr>
            <a:xfrm>
              <a:off x="0" y="-28575"/>
              <a:ext cx="2944819" cy="544787"/>
            </a:xfrm>
            <a:prstGeom prst="rect">
              <a:avLst/>
            </a:prstGeom>
          </p:spPr>
          <p:txBody>
            <a:bodyPr anchor="ctr" rtlCol="false" tIns="50800" lIns="50800" bIns="50800" rIns="50800"/>
            <a:lstStyle/>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Mengajarkan probing &amp; empati untuk percakapan lebih efektif.</a:t>
              </a:r>
            </a:p>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Nasabah maksimal</a:t>
              </a:r>
              <a:r>
                <a:rPr lang="en-US" sz="1999">
                  <a:solidFill>
                    <a:srgbClr val="000000"/>
                  </a:solidFill>
                  <a:latin typeface="Montserrat"/>
                  <a:ea typeface="Montserrat"/>
                  <a:cs typeface="Montserrat"/>
                  <a:sym typeface="Montserrat"/>
                </a:rPr>
                <a:t> 10x dihubungi dalam kampanye yang sama. Kombinasikan komunikasi dengan telfon seluler durasi maksimal 30 menit dan broadcast pesan di aplikasi.</a:t>
              </a:r>
            </a:p>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Follow up</a:t>
              </a:r>
              <a:r>
                <a:rPr lang="en-US" sz="1999">
                  <a:solidFill>
                    <a:srgbClr val="000000"/>
                  </a:solidFill>
                  <a:latin typeface="Montserrat"/>
                  <a:ea typeface="Montserrat"/>
                  <a:cs typeface="Montserrat"/>
                  <a:sym typeface="Montserrat"/>
                </a:rPr>
                <a:t> nasabah di 3-4 minggu.</a:t>
              </a:r>
            </a:p>
          </p:txBody>
        </p:sp>
      </p:grpSp>
      <p:sp>
        <p:nvSpPr>
          <p:cNvPr name="AutoShape 18" id="18"/>
          <p:cNvSpPr/>
          <p:nvPr/>
        </p:nvSpPr>
        <p:spPr>
          <a:xfrm>
            <a:off x="4876021" y="2764179"/>
            <a:ext cx="1970186" cy="0"/>
          </a:xfrm>
          <a:prstGeom prst="line">
            <a:avLst/>
          </a:prstGeom>
          <a:ln cap="flat" w="38100">
            <a:solidFill>
              <a:srgbClr val="000000"/>
            </a:solidFill>
            <a:prstDash val="solid"/>
            <a:headEnd type="none" len="sm" w="sm"/>
            <a:tailEnd type="none" len="sm" w="sm"/>
          </a:ln>
        </p:spPr>
      </p:sp>
      <p:grpSp>
        <p:nvGrpSpPr>
          <p:cNvPr name="Group 19" id="19"/>
          <p:cNvGrpSpPr/>
          <p:nvPr/>
        </p:nvGrpSpPr>
        <p:grpSpPr>
          <a:xfrm rot="0">
            <a:off x="6846207" y="4229950"/>
            <a:ext cx="11181109" cy="3149112"/>
            <a:chOff x="0" y="0"/>
            <a:chExt cx="2944819" cy="829396"/>
          </a:xfrm>
        </p:grpSpPr>
        <p:sp>
          <p:nvSpPr>
            <p:cNvPr name="Freeform 20" id="20"/>
            <p:cNvSpPr/>
            <p:nvPr/>
          </p:nvSpPr>
          <p:spPr>
            <a:xfrm flipH="false" flipV="false" rot="0">
              <a:off x="0" y="0"/>
              <a:ext cx="2944819" cy="829396"/>
            </a:xfrm>
            <a:custGeom>
              <a:avLst/>
              <a:gdLst/>
              <a:ahLst/>
              <a:cxnLst/>
              <a:rect r="r" b="b" t="t" l="l"/>
              <a:pathLst>
                <a:path h="829396" w="2944819">
                  <a:moveTo>
                    <a:pt x="35313" y="0"/>
                  </a:moveTo>
                  <a:lnTo>
                    <a:pt x="2909506" y="0"/>
                  </a:lnTo>
                  <a:cubicBezTo>
                    <a:pt x="2929009" y="0"/>
                    <a:pt x="2944819" y="15810"/>
                    <a:pt x="2944819" y="35313"/>
                  </a:cubicBezTo>
                  <a:lnTo>
                    <a:pt x="2944819" y="794083"/>
                  </a:lnTo>
                  <a:cubicBezTo>
                    <a:pt x="2944819" y="803448"/>
                    <a:pt x="2941098" y="812430"/>
                    <a:pt x="2934476" y="819053"/>
                  </a:cubicBezTo>
                  <a:cubicBezTo>
                    <a:pt x="2927853" y="825675"/>
                    <a:pt x="2918871" y="829396"/>
                    <a:pt x="2909506" y="829396"/>
                  </a:cubicBezTo>
                  <a:lnTo>
                    <a:pt x="35313" y="829396"/>
                  </a:lnTo>
                  <a:cubicBezTo>
                    <a:pt x="15810" y="829396"/>
                    <a:pt x="0" y="813586"/>
                    <a:pt x="0" y="794083"/>
                  </a:cubicBezTo>
                  <a:lnTo>
                    <a:pt x="0" y="35313"/>
                  </a:lnTo>
                  <a:cubicBezTo>
                    <a:pt x="0" y="15810"/>
                    <a:pt x="15810" y="0"/>
                    <a:pt x="35313" y="0"/>
                  </a:cubicBezTo>
                  <a:close/>
                </a:path>
              </a:pathLst>
            </a:custGeom>
            <a:solidFill>
              <a:srgbClr val="FFFFFF"/>
            </a:solidFill>
            <a:ln w="38100" cap="rnd">
              <a:solidFill>
                <a:srgbClr val="000000"/>
              </a:solidFill>
              <a:prstDash val="solid"/>
              <a:round/>
            </a:ln>
          </p:spPr>
        </p:sp>
        <p:sp>
          <p:nvSpPr>
            <p:cNvPr name="TextBox 21" id="21"/>
            <p:cNvSpPr txBox="true"/>
            <p:nvPr/>
          </p:nvSpPr>
          <p:spPr>
            <a:xfrm>
              <a:off x="0" y="-28575"/>
              <a:ext cx="2944819" cy="857971"/>
            </a:xfrm>
            <a:prstGeom prst="rect">
              <a:avLst/>
            </a:prstGeom>
          </p:spPr>
          <p:txBody>
            <a:bodyPr anchor="ctr" rtlCol="false" tIns="50800" lIns="50800" bIns="50800" rIns="50800"/>
            <a:lstStyle/>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Tingkatkan intensitas kampanye &amp; penawaran di bulan </a:t>
              </a:r>
              <a:r>
                <a:rPr lang="en-US" b="true" sz="1999">
                  <a:solidFill>
                    <a:srgbClr val="000000"/>
                  </a:solidFill>
                  <a:latin typeface="Montserrat Bold"/>
                  <a:ea typeface="Montserrat Bold"/>
                  <a:cs typeface="Montserrat Bold"/>
                  <a:sym typeface="Montserrat Bold"/>
                </a:rPr>
                <a:t>Maret, September, Oktober untuk konversi lebih tinggi</a:t>
              </a:r>
              <a:r>
                <a:rPr lang="en-US" sz="1999">
                  <a:solidFill>
                    <a:srgbClr val="000000"/>
                  </a:solidFill>
                  <a:latin typeface="Montserrat"/>
                  <a:ea typeface="Montserrat"/>
                  <a:cs typeface="Montserrat"/>
                  <a:sym typeface="Montserrat"/>
                </a:rPr>
                <a:t>.</a:t>
              </a:r>
              <a:r>
                <a:rPr lang="en-US" b="true" sz="1999">
                  <a:solidFill>
                    <a:srgbClr val="000000"/>
                  </a:solidFill>
                  <a:latin typeface="Montserrat Bold"/>
                  <a:ea typeface="Montserrat Bold"/>
                  <a:cs typeface="Montserrat Bold"/>
                  <a:sym typeface="Montserrat Bold"/>
                </a:rPr>
                <a:t> </a:t>
              </a:r>
              <a:r>
                <a:rPr lang="en-US" sz="1999">
                  <a:solidFill>
                    <a:srgbClr val="000000"/>
                  </a:solidFill>
                  <a:latin typeface="Montserrat"/>
                  <a:ea typeface="Montserrat"/>
                  <a:cs typeface="Montserrat"/>
                  <a:sym typeface="Montserrat"/>
                </a:rPr>
                <a:t>Gunakan pendekatan lebih personal, seperti diskon atau paket menarik.</a:t>
              </a:r>
            </a:p>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Manfaatkan </a:t>
              </a:r>
              <a:r>
                <a:rPr lang="en-US" b="true" sz="1999">
                  <a:solidFill>
                    <a:srgbClr val="000000"/>
                  </a:solidFill>
                  <a:latin typeface="Montserrat Bold"/>
                  <a:ea typeface="Montserrat Bold"/>
                  <a:cs typeface="Montserrat Bold"/>
                  <a:sym typeface="Montserrat Bold"/>
                </a:rPr>
                <a:t>konversi tinggi di hari Kamis</a:t>
              </a:r>
              <a:r>
                <a:rPr lang="en-US" sz="1999">
                  <a:solidFill>
                    <a:srgbClr val="000000"/>
                  </a:solidFill>
                  <a:latin typeface="Montserrat"/>
                  <a:ea typeface="Montserrat"/>
                  <a:cs typeface="Montserrat"/>
                  <a:sym typeface="Montserrat"/>
                </a:rPr>
                <a:t> dengan lebih banyak panggilan &amp; penawaran. Namun </a:t>
              </a:r>
              <a:r>
                <a:rPr lang="en-US" b="true" sz="1999">
                  <a:solidFill>
                    <a:srgbClr val="000000"/>
                  </a:solidFill>
                  <a:latin typeface="Montserrat Bold"/>
                  <a:ea typeface="Montserrat Bold"/>
                  <a:cs typeface="Montserrat Bold"/>
                  <a:sym typeface="Montserrat Bold"/>
                </a:rPr>
                <a:t>kurangi Intensitas di Senin, </a:t>
              </a:r>
              <a:r>
                <a:rPr lang="en-US" sz="1999">
                  <a:solidFill>
                    <a:srgbClr val="000000"/>
                  </a:solidFill>
                  <a:latin typeface="Montserrat"/>
                  <a:ea typeface="Montserrat"/>
                  <a:cs typeface="Montserrat"/>
                  <a:sym typeface="Montserrat"/>
                </a:rPr>
                <a:t>ubah strategi dengan pesan digital untuk pendekatan lebih ringan.</a:t>
              </a:r>
            </a:p>
          </p:txBody>
        </p:sp>
      </p:grpSp>
      <p:sp>
        <p:nvSpPr>
          <p:cNvPr name="AutoShape 22" id="22"/>
          <p:cNvSpPr/>
          <p:nvPr/>
        </p:nvSpPr>
        <p:spPr>
          <a:xfrm>
            <a:off x="5037277" y="5804506"/>
            <a:ext cx="1808930" cy="0"/>
          </a:xfrm>
          <a:prstGeom prst="line">
            <a:avLst/>
          </a:prstGeom>
          <a:ln cap="flat" w="38100">
            <a:solidFill>
              <a:srgbClr val="000000"/>
            </a:solidFill>
            <a:prstDash val="solid"/>
            <a:headEnd type="none" len="sm" w="sm"/>
            <a:tailEnd type="none" len="sm" w="sm"/>
          </a:ln>
        </p:spPr>
      </p:sp>
      <p:grpSp>
        <p:nvGrpSpPr>
          <p:cNvPr name="Group 23" id="23"/>
          <p:cNvGrpSpPr/>
          <p:nvPr/>
        </p:nvGrpSpPr>
        <p:grpSpPr>
          <a:xfrm rot="0">
            <a:off x="755919" y="7913579"/>
            <a:ext cx="4281358" cy="1157657"/>
            <a:chOff x="0" y="0"/>
            <a:chExt cx="1127600" cy="304897"/>
          </a:xfrm>
        </p:grpSpPr>
        <p:sp>
          <p:nvSpPr>
            <p:cNvPr name="Freeform 24" id="24"/>
            <p:cNvSpPr/>
            <p:nvPr/>
          </p:nvSpPr>
          <p:spPr>
            <a:xfrm flipH="false" flipV="false" rot="0">
              <a:off x="0" y="0"/>
              <a:ext cx="1127600" cy="304897"/>
            </a:xfrm>
            <a:custGeom>
              <a:avLst/>
              <a:gdLst/>
              <a:ahLst/>
              <a:cxnLst/>
              <a:rect r="r" b="b" t="t" l="l"/>
              <a:pathLst>
                <a:path h="304897" w="1127600">
                  <a:moveTo>
                    <a:pt x="92223" y="0"/>
                  </a:moveTo>
                  <a:lnTo>
                    <a:pt x="1035378" y="0"/>
                  </a:lnTo>
                  <a:cubicBezTo>
                    <a:pt x="1086311" y="0"/>
                    <a:pt x="1127600" y="41289"/>
                    <a:pt x="1127600" y="92223"/>
                  </a:cubicBezTo>
                  <a:lnTo>
                    <a:pt x="1127600" y="212675"/>
                  </a:lnTo>
                  <a:cubicBezTo>
                    <a:pt x="1127600" y="263608"/>
                    <a:pt x="1086311" y="304897"/>
                    <a:pt x="1035378" y="304897"/>
                  </a:cubicBezTo>
                  <a:lnTo>
                    <a:pt x="92223" y="304897"/>
                  </a:lnTo>
                  <a:cubicBezTo>
                    <a:pt x="41289" y="304897"/>
                    <a:pt x="0" y="263608"/>
                    <a:pt x="0" y="212675"/>
                  </a:cubicBezTo>
                  <a:lnTo>
                    <a:pt x="0" y="92223"/>
                  </a:lnTo>
                  <a:cubicBezTo>
                    <a:pt x="0" y="41289"/>
                    <a:pt x="41289" y="0"/>
                    <a:pt x="92223" y="0"/>
                  </a:cubicBezTo>
                  <a:close/>
                </a:path>
              </a:pathLst>
            </a:custGeom>
            <a:solidFill>
              <a:srgbClr val="F8B826"/>
            </a:solidFill>
          </p:spPr>
        </p:sp>
        <p:sp>
          <p:nvSpPr>
            <p:cNvPr name="TextBox 25" id="25"/>
            <p:cNvSpPr txBox="true"/>
            <p:nvPr/>
          </p:nvSpPr>
          <p:spPr>
            <a:xfrm>
              <a:off x="0" y="-38100"/>
              <a:ext cx="1127600" cy="342997"/>
            </a:xfrm>
            <a:prstGeom prst="rect">
              <a:avLst/>
            </a:prstGeom>
          </p:spPr>
          <p:txBody>
            <a:bodyPr anchor="ctr" rtlCol="false" tIns="50800" lIns="50800" bIns="50800" rIns="50800"/>
            <a:lstStyle/>
            <a:p>
              <a:pPr algn="ctr">
                <a:lnSpc>
                  <a:spcPts val="3359"/>
                </a:lnSpc>
              </a:pPr>
              <a:r>
                <a:rPr lang="en-US" b="true" sz="2400">
                  <a:solidFill>
                    <a:srgbClr val="FFFFFF"/>
                  </a:solidFill>
                  <a:latin typeface="Montserrat Medium"/>
                  <a:ea typeface="Montserrat Medium"/>
                  <a:cs typeface="Montserrat Medium"/>
                  <a:sym typeface="Montserrat Medium"/>
                </a:rPr>
                <a:t>Menyesuaikan Kampanye dengan Kondisi Ekonomi</a:t>
              </a:r>
            </a:p>
          </p:txBody>
        </p:sp>
      </p:grpSp>
      <p:grpSp>
        <p:nvGrpSpPr>
          <p:cNvPr name="Group 26" id="26"/>
          <p:cNvGrpSpPr/>
          <p:nvPr/>
        </p:nvGrpSpPr>
        <p:grpSpPr>
          <a:xfrm rot="0">
            <a:off x="6846207" y="7688624"/>
            <a:ext cx="11181109" cy="1607566"/>
            <a:chOff x="0" y="0"/>
            <a:chExt cx="2944819" cy="423392"/>
          </a:xfrm>
        </p:grpSpPr>
        <p:sp>
          <p:nvSpPr>
            <p:cNvPr name="Freeform 27" id="27"/>
            <p:cNvSpPr/>
            <p:nvPr/>
          </p:nvSpPr>
          <p:spPr>
            <a:xfrm flipH="false" flipV="false" rot="0">
              <a:off x="0" y="0"/>
              <a:ext cx="2944819" cy="423392"/>
            </a:xfrm>
            <a:custGeom>
              <a:avLst/>
              <a:gdLst/>
              <a:ahLst/>
              <a:cxnLst/>
              <a:rect r="r" b="b" t="t" l="l"/>
              <a:pathLst>
                <a:path h="423392" w="2944819">
                  <a:moveTo>
                    <a:pt x="35313" y="0"/>
                  </a:moveTo>
                  <a:lnTo>
                    <a:pt x="2909506" y="0"/>
                  </a:lnTo>
                  <a:cubicBezTo>
                    <a:pt x="2929009" y="0"/>
                    <a:pt x="2944819" y="15810"/>
                    <a:pt x="2944819" y="35313"/>
                  </a:cubicBezTo>
                  <a:lnTo>
                    <a:pt x="2944819" y="388079"/>
                  </a:lnTo>
                  <a:cubicBezTo>
                    <a:pt x="2944819" y="397444"/>
                    <a:pt x="2941098" y="406426"/>
                    <a:pt x="2934476" y="413049"/>
                  </a:cubicBezTo>
                  <a:cubicBezTo>
                    <a:pt x="2927853" y="419671"/>
                    <a:pt x="2918871" y="423392"/>
                    <a:pt x="2909506" y="423392"/>
                  </a:cubicBezTo>
                  <a:lnTo>
                    <a:pt x="35313" y="423392"/>
                  </a:lnTo>
                  <a:cubicBezTo>
                    <a:pt x="15810" y="423392"/>
                    <a:pt x="0" y="407582"/>
                    <a:pt x="0" y="388079"/>
                  </a:cubicBezTo>
                  <a:lnTo>
                    <a:pt x="0" y="35313"/>
                  </a:lnTo>
                  <a:cubicBezTo>
                    <a:pt x="0" y="15810"/>
                    <a:pt x="15810" y="0"/>
                    <a:pt x="35313" y="0"/>
                  </a:cubicBezTo>
                  <a:close/>
                </a:path>
              </a:pathLst>
            </a:custGeom>
            <a:solidFill>
              <a:srgbClr val="FFFFFF"/>
            </a:solidFill>
            <a:ln w="38100" cap="rnd">
              <a:solidFill>
                <a:srgbClr val="000000"/>
              </a:solidFill>
              <a:prstDash val="solid"/>
              <a:round/>
            </a:ln>
          </p:spPr>
        </p:sp>
        <p:sp>
          <p:nvSpPr>
            <p:cNvPr name="TextBox 28" id="28"/>
            <p:cNvSpPr txBox="true"/>
            <p:nvPr/>
          </p:nvSpPr>
          <p:spPr>
            <a:xfrm>
              <a:off x="0" y="-28575"/>
              <a:ext cx="2944819" cy="451967"/>
            </a:xfrm>
            <a:prstGeom prst="rect">
              <a:avLst/>
            </a:prstGeom>
          </p:spPr>
          <p:txBody>
            <a:bodyPr anchor="ctr" rtlCol="false" tIns="50800" lIns="50800" bIns="50800" rIns="50800"/>
            <a:lstStyle/>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Optimalkan strategi kampanye berdasarkan data ekonomi terkini dengan menyesuaikan produk dengan suku bunga &amp; kondisi pasar.</a:t>
              </a:r>
            </a:p>
          </p:txBody>
        </p:sp>
      </p:grpSp>
      <p:sp>
        <p:nvSpPr>
          <p:cNvPr name="AutoShape 29" id="29"/>
          <p:cNvSpPr/>
          <p:nvPr/>
        </p:nvSpPr>
        <p:spPr>
          <a:xfrm flipV="true">
            <a:off x="5037277" y="8492407"/>
            <a:ext cx="180893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51" y="0"/>
            <a:ext cx="18298051" cy="1267995"/>
            <a:chOff x="0" y="0"/>
            <a:chExt cx="4819240" cy="333957"/>
          </a:xfrm>
        </p:grpSpPr>
        <p:sp>
          <p:nvSpPr>
            <p:cNvPr name="Freeform 3" id="3"/>
            <p:cNvSpPr/>
            <p:nvPr/>
          </p:nvSpPr>
          <p:spPr>
            <a:xfrm flipH="false" flipV="false" rot="0">
              <a:off x="0" y="0"/>
              <a:ext cx="4819240" cy="333957"/>
            </a:xfrm>
            <a:custGeom>
              <a:avLst/>
              <a:gdLst/>
              <a:ahLst/>
              <a:cxnLst/>
              <a:rect r="r" b="b" t="t" l="l"/>
              <a:pathLst>
                <a:path h="333957" w="4819240">
                  <a:moveTo>
                    <a:pt x="0" y="0"/>
                  </a:moveTo>
                  <a:lnTo>
                    <a:pt x="4819240" y="0"/>
                  </a:lnTo>
                  <a:lnTo>
                    <a:pt x="4819240" y="333957"/>
                  </a:lnTo>
                  <a:lnTo>
                    <a:pt x="0" y="333957"/>
                  </a:lnTo>
                  <a:close/>
                </a:path>
              </a:pathLst>
            </a:custGeom>
            <a:solidFill>
              <a:srgbClr val="103A6C"/>
            </a:solidFill>
          </p:spPr>
        </p:sp>
        <p:sp>
          <p:nvSpPr>
            <p:cNvPr name="TextBox 4" id="4"/>
            <p:cNvSpPr txBox="true"/>
            <p:nvPr/>
          </p:nvSpPr>
          <p:spPr>
            <a:xfrm>
              <a:off x="0" y="-38100"/>
              <a:ext cx="4819240" cy="372057"/>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1500336" y="462714"/>
            <a:ext cx="3021866" cy="287390"/>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sp>
        <p:nvSpPr>
          <p:cNvPr name="Freeform 6" id="6"/>
          <p:cNvSpPr/>
          <p:nvPr/>
        </p:nvSpPr>
        <p:spPr>
          <a:xfrm flipH="false" flipV="false" rot="0">
            <a:off x="335874" y="192473"/>
            <a:ext cx="840091" cy="827871"/>
          </a:xfrm>
          <a:custGeom>
            <a:avLst/>
            <a:gdLst/>
            <a:ahLst/>
            <a:cxnLst/>
            <a:rect r="r" b="b" t="t" l="l"/>
            <a:pathLst>
              <a:path h="827871" w="840091">
                <a:moveTo>
                  <a:pt x="0" y="0"/>
                </a:moveTo>
                <a:lnTo>
                  <a:pt x="840091" y="0"/>
                </a:lnTo>
                <a:lnTo>
                  <a:pt x="840091" y="827872"/>
                </a:lnTo>
                <a:lnTo>
                  <a:pt x="0" y="8278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976848" y="182948"/>
            <a:ext cx="15606562" cy="542925"/>
          </a:xfrm>
          <a:prstGeom prst="rect">
            <a:avLst/>
          </a:prstGeom>
        </p:spPr>
        <p:txBody>
          <a:bodyPr anchor="t" rtlCol="false" tIns="0" lIns="0" bIns="0" rIns="0">
            <a:spAutoFit/>
          </a:bodyPr>
          <a:lstStyle/>
          <a:p>
            <a:pPr algn="ctr">
              <a:lnSpc>
                <a:spcPts val="4200"/>
              </a:lnSpc>
            </a:pPr>
            <a:r>
              <a:rPr lang="en-US" b="true" sz="3500">
                <a:solidFill>
                  <a:srgbClr val="FFFFFF"/>
                </a:solidFill>
                <a:latin typeface="Montserrat Semi-Bold"/>
                <a:ea typeface="Montserrat Semi-Bold"/>
                <a:cs typeface="Montserrat Semi-Bold"/>
                <a:sym typeface="Montserrat Semi-Bold"/>
              </a:rPr>
              <a:t>REKOMENDASI</a:t>
            </a:r>
          </a:p>
        </p:txBody>
      </p:sp>
      <p:sp>
        <p:nvSpPr>
          <p:cNvPr name="TextBox 8" id="8"/>
          <p:cNvSpPr txBox="true"/>
          <p:nvPr/>
        </p:nvSpPr>
        <p:spPr>
          <a:xfrm rot="0">
            <a:off x="4876021" y="712004"/>
            <a:ext cx="9808216" cy="412750"/>
          </a:xfrm>
          <a:prstGeom prst="rect">
            <a:avLst/>
          </a:prstGeom>
        </p:spPr>
        <p:txBody>
          <a:bodyPr anchor="t" rtlCol="false" tIns="0" lIns="0" bIns="0" rIns="0">
            <a:spAutoFit/>
          </a:bodyPr>
          <a:lstStyle/>
          <a:p>
            <a:pPr algn="ctr">
              <a:lnSpc>
                <a:spcPts val="3499"/>
              </a:lnSpc>
            </a:pPr>
            <a:r>
              <a:rPr lang="en-US" sz="2499">
                <a:solidFill>
                  <a:srgbClr val="FFFFFF"/>
                </a:solidFill>
                <a:latin typeface="Montserrat"/>
                <a:ea typeface="Montserrat"/>
                <a:cs typeface="Montserrat"/>
                <a:sym typeface="Montserrat"/>
              </a:rPr>
              <a:t>Model Machine Learning</a:t>
            </a:r>
          </a:p>
        </p:txBody>
      </p:sp>
      <p:grpSp>
        <p:nvGrpSpPr>
          <p:cNvPr name="Group 9" id="9"/>
          <p:cNvGrpSpPr/>
          <p:nvPr/>
        </p:nvGrpSpPr>
        <p:grpSpPr>
          <a:xfrm rot="0">
            <a:off x="6075344" y="1405650"/>
            <a:ext cx="7409569" cy="793556"/>
            <a:chOff x="0" y="0"/>
            <a:chExt cx="1951491" cy="209002"/>
          </a:xfrm>
        </p:grpSpPr>
        <p:sp>
          <p:nvSpPr>
            <p:cNvPr name="Freeform 10" id="10"/>
            <p:cNvSpPr/>
            <p:nvPr/>
          </p:nvSpPr>
          <p:spPr>
            <a:xfrm flipH="false" flipV="false" rot="0">
              <a:off x="0" y="0"/>
              <a:ext cx="1951491" cy="209002"/>
            </a:xfrm>
            <a:custGeom>
              <a:avLst/>
              <a:gdLst/>
              <a:ahLst/>
              <a:cxnLst/>
              <a:rect r="r" b="b" t="t" l="l"/>
              <a:pathLst>
                <a:path h="209002" w="1951491">
                  <a:moveTo>
                    <a:pt x="53288" y="0"/>
                  </a:moveTo>
                  <a:lnTo>
                    <a:pt x="1898204" y="0"/>
                  </a:lnTo>
                  <a:cubicBezTo>
                    <a:pt x="1912337" y="0"/>
                    <a:pt x="1925890" y="5614"/>
                    <a:pt x="1935884" y="15608"/>
                  </a:cubicBezTo>
                  <a:cubicBezTo>
                    <a:pt x="1945877" y="25601"/>
                    <a:pt x="1951491" y="39155"/>
                    <a:pt x="1951491" y="53288"/>
                  </a:cubicBezTo>
                  <a:lnTo>
                    <a:pt x="1951491" y="155715"/>
                  </a:lnTo>
                  <a:cubicBezTo>
                    <a:pt x="1951491" y="169848"/>
                    <a:pt x="1945877" y="183401"/>
                    <a:pt x="1935884" y="193395"/>
                  </a:cubicBezTo>
                  <a:cubicBezTo>
                    <a:pt x="1925890" y="203388"/>
                    <a:pt x="1912337" y="209002"/>
                    <a:pt x="1898204" y="209002"/>
                  </a:cubicBezTo>
                  <a:lnTo>
                    <a:pt x="53288" y="209002"/>
                  </a:lnTo>
                  <a:cubicBezTo>
                    <a:pt x="39155" y="209002"/>
                    <a:pt x="25601" y="203388"/>
                    <a:pt x="15608" y="193395"/>
                  </a:cubicBezTo>
                  <a:cubicBezTo>
                    <a:pt x="5614" y="183401"/>
                    <a:pt x="0" y="169848"/>
                    <a:pt x="0" y="155715"/>
                  </a:cubicBezTo>
                  <a:lnTo>
                    <a:pt x="0" y="53288"/>
                  </a:lnTo>
                  <a:cubicBezTo>
                    <a:pt x="0" y="39155"/>
                    <a:pt x="5614" y="25601"/>
                    <a:pt x="15608" y="15608"/>
                  </a:cubicBezTo>
                  <a:cubicBezTo>
                    <a:pt x="25601" y="5614"/>
                    <a:pt x="39155" y="0"/>
                    <a:pt x="53288" y="0"/>
                  </a:cubicBezTo>
                  <a:close/>
                </a:path>
              </a:pathLst>
            </a:custGeom>
            <a:solidFill>
              <a:srgbClr val="F8B826"/>
            </a:solidFill>
          </p:spPr>
        </p:sp>
        <p:sp>
          <p:nvSpPr>
            <p:cNvPr name="TextBox 11" id="11"/>
            <p:cNvSpPr txBox="true"/>
            <p:nvPr/>
          </p:nvSpPr>
          <p:spPr>
            <a:xfrm>
              <a:off x="0" y="-38100"/>
              <a:ext cx="1951491" cy="247102"/>
            </a:xfrm>
            <a:prstGeom prst="rect">
              <a:avLst/>
            </a:prstGeom>
          </p:spPr>
          <p:txBody>
            <a:bodyPr anchor="ctr" rtlCol="false" tIns="50800" lIns="50800" bIns="50800" rIns="50800"/>
            <a:lstStyle/>
            <a:p>
              <a:pPr algn="ctr">
                <a:lnSpc>
                  <a:spcPts val="3359"/>
                </a:lnSpc>
              </a:pPr>
              <a:r>
                <a:rPr lang="en-US" b="true" sz="2400">
                  <a:solidFill>
                    <a:srgbClr val="FFFFFF"/>
                  </a:solidFill>
                  <a:latin typeface="Montserrat Medium"/>
                  <a:ea typeface="Montserrat Medium"/>
                  <a:cs typeface="Montserrat Medium"/>
                  <a:sym typeface="Montserrat Medium"/>
                </a:rPr>
                <a:t>Strategi Peningkatan Model</a:t>
              </a:r>
            </a:p>
          </p:txBody>
        </p:sp>
      </p:grpSp>
      <p:grpSp>
        <p:nvGrpSpPr>
          <p:cNvPr name="Group 12" id="12"/>
          <p:cNvGrpSpPr/>
          <p:nvPr/>
        </p:nvGrpSpPr>
        <p:grpSpPr>
          <a:xfrm rot="0">
            <a:off x="484790" y="3343476"/>
            <a:ext cx="8746494" cy="1959991"/>
            <a:chOff x="0" y="0"/>
            <a:chExt cx="2303603" cy="516212"/>
          </a:xfrm>
        </p:grpSpPr>
        <p:sp>
          <p:nvSpPr>
            <p:cNvPr name="Freeform 13" id="13"/>
            <p:cNvSpPr/>
            <p:nvPr/>
          </p:nvSpPr>
          <p:spPr>
            <a:xfrm flipH="false" flipV="false" rot="0">
              <a:off x="0" y="0"/>
              <a:ext cx="2303603" cy="516212"/>
            </a:xfrm>
            <a:custGeom>
              <a:avLst/>
              <a:gdLst/>
              <a:ahLst/>
              <a:cxnLst/>
              <a:rect r="r" b="b" t="t" l="l"/>
              <a:pathLst>
                <a:path h="516212" w="2303603">
                  <a:moveTo>
                    <a:pt x="45142" y="0"/>
                  </a:moveTo>
                  <a:lnTo>
                    <a:pt x="2258461" y="0"/>
                  </a:lnTo>
                  <a:cubicBezTo>
                    <a:pt x="2270434" y="0"/>
                    <a:pt x="2281916" y="4756"/>
                    <a:pt x="2290382" y="13222"/>
                  </a:cubicBezTo>
                  <a:cubicBezTo>
                    <a:pt x="2298847" y="21688"/>
                    <a:pt x="2303603" y="33170"/>
                    <a:pt x="2303603" y="45142"/>
                  </a:cubicBezTo>
                  <a:lnTo>
                    <a:pt x="2303603" y="471069"/>
                  </a:lnTo>
                  <a:cubicBezTo>
                    <a:pt x="2303603" y="483042"/>
                    <a:pt x="2298847" y="494524"/>
                    <a:pt x="2290382" y="502990"/>
                  </a:cubicBezTo>
                  <a:cubicBezTo>
                    <a:pt x="2281916" y="511456"/>
                    <a:pt x="2270434" y="516212"/>
                    <a:pt x="2258461" y="516212"/>
                  </a:cubicBezTo>
                  <a:lnTo>
                    <a:pt x="45142" y="516212"/>
                  </a:lnTo>
                  <a:cubicBezTo>
                    <a:pt x="33170" y="516212"/>
                    <a:pt x="21688" y="511456"/>
                    <a:pt x="13222" y="502990"/>
                  </a:cubicBezTo>
                  <a:cubicBezTo>
                    <a:pt x="4756" y="494524"/>
                    <a:pt x="0" y="483042"/>
                    <a:pt x="0" y="471069"/>
                  </a:cubicBezTo>
                  <a:lnTo>
                    <a:pt x="0" y="45142"/>
                  </a:lnTo>
                  <a:cubicBezTo>
                    <a:pt x="0" y="33170"/>
                    <a:pt x="4756" y="21688"/>
                    <a:pt x="13222" y="13222"/>
                  </a:cubicBezTo>
                  <a:cubicBezTo>
                    <a:pt x="21688" y="4756"/>
                    <a:pt x="33170" y="0"/>
                    <a:pt x="45142" y="0"/>
                  </a:cubicBezTo>
                  <a:close/>
                </a:path>
              </a:pathLst>
            </a:custGeom>
            <a:solidFill>
              <a:srgbClr val="FFFFFF"/>
            </a:solidFill>
            <a:ln w="38100" cap="rnd">
              <a:solidFill>
                <a:srgbClr val="000000"/>
              </a:solidFill>
              <a:prstDash val="solid"/>
              <a:round/>
            </a:ln>
          </p:spPr>
        </p:sp>
        <p:sp>
          <p:nvSpPr>
            <p:cNvPr name="TextBox 14" id="14"/>
            <p:cNvSpPr txBox="true"/>
            <p:nvPr/>
          </p:nvSpPr>
          <p:spPr>
            <a:xfrm>
              <a:off x="0" y="-28575"/>
              <a:ext cx="2303603" cy="544787"/>
            </a:xfrm>
            <a:prstGeom prst="rect">
              <a:avLst/>
            </a:prstGeom>
          </p:spPr>
          <p:txBody>
            <a:bodyPr anchor="ctr" rtlCol="false" tIns="50800" lIns="50800" bIns="50800" rIns="50800"/>
            <a:lstStyle/>
            <a:p>
              <a:pPr algn="ctr">
                <a:lnSpc>
                  <a:spcPts val="2799"/>
                </a:lnSpc>
              </a:pPr>
              <a:r>
                <a:rPr lang="en-US" sz="1999" b="true">
                  <a:solidFill>
                    <a:srgbClr val="000000"/>
                  </a:solidFill>
                  <a:latin typeface="Montserrat Bold"/>
                  <a:ea typeface="Montserrat Bold"/>
                  <a:cs typeface="Montserrat Bold"/>
                  <a:sym typeface="Montserrat Bold"/>
                </a:rPr>
                <a:t>Eksperimen Model Alternatif</a:t>
              </a:r>
            </a:p>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Mengeksplorasi best model lain yaitu Random Forest dengan optimasi balancing data untuk meningkatkan precision</a:t>
              </a:r>
            </a:p>
          </p:txBody>
        </p:sp>
      </p:grpSp>
      <p:grpSp>
        <p:nvGrpSpPr>
          <p:cNvPr name="Group 15" id="15"/>
          <p:cNvGrpSpPr/>
          <p:nvPr/>
        </p:nvGrpSpPr>
        <p:grpSpPr>
          <a:xfrm rot="0">
            <a:off x="9610288" y="3343476"/>
            <a:ext cx="7973121" cy="1959991"/>
            <a:chOff x="0" y="0"/>
            <a:chExt cx="2099917" cy="516212"/>
          </a:xfrm>
        </p:grpSpPr>
        <p:sp>
          <p:nvSpPr>
            <p:cNvPr name="Freeform 16" id="16"/>
            <p:cNvSpPr/>
            <p:nvPr/>
          </p:nvSpPr>
          <p:spPr>
            <a:xfrm flipH="false" flipV="false" rot="0">
              <a:off x="0" y="0"/>
              <a:ext cx="2099917" cy="516212"/>
            </a:xfrm>
            <a:custGeom>
              <a:avLst/>
              <a:gdLst/>
              <a:ahLst/>
              <a:cxnLst/>
              <a:rect r="r" b="b" t="t" l="l"/>
              <a:pathLst>
                <a:path h="516212" w="2099917">
                  <a:moveTo>
                    <a:pt x="49521" y="0"/>
                  </a:moveTo>
                  <a:lnTo>
                    <a:pt x="2050395" y="0"/>
                  </a:lnTo>
                  <a:cubicBezTo>
                    <a:pt x="2077745" y="0"/>
                    <a:pt x="2099917" y="22171"/>
                    <a:pt x="2099917" y="49521"/>
                  </a:cubicBezTo>
                  <a:lnTo>
                    <a:pt x="2099917" y="466691"/>
                  </a:lnTo>
                  <a:cubicBezTo>
                    <a:pt x="2099917" y="479824"/>
                    <a:pt x="2094699" y="492420"/>
                    <a:pt x="2085412" y="501707"/>
                  </a:cubicBezTo>
                  <a:cubicBezTo>
                    <a:pt x="2076125" y="510994"/>
                    <a:pt x="2063529" y="516212"/>
                    <a:pt x="2050395" y="516212"/>
                  </a:cubicBezTo>
                  <a:lnTo>
                    <a:pt x="49521" y="516212"/>
                  </a:lnTo>
                  <a:cubicBezTo>
                    <a:pt x="22171" y="516212"/>
                    <a:pt x="0" y="494040"/>
                    <a:pt x="0" y="466691"/>
                  </a:cubicBezTo>
                  <a:lnTo>
                    <a:pt x="0" y="49521"/>
                  </a:lnTo>
                  <a:cubicBezTo>
                    <a:pt x="0" y="36387"/>
                    <a:pt x="5217" y="23791"/>
                    <a:pt x="14504" y="14504"/>
                  </a:cubicBezTo>
                  <a:cubicBezTo>
                    <a:pt x="23791" y="5217"/>
                    <a:pt x="36387" y="0"/>
                    <a:pt x="49521" y="0"/>
                  </a:cubicBezTo>
                  <a:close/>
                </a:path>
              </a:pathLst>
            </a:custGeom>
            <a:solidFill>
              <a:srgbClr val="FFFFFF"/>
            </a:solidFill>
            <a:ln w="38100" cap="rnd">
              <a:solidFill>
                <a:srgbClr val="000000"/>
              </a:solidFill>
              <a:prstDash val="solid"/>
              <a:round/>
            </a:ln>
          </p:spPr>
        </p:sp>
        <p:sp>
          <p:nvSpPr>
            <p:cNvPr name="TextBox 17" id="17"/>
            <p:cNvSpPr txBox="true"/>
            <p:nvPr/>
          </p:nvSpPr>
          <p:spPr>
            <a:xfrm>
              <a:off x="0" y="-28575"/>
              <a:ext cx="2099917" cy="544787"/>
            </a:xfrm>
            <a:prstGeom prst="rect">
              <a:avLst/>
            </a:prstGeom>
          </p:spPr>
          <p:txBody>
            <a:bodyPr anchor="ctr" rtlCol="false" tIns="50800" lIns="50800" bIns="50800" rIns="50800"/>
            <a:lstStyle/>
            <a:p>
              <a:pPr algn="ctr">
                <a:lnSpc>
                  <a:spcPts val="2799"/>
                </a:lnSpc>
              </a:pPr>
              <a:r>
                <a:rPr lang="en-US" sz="1999" b="true">
                  <a:solidFill>
                    <a:srgbClr val="000000"/>
                  </a:solidFill>
                  <a:latin typeface="Montserrat Bold"/>
                  <a:ea typeface="Montserrat Bold"/>
                  <a:cs typeface="Montserrat Bold"/>
                  <a:sym typeface="Montserrat Bold"/>
                </a:rPr>
                <a:t>Hyperparameter Tuning</a:t>
              </a:r>
            </a:p>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Gunakan Grid Search untuk mencari kombinasi parameter terbaik.</a:t>
              </a:r>
            </a:p>
          </p:txBody>
        </p:sp>
      </p:grpSp>
      <p:sp>
        <p:nvSpPr>
          <p:cNvPr name="TextBox 18" id="18"/>
          <p:cNvSpPr txBox="true"/>
          <p:nvPr/>
        </p:nvSpPr>
        <p:spPr>
          <a:xfrm rot="0">
            <a:off x="335874" y="2437330"/>
            <a:ext cx="17790821" cy="1044575"/>
          </a:xfrm>
          <a:prstGeom prst="rect">
            <a:avLst/>
          </a:prstGeom>
        </p:spPr>
        <p:txBody>
          <a:bodyPr anchor="t" rtlCol="false" tIns="0" lIns="0" bIns="0" rIns="0">
            <a:spAutoFit/>
          </a:bodyPr>
          <a:lstStyle/>
          <a:p>
            <a:pPr algn="just">
              <a:lnSpc>
                <a:spcPts val="2800"/>
              </a:lnSpc>
            </a:pPr>
            <a:r>
              <a:rPr lang="en-US" sz="2000">
                <a:solidFill>
                  <a:srgbClr val="2A3652"/>
                </a:solidFill>
                <a:latin typeface="Montserrat"/>
                <a:ea typeface="Montserrat"/>
                <a:cs typeface="Montserrat"/>
                <a:sym typeface="Montserrat"/>
              </a:rPr>
              <a:t>Mengingat keterbatasan waktu saat ini, langkah berikut dapat dipertimbangkan untuk meningkatkan performa model dalam memprediksi penerimaan tawaran term deposit di tahap selanjutnya.</a:t>
            </a:r>
          </a:p>
          <a:p>
            <a:pPr algn="just">
              <a:lnSpc>
                <a:spcPts val="2800"/>
              </a:lnSpc>
              <a:spcBef>
                <a:spcPct val="0"/>
              </a:spcBef>
            </a:pPr>
          </a:p>
        </p:txBody>
      </p:sp>
      <p:grpSp>
        <p:nvGrpSpPr>
          <p:cNvPr name="Group 19" id="19"/>
          <p:cNvGrpSpPr/>
          <p:nvPr/>
        </p:nvGrpSpPr>
        <p:grpSpPr>
          <a:xfrm rot="0">
            <a:off x="6075344" y="5684466"/>
            <a:ext cx="7409569" cy="793556"/>
            <a:chOff x="0" y="0"/>
            <a:chExt cx="1951491" cy="209002"/>
          </a:xfrm>
        </p:grpSpPr>
        <p:sp>
          <p:nvSpPr>
            <p:cNvPr name="Freeform 20" id="20"/>
            <p:cNvSpPr/>
            <p:nvPr/>
          </p:nvSpPr>
          <p:spPr>
            <a:xfrm flipH="false" flipV="false" rot="0">
              <a:off x="0" y="0"/>
              <a:ext cx="1951491" cy="209002"/>
            </a:xfrm>
            <a:custGeom>
              <a:avLst/>
              <a:gdLst/>
              <a:ahLst/>
              <a:cxnLst/>
              <a:rect r="r" b="b" t="t" l="l"/>
              <a:pathLst>
                <a:path h="209002" w="1951491">
                  <a:moveTo>
                    <a:pt x="53288" y="0"/>
                  </a:moveTo>
                  <a:lnTo>
                    <a:pt x="1898204" y="0"/>
                  </a:lnTo>
                  <a:cubicBezTo>
                    <a:pt x="1912337" y="0"/>
                    <a:pt x="1925890" y="5614"/>
                    <a:pt x="1935884" y="15608"/>
                  </a:cubicBezTo>
                  <a:cubicBezTo>
                    <a:pt x="1945877" y="25601"/>
                    <a:pt x="1951491" y="39155"/>
                    <a:pt x="1951491" y="53288"/>
                  </a:cubicBezTo>
                  <a:lnTo>
                    <a:pt x="1951491" y="155715"/>
                  </a:lnTo>
                  <a:cubicBezTo>
                    <a:pt x="1951491" y="169848"/>
                    <a:pt x="1945877" y="183401"/>
                    <a:pt x="1935884" y="193395"/>
                  </a:cubicBezTo>
                  <a:cubicBezTo>
                    <a:pt x="1925890" y="203388"/>
                    <a:pt x="1912337" y="209002"/>
                    <a:pt x="1898204" y="209002"/>
                  </a:cubicBezTo>
                  <a:lnTo>
                    <a:pt x="53288" y="209002"/>
                  </a:lnTo>
                  <a:cubicBezTo>
                    <a:pt x="39155" y="209002"/>
                    <a:pt x="25601" y="203388"/>
                    <a:pt x="15608" y="193395"/>
                  </a:cubicBezTo>
                  <a:cubicBezTo>
                    <a:pt x="5614" y="183401"/>
                    <a:pt x="0" y="169848"/>
                    <a:pt x="0" y="155715"/>
                  </a:cubicBezTo>
                  <a:lnTo>
                    <a:pt x="0" y="53288"/>
                  </a:lnTo>
                  <a:cubicBezTo>
                    <a:pt x="0" y="39155"/>
                    <a:pt x="5614" y="25601"/>
                    <a:pt x="15608" y="15608"/>
                  </a:cubicBezTo>
                  <a:cubicBezTo>
                    <a:pt x="25601" y="5614"/>
                    <a:pt x="39155" y="0"/>
                    <a:pt x="53288" y="0"/>
                  </a:cubicBezTo>
                  <a:close/>
                </a:path>
              </a:pathLst>
            </a:custGeom>
            <a:solidFill>
              <a:srgbClr val="F8B826"/>
            </a:solidFill>
          </p:spPr>
        </p:sp>
        <p:sp>
          <p:nvSpPr>
            <p:cNvPr name="TextBox 21" id="21"/>
            <p:cNvSpPr txBox="true"/>
            <p:nvPr/>
          </p:nvSpPr>
          <p:spPr>
            <a:xfrm>
              <a:off x="0" y="-38100"/>
              <a:ext cx="1951491" cy="247102"/>
            </a:xfrm>
            <a:prstGeom prst="rect">
              <a:avLst/>
            </a:prstGeom>
          </p:spPr>
          <p:txBody>
            <a:bodyPr anchor="ctr" rtlCol="false" tIns="50800" lIns="50800" bIns="50800" rIns="50800"/>
            <a:lstStyle/>
            <a:p>
              <a:pPr algn="ctr">
                <a:lnSpc>
                  <a:spcPts val="3359"/>
                </a:lnSpc>
              </a:pPr>
              <a:r>
                <a:rPr lang="en-US" b="true" sz="2400">
                  <a:solidFill>
                    <a:srgbClr val="FFFFFF"/>
                  </a:solidFill>
                  <a:latin typeface="Montserrat Medium"/>
                  <a:ea typeface="Montserrat Medium"/>
                  <a:cs typeface="Montserrat Medium"/>
                  <a:sym typeface="Montserrat Medium"/>
                </a:rPr>
                <a:t>Implementasi dan Feedback</a:t>
              </a:r>
            </a:p>
          </p:txBody>
        </p:sp>
      </p:grpSp>
      <p:sp>
        <p:nvSpPr>
          <p:cNvPr name="TextBox 22" id="22"/>
          <p:cNvSpPr txBox="true"/>
          <p:nvPr/>
        </p:nvSpPr>
        <p:spPr>
          <a:xfrm rot="0">
            <a:off x="335874" y="6617726"/>
            <a:ext cx="17790821" cy="1044575"/>
          </a:xfrm>
          <a:prstGeom prst="rect">
            <a:avLst/>
          </a:prstGeom>
        </p:spPr>
        <p:txBody>
          <a:bodyPr anchor="t" rtlCol="false" tIns="0" lIns="0" bIns="0" rIns="0">
            <a:spAutoFit/>
          </a:bodyPr>
          <a:lstStyle/>
          <a:p>
            <a:pPr algn="just">
              <a:lnSpc>
                <a:spcPts val="2800"/>
              </a:lnSpc>
            </a:pPr>
            <a:r>
              <a:rPr lang="en-US" sz="2000">
                <a:solidFill>
                  <a:srgbClr val="2A3652"/>
                </a:solidFill>
                <a:latin typeface="Montserrat"/>
                <a:ea typeface="Montserrat"/>
                <a:cs typeface="Montserrat"/>
                <a:sym typeface="Montserrat"/>
              </a:rPr>
              <a:t>Mengintegrasikan model dalam operasional telemarketing untuk mengidentifikasi calon nasabah potensial, menyesuaikan pendekatan komunikasi dan meningkatkan efektivitas kampanye berbasis data.</a:t>
            </a:r>
          </a:p>
          <a:p>
            <a:pPr algn="just">
              <a:lnSpc>
                <a:spcPts val="2800"/>
              </a:lnSpc>
              <a:spcBef>
                <a:spcPct val="0"/>
              </a:spcBef>
            </a:pPr>
          </a:p>
        </p:txBody>
      </p:sp>
      <p:grpSp>
        <p:nvGrpSpPr>
          <p:cNvPr name="Group 23" id="23"/>
          <p:cNvGrpSpPr/>
          <p:nvPr/>
        </p:nvGrpSpPr>
        <p:grpSpPr>
          <a:xfrm rot="0">
            <a:off x="335874" y="7867088"/>
            <a:ext cx="8803101" cy="1959991"/>
            <a:chOff x="0" y="0"/>
            <a:chExt cx="2318512" cy="516212"/>
          </a:xfrm>
        </p:grpSpPr>
        <p:sp>
          <p:nvSpPr>
            <p:cNvPr name="Freeform 24" id="24"/>
            <p:cNvSpPr/>
            <p:nvPr/>
          </p:nvSpPr>
          <p:spPr>
            <a:xfrm flipH="false" flipV="false" rot="0">
              <a:off x="0" y="0"/>
              <a:ext cx="2318512" cy="516212"/>
            </a:xfrm>
            <a:custGeom>
              <a:avLst/>
              <a:gdLst/>
              <a:ahLst/>
              <a:cxnLst/>
              <a:rect r="r" b="b" t="t" l="l"/>
              <a:pathLst>
                <a:path h="516212" w="2318512">
                  <a:moveTo>
                    <a:pt x="44852" y="0"/>
                  </a:moveTo>
                  <a:lnTo>
                    <a:pt x="2273660" y="0"/>
                  </a:lnTo>
                  <a:cubicBezTo>
                    <a:pt x="2285556" y="0"/>
                    <a:pt x="2296964" y="4725"/>
                    <a:pt x="2305375" y="13137"/>
                  </a:cubicBezTo>
                  <a:cubicBezTo>
                    <a:pt x="2313787" y="21548"/>
                    <a:pt x="2318512" y="32957"/>
                    <a:pt x="2318512" y="44852"/>
                  </a:cubicBezTo>
                  <a:lnTo>
                    <a:pt x="2318512" y="471359"/>
                  </a:lnTo>
                  <a:cubicBezTo>
                    <a:pt x="2318512" y="496131"/>
                    <a:pt x="2298431" y="516212"/>
                    <a:pt x="2273660" y="516212"/>
                  </a:cubicBezTo>
                  <a:lnTo>
                    <a:pt x="44852" y="516212"/>
                  </a:lnTo>
                  <a:cubicBezTo>
                    <a:pt x="20081" y="516212"/>
                    <a:pt x="0" y="496131"/>
                    <a:pt x="0" y="471359"/>
                  </a:cubicBezTo>
                  <a:lnTo>
                    <a:pt x="0" y="44852"/>
                  </a:lnTo>
                  <a:cubicBezTo>
                    <a:pt x="0" y="20081"/>
                    <a:pt x="20081" y="0"/>
                    <a:pt x="44852" y="0"/>
                  </a:cubicBezTo>
                  <a:close/>
                </a:path>
              </a:pathLst>
            </a:custGeom>
            <a:solidFill>
              <a:srgbClr val="FFFFFF"/>
            </a:solidFill>
            <a:ln w="38100" cap="rnd">
              <a:solidFill>
                <a:srgbClr val="000000"/>
              </a:solidFill>
              <a:prstDash val="solid"/>
              <a:round/>
            </a:ln>
          </p:spPr>
        </p:sp>
        <p:sp>
          <p:nvSpPr>
            <p:cNvPr name="TextBox 25" id="25"/>
            <p:cNvSpPr txBox="true"/>
            <p:nvPr/>
          </p:nvSpPr>
          <p:spPr>
            <a:xfrm>
              <a:off x="0" y="-28575"/>
              <a:ext cx="2318512" cy="544787"/>
            </a:xfrm>
            <a:prstGeom prst="rect">
              <a:avLst/>
            </a:prstGeom>
          </p:spPr>
          <p:txBody>
            <a:bodyPr anchor="ctr" rtlCol="false" tIns="50800" lIns="50800" bIns="50800" rIns="50800"/>
            <a:lstStyle/>
            <a:p>
              <a:pPr algn="ctr">
                <a:lnSpc>
                  <a:spcPts val="2799"/>
                </a:lnSpc>
              </a:pPr>
              <a:r>
                <a:rPr lang="en-US" sz="1999" b="true">
                  <a:solidFill>
                    <a:srgbClr val="000000"/>
                  </a:solidFill>
                  <a:latin typeface="Montserrat Bold"/>
                  <a:ea typeface="Montserrat Bold"/>
                  <a:cs typeface="Montserrat Bold"/>
                  <a:sym typeface="Montserrat Bold"/>
                </a:rPr>
                <a:t>Integrasi Model dalam Skrip Telemarketing</a:t>
              </a:r>
            </a:p>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Tampilkan skor prediksi nasabah sebelum panggilan.</a:t>
              </a:r>
            </a:p>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Kategorisasi: Hot leads (tinggi) vs. Cold leads (rendah).</a:t>
              </a:r>
            </a:p>
          </p:txBody>
        </p:sp>
      </p:grpSp>
      <p:grpSp>
        <p:nvGrpSpPr>
          <p:cNvPr name="Group 26" id="26"/>
          <p:cNvGrpSpPr/>
          <p:nvPr/>
        </p:nvGrpSpPr>
        <p:grpSpPr>
          <a:xfrm rot="0">
            <a:off x="9489773" y="7690876"/>
            <a:ext cx="8320372" cy="2312416"/>
            <a:chOff x="0" y="0"/>
            <a:chExt cx="2191374" cy="609031"/>
          </a:xfrm>
        </p:grpSpPr>
        <p:sp>
          <p:nvSpPr>
            <p:cNvPr name="Freeform 27" id="27"/>
            <p:cNvSpPr/>
            <p:nvPr/>
          </p:nvSpPr>
          <p:spPr>
            <a:xfrm flipH="false" flipV="false" rot="0">
              <a:off x="0" y="0"/>
              <a:ext cx="2191374" cy="609031"/>
            </a:xfrm>
            <a:custGeom>
              <a:avLst/>
              <a:gdLst/>
              <a:ahLst/>
              <a:cxnLst/>
              <a:rect r="r" b="b" t="t" l="l"/>
              <a:pathLst>
                <a:path h="609031" w="2191374">
                  <a:moveTo>
                    <a:pt x="47454" y="0"/>
                  </a:moveTo>
                  <a:lnTo>
                    <a:pt x="2143919" y="0"/>
                  </a:lnTo>
                  <a:cubicBezTo>
                    <a:pt x="2156505" y="0"/>
                    <a:pt x="2168575" y="5000"/>
                    <a:pt x="2177474" y="13899"/>
                  </a:cubicBezTo>
                  <a:cubicBezTo>
                    <a:pt x="2186374" y="22798"/>
                    <a:pt x="2191374" y="34869"/>
                    <a:pt x="2191374" y="47454"/>
                  </a:cubicBezTo>
                  <a:lnTo>
                    <a:pt x="2191374" y="561577"/>
                  </a:lnTo>
                  <a:cubicBezTo>
                    <a:pt x="2191374" y="574163"/>
                    <a:pt x="2186374" y="586233"/>
                    <a:pt x="2177474" y="595132"/>
                  </a:cubicBezTo>
                  <a:cubicBezTo>
                    <a:pt x="2168575" y="604032"/>
                    <a:pt x="2156505" y="609031"/>
                    <a:pt x="2143919" y="609031"/>
                  </a:cubicBezTo>
                  <a:lnTo>
                    <a:pt x="47454" y="609031"/>
                  </a:lnTo>
                  <a:cubicBezTo>
                    <a:pt x="34869" y="609031"/>
                    <a:pt x="22798" y="604032"/>
                    <a:pt x="13899" y="595132"/>
                  </a:cubicBezTo>
                  <a:cubicBezTo>
                    <a:pt x="5000" y="586233"/>
                    <a:pt x="0" y="574163"/>
                    <a:pt x="0" y="561577"/>
                  </a:cubicBezTo>
                  <a:lnTo>
                    <a:pt x="0" y="47454"/>
                  </a:lnTo>
                  <a:cubicBezTo>
                    <a:pt x="0" y="34869"/>
                    <a:pt x="5000" y="22798"/>
                    <a:pt x="13899" y="13899"/>
                  </a:cubicBezTo>
                  <a:cubicBezTo>
                    <a:pt x="22798" y="5000"/>
                    <a:pt x="34869" y="0"/>
                    <a:pt x="47454" y="0"/>
                  </a:cubicBezTo>
                  <a:close/>
                </a:path>
              </a:pathLst>
            </a:custGeom>
            <a:solidFill>
              <a:srgbClr val="FFFFFF"/>
            </a:solidFill>
            <a:ln w="38100" cap="rnd">
              <a:solidFill>
                <a:srgbClr val="000000"/>
              </a:solidFill>
              <a:prstDash val="solid"/>
              <a:round/>
            </a:ln>
          </p:spPr>
        </p:sp>
        <p:sp>
          <p:nvSpPr>
            <p:cNvPr name="TextBox 28" id="28"/>
            <p:cNvSpPr txBox="true"/>
            <p:nvPr/>
          </p:nvSpPr>
          <p:spPr>
            <a:xfrm>
              <a:off x="0" y="-28575"/>
              <a:ext cx="2191374" cy="637606"/>
            </a:xfrm>
            <a:prstGeom prst="rect">
              <a:avLst/>
            </a:prstGeom>
          </p:spPr>
          <p:txBody>
            <a:bodyPr anchor="ctr" rtlCol="false" tIns="50800" lIns="50800" bIns="50800" rIns="50800"/>
            <a:lstStyle/>
            <a:p>
              <a:pPr algn="ctr">
                <a:lnSpc>
                  <a:spcPts val="2799"/>
                </a:lnSpc>
              </a:pPr>
              <a:r>
                <a:rPr lang="en-US" sz="1999" b="true">
                  <a:solidFill>
                    <a:srgbClr val="000000"/>
                  </a:solidFill>
                  <a:latin typeface="Montserrat Bold"/>
                  <a:ea typeface="Montserrat Bold"/>
                  <a:cs typeface="Montserrat Bold"/>
                  <a:sym typeface="Montserrat Bold"/>
                </a:rPr>
                <a:t>Siklus Pembaruan Model</a:t>
              </a:r>
            </a:p>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Gunakan feedback dari telemarketing untuk menyempurnakan model.</a:t>
              </a:r>
            </a:p>
            <a:p>
              <a:pPr algn="just" marL="431799" indent="-215899" lvl="1">
                <a:lnSpc>
                  <a:spcPts val="2799"/>
                </a:lnSpc>
                <a:buFont typeface="Arial"/>
                <a:buChar char="•"/>
              </a:pPr>
              <a:r>
                <a:rPr lang="en-US" sz="1999">
                  <a:solidFill>
                    <a:srgbClr val="000000"/>
                  </a:solidFill>
                  <a:latin typeface="Montserrat"/>
                  <a:ea typeface="Montserrat"/>
                  <a:cs typeface="Montserrat"/>
                  <a:sym typeface="Montserrat"/>
                </a:rPr>
                <a:t>Update model secara berkala sesuai hasil kampanye terbaru.</a:t>
              </a:r>
            </a:p>
          </p:txBody>
        </p:sp>
      </p:gr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23024" y="3689220"/>
            <a:ext cx="15041953" cy="1634731"/>
            <a:chOff x="0" y="0"/>
            <a:chExt cx="20055937" cy="2179642"/>
          </a:xfrm>
        </p:grpSpPr>
        <p:sp>
          <p:nvSpPr>
            <p:cNvPr name="TextBox 3" id="3"/>
            <p:cNvSpPr txBox="true"/>
            <p:nvPr/>
          </p:nvSpPr>
          <p:spPr>
            <a:xfrm rot="0">
              <a:off x="0" y="506417"/>
              <a:ext cx="20055937" cy="1190625"/>
            </a:xfrm>
            <a:prstGeom prst="rect">
              <a:avLst/>
            </a:prstGeom>
          </p:spPr>
          <p:txBody>
            <a:bodyPr anchor="t" rtlCol="false" tIns="0" lIns="0" bIns="0" rIns="0">
              <a:spAutoFit/>
            </a:bodyPr>
            <a:lstStyle/>
            <a:p>
              <a:pPr algn="ctr" marL="0" indent="0" lvl="0">
                <a:lnSpc>
                  <a:spcPts val="6900"/>
                </a:lnSpc>
                <a:spcBef>
                  <a:spcPct val="0"/>
                </a:spcBef>
              </a:pPr>
              <a:r>
                <a:rPr lang="en-US" b="true" sz="6000" spc="-60">
                  <a:solidFill>
                    <a:srgbClr val="2A3652"/>
                  </a:solidFill>
                  <a:latin typeface="Montserrat Bold"/>
                  <a:ea typeface="Montserrat Bold"/>
                  <a:cs typeface="Montserrat Bold"/>
                  <a:sym typeface="Montserrat Bold"/>
                </a:rPr>
                <a:t>THANK YOU</a:t>
              </a:r>
            </a:p>
          </p:txBody>
        </p:sp>
        <p:sp>
          <p:nvSpPr>
            <p:cNvPr name="AutoShape 4" id="4"/>
            <p:cNvSpPr/>
            <p:nvPr/>
          </p:nvSpPr>
          <p:spPr>
            <a:xfrm>
              <a:off x="0" y="12700"/>
              <a:ext cx="20055937" cy="0"/>
            </a:xfrm>
            <a:prstGeom prst="line">
              <a:avLst/>
            </a:prstGeom>
            <a:ln cap="flat" w="25400">
              <a:solidFill>
                <a:srgbClr val="FFDE59"/>
              </a:solidFill>
              <a:prstDash val="solid"/>
              <a:headEnd type="none" len="sm" w="sm"/>
              <a:tailEnd type="none" len="sm" w="sm"/>
            </a:ln>
          </p:spPr>
        </p:sp>
        <p:sp>
          <p:nvSpPr>
            <p:cNvPr name="AutoShape 5" id="5"/>
            <p:cNvSpPr/>
            <p:nvPr/>
          </p:nvSpPr>
          <p:spPr>
            <a:xfrm>
              <a:off x="0" y="2166942"/>
              <a:ext cx="20055937" cy="0"/>
            </a:xfrm>
            <a:prstGeom prst="line">
              <a:avLst/>
            </a:prstGeom>
            <a:ln cap="flat" w="25400">
              <a:solidFill>
                <a:srgbClr val="FFDE59"/>
              </a:solidFill>
              <a:prstDash val="solid"/>
              <a:headEnd type="none" len="sm" w="sm"/>
              <a:tailEnd type="none" len="sm" w="sm"/>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grpSp>
        <p:nvGrpSpPr>
          <p:cNvPr name="Group 2" id="2"/>
          <p:cNvGrpSpPr/>
          <p:nvPr/>
        </p:nvGrpSpPr>
        <p:grpSpPr>
          <a:xfrm rot="0">
            <a:off x="7220182" y="2098180"/>
            <a:ext cx="3126165" cy="813255"/>
            <a:chOff x="0" y="0"/>
            <a:chExt cx="823352" cy="214191"/>
          </a:xfrm>
        </p:grpSpPr>
        <p:sp>
          <p:nvSpPr>
            <p:cNvPr name="Freeform 3" id="3"/>
            <p:cNvSpPr/>
            <p:nvPr/>
          </p:nvSpPr>
          <p:spPr>
            <a:xfrm flipH="false" flipV="false" rot="0">
              <a:off x="0" y="0"/>
              <a:ext cx="823352" cy="214191"/>
            </a:xfrm>
            <a:custGeom>
              <a:avLst/>
              <a:gdLst/>
              <a:ahLst/>
              <a:cxnLst/>
              <a:rect r="r" b="b" t="t" l="l"/>
              <a:pathLst>
                <a:path h="214191" w="823352">
                  <a:moveTo>
                    <a:pt x="107095" y="0"/>
                  </a:moveTo>
                  <a:lnTo>
                    <a:pt x="716257" y="0"/>
                  </a:lnTo>
                  <a:cubicBezTo>
                    <a:pt x="775404" y="0"/>
                    <a:pt x="823352" y="47948"/>
                    <a:pt x="823352" y="107095"/>
                  </a:cubicBezTo>
                  <a:lnTo>
                    <a:pt x="823352" y="107095"/>
                  </a:lnTo>
                  <a:cubicBezTo>
                    <a:pt x="823352" y="135499"/>
                    <a:pt x="812069" y="162739"/>
                    <a:pt x="791985" y="182823"/>
                  </a:cubicBezTo>
                  <a:cubicBezTo>
                    <a:pt x="771900" y="202907"/>
                    <a:pt x="744660" y="214191"/>
                    <a:pt x="716257" y="214191"/>
                  </a:cubicBezTo>
                  <a:lnTo>
                    <a:pt x="107095" y="214191"/>
                  </a:lnTo>
                  <a:cubicBezTo>
                    <a:pt x="47948" y="214191"/>
                    <a:pt x="0" y="166242"/>
                    <a:pt x="0" y="107095"/>
                  </a:cubicBezTo>
                  <a:lnTo>
                    <a:pt x="0" y="107095"/>
                  </a:lnTo>
                  <a:cubicBezTo>
                    <a:pt x="0" y="47948"/>
                    <a:pt x="47948" y="0"/>
                    <a:pt x="107095" y="0"/>
                  </a:cubicBezTo>
                  <a:close/>
                </a:path>
              </a:pathLst>
            </a:custGeom>
            <a:solidFill>
              <a:srgbClr val="F8B826"/>
            </a:solidFill>
          </p:spPr>
        </p:sp>
        <p:sp>
          <p:nvSpPr>
            <p:cNvPr name="TextBox 4" id="4"/>
            <p:cNvSpPr txBox="true"/>
            <p:nvPr/>
          </p:nvSpPr>
          <p:spPr>
            <a:xfrm>
              <a:off x="0" y="-38100"/>
              <a:ext cx="823352" cy="25229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770478" y="2098180"/>
            <a:ext cx="2183691" cy="813255"/>
            <a:chOff x="0" y="0"/>
            <a:chExt cx="575128" cy="214191"/>
          </a:xfrm>
        </p:grpSpPr>
        <p:sp>
          <p:nvSpPr>
            <p:cNvPr name="Freeform 6" id="6"/>
            <p:cNvSpPr/>
            <p:nvPr/>
          </p:nvSpPr>
          <p:spPr>
            <a:xfrm flipH="false" flipV="false" rot="0">
              <a:off x="0" y="0"/>
              <a:ext cx="575128" cy="214191"/>
            </a:xfrm>
            <a:custGeom>
              <a:avLst/>
              <a:gdLst/>
              <a:ahLst/>
              <a:cxnLst/>
              <a:rect r="r" b="b" t="t" l="l"/>
              <a:pathLst>
                <a:path h="214191" w="575128">
                  <a:moveTo>
                    <a:pt x="107095" y="0"/>
                  </a:moveTo>
                  <a:lnTo>
                    <a:pt x="468033" y="0"/>
                  </a:lnTo>
                  <a:cubicBezTo>
                    <a:pt x="496437" y="0"/>
                    <a:pt x="523677" y="11283"/>
                    <a:pt x="543761" y="31367"/>
                  </a:cubicBezTo>
                  <a:cubicBezTo>
                    <a:pt x="563845" y="51452"/>
                    <a:pt x="575128" y="78692"/>
                    <a:pt x="575128" y="107095"/>
                  </a:cubicBezTo>
                  <a:lnTo>
                    <a:pt x="575128" y="107095"/>
                  </a:lnTo>
                  <a:cubicBezTo>
                    <a:pt x="575128" y="166242"/>
                    <a:pt x="527180" y="214191"/>
                    <a:pt x="468033" y="214191"/>
                  </a:cubicBezTo>
                  <a:lnTo>
                    <a:pt x="107095" y="214191"/>
                  </a:lnTo>
                  <a:cubicBezTo>
                    <a:pt x="47948" y="214191"/>
                    <a:pt x="0" y="166242"/>
                    <a:pt x="0" y="107095"/>
                  </a:cubicBezTo>
                  <a:lnTo>
                    <a:pt x="0" y="107095"/>
                  </a:lnTo>
                  <a:cubicBezTo>
                    <a:pt x="0" y="47948"/>
                    <a:pt x="47948" y="0"/>
                    <a:pt x="107095" y="0"/>
                  </a:cubicBezTo>
                  <a:close/>
                </a:path>
              </a:pathLst>
            </a:custGeom>
            <a:solidFill>
              <a:srgbClr val="F8B826"/>
            </a:solidFill>
          </p:spPr>
        </p:sp>
        <p:sp>
          <p:nvSpPr>
            <p:cNvPr name="TextBox 7" id="7"/>
            <p:cNvSpPr txBox="true"/>
            <p:nvPr/>
          </p:nvSpPr>
          <p:spPr>
            <a:xfrm>
              <a:off x="0" y="-38100"/>
              <a:ext cx="575128" cy="252291"/>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427468" y="362352"/>
            <a:ext cx="4186328" cy="827871"/>
            <a:chOff x="0" y="0"/>
            <a:chExt cx="5581771" cy="1103828"/>
          </a:xfrm>
        </p:grpSpPr>
        <p:sp>
          <p:nvSpPr>
            <p:cNvPr name="Freeform 9" id="9"/>
            <p:cNvSpPr/>
            <p:nvPr/>
          </p:nvSpPr>
          <p:spPr>
            <a:xfrm flipH="false" flipV="false" rot="0">
              <a:off x="0" y="0"/>
              <a:ext cx="1120121" cy="1103828"/>
            </a:xfrm>
            <a:custGeom>
              <a:avLst/>
              <a:gdLst/>
              <a:ahLst/>
              <a:cxnLst/>
              <a:rect r="r" b="b" t="t" l="l"/>
              <a:pathLst>
                <a:path h="1103828" w="1120121">
                  <a:moveTo>
                    <a:pt x="0" y="0"/>
                  </a:moveTo>
                  <a:lnTo>
                    <a:pt x="1120121" y="0"/>
                  </a:lnTo>
                  <a:lnTo>
                    <a:pt x="1120121" y="1103828"/>
                  </a:lnTo>
                  <a:lnTo>
                    <a:pt x="0" y="1103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552616" y="360321"/>
              <a:ext cx="4029155" cy="383186"/>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grpSp>
      <p:pic>
        <p:nvPicPr>
          <p:cNvPr name="Picture 11" id="11"/>
          <p:cNvPicPr>
            <a:picLocks noChangeAspect="true"/>
          </p:cNvPicPr>
          <p:nvPr/>
        </p:nvPicPr>
        <p:blipFill>
          <a:blip r:embed="rId4"/>
          <a:stretch>
            <a:fillRect/>
          </a:stretch>
        </p:blipFill>
        <p:spPr>
          <a:xfrm rot="0">
            <a:off x="303806" y="2556796"/>
            <a:ext cx="5047798" cy="5047798"/>
          </a:xfrm>
          <a:prstGeom prst="rect">
            <a:avLst/>
          </a:prstGeom>
        </p:spPr>
      </p:pic>
      <p:pic>
        <p:nvPicPr>
          <p:cNvPr name="Picture 12" id="12"/>
          <p:cNvPicPr>
            <a:picLocks noChangeAspect="true"/>
          </p:cNvPicPr>
          <p:nvPr/>
        </p:nvPicPr>
        <p:blipFill>
          <a:blip r:embed="rId5"/>
          <a:stretch>
            <a:fillRect/>
          </a:stretch>
        </p:blipFill>
        <p:spPr>
          <a:xfrm rot="0">
            <a:off x="6141946" y="1202914"/>
            <a:ext cx="12938826" cy="7216122"/>
          </a:xfrm>
          <a:prstGeom prst="rect">
            <a:avLst/>
          </a:prstGeom>
        </p:spPr>
      </p:pic>
      <p:sp>
        <p:nvSpPr>
          <p:cNvPr name="AutoShape 13" id="13"/>
          <p:cNvSpPr/>
          <p:nvPr/>
        </p:nvSpPr>
        <p:spPr>
          <a:xfrm>
            <a:off x="2954169" y="2512612"/>
            <a:ext cx="4266013" cy="0"/>
          </a:xfrm>
          <a:prstGeom prst="line">
            <a:avLst/>
          </a:prstGeom>
          <a:ln cap="flat" w="38100">
            <a:solidFill>
              <a:srgbClr val="FFFFFF"/>
            </a:solidFill>
            <a:prstDash val="solid"/>
            <a:headEnd type="none" len="sm" w="sm"/>
            <a:tailEnd type="arrow" len="sm" w="med"/>
          </a:ln>
        </p:spPr>
      </p:sp>
      <p:sp>
        <p:nvSpPr>
          <p:cNvPr name="TextBox 14" id="14"/>
          <p:cNvSpPr txBox="true"/>
          <p:nvPr/>
        </p:nvSpPr>
        <p:spPr>
          <a:xfrm rot="0">
            <a:off x="4825798" y="269875"/>
            <a:ext cx="12637711" cy="1022350"/>
          </a:xfrm>
          <a:prstGeom prst="rect">
            <a:avLst/>
          </a:prstGeom>
        </p:spPr>
        <p:txBody>
          <a:bodyPr anchor="t" rtlCol="false" tIns="0" lIns="0" bIns="0" rIns="0">
            <a:spAutoFit/>
          </a:bodyPr>
          <a:lstStyle/>
          <a:p>
            <a:pPr algn="l" marL="0" indent="0" lvl="0">
              <a:lnSpc>
                <a:spcPts val="4025"/>
              </a:lnSpc>
              <a:spcBef>
                <a:spcPct val="0"/>
              </a:spcBef>
            </a:pPr>
            <a:r>
              <a:rPr lang="en-US" b="true" sz="3500" spc="-35">
                <a:solidFill>
                  <a:srgbClr val="FFFFFF"/>
                </a:solidFill>
                <a:latin typeface="Montserrat Bold"/>
                <a:ea typeface="Montserrat Bold"/>
                <a:cs typeface="Montserrat Bold"/>
                <a:sym typeface="Montserrat Bold"/>
              </a:rPr>
              <a:t>STRATEGI KAMPANYE SAAT INI BELUM EFEKTIF, MENGHASILKAN 11% CONVERSION RATE</a:t>
            </a:r>
          </a:p>
        </p:txBody>
      </p:sp>
      <p:sp>
        <p:nvSpPr>
          <p:cNvPr name="TextBox 15" id="15"/>
          <p:cNvSpPr txBox="true"/>
          <p:nvPr/>
        </p:nvSpPr>
        <p:spPr>
          <a:xfrm rot="0">
            <a:off x="2161529" y="4820500"/>
            <a:ext cx="1369070" cy="652463"/>
          </a:xfrm>
          <a:prstGeom prst="rect">
            <a:avLst/>
          </a:prstGeom>
        </p:spPr>
        <p:txBody>
          <a:bodyPr anchor="t" rtlCol="false" tIns="0" lIns="0" bIns="0" rIns="0">
            <a:spAutoFit/>
          </a:bodyPr>
          <a:lstStyle/>
          <a:p>
            <a:pPr algn="ctr">
              <a:lnSpc>
                <a:spcPts val="4025"/>
              </a:lnSpc>
            </a:pPr>
            <a:r>
              <a:rPr lang="en-US" b="true" sz="3500" spc="-35">
                <a:solidFill>
                  <a:srgbClr val="FFFFFF"/>
                </a:solidFill>
                <a:latin typeface="Montserrat Bold"/>
                <a:ea typeface="Montserrat Bold"/>
                <a:cs typeface="Montserrat Bold"/>
                <a:sym typeface="Montserrat Bold"/>
              </a:rPr>
              <a:t>39,971</a:t>
            </a:r>
          </a:p>
          <a:p>
            <a:pPr algn="ctr">
              <a:lnSpc>
                <a:spcPts val="1149"/>
              </a:lnSpc>
              <a:spcBef>
                <a:spcPct val="0"/>
              </a:spcBef>
            </a:pPr>
            <a:r>
              <a:rPr lang="en-US" sz="999" i="true" spc="-9">
                <a:solidFill>
                  <a:srgbClr val="FFFFFF"/>
                </a:solidFill>
                <a:latin typeface="Montserrat Italics"/>
                <a:ea typeface="Montserrat Italics"/>
                <a:cs typeface="Montserrat Italics"/>
                <a:sym typeface="Montserrat Italics"/>
              </a:rPr>
              <a:t>*setelah cleaning</a:t>
            </a:r>
          </a:p>
        </p:txBody>
      </p:sp>
      <p:sp>
        <p:nvSpPr>
          <p:cNvPr name="TextBox 16" id="16"/>
          <p:cNvSpPr txBox="true"/>
          <p:nvPr/>
        </p:nvSpPr>
        <p:spPr>
          <a:xfrm rot="0">
            <a:off x="1805960" y="3438306"/>
            <a:ext cx="867073" cy="358775"/>
          </a:xfrm>
          <a:prstGeom prst="rect">
            <a:avLst/>
          </a:prstGeom>
        </p:spPr>
        <p:txBody>
          <a:bodyPr anchor="t" rtlCol="false" tIns="0" lIns="0" bIns="0" rIns="0">
            <a:spAutoFit/>
          </a:bodyPr>
          <a:lstStyle/>
          <a:p>
            <a:pPr algn="ctr">
              <a:lnSpc>
                <a:spcPts val="2874"/>
              </a:lnSpc>
              <a:spcBef>
                <a:spcPct val="0"/>
              </a:spcBef>
            </a:pPr>
            <a:r>
              <a:rPr lang="en-US" sz="2499" spc="-24">
                <a:solidFill>
                  <a:srgbClr val="0B2442"/>
                </a:solidFill>
                <a:latin typeface="Montserrat"/>
                <a:ea typeface="Montserrat"/>
                <a:cs typeface="Montserrat"/>
                <a:sym typeface="Montserrat"/>
              </a:rPr>
              <a:t>4,486</a:t>
            </a:r>
          </a:p>
        </p:txBody>
      </p:sp>
      <p:sp>
        <p:nvSpPr>
          <p:cNvPr name="TextBox 17" id="17"/>
          <p:cNvSpPr txBox="true"/>
          <p:nvPr/>
        </p:nvSpPr>
        <p:spPr>
          <a:xfrm rot="0">
            <a:off x="2804318" y="6394804"/>
            <a:ext cx="999083" cy="358775"/>
          </a:xfrm>
          <a:prstGeom prst="rect">
            <a:avLst/>
          </a:prstGeom>
        </p:spPr>
        <p:txBody>
          <a:bodyPr anchor="t" rtlCol="false" tIns="0" lIns="0" bIns="0" rIns="0">
            <a:spAutoFit/>
          </a:bodyPr>
          <a:lstStyle/>
          <a:p>
            <a:pPr algn="ctr">
              <a:lnSpc>
                <a:spcPts val="2874"/>
              </a:lnSpc>
              <a:spcBef>
                <a:spcPct val="0"/>
              </a:spcBef>
            </a:pPr>
            <a:r>
              <a:rPr lang="en-US" sz="2499" spc="-24">
                <a:solidFill>
                  <a:srgbClr val="0B2442"/>
                </a:solidFill>
                <a:latin typeface="Montserrat"/>
                <a:ea typeface="Montserrat"/>
                <a:cs typeface="Montserrat"/>
                <a:sym typeface="Montserrat"/>
              </a:rPr>
              <a:t>35,845</a:t>
            </a:r>
          </a:p>
        </p:txBody>
      </p:sp>
      <p:sp>
        <p:nvSpPr>
          <p:cNvPr name="TextBox 18" id="18"/>
          <p:cNvSpPr txBox="true"/>
          <p:nvPr/>
        </p:nvSpPr>
        <p:spPr>
          <a:xfrm rot="0">
            <a:off x="13812655" y="4899025"/>
            <a:ext cx="1095673" cy="517525"/>
          </a:xfrm>
          <a:prstGeom prst="rect">
            <a:avLst/>
          </a:prstGeom>
        </p:spPr>
        <p:txBody>
          <a:bodyPr anchor="t" rtlCol="false" tIns="0" lIns="0" bIns="0" rIns="0">
            <a:spAutoFit/>
          </a:bodyPr>
          <a:lstStyle/>
          <a:p>
            <a:pPr algn="ctr">
              <a:lnSpc>
                <a:spcPts val="4025"/>
              </a:lnSpc>
              <a:spcBef>
                <a:spcPct val="0"/>
              </a:spcBef>
            </a:pPr>
            <a:r>
              <a:rPr lang="en-US" b="true" sz="3500" spc="-35">
                <a:solidFill>
                  <a:srgbClr val="FFFFFF"/>
                </a:solidFill>
                <a:latin typeface="Montserrat Bold"/>
                <a:ea typeface="Montserrat Bold"/>
                <a:cs typeface="Montserrat Bold"/>
                <a:sym typeface="Montserrat Bold"/>
              </a:rPr>
              <a:t>11.3%</a:t>
            </a:r>
          </a:p>
        </p:txBody>
      </p:sp>
      <p:sp>
        <p:nvSpPr>
          <p:cNvPr name="TextBox 19" id="19"/>
          <p:cNvSpPr txBox="true"/>
          <p:nvPr/>
        </p:nvSpPr>
        <p:spPr>
          <a:xfrm rot="0">
            <a:off x="7402008" y="2307627"/>
            <a:ext cx="2786732" cy="333375"/>
          </a:xfrm>
          <a:prstGeom prst="rect">
            <a:avLst/>
          </a:prstGeom>
        </p:spPr>
        <p:txBody>
          <a:bodyPr anchor="t" rtlCol="false" tIns="0" lIns="0" bIns="0" rIns="0">
            <a:spAutoFit/>
          </a:bodyPr>
          <a:lstStyle/>
          <a:p>
            <a:pPr algn="ctr">
              <a:lnSpc>
                <a:spcPts val="2639"/>
              </a:lnSpc>
              <a:spcBef>
                <a:spcPct val="0"/>
              </a:spcBef>
            </a:pPr>
            <a:r>
              <a:rPr lang="en-US" sz="2199">
                <a:solidFill>
                  <a:srgbClr val="FFFFFF"/>
                </a:solidFill>
                <a:latin typeface="Montserrat"/>
                <a:ea typeface="Montserrat"/>
                <a:cs typeface="Montserrat"/>
                <a:sym typeface="Montserrat"/>
              </a:rPr>
              <a:t>CONVERSION RATE</a:t>
            </a:r>
          </a:p>
        </p:txBody>
      </p:sp>
      <p:sp>
        <p:nvSpPr>
          <p:cNvPr name="TextBox 20" id="20"/>
          <p:cNvSpPr txBox="true"/>
          <p:nvPr/>
        </p:nvSpPr>
        <p:spPr>
          <a:xfrm rot="0">
            <a:off x="5030007" y="7740850"/>
            <a:ext cx="12229293" cy="2389505"/>
          </a:xfrm>
          <a:prstGeom prst="rect">
            <a:avLst/>
          </a:prstGeom>
        </p:spPr>
        <p:txBody>
          <a:bodyPr anchor="t" rtlCol="false" tIns="0" lIns="0" bIns="0" rIns="0">
            <a:spAutoFit/>
          </a:bodyPr>
          <a:lstStyle/>
          <a:p>
            <a:pPr algn="l">
              <a:lnSpc>
                <a:spcPts val="3220"/>
              </a:lnSpc>
            </a:pPr>
            <a:r>
              <a:rPr lang="en-US" sz="2300" b="true">
                <a:solidFill>
                  <a:srgbClr val="FFFFFF"/>
                </a:solidFill>
                <a:latin typeface="Montserrat Bold"/>
                <a:ea typeface="Montserrat Bold"/>
                <a:cs typeface="Montserrat Bold"/>
                <a:sym typeface="Montserrat Bold"/>
              </a:rPr>
              <a:t>Dari 39,971 nasabah yang dihubungi saat ini hanya 4,486 (11,3 %) yang menerima penawaran deposito berjangka, angka ini menunjukkan bahwa sebagian besar nasabah menolak penawaran, menandakan bahwa kampanye telemarketing yang dilakukan belum sepenuhnya efektif dalam meningkatkan konversi.</a:t>
            </a:r>
          </a:p>
          <a:p>
            <a:pPr algn="l">
              <a:lnSpc>
                <a:spcPts val="3220"/>
              </a:lnSpc>
            </a:pPr>
          </a:p>
        </p:txBody>
      </p:sp>
      <p:sp>
        <p:nvSpPr>
          <p:cNvPr name="TextBox 21" id="21"/>
          <p:cNvSpPr txBox="true"/>
          <p:nvPr/>
        </p:nvSpPr>
        <p:spPr>
          <a:xfrm rot="0">
            <a:off x="1116357" y="2147487"/>
            <a:ext cx="1491933" cy="692150"/>
          </a:xfrm>
          <a:prstGeom prst="rect">
            <a:avLst/>
          </a:prstGeom>
        </p:spPr>
        <p:txBody>
          <a:bodyPr anchor="t" rtlCol="false" tIns="0" lIns="0" bIns="0" rIns="0">
            <a:spAutoFit/>
          </a:bodyPr>
          <a:lstStyle/>
          <a:p>
            <a:pPr algn="ctr">
              <a:lnSpc>
                <a:spcPts val="2800"/>
              </a:lnSpc>
            </a:pPr>
            <a:r>
              <a:rPr lang="en-US" sz="2000">
                <a:solidFill>
                  <a:srgbClr val="FFFFFF"/>
                </a:solidFill>
                <a:latin typeface="Montserrat"/>
                <a:ea typeface="Montserrat"/>
                <a:cs typeface="Montserrat"/>
                <a:sym typeface="Montserrat"/>
              </a:rPr>
              <a:t>Menerima</a:t>
            </a:r>
          </a:p>
          <a:p>
            <a:pPr algn="ctr">
              <a:lnSpc>
                <a:spcPts val="2800"/>
              </a:lnSpc>
            </a:pPr>
            <a:r>
              <a:rPr lang="en-US" sz="2000">
                <a:solidFill>
                  <a:srgbClr val="FFFFFF"/>
                </a:solidFill>
                <a:latin typeface="Montserrat"/>
                <a:ea typeface="Montserrat"/>
                <a:cs typeface="Montserrat"/>
                <a:sym typeface="Montserrat"/>
              </a:rPr>
              <a:t>11.3 %</a:t>
            </a:r>
          </a:p>
        </p:txBody>
      </p:sp>
      <p:sp>
        <p:nvSpPr>
          <p:cNvPr name="TextBox 22" id="22"/>
          <p:cNvSpPr txBox="true"/>
          <p:nvPr/>
        </p:nvSpPr>
        <p:spPr>
          <a:xfrm rot="0">
            <a:off x="4765825" y="5872516"/>
            <a:ext cx="1491933" cy="692150"/>
          </a:xfrm>
          <a:prstGeom prst="rect">
            <a:avLst/>
          </a:prstGeom>
        </p:spPr>
        <p:txBody>
          <a:bodyPr anchor="t" rtlCol="false" tIns="0" lIns="0" bIns="0" rIns="0">
            <a:spAutoFit/>
          </a:bodyPr>
          <a:lstStyle/>
          <a:p>
            <a:pPr algn="ctr">
              <a:lnSpc>
                <a:spcPts val="2800"/>
              </a:lnSpc>
            </a:pPr>
            <a:r>
              <a:rPr lang="en-US" sz="2000">
                <a:solidFill>
                  <a:srgbClr val="FFFFFF"/>
                </a:solidFill>
                <a:latin typeface="Montserrat"/>
                <a:ea typeface="Montserrat"/>
                <a:cs typeface="Montserrat"/>
                <a:sym typeface="Montserrat"/>
              </a:rPr>
              <a:t>Menolak</a:t>
            </a:r>
          </a:p>
          <a:p>
            <a:pPr algn="ctr">
              <a:lnSpc>
                <a:spcPts val="2800"/>
              </a:lnSpc>
            </a:pPr>
            <a:r>
              <a:rPr lang="en-US" sz="2000">
                <a:solidFill>
                  <a:srgbClr val="FFFFFF"/>
                </a:solidFill>
                <a:latin typeface="Montserrat"/>
                <a:ea typeface="Montserrat"/>
                <a:cs typeface="Montserrat"/>
                <a:sym typeface="Montserrat"/>
              </a:rPr>
              <a:t>8.7 %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grpSp>
        <p:nvGrpSpPr>
          <p:cNvPr name="Group 2" id="2"/>
          <p:cNvGrpSpPr/>
          <p:nvPr/>
        </p:nvGrpSpPr>
        <p:grpSpPr>
          <a:xfrm rot="0">
            <a:off x="373736" y="327025"/>
            <a:ext cx="4186328" cy="827871"/>
            <a:chOff x="0" y="0"/>
            <a:chExt cx="5581771" cy="1103828"/>
          </a:xfrm>
        </p:grpSpPr>
        <p:sp>
          <p:nvSpPr>
            <p:cNvPr name="Freeform 3" id="3"/>
            <p:cNvSpPr/>
            <p:nvPr/>
          </p:nvSpPr>
          <p:spPr>
            <a:xfrm flipH="false" flipV="false" rot="0">
              <a:off x="0" y="0"/>
              <a:ext cx="1120121" cy="1103828"/>
            </a:xfrm>
            <a:custGeom>
              <a:avLst/>
              <a:gdLst/>
              <a:ahLst/>
              <a:cxnLst/>
              <a:rect r="r" b="b" t="t" l="l"/>
              <a:pathLst>
                <a:path h="1103828" w="1120121">
                  <a:moveTo>
                    <a:pt x="0" y="0"/>
                  </a:moveTo>
                  <a:lnTo>
                    <a:pt x="1120121" y="0"/>
                  </a:lnTo>
                  <a:lnTo>
                    <a:pt x="1120121" y="1103828"/>
                  </a:lnTo>
                  <a:lnTo>
                    <a:pt x="0" y="1103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52616" y="360321"/>
              <a:ext cx="4029155" cy="383186"/>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grpSp>
      <p:sp>
        <p:nvSpPr>
          <p:cNvPr name="Freeform 5" id="5"/>
          <p:cNvSpPr/>
          <p:nvPr/>
        </p:nvSpPr>
        <p:spPr>
          <a:xfrm flipH="false" flipV="false" rot="0">
            <a:off x="4901057" y="3931543"/>
            <a:ext cx="12603540" cy="3513237"/>
          </a:xfrm>
          <a:custGeom>
            <a:avLst/>
            <a:gdLst/>
            <a:ahLst/>
            <a:cxnLst/>
            <a:rect r="r" b="b" t="t" l="l"/>
            <a:pathLst>
              <a:path h="3513237" w="12603540">
                <a:moveTo>
                  <a:pt x="0" y="0"/>
                </a:moveTo>
                <a:lnTo>
                  <a:pt x="12603540" y="0"/>
                </a:lnTo>
                <a:lnTo>
                  <a:pt x="12603540" y="3513237"/>
                </a:lnTo>
                <a:lnTo>
                  <a:pt x="0" y="3513237"/>
                </a:lnTo>
                <a:lnTo>
                  <a:pt x="0" y="0"/>
                </a:lnTo>
                <a:close/>
              </a:path>
            </a:pathLst>
          </a:custGeom>
          <a:blipFill>
            <a:blip r:embed="rId4"/>
            <a:stretch>
              <a:fillRect l="0" t="0" r="0" b="0"/>
            </a:stretch>
          </a:blipFill>
        </p:spPr>
      </p:sp>
      <p:grpSp>
        <p:nvGrpSpPr>
          <p:cNvPr name="Group 6" id="6"/>
          <p:cNvGrpSpPr/>
          <p:nvPr/>
        </p:nvGrpSpPr>
        <p:grpSpPr>
          <a:xfrm rot="0">
            <a:off x="373736" y="1430280"/>
            <a:ext cx="3932106" cy="828864"/>
            <a:chOff x="0" y="0"/>
            <a:chExt cx="1035617" cy="218302"/>
          </a:xfrm>
        </p:grpSpPr>
        <p:sp>
          <p:nvSpPr>
            <p:cNvPr name="Freeform 7" id="7"/>
            <p:cNvSpPr/>
            <p:nvPr/>
          </p:nvSpPr>
          <p:spPr>
            <a:xfrm flipH="false" flipV="false" rot="0">
              <a:off x="0" y="0"/>
              <a:ext cx="1035617" cy="218302"/>
            </a:xfrm>
            <a:custGeom>
              <a:avLst/>
              <a:gdLst/>
              <a:ahLst/>
              <a:cxnLst/>
              <a:rect r="r" b="b" t="t" l="l"/>
              <a:pathLst>
                <a:path h="218302" w="1035617">
                  <a:moveTo>
                    <a:pt x="100414" y="0"/>
                  </a:moveTo>
                  <a:lnTo>
                    <a:pt x="935203" y="0"/>
                  </a:lnTo>
                  <a:cubicBezTo>
                    <a:pt x="990660" y="0"/>
                    <a:pt x="1035617" y="44957"/>
                    <a:pt x="1035617" y="100414"/>
                  </a:cubicBezTo>
                  <a:lnTo>
                    <a:pt x="1035617" y="117888"/>
                  </a:lnTo>
                  <a:cubicBezTo>
                    <a:pt x="1035617" y="173345"/>
                    <a:pt x="990660" y="218302"/>
                    <a:pt x="935203" y="218302"/>
                  </a:cubicBezTo>
                  <a:lnTo>
                    <a:pt x="100414" y="218302"/>
                  </a:lnTo>
                  <a:cubicBezTo>
                    <a:pt x="44957" y="218302"/>
                    <a:pt x="0" y="173345"/>
                    <a:pt x="0" y="117888"/>
                  </a:cubicBezTo>
                  <a:lnTo>
                    <a:pt x="0" y="100414"/>
                  </a:lnTo>
                  <a:cubicBezTo>
                    <a:pt x="0" y="44957"/>
                    <a:pt x="44957" y="0"/>
                    <a:pt x="100414" y="0"/>
                  </a:cubicBezTo>
                  <a:close/>
                </a:path>
              </a:pathLst>
            </a:custGeom>
            <a:solidFill>
              <a:srgbClr val="F8B826"/>
            </a:solidFill>
          </p:spPr>
        </p:sp>
        <p:sp>
          <p:nvSpPr>
            <p:cNvPr name="TextBox 8" id="8"/>
            <p:cNvSpPr txBox="true"/>
            <p:nvPr/>
          </p:nvSpPr>
          <p:spPr>
            <a:xfrm>
              <a:off x="0" y="-38100"/>
              <a:ext cx="1035617" cy="256402"/>
            </a:xfrm>
            <a:prstGeom prst="rect">
              <a:avLst/>
            </a:prstGeom>
          </p:spPr>
          <p:txBody>
            <a:bodyPr anchor="ctr" rtlCol="false" tIns="50800" lIns="50800" bIns="50800" rIns="50800"/>
            <a:lstStyle/>
            <a:p>
              <a:pPr algn="ctr">
                <a:lnSpc>
                  <a:spcPts val="2520"/>
                </a:lnSpc>
              </a:pPr>
              <a:r>
                <a:rPr lang="en-US" b="true" sz="1800">
                  <a:solidFill>
                    <a:srgbClr val="000000"/>
                  </a:solidFill>
                  <a:latin typeface="Montserrat Medium"/>
                  <a:ea typeface="Montserrat Medium"/>
                  <a:cs typeface="Montserrat Medium"/>
                  <a:sym typeface="Montserrat Medium"/>
                </a:rPr>
                <a:t>Bagaimana Model Membantu Telemarketing?</a:t>
              </a:r>
            </a:p>
          </p:txBody>
        </p:sp>
      </p:grpSp>
      <p:grpSp>
        <p:nvGrpSpPr>
          <p:cNvPr name="Group 9" id="9"/>
          <p:cNvGrpSpPr/>
          <p:nvPr/>
        </p:nvGrpSpPr>
        <p:grpSpPr>
          <a:xfrm rot="0">
            <a:off x="373736" y="2893723"/>
            <a:ext cx="3932106" cy="828864"/>
            <a:chOff x="0" y="0"/>
            <a:chExt cx="1035617" cy="218302"/>
          </a:xfrm>
        </p:grpSpPr>
        <p:sp>
          <p:nvSpPr>
            <p:cNvPr name="Freeform 10" id="10"/>
            <p:cNvSpPr/>
            <p:nvPr/>
          </p:nvSpPr>
          <p:spPr>
            <a:xfrm flipH="false" flipV="false" rot="0">
              <a:off x="0" y="0"/>
              <a:ext cx="1035617" cy="218302"/>
            </a:xfrm>
            <a:custGeom>
              <a:avLst/>
              <a:gdLst/>
              <a:ahLst/>
              <a:cxnLst/>
              <a:rect r="r" b="b" t="t" l="l"/>
              <a:pathLst>
                <a:path h="218302" w="1035617">
                  <a:moveTo>
                    <a:pt x="100414" y="0"/>
                  </a:moveTo>
                  <a:lnTo>
                    <a:pt x="935203" y="0"/>
                  </a:lnTo>
                  <a:cubicBezTo>
                    <a:pt x="990660" y="0"/>
                    <a:pt x="1035617" y="44957"/>
                    <a:pt x="1035617" y="100414"/>
                  </a:cubicBezTo>
                  <a:lnTo>
                    <a:pt x="1035617" y="117888"/>
                  </a:lnTo>
                  <a:cubicBezTo>
                    <a:pt x="1035617" y="173345"/>
                    <a:pt x="990660" y="218302"/>
                    <a:pt x="935203" y="218302"/>
                  </a:cubicBezTo>
                  <a:lnTo>
                    <a:pt x="100414" y="218302"/>
                  </a:lnTo>
                  <a:cubicBezTo>
                    <a:pt x="44957" y="218302"/>
                    <a:pt x="0" y="173345"/>
                    <a:pt x="0" y="117888"/>
                  </a:cubicBezTo>
                  <a:lnTo>
                    <a:pt x="0" y="100414"/>
                  </a:lnTo>
                  <a:cubicBezTo>
                    <a:pt x="0" y="44957"/>
                    <a:pt x="44957" y="0"/>
                    <a:pt x="100414" y="0"/>
                  </a:cubicBezTo>
                  <a:close/>
                </a:path>
              </a:pathLst>
            </a:custGeom>
            <a:solidFill>
              <a:srgbClr val="F8B826"/>
            </a:solidFill>
          </p:spPr>
        </p:sp>
        <p:sp>
          <p:nvSpPr>
            <p:cNvPr name="TextBox 11" id="11"/>
            <p:cNvSpPr txBox="true"/>
            <p:nvPr/>
          </p:nvSpPr>
          <p:spPr>
            <a:xfrm>
              <a:off x="0" y="-38100"/>
              <a:ext cx="1035617" cy="256402"/>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Kenapa Precision Penting?</a:t>
              </a:r>
            </a:p>
          </p:txBody>
        </p:sp>
      </p:grpSp>
      <p:sp>
        <p:nvSpPr>
          <p:cNvPr name="AutoShape 12" id="12"/>
          <p:cNvSpPr/>
          <p:nvPr/>
        </p:nvSpPr>
        <p:spPr>
          <a:xfrm flipH="true">
            <a:off x="17908580" y="4673903"/>
            <a:ext cx="19046" cy="3749216"/>
          </a:xfrm>
          <a:prstGeom prst="line">
            <a:avLst/>
          </a:prstGeom>
          <a:ln cap="flat" w="38100">
            <a:solidFill>
              <a:srgbClr val="FFFFFF"/>
            </a:solidFill>
            <a:prstDash val="solid"/>
            <a:headEnd type="none" len="sm" w="sm"/>
            <a:tailEnd type="none" len="sm" w="sm"/>
          </a:ln>
        </p:spPr>
      </p:sp>
      <p:sp>
        <p:nvSpPr>
          <p:cNvPr name="AutoShape 13" id="13"/>
          <p:cNvSpPr/>
          <p:nvPr/>
        </p:nvSpPr>
        <p:spPr>
          <a:xfrm flipV="true">
            <a:off x="17538768" y="4686603"/>
            <a:ext cx="388865" cy="0"/>
          </a:xfrm>
          <a:prstGeom prst="line">
            <a:avLst/>
          </a:prstGeom>
          <a:ln cap="flat" w="38100">
            <a:solidFill>
              <a:srgbClr val="FFFFFF"/>
            </a:solidFill>
            <a:prstDash val="solid"/>
            <a:headEnd type="none" len="sm" w="sm"/>
            <a:tailEnd type="none" len="sm" w="sm"/>
          </a:ln>
        </p:spPr>
      </p:sp>
      <p:sp>
        <p:nvSpPr>
          <p:cNvPr name="AutoShape 14" id="14"/>
          <p:cNvSpPr/>
          <p:nvPr/>
        </p:nvSpPr>
        <p:spPr>
          <a:xfrm flipH="true">
            <a:off x="17082425" y="8435819"/>
            <a:ext cx="845207" cy="0"/>
          </a:xfrm>
          <a:prstGeom prst="line">
            <a:avLst/>
          </a:prstGeom>
          <a:ln cap="flat" w="38100">
            <a:solidFill>
              <a:srgbClr val="FFFFFF"/>
            </a:solidFill>
            <a:prstDash val="solid"/>
            <a:headEnd type="none" len="sm" w="sm"/>
            <a:tailEnd type="arrow" len="sm" w="med"/>
          </a:ln>
        </p:spPr>
      </p:sp>
      <p:sp>
        <p:nvSpPr>
          <p:cNvPr name="AutoShape 15" id="15"/>
          <p:cNvSpPr/>
          <p:nvPr/>
        </p:nvSpPr>
        <p:spPr>
          <a:xfrm flipH="true">
            <a:off x="9531108" y="7454305"/>
            <a:ext cx="0" cy="638186"/>
          </a:xfrm>
          <a:prstGeom prst="line">
            <a:avLst/>
          </a:prstGeom>
          <a:ln cap="flat" w="38100">
            <a:solidFill>
              <a:srgbClr val="FFFFFF"/>
            </a:solidFill>
            <a:prstDash val="solid"/>
            <a:headEnd type="none" len="sm" w="sm"/>
            <a:tailEnd type="arrow" len="sm" w="med"/>
          </a:ln>
        </p:spPr>
      </p:sp>
      <p:sp>
        <p:nvSpPr>
          <p:cNvPr name="Freeform 16" id="16"/>
          <p:cNvSpPr/>
          <p:nvPr/>
        </p:nvSpPr>
        <p:spPr>
          <a:xfrm flipH="false" flipV="false" rot="-5400000">
            <a:off x="1654263" y="6369524"/>
            <a:ext cx="823229" cy="447631"/>
          </a:xfrm>
          <a:custGeom>
            <a:avLst/>
            <a:gdLst/>
            <a:ahLst/>
            <a:cxnLst/>
            <a:rect r="r" b="b" t="t" l="l"/>
            <a:pathLst>
              <a:path h="447631" w="823229">
                <a:moveTo>
                  <a:pt x="0" y="0"/>
                </a:moveTo>
                <a:lnTo>
                  <a:pt x="823229" y="0"/>
                </a:lnTo>
                <a:lnTo>
                  <a:pt x="823229" y="447631"/>
                </a:lnTo>
                <a:lnTo>
                  <a:pt x="0" y="4476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5400301">
            <a:off x="2338378" y="6369535"/>
            <a:ext cx="823190" cy="447610"/>
          </a:xfrm>
          <a:custGeom>
            <a:avLst/>
            <a:gdLst/>
            <a:ahLst/>
            <a:cxnLst/>
            <a:rect r="r" b="b" t="t" l="l"/>
            <a:pathLst>
              <a:path h="447610" w="823190">
                <a:moveTo>
                  <a:pt x="0" y="0"/>
                </a:moveTo>
                <a:lnTo>
                  <a:pt x="823190" y="0"/>
                </a:lnTo>
                <a:lnTo>
                  <a:pt x="823190" y="447609"/>
                </a:lnTo>
                <a:lnTo>
                  <a:pt x="0" y="4476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8" id="18"/>
          <p:cNvGrpSpPr/>
          <p:nvPr/>
        </p:nvGrpSpPr>
        <p:grpSpPr>
          <a:xfrm rot="0">
            <a:off x="12265574" y="4195027"/>
            <a:ext cx="5418412" cy="1855691"/>
            <a:chOff x="0" y="0"/>
            <a:chExt cx="1427072" cy="488742"/>
          </a:xfrm>
        </p:grpSpPr>
        <p:sp>
          <p:nvSpPr>
            <p:cNvPr name="Freeform 19" id="19"/>
            <p:cNvSpPr/>
            <p:nvPr/>
          </p:nvSpPr>
          <p:spPr>
            <a:xfrm flipH="false" flipV="false" rot="0">
              <a:off x="0" y="0"/>
              <a:ext cx="1427072" cy="488742"/>
            </a:xfrm>
            <a:custGeom>
              <a:avLst/>
              <a:gdLst/>
              <a:ahLst/>
              <a:cxnLst/>
              <a:rect r="r" b="b" t="t" l="l"/>
              <a:pathLst>
                <a:path h="488742" w="1427072">
                  <a:moveTo>
                    <a:pt x="0" y="0"/>
                  </a:moveTo>
                  <a:lnTo>
                    <a:pt x="1427072" y="0"/>
                  </a:lnTo>
                  <a:lnTo>
                    <a:pt x="1427072" y="488742"/>
                  </a:lnTo>
                  <a:lnTo>
                    <a:pt x="0" y="488742"/>
                  </a:lnTo>
                  <a:close/>
                </a:path>
              </a:pathLst>
            </a:custGeom>
            <a:solidFill>
              <a:srgbClr val="000000">
                <a:alpha val="0"/>
              </a:srgbClr>
            </a:solidFill>
            <a:ln w="85725" cap="sq">
              <a:solidFill>
                <a:srgbClr val="F8B826"/>
              </a:solidFill>
              <a:prstDash val="solid"/>
              <a:miter/>
            </a:ln>
          </p:spPr>
        </p:sp>
        <p:sp>
          <p:nvSpPr>
            <p:cNvPr name="TextBox 20" id="20"/>
            <p:cNvSpPr txBox="true"/>
            <p:nvPr/>
          </p:nvSpPr>
          <p:spPr>
            <a:xfrm>
              <a:off x="0" y="-38100"/>
              <a:ext cx="1427072" cy="526842"/>
            </a:xfrm>
            <a:prstGeom prst="rect">
              <a:avLst/>
            </a:prstGeom>
          </p:spPr>
          <p:txBody>
            <a:bodyPr anchor="ctr" rtlCol="false" tIns="50800" lIns="50800" bIns="50800" rIns="50800"/>
            <a:lstStyle/>
            <a:p>
              <a:pPr algn="ctr">
                <a:lnSpc>
                  <a:spcPts val="3079"/>
                </a:lnSpc>
              </a:pPr>
            </a:p>
          </p:txBody>
        </p:sp>
      </p:grpSp>
      <p:sp>
        <p:nvSpPr>
          <p:cNvPr name="TextBox 21" id="21"/>
          <p:cNvSpPr txBox="true"/>
          <p:nvPr/>
        </p:nvSpPr>
        <p:spPr>
          <a:xfrm rot="0">
            <a:off x="4901057" y="8063916"/>
            <a:ext cx="6282154" cy="1397000"/>
          </a:xfrm>
          <a:prstGeom prst="rect">
            <a:avLst/>
          </a:prstGeom>
        </p:spPr>
        <p:txBody>
          <a:bodyPr anchor="t" rtlCol="false" tIns="0" lIns="0" bIns="0" rIns="0">
            <a:spAutoFit/>
          </a:bodyPr>
          <a:lstStyle/>
          <a:p>
            <a:pPr algn="l">
              <a:lnSpc>
                <a:spcPts val="2800"/>
              </a:lnSpc>
            </a:pPr>
            <a:r>
              <a:rPr lang="en-US" sz="2000">
                <a:solidFill>
                  <a:srgbClr val="FFFFFF"/>
                </a:solidFill>
                <a:latin typeface="Montserrat"/>
                <a:ea typeface="Montserrat"/>
                <a:cs typeface="Montserrat"/>
                <a:sym typeface="Montserrat"/>
              </a:rPr>
              <a:t>Sebaliknya, jika model melewatkan calon nasabah potensial </a:t>
            </a:r>
            <a:r>
              <a:rPr lang="en-US" sz="2000" b="true">
                <a:solidFill>
                  <a:srgbClr val="FFFFFF"/>
                </a:solidFill>
                <a:latin typeface="Montserrat Bold"/>
                <a:ea typeface="Montserrat Bold"/>
                <a:cs typeface="Montserrat Bold"/>
                <a:sym typeface="Montserrat Bold"/>
              </a:rPr>
              <a:t>(False Negative - FN)</a:t>
            </a:r>
            <a:r>
              <a:rPr lang="en-US" sz="2000">
                <a:solidFill>
                  <a:srgbClr val="FFFFFF"/>
                </a:solidFill>
                <a:latin typeface="Montserrat"/>
                <a:ea typeface="Montserrat"/>
                <a:cs typeface="Montserrat"/>
                <a:sym typeface="Montserrat"/>
              </a:rPr>
              <a:t>, bank masih ada peluang menjangkau mereka melalui metode lain.</a:t>
            </a:r>
          </a:p>
        </p:txBody>
      </p:sp>
      <p:sp>
        <p:nvSpPr>
          <p:cNvPr name="TextBox 22" id="22"/>
          <p:cNvSpPr txBox="true"/>
          <p:nvPr/>
        </p:nvSpPr>
        <p:spPr>
          <a:xfrm rot="0">
            <a:off x="4901057" y="336550"/>
            <a:ext cx="12637711" cy="517525"/>
          </a:xfrm>
          <a:prstGeom prst="rect">
            <a:avLst/>
          </a:prstGeom>
        </p:spPr>
        <p:txBody>
          <a:bodyPr anchor="t" rtlCol="false" tIns="0" lIns="0" bIns="0" rIns="0">
            <a:spAutoFit/>
          </a:bodyPr>
          <a:lstStyle/>
          <a:p>
            <a:pPr algn="l" marL="0" indent="0" lvl="0">
              <a:lnSpc>
                <a:spcPts val="4025"/>
              </a:lnSpc>
              <a:spcBef>
                <a:spcPct val="0"/>
              </a:spcBef>
            </a:pPr>
            <a:r>
              <a:rPr lang="en-US" b="true" sz="3500" spc="-35">
                <a:solidFill>
                  <a:srgbClr val="FFFFFF"/>
                </a:solidFill>
                <a:latin typeface="Montserrat Bold"/>
                <a:ea typeface="Montserrat Bold"/>
                <a:cs typeface="Montserrat Bold"/>
                <a:sym typeface="Montserrat Bold"/>
              </a:rPr>
              <a:t>METRIC PRECISION</a:t>
            </a:r>
          </a:p>
        </p:txBody>
      </p:sp>
      <p:sp>
        <p:nvSpPr>
          <p:cNvPr name="TextBox 23" id="23"/>
          <p:cNvSpPr txBox="true"/>
          <p:nvPr/>
        </p:nvSpPr>
        <p:spPr>
          <a:xfrm rot="0">
            <a:off x="11992836" y="7828176"/>
            <a:ext cx="5089589" cy="1397000"/>
          </a:xfrm>
          <a:prstGeom prst="rect">
            <a:avLst/>
          </a:prstGeom>
        </p:spPr>
        <p:txBody>
          <a:bodyPr anchor="t" rtlCol="false" tIns="0" lIns="0" bIns="0" rIns="0">
            <a:spAutoFit/>
          </a:bodyPr>
          <a:lstStyle/>
          <a:p>
            <a:pPr algn="l">
              <a:lnSpc>
                <a:spcPts val="2800"/>
              </a:lnSpc>
            </a:pPr>
            <a:r>
              <a:rPr lang="en-US" sz="2000">
                <a:solidFill>
                  <a:srgbClr val="FFFFFF"/>
                </a:solidFill>
                <a:latin typeface="Montserrat"/>
                <a:ea typeface="Montserrat"/>
                <a:cs typeface="Montserrat"/>
                <a:sym typeface="Montserrat"/>
              </a:rPr>
              <a:t>Jika </a:t>
            </a:r>
            <a:r>
              <a:rPr lang="en-US" sz="2000" b="true">
                <a:solidFill>
                  <a:srgbClr val="FFFFFF"/>
                </a:solidFill>
                <a:latin typeface="Montserrat Bold"/>
                <a:ea typeface="Montserrat Bold"/>
                <a:cs typeface="Montserrat Bold"/>
                <a:sym typeface="Montserrat Bold"/>
              </a:rPr>
              <a:t>False Positive (FP)</a:t>
            </a:r>
            <a:r>
              <a:rPr lang="en-US" sz="2000">
                <a:solidFill>
                  <a:srgbClr val="FFFFFF"/>
                </a:solidFill>
                <a:latin typeface="Montserrat"/>
                <a:ea typeface="Montserrat"/>
                <a:cs typeface="Montserrat"/>
                <a:sym typeface="Montserrat"/>
              </a:rPr>
              <a:t> yang dihasilkan banyak, tim telemarketing membuang waktu dan biaya untuk menghubungi nasabah tidak potensial</a:t>
            </a:r>
          </a:p>
        </p:txBody>
      </p:sp>
      <p:sp>
        <p:nvSpPr>
          <p:cNvPr name="TextBox 24" id="24"/>
          <p:cNvSpPr txBox="true"/>
          <p:nvPr/>
        </p:nvSpPr>
        <p:spPr>
          <a:xfrm rot="0">
            <a:off x="4885733" y="1461798"/>
            <a:ext cx="12594957" cy="1397000"/>
          </a:xfrm>
          <a:prstGeom prst="rect">
            <a:avLst/>
          </a:prstGeom>
        </p:spPr>
        <p:txBody>
          <a:bodyPr anchor="t" rtlCol="false" tIns="0" lIns="0" bIns="0" rIns="0">
            <a:spAutoFit/>
          </a:bodyPr>
          <a:lstStyle/>
          <a:p>
            <a:pPr algn="just">
              <a:lnSpc>
                <a:spcPts val="2800"/>
              </a:lnSpc>
            </a:pPr>
            <a:r>
              <a:rPr lang="en-US" sz="2000">
                <a:solidFill>
                  <a:srgbClr val="FFFFFF"/>
                </a:solidFill>
                <a:latin typeface="Montserrat"/>
                <a:ea typeface="Montserrat"/>
                <a:cs typeface="Montserrat"/>
                <a:sym typeface="Montserrat"/>
              </a:rPr>
              <a:t>Tujuan:</a:t>
            </a:r>
          </a:p>
          <a:p>
            <a:pPr algn="just">
              <a:lnSpc>
                <a:spcPts val="2800"/>
              </a:lnSpc>
            </a:pPr>
            <a:r>
              <a:rPr lang="en-US" sz="2000">
                <a:solidFill>
                  <a:srgbClr val="FFFFFF"/>
                </a:solidFill>
                <a:latin typeface="Montserrat"/>
                <a:ea typeface="Montserrat"/>
                <a:cs typeface="Montserrat"/>
                <a:sym typeface="Montserrat"/>
              </a:rPr>
              <a:t>Model prediksi dibuat agar tim telemarketing hanya menghubungi nasabah yang potensial, sehingga meningkatkan efektivitas kampanye.</a:t>
            </a:r>
          </a:p>
          <a:p>
            <a:pPr algn="just">
              <a:lnSpc>
                <a:spcPts val="2800"/>
              </a:lnSpc>
            </a:pPr>
          </a:p>
        </p:txBody>
      </p:sp>
      <p:sp>
        <p:nvSpPr>
          <p:cNvPr name="TextBox 25" id="25"/>
          <p:cNvSpPr txBox="true"/>
          <p:nvPr/>
        </p:nvSpPr>
        <p:spPr>
          <a:xfrm rot="0">
            <a:off x="437292" y="7527186"/>
            <a:ext cx="3804995" cy="1989455"/>
          </a:xfrm>
          <a:prstGeom prst="rect">
            <a:avLst/>
          </a:prstGeom>
        </p:spPr>
        <p:txBody>
          <a:bodyPr anchor="t" rtlCol="false" tIns="0" lIns="0" bIns="0" rIns="0">
            <a:spAutoFit/>
          </a:bodyPr>
          <a:lstStyle/>
          <a:p>
            <a:pPr algn="l">
              <a:lnSpc>
                <a:spcPts val="3220"/>
              </a:lnSpc>
            </a:pPr>
            <a:r>
              <a:rPr lang="en-US" sz="2300" b="true">
                <a:solidFill>
                  <a:srgbClr val="FFFFFF"/>
                </a:solidFill>
                <a:latin typeface="Montserrat Bold"/>
                <a:ea typeface="Montserrat Bold"/>
                <a:cs typeface="Montserrat Bold"/>
                <a:sym typeface="Montserrat Bold"/>
              </a:rPr>
              <a:t>Semakin tinggi nilai  Precision, semakin sedikit FP. Sehingga,   semakin sedikit pula panggilan yang sia-sia.</a:t>
            </a:r>
          </a:p>
        </p:txBody>
      </p:sp>
      <p:sp>
        <p:nvSpPr>
          <p:cNvPr name="TextBox 26" id="26"/>
          <p:cNvSpPr txBox="true"/>
          <p:nvPr/>
        </p:nvSpPr>
        <p:spPr>
          <a:xfrm rot="0">
            <a:off x="187394" y="6374900"/>
            <a:ext cx="1654669" cy="389255"/>
          </a:xfrm>
          <a:prstGeom prst="rect">
            <a:avLst/>
          </a:prstGeom>
        </p:spPr>
        <p:txBody>
          <a:bodyPr anchor="t" rtlCol="false" tIns="0" lIns="0" bIns="0" rIns="0">
            <a:spAutoFit/>
          </a:bodyPr>
          <a:lstStyle/>
          <a:p>
            <a:pPr algn="just">
              <a:lnSpc>
                <a:spcPts val="3220"/>
              </a:lnSpc>
            </a:pPr>
            <a:r>
              <a:rPr lang="en-US" b="true" sz="2300">
                <a:solidFill>
                  <a:srgbClr val="FFFFFF"/>
                </a:solidFill>
                <a:latin typeface="Montserrat Bold"/>
                <a:ea typeface="Montserrat Bold"/>
                <a:cs typeface="Montserrat Bold"/>
                <a:sym typeface="Montserrat Bold"/>
              </a:rPr>
              <a:t>Precision</a:t>
            </a:r>
          </a:p>
        </p:txBody>
      </p:sp>
      <p:sp>
        <p:nvSpPr>
          <p:cNvPr name="TextBox 27" id="27"/>
          <p:cNvSpPr txBox="true"/>
          <p:nvPr/>
        </p:nvSpPr>
        <p:spPr>
          <a:xfrm rot="0">
            <a:off x="3108433" y="6249715"/>
            <a:ext cx="1383752" cy="789305"/>
          </a:xfrm>
          <a:prstGeom prst="rect">
            <a:avLst/>
          </a:prstGeom>
        </p:spPr>
        <p:txBody>
          <a:bodyPr anchor="t" rtlCol="false" tIns="0" lIns="0" bIns="0" rIns="0">
            <a:spAutoFit/>
          </a:bodyPr>
          <a:lstStyle/>
          <a:p>
            <a:pPr algn="ctr">
              <a:lnSpc>
                <a:spcPts val="3220"/>
              </a:lnSpc>
            </a:pPr>
            <a:r>
              <a:rPr lang="en-US" b="true" sz="2300">
                <a:solidFill>
                  <a:srgbClr val="FFFFFF"/>
                </a:solidFill>
                <a:latin typeface="Montserrat Bold"/>
                <a:ea typeface="Montserrat Bold"/>
                <a:cs typeface="Montserrat Bold"/>
                <a:sym typeface="Montserrat Bold"/>
              </a:rPr>
              <a:t>False Positive</a:t>
            </a:r>
          </a:p>
        </p:txBody>
      </p:sp>
      <p:sp>
        <p:nvSpPr>
          <p:cNvPr name="TextBox 28" id="28"/>
          <p:cNvSpPr txBox="true"/>
          <p:nvPr/>
        </p:nvSpPr>
        <p:spPr>
          <a:xfrm rot="0">
            <a:off x="4909640" y="2654010"/>
            <a:ext cx="4621467" cy="1044575"/>
          </a:xfrm>
          <a:prstGeom prst="rect">
            <a:avLst/>
          </a:prstGeom>
        </p:spPr>
        <p:txBody>
          <a:bodyPr anchor="t" rtlCol="false" tIns="0" lIns="0" bIns="0" rIns="0">
            <a:spAutoFit/>
          </a:bodyPr>
          <a:lstStyle/>
          <a:p>
            <a:pPr algn="just">
              <a:lnSpc>
                <a:spcPts val="2800"/>
              </a:lnSpc>
            </a:pPr>
            <a:r>
              <a:rPr lang="en-US" sz="2000" b="true">
                <a:solidFill>
                  <a:srgbClr val="FFFFFF"/>
                </a:solidFill>
                <a:latin typeface="Montserrat Bold"/>
                <a:ea typeface="Montserrat Bold"/>
                <a:cs typeface="Montserrat Bold"/>
                <a:sym typeface="Montserrat Bold"/>
              </a:rPr>
              <a:t>Hasil Prediksi:</a:t>
            </a:r>
          </a:p>
          <a:p>
            <a:pPr algn="just">
              <a:lnSpc>
                <a:spcPts val="2800"/>
              </a:lnSpc>
            </a:pPr>
            <a:r>
              <a:rPr lang="en-US" sz="2000" b="true">
                <a:solidFill>
                  <a:srgbClr val="FFFFFF"/>
                </a:solidFill>
                <a:latin typeface="Montserrat Bold"/>
                <a:ea typeface="Montserrat Bold"/>
                <a:cs typeface="Montserrat Bold"/>
                <a:sym typeface="Montserrat Bold"/>
              </a:rPr>
              <a:t>Menolak penawaran = Negatif = 0</a:t>
            </a:r>
          </a:p>
          <a:p>
            <a:pPr algn="just">
              <a:lnSpc>
                <a:spcPts val="2800"/>
              </a:lnSpc>
            </a:pPr>
            <a:r>
              <a:rPr lang="en-US" b="true" sz="2000">
                <a:solidFill>
                  <a:srgbClr val="FFFFFF"/>
                </a:solidFill>
                <a:latin typeface="Montserrat Bold"/>
                <a:ea typeface="Montserrat Bold"/>
                <a:cs typeface="Montserrat Bold"/>
                <a:sym typeface="Montserrat Bold"/>
              </a:rPr>
              <a:t>Menerima penawaran = Positif = 1</a:t>
            </a:r>
          </a:p>
        </p:txBody>
      </p:sp>
      <p:sp>
        <p:nvSpPr>
          <p:cNvPr name="TextBox 29" id="29"/>
          <p:cNvSpPr txBox="true"/>
          <p:nvPr/>
        </p:nvSpPr>
        <p:spPr>
          <a:xfrm rot="0">
            <a:off x="11360086" y="2855623"/>
            <a:ext cx="5899214" cy="339725"/>
          </a:xfrm>
          <a:prstGeom prst="rect">
            <a:avLst/>
          </a:prstGeom>
        </p:spPr>
        <p:txBody>
          <a:bodyPr anchor="t" rtlCol="false" tIns="0" lIns="0" bIns="0" rIns="0">
            <a:spAutoFit/>
          </a:bodyPr>
          <a:lstStyle/>
          <a:p>
            <a:pPr algn="just">
              <a:lnSpc>
                <a:spcPts val="2800"/>
              </a:lnSpc>
            </a:pPr>
            <a:r>
              <a:rPr lang="en-US" b="true" sz="2000">
                <a:solidFill>
                  <a:srgbClr val="FFFFFF"/>
                </a:solidFill>
                <a:latin typeface="Montserrat Bold"/>
                <a:ea typeface="Montserrat Bold"/>
                <a:cs typeface="Montserrat Bold"/>
                <a:sym typeface="Montserrat Bold"/>
              </a:rPr>
              <a:t>Alat ukur Prediksi (metric): Precision</a:t>
            </a:r>
          </a:p>
        </p:txBody>
      </p:sp>
      <p:sp>
        <p:nvSpPr>
          <p:cNvPr name="TextBox 30" id="30"/>
          <p:cNvSpPr txBox="true"/>
          <p:nvPr/>
        </p:nvSpPr>
        <p:spPr>
          <a:xfrm rot="0">
            <a:off x="566261" y="3902968"/>
            <a:ext cx="3676026" cy="1869182"/>
          </a:xfrm>
          <a:prstGeom prst="rect">
            <a:avLst/>
          </a:prstGeom>
        </p:spPr>
        <p:txBody>
          <a:bodyPr anchor="t" rtlCol="false" tIns="0" lIns="0" bIns="0" rIns="0">
            <a:spAutoFit/>
          </a:bodyPr>
          <a:lstStyle/>
          <a:p>
            <a:pPr algn="just">
              <a:lnSpc>
                <a:spcPts val="2499"/>
              </a:lnSpc>
              <a:spcBef>
                <a:spcPct val="0"/>
              </a:spcBef>
            </a:pPr>
            <a:r>
              <a:rPr lang="en-US" sz="1785">
                <a:solidFill>
                  <a:srgbClr val="FFFFFF"/>
                </a:solidFill>
                <a:latin typeface="Montserrat"/>
                <a:ea typeface="Montserrat"/>
                <a:cs typeface="Montserrat"/>
                <a:sym typeface="Montserrat"/>
              </a:rPr>
              <a:t>⁠Precision adalah metrik yang mengukur seberapa banyak prediksi positif yang benar dari semua prediksi positif yang dilakukan oleh model. Sehingga: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sp>
        <p:nvSpPr>
          <p:cNvPr name="AutoShape 2" id="2"/>
          <p:cNvSpPr/>
          <p:nvPr/>
        </p:nvSpPr>
        <p:spPr>
          <a:xfrm>
            <a:off x="4995609" y="281170"/>
            <a:ext cx="12656031" cy="0"/>
          </a:xfrm>
          <a:prstGeom prst="line">
            <a:avLst/>
          </a:prstGeom>
          <a:ln cap="flat" w="19050">
            <a:solidFill>
              <a:srgbClr val="FFDE59"/>
            </a:solidFill>
            <a:prstDash val="solid"/>
            <a:headEnd type="none" len="sm" w="sm"/>
            <a:tailEnd type="none" len="sm" w="sm"/>
          </a:ln>
        </p:spPr>
      </p:sp>
      <p:sp>
        <p:nvSpPr>
          <p:cNvPr name="AutoShape 3" id="3"/>
          <p:cNvSpPr/>
          <p:nvPr/>
        </p:nvSpPr>
        <p:spPr>
          <a:xfrm>
            <a:off x="4995609" y="1776230"/>
            <a:ext cx="12656031" cy="0"/>
          </a:xfrm>
          <a:prstGeom prst="line">
            <a:avLst/>
          </a:prstGeom>
          <a:ln cap="flat" w="19050">
            <a:solidFill>
              <a:srgbClr val="FFDE59"/>
            </a:solidFill>
            <a:prstDash val="solid"/>
            <a:headEnd type="none" len="sm" w="sm"/>
            <a:tailEnd type="none" len="sm" w="sm"/>
          </a:ln>
        </p:spPr>
      </p:sp>
      <p:grpSp>
        <p:nvGrpSpPr>
          <p:cNvPr name="Group 4" id="4"/>
          <p:cNvGrpSpPr/>
          <p:nvPr/>
        </p:nvGrpSpPr>
        <p:grpSpPr>
          <a:xfrm rot="0">
            <a:off x="766587" y="612994"/>
            <a:ext cx="4186328" cy="827871"/>
            <a:chOff x="0" y="0"/>
            <a:chExt cx="5581771" cy="1103828"/>
          </a:xfrm>
        </p:grpSpPr>
        <p:sp>
          <p:nvSpPr>
            <p:cNvPr name="Freeform 5" id="5"/>
            <p:cNvSpPr/>
            <p:nvPr/>
          </p:nvSpPr>
          <p:spPr>
            <a:xfrm flipH="false" flipV="false" rot="0">
              <a:off x="0" y="0"/>
              <a:ext cx="1120121" cy="1103828"/>
            </a:xfrm>
            <a:custGeom>
              <a:avLst/>
              <a:gdLst/>
              <a:ahLst/>
              <a:cxnLst/>
              <a:rect r="r" b="b" t="t" l="l"/>
              <a:pathLst>
                <a:path h="1103828" w="1120121">
                  <a:moveTo>
                    <a:pt x="0" y="0"/>
                  </a:moveTo>
                  <a:lnTo>
                    <a:pt x="1120121" y="0"/>
                  </a:lnTo>
                  <a:lnTo>
                    <a:pt x="1120121" y="1103828"/>
                  </a:lnTo>
                  <a:lnTo>
                    <a:pt x="0" y="1103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52616" y="360321"/>
              <a:ext cx="4029155" cy="383186"/>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grpSp>
      <p:grpSp>
        <p:nvGrpSpPr>
          <p:cNvPr name="Group 7" id="7"/>
          <p:cNvGrpSpPr/>
          <p:nvPr/>
        </p:nvGrpSpPr>
        <p:grpSpPr>
          <a:xfrm rot="0">
            <a:off x="487398" y="2420716"/>
            <a:ext cx="17164241" cy="6091586"/>
            <a:chOff x="0" y="0"/>
            <a:chExt cx="22885655" cy="8122115"/>
          </a:xfrm>
        </p:grpSpPr>
        <p:sp>
          <p:nvSpPr>
            <p:cNvPr name="Freeform 8" id="8"/>
            <p:cNvSpPr/>
            <p:nvPr/>
          </p:nvSpPr>
          <p:spPr>
            <a:xfrm flipH="false" flipV="false" rot="0">
              <a:off x="0" y="0"/>
              <a:ext cx="6635666" cy="8122115"/>
            </a:xfrm>
            <a:custGeom>
              <a:avLst/>
              <a:gdLst/>
              <a:ahLst/>
              <a:cxnLst/>
              <a:rect r="r" b="b" t="t" l="l"/>
              <a:pathLst>
                <a:path h="8122115" w="6635666">
                  <a:moveTo>
                    <a:pt x="0" y="0"/>
                  </a:moveTo>
                  <a:lnTo>
                    <a:pt x="6635666" y="0"/>
                  </a:lnTo>
                  <a:lnTo>
                    <a:pt x="6635666" y="8122115"/>
                  </a:lnTo>
                  <a:lnTo>
                    <a:pt x="0" y="8122115"/>
                  </a:lnTo>
                  <a:lnTo>
                    <a:pt x="0" y="0"/>
                  </a:lnTo>
                  <a:close/>
                </a:path>
              </a:pathLst>
            </a:custGeom>
            <a:blipFill>
              <a:blip r:embed="rId4"/>
              <a:stretch>
                <a:fillRect l="0" t="-1221" r="0" b="-1221"/>
              </a:stretch>
            </a:blipFill>
          </p:spPr>
        </p:sp>
        <p:sp>
          <p:nvSpPr>
            <p:cNvPr name="Freeform 9" id="9"/>
            <p:cNvSpPr/>
            <p:nvPr/>
          </p:nvSpPr>
          <p:spPr>
            <a:xfrm flipH="false" flipV="false" rot="0">
              <a:off x="7071441" y="0"/>
              <a:ext cx="7073095" cy="3219168"/>
            </a:xfrm>
            <a:custGeom>
              <a:avLst/>
              <a:gdLst/>
              <a:ahLst/>
              <a:cxnLst/>
              <a:rect r="r" b="b" t="t" l="l"/>
              <a:pathLst>
                <a:path h="3219168" w="7073095">
                  <a:moveTo>
                    <a:pt x="0" y="0"/>
                  </a:moveTo>
                  <a:lnTo>
                    <a:pt x="7073095" y="0"/>
                  </a:lnTo>
                  <a:lnTo>
                    <a:pt x="7073095" y="3219168"/>
                  </a:lnTo>
                  <a:lnTo>
                    <a:pt x="0" y="3219168"/>
                  </a:lnTo>
                  <a:lnTo>
                    <a:pt x="0" y="0"/>
                  </a:lnTo>
                  <a:close/>
                </a:path>
              </a:pathLst>
            </a:custGeom>
            <a:blipFill>
              <a:blip r:embed="rId5"/>
              <a:stretch>
                <a:fillRect l="0" t="-1221" r="0" b="-1221"/>
              </a:stretch>
            </a:blipFill>
          </p:spPr>
        </p:sp>
        <p:sp>
          <p:nvSpPr>
            <p:cNvPr name="Freeform 10" id="10"/>
            <p:cNvSpPr/>
            <p:nvPr/>
          </p:nvSpPr>
          <p:spPr>
            <a:xfrm flipH="false" flipV="false" rot="0">
              <a:off x="7071441" y="3451651"/>
              <a:ext cx="7073095" cy="2554621"/>
            </a:xfrm>
            <a:custGeom>
              <a:avLst/>
              <a:gdLst/>
              <a:ahLst/>
              <a:cxnLst/>
              <a:rect r="r" b="b" t="t" l="l"/>
              <a:pathLst>
                <a:path h="2554621" w="7073095">
                  <a:moveTo>
                    <a:pt x="0" y="0"/>
                  </a:moveTo>
                  <a:lnTo>
                    <a:pt x="7073095" y="0"/>
                  </a:lnTo>
                  <a:lnTo>
                    <a:pt x="7073095" y="2554621"/>
                  </a:lnTo>
                  <a:lnTo>
                    <a:pt x="0" y="2554621"/>
                  </a:lnTo>
                  <a:lnTo>
                    <a:pt x="0" y="0"/>
                  </a:lnTo>
                  <a:close/>
                </a:path>
              </a:pathLst>
            </a:custGeom>
            <a:blipFill>
              <a:blip r:embed="rId6"/>
              <a:stretch>
                <a:fillRect l="0" t="-1221" r="0" b="-1221"/>
              </a:stretch>
            </a:blipFill>
          </p:spPr>
        </p:sp>
        <p:sp>
          <p:nvSpPr>
            <p:cNvPr name="Freeform 11" id="11"/>
            <p:cNvSpPr/>
            <p:nvPr/>
          </p:nvSpPr>
          <p:spPr>
            <a:xfrm flipH="false" flipV="false" rot="0">
              <a:off x="7071441" y="6283823"/>
              <a:ext cx="7073095" cy="1838292"/>
            </a:xfrm>
            <a:custGeom>
              <a:avLst/>
              <a:gdLst/>
              <a:ahLst/>
              <a:cxnLst/>
              <a:rect r="r" b="b" t="t" l="l"/>
              <a:pathLst>
                <a:path h="1838292" w="7073095">
                  <a:moveTo>
                    <a:pt x="0" y="0"/>
                  </a:moveTo>
                  <a:lnTo>
                    <a:pt x="7073095" y="0"/>
                  </a:lnTo>
                  <a:lnTo>
                    <a:pt x="7073095" y="1838292"/>
                  </a:lnTo>
                  <a:lnTo>
                    <a:pt x="0" y="1838292"/>
                  </a:lnTo>
                  <a:lnTo>
                    <a:pt x="0" y="0"/>
                  </a:lnTo>
                  <a:close/>
                </a:path>
              </a:pathLst>
            </a:custGeom>
            <a:blipFill>
              <a:blip r:embed="rId7"/>
              <a:stretch>
                <a:fillRect l="0" t="-1221" r="0" b="-1221"/>
              </a:stretch>
            </a:blipFill>
          </p:spPr>
        </p:sp>
        <p:sp>
          <p:nvSpPr>
            <p:cNvPr name="Freeform 12" id="12"/>
            <p:cNvSpPr/>
            <p:nvPr/>
          </p:nvSpPr>
          <p:spPr>
            <a:xfrm flipH="false" flipV="false" rot="0">
              <a:off x="14580311" y="0"/>
              <a:ext cx="8305344" cy="2989544"/>
            </a:xfrm>
            <a:custGeom>
              <a:avLst/>
              <a:gdLst/>
              <a:ahLst/>
              <a:cxnLst/>
              <a:rect r="r" b="b" t="t" l="l"/>
              <a:pathLst>
                <a:path h="2989544" w="8305344">
                  <a:moveTo>
                    <a:pt x="0" y="0"/>
                  </a:moveTo>
                  <a:lnTo>
                    <a:pt x="8305344" y="0"/>
                  </a:lnTo>
                  <a:lnTo>
                    <a:pt x="8305344" y="2989544"/>
                  </a:lnTo>
                  <a:lnTo>
                    <a:pt x="0" y="2989544"/>
                  </a:lnTo>
                  <a:lnTo>
                    <a:pt x="0" y="0"/>
                  </a:lnTo>
                  <a:close/>
                </a:path>
              </a:pathLst>
            </a:custGeom>
            <a:blipFill>
              <a:blip r:embed="rId8"/>
              <a:stretch>
                <a:fillRect l="0" t="-1221" r="0" b="-1221"/>
              </a:stretch>
            </a:blipFill>
          </p:spPr>
        </p:sp>
        <p:sp>
          <p:nvSpPr>
            <p:cNvPr name="Freeform 13" id="13"/>
            <p:cNvSpPr/>
            <p:nvPr/>
          </p:nvSpPr>
          <p:spPr>
            <a:xfrm flipH="false" flipV="false" rot="0">
              <a:off x="14580311" y="3472144"/>
              <a:ext cx="8305344" cy="1499839"/>
            </a:xfrm>
            <a:custGeom>
              <a:avLst/>
              <a:gdLst/>
              <a:ahLst/>
              <a:cxnLst/>
              <a:rect r="r" b="b" t="t" l="l"/>
              <a:pathLst>
                <a:path h="1499839" w="8305344">
                  <a:moveTo>
                    <a:pt x="0" y="0"/>
                  </a:moveTo>
                  <a:lnTo>
                    <a:pt x="8305344" y="0"/>
                  </a:lnTo>
                  <a:lnTo>
                    <a:pt x="8305344" y="1499839"/>
                  </a:lnTo>
                  <a:lnTo>
                    <a:pt x="0" y="1499839"/>
                  </a:lnTo>
                  <a:lnTo>
                    <a:pt x="0" y="0"/>
                  </a:lnTo>
                  <a:close/>
                </a:path>
              </a:pathLst>
            </a:custGeom>
            <a:blipFill>
              <a:blip r:embed="rId9"/>
              <a:stretch>
                <a:fillRect l="0" t="-1221" r="0" b="-1221"/>
              </a:stretch>
            </a:blipFill>
          </p:spPr>
        </p:sp>
      </p:grpSp>
      <p:sp>
        <p:nvSpPr>
          <p:cNvPr name="TextBox 14" id="14"/>
          <p:cNvSpPr txBox="true"/>
          <p:nvPr/>
        </p:nvSpPr>
        <p:spPr>
          <a:xfrm rot="0">
            <a:off x="4995609" y="677680"/>
            <a:ext cx="12656031" cy="727075"/>
          </a:xfrm>
          <a:prstGeom prst="rect">
            <a:avLst/>
          </a:prstGeom>
        </p:spPr>
        <p:txBody>
          <a:bodyPr anchor="t" rtlCol="false" tIns="0" lIns="0" bIns="0" rIns="0">
            <a:spAutoFit/>
          </a:bodyPr>
          <a:lstStyle/>
          <a:p>
            <a:pPr algn="ctr" marL="0" indent="0" lvl="0">
              <a:lnSpc>
                <a:spcPts val="5750"/>
              </a:lnSpc>
              <a:spcBef>
                <a:spcPct val="0"/>
              </a:spcBef>
            </a:pPr>
            <a:r>
              <a:rPr lang="en-US" b="true" sz="5000" spc="-50">
                <a:solidFill>
                  <a:srgbClr val="FFFFFF"/>
                </a:solidFill>
                <a:latin typeface="Montserrat Bold"/>
                <a:ea typeface="Montserrat Bold"/>
                <a:cs typeface="Montserrat Bold"/>
                <a:sym typeface="Montserrat Bold"/>
              </a:rPr>
              <a:t>TAGUS BANK DATASET</a:t>
            </a:r>
          </a:p>
        </p:txBody>
      </p:sp>
      <p:sp>
        <p:nvSpPr>
          <p:cNvPr name="TextBox 15" id="15"/>
          <p:cNvSpPr txBox="true"/>
          <p:nvPr/>
        </p:nvSpPr>
        <p:spPr>
          <a:xfrm rot="0">
            <a:off x="487398" y="8789630"/>
            <a:ext cx="5634847" cy="339725"/>
          </a:xfrm>
          <a:prstGeom prst="rect">
            <a:avLst/>
          </a:prstGeom>
        </p:spPr>
        <p:txBody>
          <a:bodyPr anchor="t" rtlCol="false" tIns="0" lIns="0" bIns="0" rIns="0">
            <a:spAutoFit/>
          </a:bodyPr>
          <a:lstStyle/>
          <a:p>
            <a:pPr algn="l">
              <a:lnSpc>
                <a:spcPts val="2800"/>
              </a:lnSpc>
            </a:pPr>
            <a:r>
              <a:rPr lang="en-US" sz="2000" i="true">
                <a:solidFill>
                  <a:srgbClr val="FFFFFF"/>
                </a:solidFill>
                <a:latin typeface="Montserrat Italics"/>
                <a:ea typeface="Montserrat Italics"/>
                <a:cs typeface="Montserrat Italics"/>
                <a:sym typeface="Montserrat Italics"/>
              </a:rPr>
              <a:t>Sumber: </a:t>
            </a:r>
            <a:r>
              <a:rPr lang="en-US" sz="2000" i="true" u="sng">
                <a:solidFill>
                  <a:srgbClr val="FFFFFF"/>
                </a:solidFill>
                <a:latin typeface="Montserrat Italics"/>
                <a:ea typeface="Montserrat Italics"/>
                <a:cs typeface="Montserrat Italics"/>
                <a:sym typeface="Montserrat Italics"/>
                <a:hlinkClick r:id="rId10" tooltip="https://www.kaggle.com/datasets/volodymyrgavrysh/bank-marketing-campaigns-dataset/data"/>
              </a:rPr>
              <a:t>Tagus Bank Dataset</a:t>
            </a:r>
          </a:p>
        </p:txBody>
      </p:sp>
      <p:sp>
        <p:nvSpPr>
          <p:cNvPr name="TextBox 16" id="16"/>
          <p:cNvSpPr txBox="true"/>
          <p:nvPr/>
        </p:nvSpPr>
        <p:spPr>
          <a:xfrm rot="0">
            <a:off x="11323624" y="6383513"/>
            <a:ext cx="6328016" cy="2213610"/>
          </a:xfrm>
          <a:prstGeom prst="rect">
            <a:avLst/>
          </a:prstGeom>
        </p:spPr>
        <p:txBody>
          <a:bodyPr anchor="t" rtlCol="false" tIns="0" lIns="0" bIns="0" rIns="0">
            <a:spAutoFit/>
          </a:bodyPr>
          <a:lstStyle/>
          <a:p>
            <a:pPr algn="l">
              <a:lnSpc>
                <a:spcPts val="2940"/>
              </a:lnSpc>
            </a:pPr>
            <a:r>
              <a:rPr lang="en-US" sz="2100" spc="-123">
                <a:solidFill>
                  <a:srgbClr val="FFFFFF"/>
                </a:solidFill>
                <a:latin typeface="Montserrat"/>
                <a:ea typeface="Montserrat"/>
                <a:cs typeface="Montserrat"/>
                <a:sym typeface="Montserrat"/>
              </a:rPr>
              <a:t>Dataset original berisi:</a:t>
            </a:r>
          </a:p>
          <a:p>
            <a:pPr algn="l">
              <a:lnSpc>
                <a:spcPts val="2940"/>
              </a:lnSpc>
            </a:pPr>
            <a:r>
              <a:rPr lang="en-US" sz="2100" spc="-123" b="true">
                <a:solidFill>
                  <a:srgbClr val="FFFFFF"/>
                </a:solidFill>
                <a:latin typeface="Montserrat Bold"/>
                <a:ea typeface="Montserrat Bold"/>
                <a:cs typeface="Montserrat Bold"/>
                <a:sym typeface="Montserrat Bold"/>
              </a:rPr>
              <a:t>41,188 baris dan 21 kolom</a:t>
            </a:r>
          </a:p>
          <a:p>
            <a:pPr algn="l">
              <a:lnSpc>
                <a:spcPts val="2940"/>
              </a:lnSpc>
            </a:pPr>
          </a:p>
          <a:p>
            <a:pPr algn="l">
              <a:lnSpc>
                <a:spcPts val="2940"/>
              </a:lnSpc>
            </a:pPr>
            <a:r>
              <a:rPr lang="en-US" sz="2100" spc="-123">
                <a:solidFill>
                  <a:srgbClr val="FFFFFF"/>
                </a:solidFill>
                <a:latin typeface="Montserrat"/>
                <a:ea typeface="Montserrat"/>
                <a:cs typeface="Montserrat"/>
                <a:sym typeface="Montserrat"/>
              </a:rPr>
              <a:t>Setiap baris merepresentasikan satu nasabah Tagus Bank dengan informasi karakteristik dan riwayat interaksi dari Mei 2008 hingga November 2010</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23024" y="3689220"/>
            <a:ext cx="15041953" cy="1634731"/>
            <a:chOff x="0" y="0"/>
            <a:chExt cx="20055937" cy="2179642"/>
          </a:xfrm>
        </p:grpSpPr>
        <p:sp>
          <p:nvSpPr>
            <p:cNvPr name="TextBox 3" id="3"/>
            <p:cNvSpPr txBox="true"/>
            <p:nvPr/>
          </p:nvSpPr>
          <p:spPr>
            <a:xfrm rot="0">
              <a:off x="0" y="506417"/>
              <a:ext cx="20055937" cy="1190625"/>
            </a:xfrm>
            <a:prstGeom prst="rect">
              <a:avLst/>
            </a:prstGeom>
          </p:spPr>
          <p:txBody>
            <a:bodyPr anchor="t" rtlCol="false" tIns="0" lIns="0" bIns="0" rIns="0">
              <a:spAutoFit/>
            </a:bodyPr>
            <a:lstStyle/>
            <a:p>
              <a:pPr algn="ctr" marL="0" indent="0" lvl="0">
                <a:lnSpc>
                  <a:spcPts val="6900"/>
                </a:lnSpc>
                <a:spcBef>
                  <a:spcPct val="0"/>
                </a:spcBef>
              </a:pPr>
              <a:r>
                <a:rPr lang="en-US" b="true" sz="6000" spc="-60">
                  <a:solidFill>
                    <a:srgbClr val="2A3652"/>
                  </a:solidFill>
                  <a:latin typeface="Montserrat Bold"/>
                  <a:ea typeface="Montserrat Bold"/>
                  <a:cs typeface="Montserrat Bold"/>
                  <a:sym typeface="Montserrat Bold"/>
                </a:rPr>
                <a:t>DATA CLEANING</a:t>
              </a:r>
            </a:p>
          </p:txBody>
        </p:sp>
        <p:sp>
          <p:nvSpPr>
            <p:cNvPr name="AutoShape 4" id="4"/>
            <p:cNvSpPr/>
            <p:nvPr/>
          </p:nvSpPr>
          <p:spPr>
            <a:xfrm>
              <a:off x="0" y="12700"/>
              <a:ext cx="20055937" cy="0"/>
            </a:xfrm>
            <a:prstGeom prst="line">
              <a:avLst/>
            </a:prstGeom>
            <a:ln cap="flat" w="25400">
              <a:solidFill>
                <a:srgbClr val="FFDE59"/>
              </a:solidFill>
              <a:prstDash val="solid"/>
              <a:headEnd type="none" len="sm" w="sm"/>
              <a:tailEnd type="none" len="sm" w="sm"/>
            </a:ln>
          </p:spPr>
        </p:sp>
        <p:sp>
          <p:nvSpPr>
            <p:cNvPr name="AutoShape 5" id="5"/>
            <p:cNvSpPr/>
            <p:nvPr/>
          </p:nvSpPr>
          <p:spPr>
            <a:xfrm>
              <a:off x="0" y="2166942"/>
              <a:ext cx="20055937" cy="0"/>
            </a:xfrm>
            <a:prstGeom prst="line">
              <a:avLst/>
            </a:prstGeom>
            <a:ln cap="flat" w="25400">
              <a:solidFill>
                <a:srgbClr val="FFDE59"/>
              </a:solidFill>
              <a:prstDash val="solid"/>
              <a:headEnd type="none" len="sm" w="sm"/>
              <a:tailEnd type="none" len="sm" w="sm"/>
            </a:ln>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03A6C"/>
        </a:solidFill>
      </p:bgPr>
    </p:bg>
    <p:spTree>
      <p:nvGrpSpPr>
        <p:cNvPr id="1" name=""/>
        <p:cNvGrpSpPr/>
        <p:nvPr/>
      </p:nvGrpSpPr>
      <p:grpSpPr>
        <a:xfrm>
          <a:off x="0" y="0"/>
          <a:ext cx="0" cy="0"/>
          <a:chOff x="0" y="0"/>
          <a:chExt cx="0" cy="0"/>
        </a:xfrm>
      </p:grpSpPr>
      <p:sp>
        <p:nvSpPr>
          <p:cNvPr name="AutoShape 2" id="2"/>
          <p:cNvSpPr/>
          <p:nvPr/>
        </p:nvSpPr>
        <p:spPr>
          <a:xfrm>
            <a:off x="4995609" y="281170"/>
            <a:ext cx="12656031" cy="0"/>
          </a:xfrm>
          <a:prstGeom prst="line">
            <a:avLst/>
          </a:prstGeom>
          <a:ln cap="flat" w="19050">
            <a:solidFill>
              <a:srgbClr val="FFDE59"/>
            </a:solidFill>
            <a:prstDash val="solid"/>
            <a:headEnd type="none" len="sm" w="sm"/>
            <a:tailEnd type="none" len="sm" w="sm"/>
          </a:ln>
        </p:spPr>
      </p:sp>
      <p:sp>
        <p:nvSpPr>
          <p:cNvPr name="AutoShape 3" id="3"/>
          <p:cNvSpPr/>
          <p:nvPr/>
        </p:nvSpPr>
        <p:spPr>
          <a:xfrm>
            <a:off x="4995609" y="1702019"/>
            <a:ext cx="12656031" cy="0"/>
          </a:xfrm>
          <a:prstGeom prst="line">
            <a:avLst/>
          </a:prstGeom>
          <a:ln cap="flat" w="19050">
            <a:solidFill>
              <a:srgbClr val="FFDE59"/>
            </a:solidFill>
            <a:prstDash val="solid"/>
            <a:headEnd type="none" len="sm" w="sm"/>
            <a:tailEnd type="none" len="sm" w="sm"/>
          </a:ln>
        </p:spPr>
      </p:sp>
      <p:grpSp>
        <p:nvGrpSpPr>
          <p:cNvPr name="Group 4" id="4"/>
          <p:cNvGrpSpPr/>
          <p:nvPr/>
        </p:nvGrpSpPr>
        <p:grpSpPr>
          <a:xfrm rot="0">
            <a:off x="766587" y="612994"/>
            <a:ext cx="4186328" cy="827871"/>
            <a:chOff x="0" y="0"/>
            <a:chExt cx="5581771" cy="1103828"/>
          </a:xfrm>
        </p:grpSpPr>
        <p:sp>
          <p:nvSpPr>
            <p:cNvPr name="Freeform 5" id="5"/>
            <p:cNvSpPr/>
            <p:nvPr/>
          </p:nvSpPr>
          <p:spPr>
            <a:xfrm flipH="false" flipV="false" rot="0">
              <a:off x="0" y="0"/>
              <a:ext cx="1120121" cy="1103828"/>
            </a:xfrm>
            <a:custGeom>
              <a:avLst/>
              <a:gdLst/>
              <a:ahLst/>
              <a:cxnLst/>
              <a:rect r="r" b="b" t="t" l="l"/>
              <a:pathLst>
                <a:path h="1103828" w="1120121">
                  <a:moveTo>
                    <a:pt x="0" y="0"/>
                  </a:moveTo>
                  <a:lnTo>
                    <a:pt x="1120121" y="0"/>
                  </a:lnTo>
                  <a:lnTo>
                    <a:pt x="1120121" y="1103828"/>
                  </a:lnTo>
                  <a:lnTo>
                    <a:pt x="0" y="1103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52616" y="360321"/>
              <a:ext cx="4029155" cy="383186"/>
            </a:xfrm>
            <a:prstGeom prst="rect">
              <a:avLst/>
            </a:prstGeom>
          </p:spPr>
          <p:txBody>
            <a:bodyPr anchor="t" rtlCol="false" tIns="0" lIns="0" bIns="0" rIns="0">
              <a:spAutoFit/>
            </a:bodyPr>
            <a:lstStyle/>
            <a:p>
              <a:pPr algn="l" marL="0" indent="0" lvl="0">
                <a:lnSpc>
                  <a:spcPts val="2279"/>
                </a:lnSpc>
              </a:pPr>
              <a:r>
                <a:rPr lang="en-US" b="true" sz="1899">
                  <a:solidFill>
                    <a:srgbClr val="FFFFFF"/>
                  </a:solidFill>
                  <a:latin typeface="Montserrat Bold"/>
                  <a:ea typeface="Montserrat Bold"/>
                  <a:cs typeface="Montserrat Bold"/>
                  <a:sym typeface="Montserrat Bold"/>
                </a:rPr>
                <a:t>TAGUS BANK</a:t>
              </a:r>
            </a:p>
          </p:txBody>
        </p:sp>
      </p:grpSp>
      <p:grpSp>
        <p:nvGrpSpPr>
          <p:cNvPr name="Group 7" id="7"/>
          <p:cNvGrpSpPr/>
          <p:nvPr/>
        </p:nvGrpSpPr>
        <p:grpSpPr>
          <a:xfrm rot="0">
            <a:off x="573293" y="2323817"/>
            <a:ext cx="2664505" cy="828864"/>
            <a:chOff x="0" y="0"/>
            <a:chExt cx="701763" cy="218302"/>
          </a:xfrm>
        </p:grpSpPr>
        <p:sp>
          <p:nvSpPr>
            <p:cNvPr name="Freeform 8" id="8"/>
            <p:cNvSpPr/>
            <p:nvPr/>
          </p:nvSpPr>
          <p:spPr>
            <a:xfrm flipH="false" flipV="false" rot="0">
              <a:off x="0" y="0"/>
              <a:ext cx="701763" cy="218302"/>
            </a:xfrm>
            <a:custGeom>
              <a:avLst/>
              <a:gdLst/>
              <a:ahLst/>
              <a:cxnLst/>
              <a:rect r="r" b="b" t="t" l="l"/>
              <a:pathLst>
                <a:path h="218302" w="701763">
                  <a:moveTo>
                    <a:pt x="109151" y="0"/>
                  </a:moveTo>
                  <a:lnTo>
                    <a:pt x="592612" y="0"/>
                  </a:lnTo>
                  <a:cubicBezTo>
                    <a:pt x="652894" y="0"/>
                    <a:pt x="701763" y="48868"/>
                    <a:pt x="701763" y="109151"/>
                  </a:cubicBezTo>
                  <a:lnTo>
                    <a:pt x="701763" y="109151"/>
                  </a:lnTo>
                  <a:cubicBezTo>
                    <a:pt x="701763" y="169433"/>
                    <a:pt x="652894" y="218302"/>
                    <a:pt x="592612" y="218302"/>
                  </a:cubicBezTo>
                  <a:lnTo>
                    <a:pt x="109151" y="218302"/>
                  </a:lnTo>
                  <a:cubicBezTo>
                    <a:pt x="48868" y="218302"/>
                    <a:pt x="0" y="169433"/>
                    <a:pt x="0" y="109151"/>
                  </a:cubicBezTo>
                  <a:lnTo>
                    <a:pt x="0" y="109151"/>
                  </a:lnTo>
                  <a:cubicBezTo>
                    <a:pt x="0" y="48868"/>
                    <a:pt x="48868" y="0"/>
                    <a:pt x="109151" y="0"/>
                  </a:cubicBezTo>
                  <a:close/>
                </a:path>
              </a:pathLst>
            </a:custGeom>
            <a:solidFill>
              <a:srgbClr val="F8B826"/>
            </a:solidFill>
          </p:spPr>
        </p:sp>
        <p:sp>
          <p:nvSpPr>
            <p:cNvPr name="TextBox 9" id="9"/>
            <p:cNvSpPr txBox="true"/>
            <p:nvPr/>
          </p:nvSpPr>
          <p:spPr>
            <a:xfrm>
              <a:off x="0" y="-38100"/>
              <a:ext cx="701763" cy="256402"/>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Data Duplikasi</a:t>
              </a:r>
            </a:p>
          </p:txBody>
        </p:sp>
      </p:grpSp>
      <p:grpSp>
        <p:nvGrpSpPr>
          <p:cNvPr name="Group 10" id="10"/>
          <p:cNvGrpSpPr/>
          <p:nvPr/>
        </p:nvGrpSpPr>
        <p:grpSpPr>
          <a:xfrm rot="0">
            <a:off x="3663356" y="2323817"/>
            <a:ext cx="5066763" cy="828864"/>
            <a:chOff x="0" y="0"/>
            <a:chExt cx="1334456" cy="218302"/>
          </a:xfrm>
        </p:grpSpPr>
        <p:sp>
          <p:nvSpPr>
            <p:cNvPr name="Freeform 11" id="11"/>
            <p:cNvSpPr/>
            <p:nvPr/>
          </p:nvSpPr>
          <p:spPr>
            <a:xfrm flipH="false" flipV="false" rot="0">
              <a:off x="0" y="0"/>
              <a:ext cx="1334456" cy="218302"/>
            </a:xfrm>
            <a:custGeom>
              <a:avLst/>
              <a:gdLst/>
              <a:ahLst/>
              <a:cxnLst/>
              <a:rect r="r" b="b" t="t" l="l"/>
              <a:pathLst>
                <a:path h="218302" w="1334456">
                  <a:moveTo>
                    <a:pt x="77927" y="0"/>
                  </a:moveTo>
                  <a:lnTo>
                    <a:pt x="1256529" y="0"/>
                  </a:lnTo>
                  <a:cubicBezTo>
                    <a:pt x="1299567" y="0"/>
                    <a:pt x="1334456" y="34889"/>
                    <a:pt x="1334456" y="77927"/>
                  </a:cubicBezTo>
                  <a:lnTo>
                    <a:pt x="1334456" y="140375"/>
                  </a:lnTo>
                  <a:cubicBezTo>
                    <a:pt x="1334456" y="161042"/>
                    <a:pt x="1326246" y="180863"/>
                    <a:pt x="1311632" y="195477"/>
                  </a:cubicBezTo>
                  <a:cubicBezTo>
                    <a:pt x="1297018" y="210091"/>
                    <a:pt x="1277197" y="218302"/>
                    <a:pt x="1256529" y="218302"/>
                  </a:cubicBezTo>
                  <a:lnTo>
                    <a:pt x="77927" y="218302"/>
                  </a:lnTo>
                  <a:cubicBezTo>
                    <a:pt x="57260" y="218302"/>
                    <a:pt x="37438" y="210091"/>
                    <a:pt x="22824" y="195477"/>
                  </a:cubicBezTo>
                  <a:cubicBezTo>
                    <a:pt x="8210" y="180863"/>
                    <a:pt x="0" y="161042"/>
                    <a:pt x="0" y="140375"/>
                  </a:cubicBezTo>
                  <a:lnTo>
                    <a:pt x="0" y="77927"/>
                  </a:lnTo>
                  <a:cubicBezTo>
                    <a:pt x="0" y="57260"/>
                    <a:pt x="8210" y="37438"/>
                    <a:pt x="22824" y="22824"/>
                  </a:cubicBezTo>
                  <a:cubicBezTo>
                    <a:pt x="37438" y="8210"/>
                    <a:pt x="57260" y="0"/>
                    <a:pt x="77927" y="0"/>
                  </a:cubicBezTo>
                  <a:close/>
                </a:path>
              </a:pathLst>
            </a:custGeom>
            <a:solidFill>
              <a:srgbClr val="F8B826"/>
            </a:solidFill>
          </p:spPr>
        </p:sp>
        <p:sp>
          <p:nvSpPr>
            <p:cNvPr name="TextBox 12" id="12"/>
            <p:cNvSpPr txBox="true"/>
            <p:nvPr/>
          </p:nvSpPr>
          <p:spPr>
            <a:xfrm>
              <a:off x="0" y="-38100"/>
              <a:ext cx="1334456" cy="256402"/>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Unknown Value</a:t>
              </a:r>
            </a:p>
          </p:txBody>
        </p:sp>
      </p:grpSp>
      <p:grpSp>
        <p:nvGrpSpPr>
          <p:cNvPr name="Group 13" id="13"/>
          <p:cNvGrpSpPr/>
          <p:nvPr/>
        </p:nvGrpSpPr>
        <p:grpSpPr>
          <a:xfrm rot="0">
            <a:off x="9351508" y="2403208"/>
            <a:ext cx="4477338" cy="828864"/>
            <a:chOff x="0" y="0"/>
            <a:chExt cx="1179217" cy="218302"/>
          </a:xfrm>
        </p:grpSpPr>
        <p:sp>
          <p:nvSpPr>
            <p:cNvPr name="Freeform 14" id="14"/>
            <p:cNvSpPr/>
            <p:nvPr/>
          </p:nvSpPr>
          <p:spPr>
            <a:xfrm flipH="false" flipV="false" rot="0">
              <a:off x="0" y="0"/>
              <a:ext cx="1179217" cy="218302"/>
            </a:xfrm>
            <a:custGeom>
              <a:avLst/>
              <a:gdLst/>
              <a:ahLst/>
              <a:cxnLst/>
              <a:rect r="r" b="b" t="t" l="l"/>
              <a:pathLst>
                <a:path h="218302" w="1179217">
                  <a:moveTo>
                    <a:pt x="88186" y="0"/>
                  </a:moveTo>
                  <a:lnTo>
                    <a:pt x="1091031" y="0"/>
                  </a:lnTo>
                  <a:cubicBezTo>
                    <a:pt x="1114419" y="0"/>
                    <a:pt x="1136850" y="9291"/>
                    <a:pt x="1153388" y="25829"/>
                  </a:cubicBezTo>
                  <a:cubicBezTo>
                    <a:pt x="1169926" y="42367"/>
                    <a:pt x="1179217" y="64798"/>
                    <a:pt x="1179217" y="88186"/>
                  </a:cubicBezTo>
                  <a:lnTo>
                    <a:pt x="1179217" y="130116"/>
                  </a:lnTo>
                  <a:cubicBezTo>
                    <a:pt x="1179217" y="153504"/>
                    <a:pt x="1169926" y="175935"/>
                    <a:pt x="1153388" y="192473"/>
                  </a:cubicBezTo>
                  <a:cubicBezTo>
                    <a:pt x="1136850" y="209011"/>
                    <a:pt x="1114419" y="218302"/>
                    <a:pt x="1091031" y="218302"/>
                  </a:cubicBezTo>
                  <a:lnTo>
                    <a:pt x="88186" y="218302"/>
                  </a:lnTo>
                  <a:cubicBezTo>
                    <a:pt x="64798" y="218302"/>
                    <a:pt x="42367" y="209011"/>
                    <a:pt x="25829" y="192473"/>
                  </a:cubicBezTo>
                  <a:cubicBezTo>
                    <a:pt x="9291" y="175935"/>
                    <a:pt x="0" y="153504"/>
                    <a:pt x="0" y="130116"/>
                  </a:cubicBezTo>
                  <a:lnTo>
                    <a:pt x="0" y="88186"/>
                  </a:lnTo>
                  <a:cubicBezTo>
                    <a:pt x="0" y="64798"/>
                    <a:pt x="9291" y="42367"/>
                    <a:pt x="25829" y="25829"/>
                  </a:cubicBezTo>
                  <a:cubicBezTo>
                    <a:pt x="42367" y="9291"/>
                    <a:pt x="64798" y="0"/>
                    <a:pt x="88186" y="0"/>
                  </a:cubicBezTo>
                  <a:close/>
                </a:path>
              </a:pathLst>
            </a:custGeom>
            <a:solidFill>
              <a:srgbClr val="F8B826"/>
            </a:solidFill>
          </p:spPr>
        </p:sp>
        <p:sp>
          <p:nvSpPr>
            <p:cNvPr name="TextBox 15" id="15"/>
            <p:cNvSpPr txBox="true"/>
            <p:nvPr/>
          </p:nvSpPr>
          <p:spPr>
            <a:xfrm>
              <a:off x="0" y="-38100"/>
              <a:ext cx="1179217" cy="256402"/>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Nasabah Lama &amp; Nasabah Baru</a:t>
              </a:r>
            </a:p>
          </p:txBody>
        </p:sp>
      </p:grpSp>
      <p:grpSp>
        <p:nvGrpSpPr>
          <p:cNvPr name="Group 16" id="16"/>
          <p:cNvGrpSpPr/>
          <p:nvPr/>
        </p:nvGrpSpPr>
        <p:grpSpPr>
          <a:xfrm rot="0">
            <a:off x="14450234" y="2323817"/>
            <a:ext cx="3201406" cy="866889"/>
            <a:chOff x="0" y="0"/>
            <a:chExt cx="843169" cy="228317"/>
          </a:xfrm>
        </p:grpSpPr>
        <p:sp>
          <p:nvSpPr>
            <p:cNvPr name="Freeform 17" id="17"/>
            <p:cNvSpPr/>
            <p:nvPr/>
          </p:nvSpPr>
          <p:spPr>
            <a:xfrm flipH="false" flipV="false" rot="0">
              <a:off x="0" y="0"/>
              <a:ext cx="843169" cy="228317"/>
            </a:xfrm>
            <a:custGeom>
              <a:avLst/>
              <a:gdLst/>
              <a:ahLst/>
              <a:cxnLst/>
              <a:rect r="r" b="b" t="t" l="l"/>
              <a:pathLst>
                <a:path h="228317" w="843169">
                  <a:moveTo>
                    <a:pt x="114158" y="0"/>
                  </a:moveTo>
                  <a:lnTo>
                    <a:pt x="729010" y="0"/>
                  </a:lnTo>
                  <a:cubicBezTo>
                    <a:pt x="792058" y="0"/>
                    <a:pt x="843169" y="51110"/>
                    <a:pt x="843169" y="114158"/>
                  </a:cubicBezTo>
                  <a:lnTo>
                    <a:pt x="843169" y="114158"/>
                  </a:lnTo>
                  <a:cubicBezTo>
                    <a:pt x="843169" y="144435"/>
                    <a:pt x="831141" y="173472"/>
                    <a:pt x="809732" y="194880"/>
                  </a:cubicBezTo>
                  <a:cubicBezTo>
                    <a:pt x="788324" y="216289"/>
                    <a:pt x="759287" y="228317"/>
                    <a:pt x="729010" y="228317"/>
                  </a:cubicBezTo>
                  <a:lnTo>
                    <a:pt x="114158" y="228317"/>
                  </a:lnTo>
                  <a:cubicBezTo>
                    <a:pt x="51110" y="228317"/>
                    <a:pt x="0" y="177206"/>
                    <a:pt x="0" y="114158"/>
                  </a:cubicBezTo>
                  <a:lnTo>
                    <a:pt x="0" y="114158"/>
                  </a:lnTo>
                  <a:cubicBezTo>
                    <a:pt x="0" y="51110"/>
                    <a:pt x="51110" y="0"/>
                    <a:pt x="114158" y="0"/>
                  </a:cubicBezTo>
                  <a:close/>
                </a:path>
              </a:pathLst>
            </a:custGeom>
            <a:solidFill>
              <a:srgbClr val="F8B826"/>
            </a:solidFill>
          </p:spPr>
        </p:sp>
        <p:sp>
          <p:nvSpPr>
            <p:cNvPr name="TextBox 18" id="18"/>
            <p:cNvSpPr txBox="true"/>
            <p:nvPr/>
          </p:nvSpPr>
          <p:spPr>
            <a:xfrm>
              <a:off x="0" y="-38100"/>
              <a:ext cx="843169" cy="266417"/>
            </a:xfrm>
            <a:prstGeom prst="rect">
              <a:avLst/>
            </a:prstGeom>
          </p:spPr>
          <p:txBody>
            <a:bodyPr anchor="ctr" rtlCol="false" tIns="50800" lIns="50800" bIns="50800" rIns="50800"/>
            <a:lstStyle/>
            <a:p>
              <a:pPr algn="ctr">
                <a:lnSpc>
                  <a:spcPts val="2940"/>
                </a:lnSpc>
              </a:pPr>
              <a:r>
                <a:rPr lang="en-US" b="true" sz="2100">
                  <a:solidFill>
                    <a:srgbClr val="000000"/>
                  </a:solidFill>
                  <a:latin typeface="Montserrat Medium"/>
                  <a:ea typeface="Montserrat Medium"/>
                  <a:cs typeface="Montserrat Medium"/>
                  <a:sym typeface="Montserrat Medium"/>
                </a:rPr>
                <a:t>Outliers</a:t>
              </a:r>
            </a:p>
          </p:txBody>
        </p:sp>
      </p:grpSp>
      <p:sp>
        <p:nvSpPr>
          <p:cNvPr name="Freeform 19" id="19"/>
          <p:cNvSpPr/>
          <p:nvPr/>
        </p:nvSpPr>
        <p:spPr>
          <a:xfrm flipH="false" flipV="false" rot="0">
            <a:off x="3573644" y="3575562"/>
            <a:ext cx="5156476" cy="1985243"/>
          </a:xfrm>
          <a:custGeom>
            <a:avLst/>
            <a:gdLst/>
            <a:ahLst/>
            <a:cxnLst/>
            <a:rect r="r" b="b" t="t" l="l"/>
            <a:pathLst>
              <a:path h="1985243" w="5156476">
                <a:moveTo>
                  <a:pt x="0" y="0"/>
                </a:moveTo>
                <a:lnTo>
                  <a:pt x="5156475" y="0"/>
                </a:lnTo>
                <a:lnTo>
                  <a:pt x="5156475" y="1985243"/>
                </a:lnTo>
                <a:lnTo>
                  <a:pt x="0" y="1985243"/>
                </a:lnTo>
                <a:lnTo>
                  <a:pt x="0" y="0"/>
                </a:lnTo>
                <a:close/>
              </a:path>
            </a:pathLst>
          </a:custGeom>
          <a:blipFill>
            <a:blip r:embed="rId4"/>
            <a:stretch>
              <a:fillRect l="0" t="0" r="0" b="0"/>
            </a:stretch>
          </a:blipFill>
        </p:spPr>
      </p:sp>
      <p:sp>
        <p:nvSpPr>
          <p:cNvPr name="TextBox 20" id="20"/>
          <p:cNvSpPr txBox="true"/>
          <p:nvPr/>
        </p:nvSpPr>
        <p:spPr>
          <a:xfrm rot="0">
            <a:off x="4995609" y="641569"/>
            <a:ext cx="12656031" cy="727075"/>
          </a:xfrm>
          <a:prstGeom prst="rect">
            <a:avLst/>
          </a:prstGeom>
        </p:spPr>
        <p:txBody>
          <a:bodyPr anchor="t" rtlCol="false" tIns="0" lIns="0" bIns="0" rIns="0">
            <a:spAutoFit/>
          </a:bodyPr>
          <a:lstStyle/>
          <a:p>
            <a:pPr algn="ctr" marL="0" indent="0" lvl="0">
              <a:lnSpc>
                <a:spcPts val="5750"/>
              </a:lnSpc>
              <a:spcBef>
                <a:spcPct val="0"/>
              </a:spcBef>
            </a:pPr>
            <a:r>
              <a:rPr lang="en-US" b="true" sz="5000" spc="-50">
                <a:solidFill>
                  <a:srgbClr val="FFFFFF"/>
                </a:solidFill>
                <a:latin typeface="Montserrat Bold"/>
                <a:ea typeface="Montserrat Bold"/>
                <a:cs typeface="Montserrat Bold"/>
                <a:sym typeface="Montserrat Bold"/>
              </a:rPr>
              <a:t>DATA CLEANING</a:t>
            </a:r>
          </a:p>
        </p:txBody>
      </p:sp>
      <p:sp>
        <p:nvSpPr>
          <p:cNvPr name="TextBox 21" id="21"/>
          <p:cNvSpPr txBox="true"/>
          <p:nvPr/>
        </p:nvSpPr>
        <p:spPr>
          <a:xfrm rot="0">
            <a:off x="10363459" y="9149209"/>
            <a:ext cx="3637540" cy="356235"/>
          </a:xfrm>
          <a:prstGeom prst="rect">
            <a:avLst/>
          </a:prstGeom>
        </p:spPr>
        <p:txBody>
          <a:bodyPr anchor="t" rtlCol="false" tIns="0" lIns="0" bIns="0" rIns="0">
            <a:spAutoFit/>
          </a:bodyPr>
          <a:lstStyle/>
          <a:p>
            <a:pPr algn="ctr">
              <a:lnSpc>
                <a:spcPts val="2940"/>
              </a:lnSpc>
              <a:spcBef>
                <a:spcPct val="0"/>
              </a:spcBef>
            </a:pPr>
          </a:p>
        </p:txBody>
      </p:sp>
      <p:sp>
        <p:nvSpPr>
          <p:cNvPr name="TextBox 22" id="22"/>
          <p:cNvSpPr txBox="true"/>
          <p:nvPr/>
        </p:nvSpPr>
        <p:spPr>
          <a:xfrm rot="0">
            <a:off x="573293" y="3574034"/>
            <a:ext cx="2664505" cy="1153795"/>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FFFFFF"/>
                </a:solidFill>
                <a:latin typeface="Montserrat"/>
                <a:ea typeface="Montserrat"/>
                <a:cs typeface="Montserrat"/>
                <a:sym typeface="Montserrat"/>
              </a:rPr>
              <a:t>12 Baris duplikasi dihapus</a:t>
            </a:r>
          </a:p>
        </p:txBody>
      </p:sp>
      <p:sp>
        <p:nvSpPr>
          <p:cNvPr name="TextBox 23" id="23"/>
          <p:cNvSpPr txBox="true"/>
          <p:nvPr/>
        </p:nvSpPr>
        <p:spPr>
          <a:xfrm rot="0">
            <a:off x="3573644" y="7304659"/>
            <a:ext cx="4472054" cy="1645285"/>
          </a:xfrm>
          <a:prstGeom prst="rect">
            <a:avLst/>
          </a:prstGeom>
        </p:spPr>
        <p:txBody>
          <a:bodyPr anchor="t" rtlCol="false" tIns="0" lIns="0" bIns="0" rIns="0">
            <a:spAutoFit/>
          </a:bodyPr>
          <a:lstStyle/>
          <a:p>
            <a:pPr algn="l" marL="345439" indent="-172720" lvl="1">
              <a:lnSpc>
                <a:spcPts val="2239"/>
              </a:lnSpc>
              <a:buFont typeface="Arial"/>
              <a:buChar char="•"/>
            </a:pPr>
            <a:r>
              <a:rPr lang="en-US" sz="1599" i="true">
                <a:solidFill>
                  <a:srgbClr val="B5B3B3"/>
                </a:solidFill>
                <a:latin typeface="Montserrat Italics"/>
                <a:ea typeface="Montserrat Italics"/>
                <a:cs typeface="Montserrat Italics"/>
                <a:sym typeface="Montserrat Italics"/>
              </a:rPr>
              <a:t>‘Education’ (unknown):  Diganti dengan value kolom modus ‘Job’</a:t>
            </a:r>
          </a:p>
          <a:p>
            <a:pPr algn="l" marL="345439" indent="-172720" lvl="1">
              <a:lnSpc>
                <a:spcPts val="2239"/>
              </a:lnSpc>
              <a:buFont typeface="Arial"/>
              <a:buChar char="•"/>
            </a:pPr>
            <a:r>
              <a:rPr lang="en-US" sz="1599" i="true">
                <a:solidFill>
                  <a:srgbClr val="B5B3B3"/>
                </a:solidFill>
                <a:latin typeface="Montserrat Italics"/>
                <a:ea typeface="Montserrat Italics"/>
                <a:cs typeface="Montserrat Italics"/>
                <a:sym typeface="Montserrat Italics"/>
              </a:rPr>
              <a:t>‘Default’ (unknown) : Diganti dengan modus (‘No’)</a:t>
            </a:r>
          </a:p>
          <a:p>
            <a:pPr algn="l" marL="345439" indent="-172720" lvl="1">
              <a:lnSpc>
                <a:spcPts val="2239"/>
              </a:lnSpc>
              <a:buFont typeface="Arial"/>
              <a:buChar char="•"/>
            </a:pPr>
            <a:r>
              <a:rPr lang="en-US" sz="1599" i="true">
                <a:solidFill>
                  <a:srgbClr val="B5B3B3"/>
                </a:solidFill>
                <a:latin typeface="Montserrat Italics"/>
                <a:ea typeface="Montserrat Italics"/>
                <a:cs typeface="Montserrat Italics"/>
                <a:sym typeface="Montserrat Italics"/>
              </a:rPr>
              <a:t>Kolom lain dengan unknown (&lt;4%):  Dihapus karena jumlah sedikit</a:t>
            </a:r>
          </a:p>
        </p:txBody>
      </p:sp>
      <p:sp>
        <p:nvSpPr>
          <p:cNvPr name="TextBox 24" id="24"/>
          <p:cNvSpPr txBox="true"/>
          <p:nvPr/>
        </p:nvSpPr>
        <p:spPr>
          <a:xfrm rot="0">
            <a:off x="9351508" y="5389169"/>
            <a:ext cx="4477338" cy="1921510"/>
          </a:xfrm>
          <a:prstGeom prst="rect">
            <a:avLst/>
          </a:prstGeom>
        </p:spPr>
        <p:txBody>
          <a:bodyPr anchor="t" rtlCol="false" tIns="0" lIns="0" bIns="0" rIns="0">
            <a:spAutoFit/>
          </a:bodyPr>
          <a:lstStyle/>
          <a:p>
            <a:pPr algn="l" marL="345439" indent="-172720" lvl="1">
              <a:lnSpc>
                <a:spcPts val="2239"/>
              </a:lnSpc>
              <a:buFont typeface="Arial"/>
              <a:buChar char="•"/>
            </a:pPr>
            <a:r>
              <a:rPr lang="en-US" sz="1599" i="true">
                <a:solidFill>
                  <a:srgbClr val="B5B3B3"/>
                </a:solidFill>
                <a:latin typeface="Montserrat Italics"/>
                <a:ea typeface="Montserrat Italics"/>
                <a:cs typeface="Montserrat Italics"/>
                <a:sym typeface="Montserrat Italics"/>
              </a:rPr>
              <a:t>Pdays dikategorikan berdasarkan minggu kerja.</a:t>
            </a:r>
          </a:p>
          <a:p>
            <a:pPr algn="l" marL="345439" indent="-172720" lvl="1">
              <a:lnSpc>
                <a:spcPts val="2239"/>
              </a:lnSpc>
              <a:buFont typeface="Arial"/>
              <a:buChar char="•"/>
            </a:pPr>
            <a:r>
              <a:rPr lang="en-US" sz="1599" i="true">
                <a:solidFill>
                  <a:srgbClr val="B5B3B3"/>
                </a:solidFill>
                <a:latin typeface="Montserrat Italics"/>
                <a:ea typeface="Montserrat Italics"/>
                <a:cs typeface="Montserrat Italics"/>
                <a:sym typeface="Montserrat Italics"/>
              </a:rPr>
              <a:t>Nasabah Baru:  </a:t>
            </a:r>
          </a:p>
          <a:p>
            <a:pPr algn="l" marL="690879" indent="-230293" lvl="2">
              <a:lnSpc>
                <a:spcPts val="2239"/>
              </a:lnSpc>
              <a:buFont typeface="Arial"/>
              <a:buChar char="⚬"/>
            </a:pPr>
            <a:r>
              <a:rPr lang="en-US" sz="1599" i="true">
                <a:solidFill>
                  <a:srgbClr val="B5B3B3"/>
                </a:solidFill>
                <a:latin typeface="Montserrat Italics"/>
                <a:ea typeface="Montserrat Italics"/>
                <a:cs typeface="Montserrat Italics"/>
                <a:sym typeface="Montserrat Italics"/>
              </a:rPr>
              <a:t>pdays (Not Contacted), poutcome (Nonexistent) dan previous (0).</a:t>
            </a:r>
          </a:p>
          <a:p>
            <a:pPr algn="l" marL="345439" indent="-172720" lvl="1">
              <a:lnSpc>
                <a:spcPts val="2239"/>
              </a:lnSpc>
              <a:buFont typeface="Arial"/>
              <a:buChar char="•"/>
            </a:pPr>
            <a:r>
              <a:rPr lang="en-US" sz="1599" i="true">
                <a:solidFill>
                  <a:srgbClr val="B5B3B3"/>
                </a:solidFill>
                <a:latin typeface="Montserrat Italics"/>
                <a:ea typeface="Montserrat Italics"/>
                <a:cs typeface="Montserrat Italics"/>
                <a:sym typeface="Montserrat Italics"/>
              </a:rPr>
              <a:t>Nasabah Lama kebalikan dari Nasabah baru</a:t>
            </a:r>
          </a:p>
        </p:txBody>
      </p:sp>
      <p:sp>
        <p:nvSpPr>
          <p:cNvPr name="TextBox 25" id="25"/>
          <p:cNvSpPr txBox="true"/>
          <p:nvPr/>
        </p:nvSpPr>
        <p:spPr>
          <a:xfrm rot="0">
            <a:off x="14450234" y="3574034"/>
            <a:ext cx="3201406" cy="1397000"/>
          </a:xfrm>
          <a:prstGeom prst="rect">
            <a:avLst/>
          </a:prstGeom>
        </p:spPr>
        <p:txBody>
          <a:bodyPr anchor="t" rtlCol="false" tIns="0" lIns="0" bIns="0" rIns="0">
            <a:spAutoFit/>
          </a:bodyPr>
          <a:lstStyle/>
          <a:p>
            <a:pPr algn="l">
              <a:lnSpc>
                <a:spcPts val="2800"/>
              </a:lnSpc>
            </a:pPr>
            <a:r>
              <a:rPr lang="en-US" sz="2000">
                <a:solidFill>
                  <a:srgbClr val="FFFFFF"/>
                </a:solidFill>
                <a:latin typeface="Montserrat"/>
                <a:ea typeface="Montserrat"/>
                <a:cs typeface="Montserrat"/>
                <a:sym typeface="Montserrat"/>
              </a:rPr>
              <a:t>Outliers yang ada tetap relevan </a:t>
            </a:r>
            <a:r>
              <a:rPr lang="en-US" sz="2000" b="true">
                <a:solidFill>
                  <a:srgbClr val="FFFFFF"/>
                </a:solidFill>
                <a:latin typeface="Montserrat Bold"/>
                <a:ea typeface="Montserrat Bold"/>
                <a:cs typeface="Montserrat Bold"/>
                <a:sym typeface="Montserrat Bold"/>
              </a:rPr>
              <a:t>dipertahankan</a:t>
            </a:r>
            <a:r>
              <a:rPr lang="en-US" sz="2000">
                <a:solidFill>
                  <a:srgbClr val="FFFFFF"/>
                </a:solidFill>
                <a:latin typeface="Montserrat"/>
                <a:ea typeface="Montserrat"/>
                <a:cs typeface="Montserrat"/>
                <a:sym typeface="Montserrat"/>
              </a:rPr>
              <a:t> untuk analisis lebih lanjut.</a:t>
            </a:r>
          </a:p>
        </p:txBody>
      </p:sp>
      <p:sp>
        <p:nvSpPr>
          <p:cNvPr name="TextBox 26" id="26"/>
          <p:cNvSpPr txBox="true"/>
          <p:nvPr/>
        </p:nvSpPr>
        <p:spPr>
          <a:xfrm rot="0">
            <a:off x="10203903" y="8019745"/>
            <a:ext cx="7249886" cy="1326631"/>
          </a:xfrm>
          <a:prstGeom prst="rect">
            <a:avLst/>
          </a:prstGeom>
        </p:spPr>
        <p:txBody>
          <a:bodyPr anchor="t" rtlCol="false" tIns="0" lIns="0" bIns="0" rIns="0">
            <a:spAutoFit/>
          </a:bodyPr>
          <a:lstStyle/>
          <a:p>
            <a:pPr algn="just">
              <a:lnSpc>
                <a:spcPts val="3528"/>
              </a:lnSpc>
            </a:pPr>
            <a:r>
              <a:rPr lang="en-US" b="true" sz="2520">
                <a:solidFill>
                  <a:srgbClr val="FFFFFF"/>
                </a:solidFill>
                <a:latin typeface="Montserrat Bold"/>
                <a:ea typeface="Montserrat Bold"/>
                <a:cs typeface="Montserrat Bold"/>
                <a:sym typeface="Montserrat Bold"/>
              </a:rPr>
              <a:t>Setelah dilakukan Data Cleaning, jumlah baris data </a:t>
            </a:r>
            <a:r>
              <a:rPr lang="en-US" b="true" sz="2520">
                <a:solidFill>
                  <a:srgbClr val="FFDE59"/>
                </a:solidFill>
                <a:latin typeface="Montserrat Bold"/>
                <a:ea typeface="Montserrat Bold"/>
                <a:cs typeface="Montserrat Bold"/>
                <a:sym typeface="Montserrat Bold"/>
              </a:rPr>
              <a:t>39,971 dari 41,188</a:t>
            </a:r>
            <a:r>
              <a:rPr lang="en-US" b="true" sz="2520">
                <a:solidFill>
                  <a:srgbClr val="FFFFFF"/>
                </a:solidFill>
                <a:latin typeface="Montserrat Bold"/>
                <a:ea typeface="Montserrat Bold"/>
                <a:cs typeface="Montserrat Bold"/>
                <a:sym typeface="Montserrat Bold"/>
              </a:rPr>
              <a:t> dengan jumlah kolom yang sama yaitu 21.</a:t>
            </a:r>
          </a:p>
        </p:txBody>
      </p:sp>
      <p:sp>
        <p:nvSpPr>
          <p:cNvPr name="TextBox 27" id="27"/>
          <p:cNvSpPr txBox="true"/>
          <p:nvPr/>
        </p:nvSpPr>
        <p:spPr>
          <a:xfrm rot="0">
            <a:off x="3618500" y="5688584"/>
            <a:ext cx="5156476" cy="1397000"/>
          </a:xfrm>
          <a:prstGeom prst="rect">
            <a:avLst/>
          </a:prstGeom>
        </p:spPr>
        <p:txBody>
          <a:bodyPr anchor="t" rtlCol="false" tIns="0" lIns="0" bIns="0" rIns="0">
            <a:spAutoFit/>
          </a:bodyPr>
          <a:lstStyle/>
          <a:p>
            <a:pPr algn="l">
              <a:lnSpc>
                <a:spcPts val="2800"/>
              </a:lnSpc>
            </a:pPr>
            <a:r>
              <a:rPr lang="en-US" sz="2000">
                <a:solidFill>
                  <a:srgbClr val="FFFFFF"/>
                </a:solidFill>
                <a:latin typeface="Montserrat"/>
                <a:ea typeface="Montserrat"/>
                <a:cs typeface="Montserrat"/>
                <a:sym typeface="Montserrat"/>
              </a:rPr>
              <a:t>Handling:</a:t>
            </a:r>
          </a:p>
          <a:p>
            <a:pPr algn="l" marL="431801" indent="-215900" lvl="1">
              <a:lnSpc>
                <a:spcPts val="2800"/>
              </a:lnSpc>
              <a:buFont typeface="Arial"/>
              <a:buChar char="•"/>
            </a:pPr>
            <a:r>
              <a:rPr lang="en-US" sz="2000">
                <a:solidFill>
                  <a:srgbClr val="FFFFFF"/>
                </a:solidFill>
                <a:latin typeface="Montserrat"/>
                <a:ea typeface="Montserrat"/>
                <a:cs typeface="Montserrat"/>
                <a:sym typeface="Montserrat"/>
              </a:rPr>
              <a:t>Replacement unknown value dengan modus</a:t>
            </a:r>
          </a:p>
          <a:p>
            <a:pPr algn="l" marL="431801" indent="-215900" lvl="1">
              <a:lnSpc>
                <a:spcPts val="2800"/>
              </a:lnSpc>
              <a:buFont typeface="Arial"/>
              <a:buChar char="•"/>
            </a:pPr>
            <a:r>
              <a:rPr lang="en-US" sz="2000">
                <a:solidFill>
                  <a:srgbClr val="FFFFFF"/>
                </a:solidFill>
                <a:latin typeface="Montserrat"/>
                <a:ea typeface="Montserrat"/>
                <a:cs typeface="Montserrat"/>
                <a:sym typeface="Montserrat"/>
              </a:rPr>
              <a:t>Unknown value &lt;4% dihapus</a:t>
            </a:r>
          </a:p>
        </p:txBody>
      </p:sp>
      <p:sp>
        <p:nvSpPr>
          <p:cNvPr name="TextBox 28" id="28"/>
          <p:cNvSpPr txBox="true"/>
          <p:nvPr/>
        </p:nvSpPr>
        <p:spPr>
          <a:xfrm rot="0">
            <a:off x="9523661" y="3574034"/>
            <a:ext cx="4477338" cy="17494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Montserrat"/>
                <a:ea typeface="Montserrat"/>
                <a:cs typeface="Montserrat"/>
                <a:sym typeface="Montserrat"/>
              </a:rPr>
              <a:t>Memastikan semua baris data sudah konsisten antara nasabah lama dan baru</a:t>
            </a:r>
          </a:p>
          <a:p>
            <a:pPr algn="l" marL="431801" indent="-215900" lvl="1">
              <a:lnSpc>
                <a:spcPts val="2800"/>
              </a:lnSpc>
              <a:buFont typeface="Arial"/>
              <a:buChar char="•"/>
            </a:pPr>
            <a:r>
              <a:rPr lang="en-US" sz="2000">
                <a:solidFill>
                  <a:srgbClr val="FFFFFF"/>
                </a:solidFill>
                <a:latin typeface="Montserrat"/>
                <a:ea typeface="Montserrat"/>
                <a:cs typeface="Montserrat"/>
                <a:sym typeface="Montserrat"/>
              </a:rPr>
              <a:t>Baris tidak konsisten karena kesalahan input dihapus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23024" y="3689220"/>
            <a:ext cx="15041953" cy="1634731"/>
            <a:chOff x="0" y="0"/>
            <a:chExt cx="20055937" cy="2179642"/>
          </a:xfrm>
        </p:grpSpPr>
        <p:sp>
          <p:nvSpPr>
            <p:cNvPr name="TextBox 3" id="3"/>
            <p:cNvSpPr txBox="true"/>
            <p:nvPr/>
          </p:nvSpPr>
          <p:spPr>
            <a:xfrm rot="0">
              <a:off x="0" y="506417"/>
              <a:ext cx="20055937" cy="1190625"/>
            </a:xfrm>
            <a:prstGeom prst="rect">
              <a:avLst/>
            </a:prstGeom>
          </p:spPr>
          <p:txBody>
            <a:bodyPr anchor="t" rtlCol="false" tIns="0" lIns="0" bIns="0" rIns="0">
              <a:spAutoFit/>
            </a:bodyPr>
            <a:lstStyle/>
            <a:p>
              <a:pPr algn="ctr" marL="0" indent="0" lvl="0">
                <a:lnSpc>
                  <a:spcPts val="6900"/>
                </a:lnSpc>
                <a:spcBef>
                  <a:spcPct val="0"/>
                </a:spcBef>
              </a:pPr>
              <a:r>
                <a:rPr lang="en-US" b="true" sz="6000" spc="-60">
                  <a:solidFill>
                    <a:srgbClr val="2A3652"/>
                  </a:solidFill>
                  <a:latin typeface="Montserrat Bold"/>
                  <a:ea typeface="Montserrat Bold"/>
                  <a:cs typeface="Montserrat Bold"/>
                  <a:sym typeface="Montserrat Bold"/>
                </a:rPr>
                <a:t>DATA ANALISIS</a:t>
              </a:r>
            </a:p>
          </p:txBody>
        </p:sp>
        <p:sp>
          <p:nvSpPr>
            <p:cNvPr name="AutoShape 4" id="4"/>
            <p:cNvSpPr/>
            <p:nvPr/>
          </p:nvSpPr>
          <p:spPr>
            <a:xfrm>
              <a:off x="0" y="12700"/>
              <a:ext cx="20055937" cy="0"/>
            </a:xfrm>
            <a:prstGeom prst="line">
              <a:avLst/>
            </a:prstGeom>
            <a:ln cap="flat" w="25400">
              <a:solidFill>
                <a:srgbClr val="FFDE59"/>
              </a:solidFill>
              <a:prstDash val="solid"/>
              <a:headEnd type="none" len="sm" w="sm"/>
              <a:tailEnd type="none" len="sm" w="sm"/>
            </a:ln>
          </p:spPr>
        </p:sp>
        <p:sp>
          <p:nvSpPr>
            <p:cNvPr name="AutoShape 5" id="5"/>
            <p:cNvSpPr/>
            <p:nvPr/>
          </p:nvSpPr>
          <p:spPr>
            <a:xfrm>
              <a:off x="0" y="2166942"/>
              <a:ext cx="20055937" cy="0"/>
            </a:xfrm>
            <a:prstGeom prst="line">
              <a:avLst/>
            </a:prstGeom>
            <a:ln cap="flat" w="25400">
              <a:solidFill>
                <a:srgbClr val="FFDE59"/>
              </a:solidFill>
              <a:prstDash val="solid"/>
              <a:headEnd type="none" len="sm" w="sm"/>
              <a:tailEnd type="none" len="sm" w="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DAGgd0Ozy9Q</dc:identifier>
  <dcterms:modified xsi:type="dcterms:W3CDTF">2011-08-01T06:04:30Z</dcterms:modified>
  <cp:revision>1</cp:revision>
  <dc:title>TAGUS BANK - Bank Telemarketing Campaign</dc:title>
</cp:coreProperties>
</file>