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5"/>
    <p:restoredTop sz="94772"/>
  </p:normalViewPr>
  <p:slideViewPr>
    <p:cSldViewPr snapToGrid="0">
      <p:cViewPr varScale="1">
        <p:scale>
          <a:sx n="92" d="100"/>
          <a:sy n="92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F7CAB3-796E-8D14-85C6-319753A537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3241B-AA7F-463B-C99A-2EACDAFF00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E2D53-1A2C-6747-8584-E96E9BDF3CC4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BB061-25A0-80D3-7908-3435978520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1B75A-88CB-55FC-D7BE-BEF5E470BF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694B5-EC2D-9D4E-89E0-B5D1A961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8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9C3ED-8575-4B4D-A11C-326807A940A0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DFA2C-92C5-8147-A7AD-AD4B05B11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4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DFA2C-92C5-8147-A7AD-AD4B05B114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6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frequency slots using the traffic and lanes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DFA2C-92C5-8147-A7AD-AD4B05B114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7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090A3-0D43-2C47-8683-B2872B87B388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0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1449-7BBC-2742-83F3-C0E5F605F956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96B9-DB2A-AB41-AF70-C306913028A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5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60C8-2378-C743-BD84-873C25EC99EC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96B9-DB2A-AB41-AF70-C306913028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93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2E22-2B7C-8447-BD26-F20DF9985A10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96B9-DB2A-AB41-AF70-C306913028A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3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5619-DD91-5445-8252-76381C00ADBF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96B9-DB2A-AB41-AF70-C306913028A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77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BAFF-1FDC-5B4D-AC22-BB1667934307}" type="datetime1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96B9-DB2A-AB41-AF70-C306913028A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BD4E-FDF1-E14F-BA89-2F25F0CFD8FF}" type="datetime1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96B9-DB2A-AB41-AF70-C306913028A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5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DF2D-CAF5-DD44-8B0B-CEAF210B180D}" type="datetime1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96B9-DB2A-AB41-AF70-C306913028A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6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7D41D-1D11-A045-B319-3D6BE48584D6}" type="datetime1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96B9-DB2A-AB41-AF70-C3069130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C776-B99E-9247-A614-24A45417A3AB}" type="datetime1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96B9-DB2A-AB41-AF70-C306913028A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5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1A9DFF-791D-874B-B637-53771495F621}" type="datetime1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96B9-DB2A-AB41-AF70-C306913028A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CA2D-2D05-F340-B8A9-DE9AB0A7BCB1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2A296B9-DB2A-AB41-AF70-C306913028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59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tgtKtvRdo&amp;ab_channel=SabinCivilEngineering" TargetMode="External"/><Relationship Id="rId2" Type="http://schemas.openxmlformats.org/officeDocument/2006/relationships/hyperlink" Target="https://www.researchgate.net/publication/307873989_Study_and_Analysis_of_Routing_and_Spectrum_Allocation_RSA_and_Routing_Modulation_and_Spectrum_Allocation_RMSA_Algorithms_in_Elastic_Optical_Networks_E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wv54dV-a7s&amp;ab_channel=LeslieRus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1EC-FDA3-AECF-C87C-0D660C76A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Introduction to Routing and Spectrum Allocation (RSA) in Optical Networks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EB5A5-3E3D-D5E5-9559-A878B2D41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Divya K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0291A54-4BD6-02A3-B01F-8712463D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C5150A-51BD-BAD4-A512-BE1D60C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2" y="6211352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8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9AD4-4104-A150-660D-73FB2F97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RSA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65AB-71E0-ECD9-4F72-CF7888515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Spectrum slot req –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– B – C – E – F : Slots 4, 5, 6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41BE3A-FF81-14D1-79AF-AAC651A8413D}"/>
              </a:ext>
            </a:extLst>
          </p:cNvPr>
          <p:cNvSpPr/>
          <p:nvPr/>
        </p:nvSpPr>
        <p:spPr>
          <a:xfrm>
            <a:off x="4783704" y="2432495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20D7D0-9133-8156-EAF0-FF775C0354B5}"/>
              </a:ext>
            </a:extLst>
          </p:cNvPr>
          <p:cNvSpPr/>
          <p:nvPr/>
        </p:nvSpPr>
        <p:spPr>
          <a:xfrm>
            <a:off x="2419387" y="3580506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1CC2F2-0D1E-B70D-659E-D3966CE85459}"/>
              </a:ext>
            </a:extLst>
          </p:cNvPr>
          <p:cNvSpPr/>
          <p:nvPr/>
        </p:nvSpPr>
        <p:spPr>
          <a:xfrm>
            <a:off x="4751219" y="4636878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3D92B7-5EDD-5AEF-C0B2-9DA8583D1A2F}"/>
              </a:ext>
            </a:extLst>
          </p:cNvPr>
          <p:cNvSpPr/>
          <p:nvPr/>
        </p:nvSpPr>
        <p:spPr>
          <a:xfrm>
            <a:off x="7964908" y="4636878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B57DD-2E2D-DC4D-6039-AA0D40CBEC24}"/>
              </a:ext>
            </a:extLst>
          </p:cNvPr>
          <p:cNvSpPr/>
          <p:nvPr/>
        </p:nvSpPr>
        <p:spPr>
          <a:xfrm>
            <a:off x="10010511" y="3534275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B6252A-FB25-844E-7CCB-5BF09AFA0434}"/>
              </a:ext>
            </a:extLst>
          </p:cNvPr>
          <p:cNvSpPr/>
          <p:nvPr/>
        </p:nvSpPr>
        <p:spPr>
          <a:xfrm>
            <a:off x="7964908" y="247391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0559BE-B174-3C39-A8AB-C07243136E10}"/>
              </a:ext>
            </a:extLst>
          </p:cNvPr>
          <p:cNvCxnSpPr>
            <a:stCxn id="5" idx="7"/>
            <a:endCxn id="4" idx="3"/>
          </p:cNvCxnSpPr>
          <p:nvPr/>
        </p:nvCxnSpPr>
        <p:spPr>
          <a:xfrm flipV="1">
            <a:off x="2688842" y="2701950"/>
            <a:ext cx="2141093" cy="92478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61995B-7ADE-15C7-E2AA-D4CB838822E4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5099390" y="2590338"/>
            <a:ext cx="2865518" cy="414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400DF6-4D23-9EC5-592D-79DFC5071E32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066905" y="4794721"/>
            <a:ext cx="2898003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A35F79-E522-5FC0-8C37-DB46BB8229C6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8280594" y="2631754"/>
            <a:ext cx="1776148" cy="94875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DCB43F-F44B-C28A-080E-DBA5E36625B2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280594" y="3803730"/>
            <a:ext cx="1776148" cy="99099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3B820F-E26C-DC30-00D1-83326AAEB35E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2688842" y="3849961"/>
            <a:ext cx="2062377" cy="94476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B19376-6E27-604C-6DFC-C70C9F817270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4909062" y="2748181"/>
            <a:ext cx="32485" cy="188869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649C6B-59F5-0661-1148-69CFB91D29AE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8122751" y="2789597"/>
            <a:ext cx="0" cy="1847281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07B775-13E2-A484-B400-6476E7D196EF}"/>
              </a:ext>
            </a:extLst>
          </p:cNvPr>
          <p:cNvSpPr txBox="1"/>
          <p:nvPr/>
        </p:nvSpPr>
        <p:spPr>
          <a:xfrm>
            <a:off x="1852211" y="3349609"/>
            <a:ext cx="47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241600-18E5-4D97-FC74-7B5C4B170DB3}"/>
              </a:ext>
            </a:extLst>
          </p:cNvPr>
          <p:cNvSpPr txBox="1"/>
          <p:nvPr/>
        </p:nvSpPr>
        <p:spPr>
          <a:xfrm>
            <a:off x="10484026" y="344207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33EF3D-00A5-11B6-987B-9AD16B21EE4C}"/>
              </a:ext>
            </a:extLst>
          </p:cNvPr>
          <p:cNvSpPr/>
          <p:nvPr/>
        </p:nvSpPr>
        <p:spPr>
          <a:xfrm>
            <a:off x="8488212" y="4198992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0C1120-A433-F593-1245-D35D28BC3A39}"/>
              </a:ext>
            </a:extLst>
          </p:cNvPr>
          <p:cNvSpPr/>
          <p:nvPr/>
        </p:nvSpPr>
        <p:spPr>
          <a:xfrm>
            <a:off x="8723739" y="4198992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6F3274-3622-6C06-FC68-94602CC855BC}"/>
              </a:ext>
            </a:extLst>
          </p:cNvPr>
          <p:cNvSpPr/>
          <p:nvPr/>
        </p:nvSpPr>
        <p:spPr>
          <a:xfrm>
            <a:off x="8959266" y="4198992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DEF8E43-128A-1B5A-3AD5-B049BAE84167}"/>
              </a:ext>
            </a:extLst>
          </p:cNvPr>
          <p:cNvSpPr/>
          <p:nvPr/>
        </p:nvSpPr>
        <p:spPr>
          <a:xfrm>
            <a:off x="9194793" y="4198992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DA3E1D5-22CE-731C-F181-77A43FA229DC}"/>
              </a:ext>
            </a:extLst>
          </p:cNvPr>
          <p:cNvSpPr/>
          <p:nvPr/>
        </p:nvSpPr>
        <p:spPr>
          <a:xfrm>
            <a:off x="9430320" y="4198992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56D57D1-37F8-EC05-EEDA-B3F82E7A613E}"/>
              </a:ext>
            </a:extLst>
          </p:cNvPr>
          <p:cNvSpPr/>
          <p:nvPr/>
        </p:nvSpPr>
        <p:spPr>
          <a:xfrm>
            <a:off x="9665847" y="4198992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2C904C-1673-08AF-C5C9-63088DAD07BF}"/>
              </a:ext>
            </a:extLst>
          </p:cNvPr>
          <p:cNvSpPr/>
          <p:nvPr/>
        </p:nvSpPr>
        <p:spPr>
          <a:xfrm>
            <a:off x="9901374" y="4198992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B638CD-AE49-1849-B2EA-6A2E7656D283}"/>
              </a:ext>
            </a:extLst>
          </p:cNvPr>
          <p:cNvSpPr/>
          <p:nvPr/>
        </p:nvSpPr>
        <p:spPr>
          <a:xfrm>
            <a:off x="10136901" y="4198992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C402F9-B1C6-070B-2449-B9F265E5A6A2}"/>
              </a:ext>
            </a:extLst>
          </p:cNvPr>
          <p:cNvSpPr/>
          <p:nvPr/>
        </p:nvSpPr>
        <p:spPr>
          <a:xfrm>
            <a:off x="2710398" y="297520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A515D01-816C-59B6-C96D-6CF0E6F9780F}"/>
              </a:ext>
            </a:extLst>
          </p:cNvPr>
          <p:cNvSpPr/>
          <p:nvPr/>
        </p:nvSpPr>
        <p:spPr>
          <a:xfrm>
            <a:off x="2945925" y="2975209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F5ED43-F440-3DE3-278B-AD6033E60A86}"/>
              </a:ext>
            </a:extLst>
          </p:cNvPr>
          <p:cNvSpPr/>
          <p:nvPr/>
        </p:nvSpPr>
        <p:spPr>
          <a:xfrm>
            <a:off x="3181452" y="297520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229E3E7-7B92-CA5B-8EE9-E569ABFB0121}"/>
              </a:ext>
            </a:extLst>
          </p:cNvPr>
          <p:cNvSpPr/>
          <p:nvPr/>
        </p:nvSpPr>
        <p:spPr>
          <a:xfrm>
            <a:off x="3416979" y="297520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BA4D36-879C-CD07-4792-4FD297FF7BBC}"/>
              </a:ext>
            </a:extLst>
          </p:cNvPr>
          <p:cNvSpPr/>
          <p:nvPr/>
        </p:nvSpPr>
        <p:spPr>
          <a:xfrm>
            <a:off x="3652506" y="297520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25889D-E532-579B-782A-52555E9F2F9A}"/>
              </a:ext>
            </a:extLst>
          </p:cNvPr>
          <p:cNvSpPr/>
          <p:nvPr/>
        </p:nvSpPr>
        <p:spPr>
          <a:xfrm>
            <a:off x="3888033" y="297520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CF80AA-C3B4-7BBB-A5CD-DB4D9BFDC901}"/>
              </a:ext>
            </a:extLst>
          </p:cNvPr>
          <p:cNvSpPr/>
          <p:nvPr/>
        </p:nvSpPr>
        <p:spPr>
          <a:xfrm>
            <a:off x="4123560" y="2975209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D8D1CE-F1C1-C44F-9A8F-B9ADDF95B97C}"/>
              </a:ext>
            </a:extLst>
          </p:cNvPr>
          <p:cNvSpPr/>
          <p:nvPr/>
        </p:nvSpPr>
        <p:spPr>
          <a:xfrm>
            <a:off x="4359087" y="297520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AAE5527-4CA8-9D2A-58AF-D41D6ABD93FE}"/>
              </a:ext>
            </a:extLst>
          </p:cNvPr>
          <p:cNvSpPr/>
          <p:nvPr/>
        </p:nvSpPr>
        <p:spPr>
          <a:xfrm>
            <a:off x="2490151" y="4186653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A69E06-F1A3-43C3-BECA-A8DDE8D43F5C}"/>
              </a:ext>
            </a:extLst>
          </p:cNvPr>
          <p:cNvSpPr/>
          <p:nvPr/>
        </p:nvSpPr>
        <p:spPr>
          <a:xfrm>
            <a:off x="2725678" y="4186653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412F02-0735-BA41-793A-7D8374FC6B28}"/>
              </a:ext>
            </a:extLst>
          </p:cNvPr>
          <p:cNvSpPr/>
          <p:nvPr/>
        </p:nvSpPr>
        <p:spPr>
          <a:xfrm>
            <a:off x="2961205" y="4186653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06C907A-776D-4820-13EA-CBD0571AB074}"/>
              </a:ext>
            </a:extLst>
          </p:cNvPr>
          <p:cNvSpPr/>
          <p:nvPr/>
        </p:nvSpPr>
        <p:spPr>
          <a:xfrm>
            <a:off x="3196732" y="4186653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A8095A1-E27A-FB1D-A3DA-015908576BD0}"/>
              </a:ext>
            </a:extLst>
          </p:cNvPr>
          <p:cNvSpPr/>
          <p:nvPr/>
        </p:nvSpPr>
        <p:spPr>
          <a:xfrm>
            <a:off x="3432259" y="4186653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9900FED-541A-D4A5-AC07-08632F948E80}"/>
              </a:ext>
            </a:extLst>
          </p:cNvPr>
          <p:cNvSpPr/>
          <p:nvPr/>
        </p:nvSpPr>
        <p:spPr>
          <a:xfrm>
            <a:off x="3667786" y="4186653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CB62A24-0714-3202-6CAA-12A318A65EEE}"/>
              </a:ext>
            </a:extLst>
          </p:cNvPr>
          <p:cNvSpPr/>
          <p:nvPr/>
        </p:nvSpPr>
        <p:spPr>
          <a:xfrm>
            <a:off x="3903313" y="4186653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AD39B96-A07A-55AE-3C39-0C71E74C22BC}"/>
              </a:ext>
            </a:extLst>
          </p:cNvPr>
          <p:cNvSpPr/>
          <p:nvPr/>
        </p:nvSpPr>
        <p:spPr>
          <a:xfrm>
            <a:off x="4138840" y="4186653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F4EFD48-1518-643F-EDC5-52BF0C418BEA}"/>
              </a:ext>
            </a:extLst>
          </p:cNvPr>
          <p:cNvSpPr/>
          <p:nvPr/>
        </p:nvSpPr>
        <p:spPr>
          <a:xfrm>
            <a:off x="4059180" y="3547169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1C495B6-7F7F-E5C7-C7D4-48651F8A3C73}"/>
              </a:ext>
            </a:extLst>
          </p:cNvPr>
          <p:cNvSpPr/>
          <p:nvPr/>
        </p:nvSpPr>
        <p:spPr>
          <a:xfrm>
            <a:off x="4294707" y="354716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8B2A6C-E9D4-45F9-B0D8-302A5F19E056}"/>
              </a:ext>
            </a:extLst>
          </p:cNvPr>
          <p:cNvSpPr/>
          <p:nvPr/>
        </p:nvSpPr>
        <p:spPr>
          <a:xfrm>
            <a:off x="4530234" y="3547169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81A504F-97C7-4586-DA6C-5E2942E30D27}"/>
              </a:ext>
            </a:extLst>
          </p:cNvPr>
          <p:cNvSpPr/>
          <p:nvPr/>
        </p:nvSpPr>
        <p:spPr>
          <a:xfrm>
            <a:off x="4765761" y="3547169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4833DD9-4738-8B2B-6581-40BB34B9F288}"/>
              </a:ext>
            </a:extLst>
          </p:cNvPr>
          <p:cNvSpPr/>
          <p:nvPr/>
        </p:nvSpPr>
        <p:spPr>
          <a:xfrm>
            <a:off x="5001288" y="354716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45EDB91-37D6-97F3-1FD8-1740906F73BE}"/>
              </a:ext>
            </a:extLst>
          </p:cNvPr>
          <p:cNvSpPr/>
          <p:nvPr/>
        </p:nvSpPr>
        <p:spPr>
          <a:xfrm>
            <a:off x="5236815" y="354716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AB57CD0-EDEB-2E31-85F8-FBCD7A190C9F}"/>
              </a:ext>
            </a:extLst>
          </p:cNvPr>
          <p:cNvSpPr/>
          <p:nvPr/>
        </p:nvSpPr>
        <p:spPr>
          <a:xfrm>
            <a:off x="5472342" y="354716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7E818E2-C515-EF6C-8C13-5D6CB93D1031}"/>
              </a:ext>
            </a:extLst>
          </p:cNvPr>
          <p:cNvSpPr/>
          <p:nvPr/>
        </p:nvSpPr>
        <p:spPr>
          <a:xfrm>
            <a:off x="5707869" y="354716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E9B0CA-F583-9A7A-CCF0-CD39F3F58A3F}"/>
              </a:ext>
            </a:extLst>
          </p:cNvPr>
          <p:cNvSpPr/>
          <p:nvPr/>
        </p:nvSpPr>
        <p:spPr>
          <a:xfrm>
            <a:off x="5282326" y="2215342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ED64B62-FB11-31F8-946E-8909621B9CFB}"/>
              </a:ext>
            </a:extLst>
          </p:cNvPr>
          <p:cNvSpPr/>
          <p:nvPr/>
        </p:nvSpPr>
        <p:spPr>
          <a:xfrm>
            <a:off x="5517853" y="2215342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351954-D2B9-0EAB-09CF-D0DCB1FB96CF}"/>
              </a:ext>
            </a:extLst>
          </p:cNvPr>
          <p:cNvSpPr/>
          <p:nvPr/>
        </p:nvSpPr>
        <p:spPr>
          <a:xfrm>
            <a:off x="5753380" y="2215342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BF32587-0C11-38F8-C03D-3D06AFABA2E2}"/>
              </a:ext>
            </a:extLst>
          </p:cNvPr>
          <p:cNvSpPr/>
          <p:nvPr/>
        </p:nvSpPr>
        <p:spPr>
          <a:xfrm>
            <a:off x="5988907" y="2215342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CA6D5D-97D6-5BC7-499C-8D8321E57C97}"/>
              </a:ext>
            </a:extLst>
          </p:cNvPr>
          <p:cNvSpPr/>
          <p:nvPr/>
        </p:nvSpPr>
        <p:spPr>
          <a:xfrm>
            <a:off x="6224434" y="2215342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B39E753-FD53-2EE2-023A-8B31F61F0D08}"/>
              </a:ext>
            </a:extLst>
          </p:cNvPr>
          <p:cNvSpPr/>
          <p:nvPr/>
        </p:nvSpPr>
        <p:spPr>
          <a:xfrm>
            <a:off x="6459961" y="2215342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D7D7BA3-082D-58AA-8162-3756774A1469}"/>
              </a:ext>
            </a:extLst>
          </p:cNvPr>
          <p:cNvSpPr/>
          <p:nvPr/>
        </p:nvSpPr>
        <p:spPr>
          <a:xfrm>
            <a:off x="6695488" y="2215342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86CD00D-75C7-0AF7-3B64-82AAC0FC44EB}"/>
              </a:ext>
            </a:extLst>
          </p:cNvPr>
          <p:cNvSpPr/>
          <p:nvPr/>
        </p:nvSpPr>
        <p:spPr>
          <a:xfrm>
            <a:off x="6931015" y="2215342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B77BA5F-61D0-2C4C-18BE-0B477DD2AE5F}"/>
              </a:ext>
            </a:extLst>
          </p:cNvPr>
          <p:cNvSpPr/>
          <p:nvPr/>
        </p:nvSpPr>
        <p:spPr>
          <a:xfrm>
            <a:off x="5400089" y="4952564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FC8A2A8-6DDB-0E81-07F0-B15235CB778E}"/>
              </a:ext>
            </a:extLst>
          </p:cNvPr>
          <p:cNvSpPr/>
          <p:nvPr/>
        </p:nvSpPr>
        <p:spPr>
          <a:xfrm>
            <a:off x="5635616" y="4952564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99409BA-E652-B44D-A66A-6E77A24CA031}"/>
              </a:ext>
            </a:extLst>
          </p:cNvPr>
          <p:cNvSpPr/>
          <p:nvPr/>
        </p:nvSpPr>
        <p:spPr>
          <a:xfrm>
            <a:off x="5871143" y="4952564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7F38EF4-8D6A-2174-3A52-5DBDBA997247}"/>
              </a:ext>
            </a:extLst>
          </p:cNvPr>
          <p:cNvSpPr/>
          <p:nvPr/>
        </p:nvSpPr>
        <p:spPr>
          <a:xfrm>
            <a:off x="6106670" y="4952564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B81D459-ECDB-0CA3-749A-1F76FA619A2C}"/>
              </a:ext>
            </a:extLst>
          </p:cNvPr>
          <p:cNvSpPr/>
          <p:nvPr/>
        </p:nvSpPr>
        <p:spPr>
          <a:xfrm>
            <a:off x="6342197" y="4952564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79BB2C1-4ACE-835E-7797-9EAA94A6DE10}"/>
              </a:ext>
            </a:extLst>
          </p:cNvPr>
          <p:cNvSpPr/>
          <p:nvPr/>
        </p:nvSpPr>
        <p:spPr>
          <a:xfrm>
            <a:off x="6577724" y="4952564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076C36-60E5-C57E-26D6-6B70DBC68B52}"/>
              </a:ext>
            </a:extLst>
          </p:cNvPr>
          <p:cNvSpPr/>
          <p:nvPr/>
        </p:nvSpPr>
        <p:spPr>
          <a:xfrm>
            <a:off x="6813251" y="4952564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612B39F-AF23-0950-1127-63B9062356E4}"/>
              </a:ext>
            </a:extLst>
          </p:cNvPr>
          <p:cNvSpPr/>
          <p:nvPr/>
        </p:nvSpPr>
        <p:spPr>
          <a:xfrm>
            <a:off x="7048778" y="4952564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F27820-2C2D-F7D9-3487-00B22D85C745}"/>
              </a:ext>
            </a:extLst>
          </p:cNvPr>
          <p:cNvSpPr/>
          <p:nvPr/>
        </p:nvSpPr>
        <p:spPr>
          <a:xfrm>
            <a:off x="7204145" y="3603263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E91C7BC-627F-FEC3-F4D0-A81E0E766F0A}"/>
              </a:ext>
            </a:extLst>
          </p:cNvPr>
          <p:cNvSpPr/>
          <p:nvPr/>
        </p:nvSpPr>
        <p:spPr>
          <a:xfrm>
            <a:off x="7439672" y="3603263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D746739-FD68-D9FB-709D-365D502DDC64}"/>
              </a:ext>
            </a:extLst>
          </p:cNvPr>
          <p:cNvSpPr/>
          <p:nvPr/>
        </p:nvSpPr>
        <p:spPr>
          <a:xfrm>
            <a:off x="7675199" y="3603263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950CFF9-1062-8E0E-FDB9-E8FD6DEDDC2D}"/>
              </a:ext>
            </a:extLst>
          </p:cNvPr>
          <p:cNvSpPr/>
          <p:nvPr/>
        </p:nvSpPr>
        <p:spPr>
          <a:xfrm>
            <a:off x="7910726" y="3603263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3F817A-2869-7C2F-1A5E-7F168DFB5919}"/>
              </a:ext>
            </a:extLst>
          </p:cNvPr>
          <p:cNvSpPr/>
          <p:nvPr/>
        </p:nvSpPr>
        <p:spPr>
          <a:xfrm>
            <a:off x="8146253" y="3603263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030DDE-B005-D75C-1E75-2B22455255B1}"/>
              </a:ext>
            </a:extLst>
          </p:cNvPr>
          <p:cNvSpPr/>
          <p:nvPr/>
        </p:nvSpPr>
        <p:spPr>
          <a:xfrm>
            <a:off x="8381780" y="3603263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E94A81-164A-99D5-02B0-21D6060E7EE2}"/>
              </a:ext>
            </a:extLst>
          </p:cNvPr>
          <p:cNvSpPr/>
          <p:nvPr/>
        </p:nvSpPr>
        <p:spPr>
          <a:xfrm>
            <a:off x="8617307" y="3603263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CDFFEB3-B8D8-7A52-D14C-6B7047C75BA2}"/>
              </a:ext>
            </a:extLst>
          </p:cNvPr>
          <p:cNvSpPr/>
          <p:nvPr/>
        </p:nvSpPr>
        <p:spPr>
          <a:xfrm>
            <a:off x="8852834" y="3603263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B482AD-E4A7-6C62-3AAC-84FD966DAD81}"/>
              </a:ext>
            </a:extLst>
          </p:cNvPr>
          <p:cNvSpPr/>
          <p:nvPr/>
        </p:nvSpPr>
        <p:spPr>
          <a:xfrm>
            <a:off x="8460501" y="293163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DA4172F-C24E-D5BF-6826-55801D8A8031}"/>
              </a:ext>
            </a:extLst>
          </p:cNvPr>
          <p:cNvSpPr/>
          <p:nvPr/>
        </p:nvSpPr>
        <p:spPr>
          <a:xfrm>
            <a:off x="8696028" y="293163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54FEF85-3C50-D507-8BD0-67E90B2A2C09}"/>
              </a:ext>
            </a:extLst>
          </p:cNvPr>
          <p:cNvSpPr/>
          <p:nvPr/>
        </p:nvSpPr>
        <p:spPr>
          <a:xfrm>
            <a:off x="8931555" y="2931639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65790C-9EA4-CCA2-F240-52F5289ED5B0}"/>
              </a:ext>
            </a:extLst>
          </p:cNvPr>
          <p:cNvSpPr/>
          <p:nvPr/>
        </p:nvSpPr>
        <p:spPr>
          <a:xfrm>
            <a:off x="9167082" y="2931639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BC66522-DA5E-95F7-AB8A-DCAC8F5A9625}"/>
              </a:ext>
            </a:extLst>
          </p:cNvPr>
          <p:cNvSpPr/>
          <p:nvPr/>
        </p:nvSpPr>
        <p:spPr>
          <a:xfrm>
            <a:off x="9402609" y="2931639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57F52FA-AFA5-776D-A41E-5D4F9FA81B55}"/>
              </a:ext>
            </a:extLst>
          </p:cNvPr>
          <p:cNvSpPr/>
          <p:nvPr/>
        </p:nvSpPr>
        <p:spPr>
          <a:xfrm>
            <a:off x="9638136" y="2931639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D430DF-4838-533F-8BFD-EBC5240B9290}"/>
              </a:ext>
            </a:extLst>
          </p:cNvPr>
          <p:cNvSpPr/>
          <p:nvPr/>
        </p:nvSpPr>
        <p:spPr>
          <a:xfrm>
            <a:off x="9873663" y="2931639"/>
            <a:ext cx="235527" cy="2621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9773C37-22CD-FD22-F476-6901A8856E0D}"/>
              </a:ext>
            </a:extLst>
          </p:cNvPr>
          <p:cNvSpPr/>
          <p:nvPr/>
        </p:nvSpPr>
        <p:spPr>
          <a:xfrm>
            <a:off x="10109190" y="2931639"/>
            <a:ext cx="235527" cy="262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lide Number Placeholder 124">
            <a:extLst>
              <a:ext uri="{FF2B5EF4-FFF2-40B4-BE49-F238E27FC236}">
                <a16:creationId xmlns:a16="http://schemas.microsoft.com/office/drawing/2014/main" id="{0D18FCD6-5AAD-5632-B580-D9778C01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7533" y="6202245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6" name="Content Placeholder 4">
            <a:extLst>
              <a:ext uri="{FF2B5EF4-FFF2-40B4-BE49-F238E27FC236}">
                <a16:creationId xmlns:a16="http://schemas.microsoft.com/office/drawing/2014/main" id="{510DE639-6D94-4F5F-C94F-B9522242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6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1D89-0014-924E-7330-0A370FDB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RSA is Important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4A55-1F21-C28B-A49B-643681C9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RSA:</a:t>
            </a:r>
          </a:p>
          <a:p>
            <a:pPr lvl="1"/>
            <a:r>
              <a:rPr lang="en-US" dirty="0"/>
              <a:t>Data could get delayed or blocked</a:t>
            </a:r>
          </a:p>
          <a:p>
            <a:pPr lvl="1"/>
            <a:r>
              <a:rPr lang="en-US" dirty="0"/>
              <a:t>The network could waste bandwidth</a:t>
            </a:r>
          </a:p>
          <a:p>
            <a:r>
              <a:rPr lang="en-US" dirty="0"/>
              <a:t>With RSA:</a:t>
            </a:r>
          </a:p>
          <a:p>
            <a:pPr lvl="1"/>
            <a:r>
              <a:rPr lang="en-US" dirty="0"/>
              <a:t>Better use of available resources</a:t>
            </a:r>
          </a:p>
          <a:p>
            <a:pPr lvl="1"/>
            <a:r>
              <a:rPr lang="en-US" dirty="0"/>
              <a:t>Faster and more reliable communication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F08F8-1F5A-7C5E-8BCF-E3C446E1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156992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720DC57-E5C5-87CA-6685-642410D6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7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D32F-A859-F13A-E26D-02820027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and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192F7-701C-0FFB-DDF8-F5AC35F6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Routing: Choosing a path</a:t>
            </a:r>
          </a:p>
          <a:p>
            <a:r>
              <a:rPr lang="en-US" dirty="0"/>
              <a:t>Spectrum Allocation: Choosing frequency slots</a:t>
            </a:r>
          </a:p>
          <a:p>
            <a:r>
              <a:rPr lang="en-US" dirty="0"/>
              <a:t>RSA helps make networks faster and more efficient</a:t>
            </a:r>
          </a:p>
          <a:p>
            <a:r>
              <a:rPr lang="en-US" dirty="0"/>
              <a:t>Any questions?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C7567B2-F9CA-95F2-2FAF-FDE73843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F8AA7-971B-445A-08B8-8B5060DF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156992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8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8B66-515E-A6F9-4A6F-9C28BE63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B778-A725-973C-10E6-8977CC8D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https://www.researchgate.net/publication/307873989_Study_and_Analysis_of_Routing_and_Spectrum_Allocation_RSA_and_Routing_Modulation_and_Spectrum_Allocation_RMSA_Algorithms_in_Elastic_Optical_Networks_EONS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https://www.youtube.com/watch?v=gQtgtKtvRdo&amp;ab_channel=SabinCivilEngineering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https://www.youtube.com/watch?v=Cwv54dV-a7s&amp;ab_channel=LeslieRusch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4F2E6-1A72-FD32-6B9C-C484E3B2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96B9-DB2A-AB41-AF70-C306913028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7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65D3-6073-8D77-FE2B-5F71F2B3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Welcome and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36D8E-85E7-49A5-8925-2789BBA5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Routing and Spectrum Allocation (RSA)?</a:t>
            </a:r>
          </a:p>
          <a:p>
            <a:r>
              <a:rPr lang="en-US" dirty="0"/>
              <a:t>Learning Objectives:</a:t>
            </a:r>
          </a:p>
          <a:p>
            <a:pPr lvl="1"/>
            <a:r>
              <a:rPr lang="en-US" dirty="0"/>
              <a:t>Understand the concept of RSA</a:t>
            </a:r>
          </a:p>
          <a:p>
            <a:pPr lvl="1"/>
            <a:r>
              <a:rPr lang="en-US" dirty="0"/>
              <a:t>Know the key components of optical networks</a:t>
            </a:r>
          </a:p>
          <a:p>
            <a:pPr lvl="1"/>
            <a:r>
              <a:rPr lang="en-US" dirty="0"/>
              <a:t>Learn how routing and spectrum decisions are made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4E2EA-793D-05CD-3853-9DBC37E0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211352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6980353-1B32-ABDB-92F9-15E89EC7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9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84B8-9978-3803-F988-A0161A7F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Optical Network?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ED14-8731-E1B1-7332-627A1E6B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is a collection of connected devices that exchange data</a:t>
            </a:r>
          </a:p>
          <a:p>
            <a:r>
              <a:rPr lang="en-US" dirty="0"/>
              <a:t>In optical networks, data travels as light through fiber cables</a:t>
            </a:r>
          </a:p>
        </p:txBody>
      </p:sp>
      <p:pic>
        <p:nvPicPr>
          <p:cNvPr id="1028" name="Picture 4" descr="What is a passive optical network - Neos Networks">
            <a:extLst>
              <a:ext uri="{FF2B5EF4-FFF2-40B4-BE49-F238E27FC236}">
                <a16:creationId xmlns:a16="http://schemas.microsoft.com/office/drawing/2014/main" id="{F353FE3A-18F7-D663-9281-D6CB1A7BC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74" y="3476134"/>
            <a:ext cx="4427292" cy="240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 Fiber Optic Network? Guide on Components &amp; Solutions | Resource">
            <a:extLst>
              <a:ext uri="{FF2B5EF4-FFF2-40B4-BE49-F238E27FC236}">
                <a16:creationId xmlns:a16="http://schemas.microsoft.com/office/drawing/2014/main" id="{040D3E96-B1ED-3396-3F8D-933BD1AE9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6" y="3063104"/>
            <a:ext cx="4273054" cy="29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C5CA3-894B-1652-5D24-70A94863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156992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B295447-0184-C74F-0799-5A5A0850A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4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6024-F7EB-F82C-013B-CC33A08B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Optical Network?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42EB-6B68-4924-8FAB-AE6D3713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089250" cy="3450613"/>
          </a:xfrm>
        </p:spPr>
        <p:txBody>
          <a:bodyPr/>
          <a:lstStyle/>
          <a:p>
            <a:r>
              <a:rPr lang="en-US" dirty="0"/>
              <a:t>Components:</a:t>
            </a:r>
          </a:p>
          <a:p>
            <a:pPr lvl="1"/>
            <a:r>
              <a:rPr lang="en-US" dirty="0"/>
              <a:t>Nodes (routers/switches)</a:t>
            </a:r>
          </a:p>
          <a:p>
            <a:pPr lvl="1"/>
            <a:r>
              <a:rPr lang="en-US" dirty="0"/>
              <a:t>Links (fiber cables)</a:t>
            </a:r>
          </a:p>
          <a:p>
            <a:pPr lvl="1"/>
            <a:r>
              <a:rPr lang="en-US" dirty="0"/>
              <a:t>Spectrum (set of frequency slots)</a:t>
            </a:r>
          </a:p>
          <a:p>
            <a:pPr lvl="1"/>
            <a:r>
              <a:rPr lang="en-US" b="1" dirty="0"/>
              <a:t>Source</a:t>
            </a:r>
            <a:r>
              <a:rPr lang="en-US" dirty="0"/>
              <a:t>: The starting point of the data</a:t>
            </a:r>
          </a:p>
          <a:p>
            <a:pPr lvl="1"/>
            <a:r>
              <a:rPr lang="en-US" b="1" dirty="0"/>
              <a:t>Destination</a:t>
            </a:r>
            <a:r>
              <a:rPr lang="en-US" dirty="0"/>
              <a:t>: Where the data is going</a:t>
            </a:r>
          </a:p>
          <a:p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6CB701-4CAE-FB27-6D07-F81DA7C3FC25}"/>
              </a:ext>
            </a:extLst>
          </p:cNvPr>
          <p:cNvSpPr/>
          <p:nvPr/>
        </p:nvSpPr>
        <p:spPr>
          <a:xfrm>
            <a:off x="7892143" y="246017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734140-A616-4E9B-37DD-0D9566CF6BA9}"/>
              </a:ext>
            </a:extLst>
          </p:cNvPr>
          <p:cNvSpPr/>
          <p:nvPr/>
        </p:nvSpPr>
        <p:spPr>
          <a:xfrm>
            <a:off x="6917871" y="316229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22DB9F-E19A-511D-D370-419CE1C0CD93}"/>
              </a:ext>
            </a:extLst>
          </p:cNvPr>
          <p:cNvSpPr/>
          <p:nvPr/>
        </p:nvSpPr>
        <p:spPr>
          <a:xfrm>
            <a:off x="7919358" y="371105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F23088-8D48-D71B-304B-6DF56DC3FBD8}"/>
              </a:ext>
            </a:extLst>
          </p:cNvPr>
          <p:cNvSpPr/>
          <p:nvPr/>
        </p:nvSpPr>
        <p:spPr>
          <a:xfrm>
            <a:off x="9133116" y="371105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C3C7D1-EE65-EA09-DC37-92286F3E430C}"/>
              </a:ext>
            </a:extLst>
          </p:cNvPr>
          <p:cNvSpPr/>
          <p:nvPr/>
        </p:nvSpPr>
        <p:spPr>
          <a:xfrm>
            <a:off x="10297886" y="316229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65560B-7DA6-4E74-97D5-6918F60DDE59}"/>
              </a:ext>
            </a:extLst>
          </p:cNvPr>
          <p:cNvSpPr/>
          <p:nvPr/>
        </p:nvSpPr>
        <p:spPr>
          <a:xfrm>
            <a:off x="9133115" y="246017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A7E80-0B96-7DBA-B262-23D9725492E5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7187326" y="2729626"/>
            <a:ext cx="731520" cy="4789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273EAF-76B5-2D8F-0D8D-29A120CD6742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8207829" y="2618014"/>
            <a:ext cx="92528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021412-13CE-0719-5561-1D5CF99E437A}"/>
              </a:ext>
            </a:extLst>
          </p:cNvPr>
          <p:cNvCxnSpPr>
            <a:cxnSpLocks/>
          </p:cNvCxnSpPr>
          <p:nvPr/>
        </p:nvCxnSpPr>
        <p:spPr>
          <a:xfrm>
            <a:off x="8235044" y="3868902"/>
            <a:ext cx="92528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E9C7FF-78E5-A004-1A37-AB4051D5421A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>
            <a:off x="9448801" y="2618014"/>
            <a:ext cx="895316" cy="5905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9F2C5D-5D5E-58DF-744C-046A12D61799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V="1">
            <a:off x="9448802" y="3431754"/>
            <a:ext cx="895315" cy="43714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5637E5-F60F-7C58-207E-4DCC81BA1A59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7187326" y="3431754"/>
            <a:ext cx="732032" cy="43714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39DF1E-9F5A-B129-1A82-4FE7FBCFB077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8049986" y="2775857"/>
            <a:ext cx="27215" cy="93520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41CAFB-A836-B383-0559-F35838FE52F5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>
            <a:off x="9290958" y="2775857"/>
            <a:ext cx="1" cy="93520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B56042-2CDC-B4C1-701D-8DDFD03D1773}"/>
              </a:ext>
            </a:extLst>
          </p:cNvPr>
          <p:cNvSpPr txBox="1"/>
          <p:nvPr/>
        </p:nvSpPr>
        <p:spPr>
          <a:xfrm>
            <a:off x="6637146" y="2856121"/>
            <a:ext cx="47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88C08D-E225-3850-6E68-A119748ED260}"/>
              </a:ext>
            </a:extLst>
          </p:cNvPr>
          <p:cNvSpPr txBox="1"/>
          <p:nvPr/>
        </p:nvSpPr>
        <p:spPr>
          <a:xfrm>
            <a:off x="10613572" y="29132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</a:t>
            </a:r>
          </a:p>
        </p:txBody>
      </p:sp>
      <p:pic>
        <p:nvPicPr>
          <p:cNvPr id="2052" name="Picture 4" descr="The FOA Reference For Fiber Optics - Jargon">
            <a:extLst>
              <a:ext uri="{FF2B5EF4-FFF2-40B4-BE49-F238E27FC236}">
                <a16:creationId xmlns:a16="http://schemas.microsoft.com/office/drawing/2014/main" id="{1D889737-7AEF-C699-AD4D-F20854EC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172" y="4206886"/>
            <a:ext cx="4628244" cy="251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C13C213-9414-B80C-6468-D54E6883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0742" y="6171802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4" name="Content Placeholder 4">
            <a:extLst>
              <a:ext uri="{FF2B5EF4-FFF2-40B4-BE49-F238E27FC236}">
                <a16:creationId xmlns:a16="http://schemas.microsoft.com/office/drawing/2014/main" id="{A7AFC151-25E6-44C6-1B8C-E4D8F3273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4397-0892-4FA0-5623-2E05037C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Find the Shortest Route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C94D-9B78-82C7-56CA-516A7DB7B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shortest route = the path with the least distance or hops</a:t>
            </a:r>
          </a:p>
          <a:p>
            <a:pPr lvl="1"/>
            <a:r>
              <a:rPr lang="en-US" dirty="0"/>
              <a:t>Given Example: By hop count</a:t>
            </a:r>
          </a:p>
          <a:p>
            <a:pPr lvl="1"/>
            <a:r>
              <a:rPr lang="en-US" dirty="0"/>
              <a:t>shortest path: A – B – C – F or A – D – E – F </a:t>
            </a:r>
          </a:p>
          <a:p>
            <a:r>
              <a:rPr lang="en-US" dirty="0"/>
              <a:t>Algorithm used: Dijkstra’s Algorithm</a:t>
            </a:r>
          </a:p>
          <a:p>
            <a:pPr lvl="1"/>
            <a:r>
              <a:rPr lang="en-US" dirty="0"/>
              <a:t>By the least distance</a:t>
            </a:r>
          </a:p>
          <a:p>
            <a:pPr lvl="1"/>
            <a:r>
              <a:rPr lang="en-US" dirty="0"/>
              <a:t>Shortest path: A – B – D – E – F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F91DC3-CAF4-FFC9-DD2D-93789BB2C792}"/>
              </a:ext>
            </a:extLst>
          </p:cNvPr>
          <p:cNvSpPr/>
          <p:nvPr/>
        </p:nvSpPr>
        <p:spPr>
          <a:xfrm>
            <a:off x="8610600" y="325971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59156A-8CCA-B4AF-5368-003E600F5E78}"/>
              </a:ext>
            </a:extLst>
          </p:cNvPr>
          <p:cNvSpPr/>
          <p:nvPr/>
        </p:nvSpPr>
        <p:spPr>
          <a:xfrm>
            <a:off x="7636328" y="396183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1F6FB5-4E51-E0EB-2395-DFC5DF64CD1D}"/>
              </a:ext>
            </a:extLst>
          </p:cNvPr>
          <p:cNvSpPr/>
          <p:nvPr/>
        </p:nvSpPr>
        <p:spPr>
          <a:xfrm>
            <a:off x="8637815" y="451059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1EEAC4-A028-B399-3A11-11E5DE00BA3A}"/>
              </a:ext>
            </a:extLst>
          </p:cNvPr>
          <p:cNvSpPr/>
          <p:nvPr/>
        </p:nvSpPr>
        <p:spPr>
          <a:xfrm>
            <a:off x="9851573" y="451059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F5C969-5D2F-FC85-EF5C-EE08720D38B6}"/>
              </a:ext>
            </a:extLst>
          </p:cNvPr>
          <p:cNvSpPr/>
          <p:nvPr/>
        </p:nvSpPr>
        <p:spPr>
          <a:xfrm>
            <a:off x="11016343" y="396183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369A92-5FD0-8F69-3E58-737129D7E77A}"/>
              </a:ext>
            </a:extLst>
          </p:cNvPr>
          <p:cNvSpPr/>
          <p:nvPr/>
        </p:nvSpPr>
        <p:spPr>
          <a:xfrm>
            <a:off x="9851572" y="325971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482F8A-D487-388F-F282-1F168D726F4A}"/>
              </a:ext>
            </a:extLst>
          </p:cNvPr>
          <p:cNvCxnSpPr>
            <a:stCxn id="20" idx="7"/>
            <a:endCxn id="19" idx="3"/>
          </p:cNvCxnSpPr>
          <p:nvPr/>
        </p:nvCxnSpPr>
        <p:spPr>
          <a:xfrm flipV="1">
            <a:off x="7905783" y="3529166"/>
            <a:ext cx="731520" cy="4789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873101-9201-97C9-E3F9-C7247C2AB7B8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8926286" y="3417554"/>
            <a:ext cx="92528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E2B942-F266-D369-05D5-588B3C0DB0E2}"/>
              </a:ext>
            </a:extLst>
          </p:cNvPr>
          <p:cNvCxnSpPr>
            <a:cxnSpLocks/>
          </p:cNvCxnSpPr>
          <p:nvPr/>
        </p:nvCxnSpPr>
        <p:spPr>
          <a:xfrm>
            <a:off x="8953501" y="4668442"/>
            <a:ext cx="92528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83201A-A159-42A4-9CA5-612B8B24F1FE}"/>
              </a:ext>
            </a:extLst>
          </p:cNvPr>
          <p:cNvCxnSpPr>
            <a:cxnSpLocks/>
            <a:stCxn id="24" idx="6"/>
            <a:endCxn id="23" idx="1"/>
          </p:cNvCxnSpPr>
          <p:nvPr/>
        </p:nvCxnSpPr>
        <p:spPr>
          <a:xfrm>
            <a:off x="10167258" y="3417554"/>
            <a:ext cx="895316" cy="5905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86FFCC-50B4-F8FE-7B2D-343BD3725D5B}"/>
              </a:ext>
            </a:extLst>
          </p:cNvPr>
          <p:cNvCxnSpPr>
            <a:cxnSpLocks/>
            <a:stCxn id="22" idx="6"/>
            <a:endCxn id="23" idx="3"/>
          </p:cNvCxnSpPr>
          <p:nvPr/>
        </p:nvCxnSpPr>
        <p:spPr>
          <a:xfrm flipV="1">
            <a:off x="10167259" y="4231294"/>
            <a:ext cx="895315" cy="43714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630AEA-AC58-726B-33A0-DC2644DE5D43}"/>
              </a:ext>
            </a:extLst>
          </p:cNvPr>
          <p:cNvCxnSpPr>
            <a:cxnSpLocks/>
            <a:stCxn id="20" idx="5"/>
            <a:endCxn id="21" idx="2"/>
          </p:cNvCxnSpPr>
          <p:nvPr/>
        </p:nvCxnSpPr>
        <p:spPr>
          <a:xfrm>
            <a:off x="7905783" y="4231294"/>
            <a:ext cx="732032" cy="43714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451555-E29A-8456-BB26-9421AA85632A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8768443" y="3575397"/>
            <a:ext cx="27215" cy="93520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E28B97-448F-674E-806C-A74A3F086942}"/>
              </a:ext>
            </a:extLst>
          </p:cNvPr>
          <p:cNvCxnSpPr>
            <a:cxnSpLocks/>
            <a:stCxn id="24" idx="4"/>
            <a:endCxn id="22" idx="0"/>
          </p:cNvCxnSpPr>
          <p:nvPr/>
        </p:nvCxnSpPr>
        <p:spPr>
          <a:xfrm>
            <a:off x="10009415" y="3575397"/>
            <a:ext cx="1" cy="93520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CCF991-7AAC-006E-A54E-41072A41EE33}"/>
              </a:ext>
            </a:extLst>
          </p:cNvPr>
          <p:cNvSpPr txBox="1"/>
          <p:nvPr/>
        </p:nvSpPr>
        <p:spPr>
          <a:xfrm>
            <a:off x="7355603" y="3655661"/>
            <a:ext cx="47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8E9CC5-C641-2872-0B85-6447011EFBC7}"/>
              </a:ext>
            </a:extLst>
          </p:cNvPr>
          <p:cNvSpPr txBox="1"/>
          <p:nvPr/>
        </p:nvSpPr>
        <p:spPr>
          <a:xfrm>
            <a:off x="11220416" y="367003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07F976-186C-FE7B-2E13-366AE1D4C66C}"/>
              </a:ext>
            </a:extLst>
          </p:cNvPr>
          <p:cNvSpPr txBox="1"/>
          <p:nvPr/>
        </p:nvSpPr>
        <p:spPr>
          <a:xfrm>
            <a:off x="8002634" y="34709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EEE8E4-C6F6-A91A-6690-76BD7B5150F3}"/>
              </a:ext>
            </a:extLst>
          </p:cNvPr>
          <p:cNvSpPr txBox="1"/>
          <p:nvPr/>
        </p:nvSpPr>
        <p:spPr>
          <a:xfrm>
            <a:off x="10482117" y="3344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561D10-6D01-EBD9-C01C-81C0CA44BC32}"/>
              </a:ext>
            </a:extLst>
          </p:cNvPr>
          <p:cNvSpPr txBox="1"/>
          <p:nvPr/>
        </p:nvSpPr>
        <p:spPr>
          <a:xfrm>
            <a:off x="10055646" y="38465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C7AEED-4E67-BDD9-4D16-0E60680E7A16}"/>
              </a:ext>
            </a:extLst>
          </p:cNvPr>
          <p:cNvSpPr txBox="1"/>
          <p:nvPr/>
        </p:nvSpPr>
        <p:spPr>
          <a:xfrm>
            <a:off x="9222956" y="46416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C0CA94-C240-B0C2-C34A-EAF9A4B1BB6D}"/>
              </a:ext>
            </a:extLst>
          </p:cNvPr>
          <p:cNvSpPr txBox="1"/>
          <p:nvPr/>
        </p:nvSpPr>
        <p:spPr>
          <a:xfrm>
            <a:off x="9170648" y="30953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277826-E435-16A7-471E-D95105566C10}"/>
              </a:ext>
            </a:extLst>
          </p:cNvPr>
          <p:cNvSpPr txBox="1"/>
          <p:nvPr/>
        </p:nvSpPr>
        <p:spPr>
          <a:xfrm>
            <a:off x="7868988" y="4399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69462F-9A9B-6555-BD42-90F21C4F3D8D}"/>
              </a:ext>
            </a:extLst>
          </p:cNvPr>
          <p:cNvSpPr txBox="1"/>
          <p:nvPr/>
        </p:nvSpPr>
        <p:spPr>
          <a:xfrm>
            <a:off x="10614916" y="4449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D8CEF4-48C2-57CC-309C-B46C61422B2B}"/>
              </a:ext>
            </a:extLst>
          </p:cNvPr>
          <p:cNvSpPr txBox="1"/>
          <p:nvPr/>
        </p:nvSpPr>
        <p:spPr>
          <a:xfrm>
            <a:off x="8506791" y="3854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E2625F2A-155B-5634-7B05-BECBE94A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4186" y="6211352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8" name="Content Placeholder 4">
            <a:extLst>
              <a:ext uri="{FF2B5EF4-FFF2-40B4-BE49-F238E27FC236}">
                <a16:creationId xmlns:a16="http://schemas.microsoft.com/office/drawing/2014/main" id="{077D5BA9-4867-30ED-59E6-9AC64B4C1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BC3C-3BE6-2A37-49BD-18163F02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RSA Problem Defined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A601-4766-36F9-A973-CE78CC57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Find a path (route) and assign spectrum slots</a:t>
            </a:r>
          </a:p>
          <a:p>
            <a:r>
              <a:rPr lang="en-US" dirty="0"/>
              <a:t>Must avoid interference and ensure availability</a:t>
            </a:r>
          </a:p>
          <a:p>
            <a:r>
              <a:rPr lang="en-US" dirty="0"/>
              <a:t>Constraints:</a:t>
            </a:r>
          </a:p>
          <a:p>
            <a:pPr lvl="1"/>
            <a:r>
              <a:rPr lang="en-US" dirty="0"/>
              <a:t>Spectrum continuity (same slot used on every link in the path)</a:t>
            </a:r>
          </a:p>
          <a:p>
            <a:pPr lvl="1"/>
            <a:r>
              <a:rPr lang="en-US" dirty="0"/>
              <a:t>Spectrum contiguity (slots must be next to each other)</a:t>
            </a:r>
          </a:p>
          <a:p>
            <a:pPr lvl="1"/>
            <a:r>
              <a:rPr lang="en-US" dirty="0"/>
              <a:t>Non-overlapping spectrum assignment (no reuse on the same link)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8C059-42D7-43CB-6999-B0A303DB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211352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FDEE93A-0E29-BCBC-34CD-8C22329D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5892-E15B-F188-F2B6-2B257681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Routing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B12C-81CF-000E-7F2E-8314BDFA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= Selecting a path from source to destination</a:t>
            </a:r>
          </a:p>
          <a:p>
            <a:r>
              <a:rPr lang="en-US" dirty="0"/>
              <a:t>A path is made of a sequence of links (like roads between cities)</a:t>
            </a:r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Network layout (topology)</a:t>
            </a:r>
          </a:p>
          <a:p>
            <a:pPr lvl="1"/>
            <a:r>
              <a:rPr lang="en-US" dirty="0"/>
              <a:t>Which links are available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F132E6-F5DE-8E20-51C3-161F1B87B4ED}"/>
              </a:ext>
            </a:extLst>
          </p:cNvPr>
          <p:cNvSpPr/>
          <p:nvPr/>
        </p:nvSpPr>
        <p:spPr>
          <a:xfrm>
            <a:off x="8679873" y="3253007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EF0BCD-FE62-0B7F-B276-B66A786306C2}"/>
              </a:ext>
            </a:extLst>
          </p:cNvPr>
          <p:cNvSpPr/>
          <p:nvPr/>
        </p:nvSpPr>
        <p:spPr>
          <a:xfrm>
            <a:off x="7705601" y="3955135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155F37-D210-27CE-D5C3-B8A30AF25C68}"/>
              </a:ext>
            </a:extLst>
          </p:cNvPr>
          <p:cNvSpPr/>
          <p:nvPr/>
        </p:nvSpPr>
        <p:spPr>
          <a:xfrm>
            <a:off x="8707088" y="4503895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8CBEE4-A961-2931-CFAC-E99B536031D9}"/>
              </a:ext>
            </a:extLst>
          </p:cNvPr>
          <p:cNvSpPr/>
          <p:nvPr/>
        </p:nvSpPr>
        <p:spPr>
          <a:xfrm>
            <a:off x="9920846" y="4503895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508DA6-103A-5FEE-386E-32D3B82FC798}"/>
              </a:ext>
            </a:extLst>
          </p:cNvPr>
          <p:cNvSpPr/>
          <p:nvPr/>
        </p:nvSpPr>
        <p:spPr>
          <a:xfrm>
            <a:off x="11085616" y="3955135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5919AE-A23E-2A9C-98F2-12751BA36DCE}"/>
              </a:ext>
            </a:extLst>
          </p:cNvPr>
          <p:cNvSpPr/>
          <p:nvPr/>
        </p:nvSpPr>
        <p:spPr>
          <a:xfrm>
            <a:off x="9920845" y="3253007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B152CC-EC44-B4B7-1E42-8E2D876D81FF}"/>
              </a:ext>
            </a:extLst>
          </p:cNvPr>
          <p:cNvCxnSpPr>
            <a:stCxn id="5" idx="7"/>
            <a:endCxn id="4" idx="3"/>
          </p:cNvCxnSpPr>
          <p:nvPr/>
        </p:nvCxnSpPr>
        <p:spPr>
          <a:xfrm flipV="1">
            <a:off x="7975056" y="3522462"/>
            <a:ext cx="731520" cy="47890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207043-BF7D-1EB2-EC4D-963C9533FB1D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8995559" y="3410850"/>
            <a:ext cx="92528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C379C4-6863-ABBD-03CD-EC4D4BF81567}"/>
              </a:ext>
            </a:extLst>
          </p:cNvPr>
          <p:cNvCxnSpPr>
            <a:cxnSpLocks/>
          </p:cNvCxnSpPr>
          <p:nvPr/>
        </p:nvCxnSpPr>
        <p:spPr>
          <a:xfrm>
            <a:off x="9022774" y="4661738"/>
            <a:ext cx="925286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8A63B1-67A8-4E61-4EF2-FC77DB5DF40E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10236531" y="3410850"/>
            <a:ext cx="895316" cy="59051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096F6D-897D-711A-F36E-BA7A40ACE935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10236532" y="4224590"/>
            <a:ext cx="895315" cy="43714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1B2A8E-5249-7537-A5DE-2C09C2F27C72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7975056" y="4224590"/>
            <a:ext cx="732032" cy="43714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E53572-CC24-8EA0-A3F3-20278333AA2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8837716" y="3568693"/>
            <a:ext cx="27215" cy="93520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0A7EB2-6D82-834C-BC1F-62F2C219EF5E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10078688" y="3568693"/>
            <a:ext cx="1" cy="93520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741484-1EF9-2BF1-1F05-5A28F15C7AAF}"/>
              </a:ext>
            </a:extLst>
          </p:cNvPr>
          <p:cNvSpPr txBox="1"/>
          <p:nvPr/>
        </p:nvSpPr>
        <p:spPr>
          <a:xfrm>
            <a:off x="7424876" y="3648957"/>
            <a:ext cx="47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14DD2B-B197-0ABA-D600-C71425FB4EA8}"/>
              </a:ext>
            </a:extLst>
          </p:cNvPr>
          <p:cNvSpPr txBox="1"/>
          <p:nvPr/>
        </p:nvSpPr>
        <p:spPr>
          <a:xfrm>
            <a:off x="11401302" y="37061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E06C0C-A78E-2898-FD65-427286FA38A4}"/>
              </a:ext>
            </a:extLst>
          </p:cNvPr>
          <p:cNvSpPr txBox="1"/>
          <p:nvPr/>
        </p:nvSpPr>
        <p:spPr>
          <a:xfrm>
            <a:off x="8071907" y="34642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436C5-E2B6-4E91-22D2-C1C5F03FDBFE}"/>
              </a:ext>
            </a:extLst>
          </p:cNvPr>
          <p:cNvSpPr txBox="1"/>
          <p:nvPr/>
        </p:nvSpPr>
        <p:spPr>
          <a:xfrm>
            <a:off x="10551390" y="3337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FFF929-D31A-13F2-83A9-6818993803AE}"/>
              </a:ext>
            </a:extLst>
          </p:cNvPr>
          <p:cNvSpPr txBox="1"/>
          <p:nvPr/>
        </p:nvSpPr>
        <p:spPr>
          <a:xfrm>
            <a:off x="10124919" y="38398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5161E4-101D-E937-5276-6A42926BA2C2}"/>
              </a:ext>
            </a:extLst>
          </p:cNvPr>
          <p:cNvSpPr txBox="1"/>
          <p:nvPr/>
        </p:nvSpPr>
        <p:spPr>
          <a:xfrm>
            <a:off x="9292229" y="4634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2C2F0-EFDF-A37D-A439-F0C7D17201F6}"/>
              </a:ext>
            </a:extLst>
          </p:cNvPr>
          <p:cNvSpPr txBox="1"/>
          <p:nvPr/>
        </p:nvSpPr>
        <p:spPr>
          <a:xfrm>
            <a:off x="9239921" y="30886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CD5610-37A7-9117-76F6-F1F301A96F66}"/>
              </a:ext>
            </a:extLst>
          </p:cNvPr>
          <p:cNvSpPr txBox="1"/>
          <p:nvPr/>
        </p:nvSpPr>
        <p:spPr>
          <a:xfrm>
            <a:off x="7938261" y="4392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2105E4-14FD-EA11-1E51-B7C6828E6893}"/>
              </a:ext>
            </a:extLst>
          </p:cNvPr>
          <p:cNvSpPr txBox="1"/>
          <p:nvPr/>
        </p:nvSpPr>
        <p:spPr>
          <a:xfrm>
            <a:off x="10684189" y="44431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313428-0DF9-582C-7505-E1EA974E6ED1}"/>
              </a:ext>
            </a:extLst>
          </p:cNvPr>
          <p:cNvSpPr txBox="1"/>
          <p:nvPr/>
        </p:nvSpPr>
        <p:spPr>
          <a:xfrm>
            <a:off x="8576064" y="38479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BB52ED-F863-9675-D554-52B37BEE0E61}"/>
              </a:ext>
            </a:extLst>
          </p:cNvPr>
          <p:cNvCxnSpPr>
            <a:endCxn id="23" idx="1"/>
          </p:cNvCxnSpPr>
          <p:nvPr/>
        </p:nvCxnSpPr>
        <p:spPr>
          <a:xfrm flipH="1">
            <a:off x="9292229" y="4503895"/>
            <a:ext cx="300082" cy="315686"/>
          </a:xfrm>
          <a:prstGeom prst="line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19F8E2-1C40-BB09-9D77-F5B2F4318CA5}"/>
              </a:ext>
            </a:extLst>
          </p:cNvPr>
          <p:cNvCxnSpPr>
            <a:cxnSpLocks/>
          </p:cNvCxnSpPr>
          <p:nvPr/>
        </p:nvCxnSpPr>
        <p:spPr>
          <a:xfrm>
            <a:off x="9298853" y="4516457"/>
            <a:ext cx="318698" cy="245208"/>
          </a:xfrm>
          <a:prstGeom prst="line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3D36416-F347-880E-B1A5-977B2A69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3459" y="6211352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4" name="Content Placeholder 4">
            <a:extLst>
              <a:ext uri="{FF2B5EF4-FFF2-40B4-BE49-F238E27FC236}">
                <a16:creationId xmlns:a16="http://schemas.microsoft.com/office/drawing/2014/main" id="{FC06AE2F-A801-0E0C-C977-E2FD65FD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7328-BE0D-6916-3C3E-077D80CD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Spectrum Allocation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E5EF-2582-FAD4-7DF5-1BB66125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link has a number of frequency slots (like lanes on a road)</a:t>
            </a:r>
          </a:p>
          <a:p>
            <a:r>
              <a:rPr lang="en-US" dirty="0"/>
              <a:t>Goal: Assign a group of slots that are:</a:t>
            </a:r>
          </a:p>
          <a:p>
            <a:pPr lvl="1"/>
            <a:r>
              <a:rPr lang="en-US" dirty="0"/>
              <a:t>Available on all links of the path</a:t>
            </a:r>
          </a:p>
          <a:p>
            <a:pPr lvl="1"/>
            <a:r>
              <a:rPr lang="en-US" dirty="0"/>
              <a:t>Next to each other (contiguous)</a:t>
            </a:r>
          </a:p>
          <a:p>
            <a:r>
              <a:rPr lang="en-US" dirty="0"/>
              <a:t>Why it matters:</a:t>
            </a:r>
          </a:p>
          <a:p>
            <a:pPr lvl="1"/>
            <a:r>
              <a:rPr lang="en-US" dirty="0"/>
              <a:t>Avoid signal interference</a:t>
            </a:r>
          </a:p>
          <a:p>
            <a:pPr lvl="1"/>
            <a:r>
              <a:rPr lang="en-US" dirty="0"/>
              <a:t>Make efficient use of the network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FB61E-5E8D-914D-CF5B-CBCA48F4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156992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F7530DB-2680-0AFE-2561-C80A1112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2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D4F8-F28B-1649-DAFC-03A7B18F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Spectrum Allocation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BB5C5-A6D5-3B78-DD67-268C7C4A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Continuity</a:t>
            </a:r>
          </a:p>
          <a:p>
            <a:pPr lvl="1"/>
            <a:r>
              <a:rPr lang="en-US" dirty="0"/>
              <a:t>Contiguity</a:t>
            </a:r>
          </a:p>
          <a:p>
            <a:pPr lvl="1"/>
            <a:r>
              <a:rPr lang="en-US" dirty="0"/>
              <a:t>Non-overlapping </a:t>
            </a:r>
          </a:p>
          <a:p>
            <a:pPr lvl="1"/>
            <a:endParaRPr lang="en-US" dirty="0"/>
          </a:p>
        </p:txBody>
      </p:sp>
      <p:pic>
        <p:nvPicPr>
          <p:cNvPr id="5122" name="Picture 2" descr="A vectored fragmentation metric for elastic optical networks | Photonic  Network Communications">
            <a:extLst>
              <a:ext uri="{FF2B5EF4-FFF2-40B4-BE49-F238E27FC236}">
                <a16:creationId xmlns:a16="http://schemas.microsoft.com/office/drawing/2014/main" id="{331E9185-CA9C-EAB6-7390-CF1FE8F2A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50"/>
          <a:stretch>
            <a:fillRect/>
          </a:stretch>
        </p:blipFill>
        <p:spPr bwMode="auto">
          <a:xfrm>
            <a:off x="8294711" y="3557155"/>
            <a:ext cx="3196837" cy="190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 vectored fragmentation metric for elastic optical networks | Photonic  Network Communications">
            <a:extLst>
              <a:ext uri="{FF2B5EF4-FFF2-40B4-BE49-F238E27FC236}">
                <a16:creationId xmlns:a16="http://schemas.microsoft.com/office/drawing/2014/main" id="{29531BA7-8B67-71B0-D315-40283CA9E8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81"/>
          <a:stretch>
            <a:fillRect/>
          </a:stretch>
        </p:blipFill>
        <p:spPr bwMode="auto">
          <a:xfrm>
            <a:off x="1451579" y="4638191"/>
            <a:ext cx="2760143" cy="82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 vectored fragmentation metric for elastic optical networks | Photonic  Network Communications">
            <a:extLst>
              <a:ext uri="{FF2B5EF4-FFF2-40B4-BE49-F238E27FC236}">
                <a16:creationId xmlns:a16="http://schemas.microsoft.com/office/drawing/2014/main" id="{6C861E4B-4B41-3735-576D-6AD647940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5" b="36206"/>
          <a:stretch>
            <a:fillRect/>
          </a:stretch>
        </p:blipFill>
        <p:spPr bwMode="auto">
          <a:xfrm>
            <a:off x="4886492" y="3557155"/>
            <a:ext cx="2760143" cy="190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4E52B-148E-BAF8-843A-CC69AD5B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192584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7383BBF-3CF8-4293-7D50-6E1FDB31F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186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3633</TotalTime>
  <Words>584</Words>
  <Application>Microsoft Macintosh PowerPoint</Application>
  <PresentationFormat>Widescreen</PresentationFormat>
  <Paragraphs>139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Gill Sans MT</vt:lpstr>
      <vt:lpstr>Gallery</vt:lpstr>
      <vt:lpstr>Introduction to Routing and Spectrum Allocation (RSA) in Optical Networks</vt:lpstr>
      <vt:lpstr>Welcome and Overview</vt:lpstr>
      <vt:lpstr>What is an Optical Network?</vt:lpstr>
      <vt:lpstr>What is an Optical Network?</vt:lpstr>
      <vt:lpstr>How to Find the Shortest Route</vt:lpstr>
      <vt:lpstr>The RSA Problem Defined</vt:lpstr>
      <vt:lpstr>Understanding Routing</vt:lpstr>
      <vt:lpstr>Understanding Spectrum Allocation</vt:lpstr>
      <vt:lpstr>Understanding Spectrum Allocation</vt:lpstr>
      <vt:lpstr>RSA Example</vt:lpstr>
      <vt:lpstr>Why RSA is Important</vt:lpstr>
      <vt:lpstr>Summary and Questions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Khanure, Divya</dc:creator>
  <cp:lastModifiedBy>Khanure, Divya</cp:lastModifiedBy>
  <cp:revision>8</cp:revision>
  <dcterms:created xsi:type="dcterms:W3CDTF">2025-05-30T18:42:59Z</dcterms:created>
  <dcterms:modified xsi:type="dcterms:W3CDTF">2025-06-02T17:46:08Z</dcterms:modified>
</cp:coreProperties>
</file>