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6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/>
    <p:restoredTop sz="94772"/>
  </p:normalViewPr>
  <p:slideViewPr>
    <p:cSldViewPr snapToGrid="0">
      <p:cViewPr varScale="1">
        <p:scale>
          <a:sx n="92" d="100"/>
          <a:sy n="92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85757-7EC2-B74D-A088-F1D336EF2027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20150-D7A3-F544-B007-D8C6F9B99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6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such as Firewall, Compressor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20150-D7A3-F544-B007-D8C6F9B99A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4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DD1C1-FBCA-8E46-8759-949ABE76BA1E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378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AADE0-3254-D04A-AD6F-290BA36F2E3A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2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5C328-8D3F-BA43-9F8E-7F108D6DA35C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46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6FDE5-D4BD-454A-8C3E-07FAFA199895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04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2E1D-67C4-F44A-A7A8-854F2FED62B5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8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6F5D0-DE65-0E41-8E60-E3F7341617AE}" type="datetime1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2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AA2E-A4D6-8345-A20A-2ED13C9F3864}" type="datetime1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3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2D438-BF41-F242-8BF7-74649205656E}" type="datetime1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3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F71D-6CBC-C845-83BF-5EEBB805240A}" type="datetime1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3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CCC38-F75E-CE43-881C-AD20305AAA13}" type="datetime1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60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E7AAC9-4A57-344B-A58E-65884EF04BFE}" type="datetime1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6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69C2-13A1-9A4F-8A8F-1BF3D23B8637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7BAB24C-836D-2249-94F5-6B7A526738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0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PBMBLeeD6g&amp;ab_channel=WinInk" TargetMode="External"/><Relationship Id="rId2" Type="http://schemas.openxmlformats.org/officeDocument/2006/relationships/hyperlink" Target="https://www.youtube.com/watch?v=SEL-9-P9J8A&amp;ab_channel=Mpiric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lSI3F7T-3AM&amp;ab_channel=AnkitVerma" TargetMode="External"/><Relationship Id="rId4" Type="http://schemas.openxmlformats.org/officeDocument/2006/relationships/hyperlink" Target="https://www.youtube.com/watch?v=wSlvo1WqaV8&amp;ab_channel=CodiLim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C1EC-FDA3-AECF-C87C-0D660C76A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Elastic Network Slicing and Admission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FEB5A5-3E3D-D5E5-9559-A878B2D41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Divya K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0291A54-4BD6-02A3-B01F-8712463DB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C5150A-51BD-BAD4-A512-BE1D60C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2" y="6211352"/>
            <a:ext cx="811019" cy="503578"/>
          </a:xfrm>
        </p:spPr>
        <p:txBody>
          <a:bodyPr/>
          <a:lstStyle/>
          <a:p>
            <a:fld id="{F2A296B9-DB2A-AB41-AF70-C306913028A1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086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5984-97F2-FC69-FC46-A7879FDE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Control: Who Gets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197B-8FFE-B045-638A-12A9F273B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requests = traffic jam</a:t>
            </a:r>
          </a:p>
          <a:p>
            <a:r>
              <a:rPr lang="en-US" dirty="0"/>
              <a:t>Too few requests = resource wastage</a:t>
            </a:r>
          </a:p>
          <a:p>
            <a:r>
              <a:rPr lang="en-US" dirty="0"/>
              <a:t>Admission control = security at the gate: "Do we have space and service for you?"</a:t>
            </a:r>
          </a:p>
          <a:p>
            <a:r>
              <a:rPr lang="en-US" dirty="0"/>
              <a:t>A request can be accepted or rejected based on </a:t>
            </a:r>
            <a:r>
              <a:rPr lang="en-US" b="1" dirty="0"/>
              <a:t>availability + bandwidth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05743-844F-FA8D-D9B7-302FB3015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43810"/>
            <a:ext cx="811019" cy="503578"/>
          </a:xfrm>
        </p:spPr>
        <p:txBody>
          <a:bodyPr/>
          <a:lstStyle/>
          <a:p>
            <a:fld id="{37BAB24C-836D-2249-94F5-6B7A526738FF}" type="slidenum">
              <a:rPr lang="en-US" smtClean="0">
                <a:solidFill>
                  <a:schemeClr val="bg1"/>
                </a:solidFill>
              </a:r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2A4916-79DC-909B-CEC0-478AD6B2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73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7B8E-DCDE-672F-D7E6-0454EA68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— Single Link with Admission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75CD-B236-B631-0FAA-67A1F94D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road (link) connects two cities (nodes)</a:t>
            </a:r>
          </a:p>
          <a:p>
            <a:r>
              <a:rPr lang="en-US" dirty="0"/>
              <a:t>Requests come in with two different bandwidth requests (base and then may or may not go to peak) and dynamic timing</a:t>
            </a:r>
          </a:p>
          <a:p>
            <a:r>
              <a:rPr lang="en-US" dirty="0"/>
              <a:t>Students will design logic (greedy first, then RL) to admit or block requests</a:t>
            </a:r>
          </a:p>
          <a:p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C19BC45-CB7A-6F7A-366F-423FF0109798}"/>
              </a:ext>
            </a:extLst>
          </p:cNvPr>
          <p:cNvSpPr txBox="1">
            <a:spLocks/>
          </p:cNvSpPr>
          <p:nvPr/>
        </p:nvSpPr>
        <p:spPr>
          <a:xfrm>
            <a:off x="11054854" y="6191855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BAB24C-836D-2249-94F5-6B7A526738FF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8DD84F3-7648-E0F6-C8D6-189CEEA81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B2DD-BD38-6701-B987-48F68BE8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9713-A340-4D20-4BA9-5763D1808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https://www.youtube.com/watch?v=SEL-9-P9J8A&amp;ab_channel=Mpirical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https://www.youtube.com/watch?v=CPBMBLeeD6g&amp;ab_channel=WinInk</a:t>
            </a:r>
            <a:endParaRPr lang="en-US" dirty="0"/>
          </a:p>
          <a:p>
            <a:r>
              <a:rPr lang="en-US" dirty="0">
                <a:hlinkClick r:id="rId4"/>
              </a:rPr>
              <a:t>https://www.youtube.com/watch?v=wSlvo1WqaV8&amp;ab_channel=CodiLime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https://www.youtube.com/watch?v=lSI3F7T-3AM&amp;ab_channel=AnkitVerma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8E65F-B2A1-304F-2133-D4DC1D01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AB24C-836D-2249-94F5-6B7A526738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4CE4-9F53-1984-A774-D644EF8B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 Network?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C18B-01C2-22D6-8072-9F78E051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Visual: Cities connected by roads = devices connected by cables</a:t>
            </a:r>
          </a:p>
          <a:p>
            <a:r>
              <a:rPr lang="en-US" dirty="0"/>
              <a:t>Nodes = computers/servers</a:t>
            </a:r>
          </a:p>
          <a:p>
            <a:r>
              <a:rPr lang="en-US" dirty="0"/>
              <a:t>Links = data roads</a:t>
            </a:r>
          </a:p>
          <a:p>
            <a:r>
              <a:rPr lang="en-US" dirty="0"/>
              <a:t>We send </a:t>
            </a:r>
            <a:r>
              <a:rPr lang="en-US" i="1" dirty="0"/>
              <a:t>requests</a:t>
            </a:r>
            <a:r>
              <a:rPr lang="en-US" dirty="0"/>
              <a:t> from one node to another.</a:t>
            </a:r>
          </a:p>
          <a:p>
            <a:endParaRPr lang="en-US" dirty="0"/>
          </a:p>
        </p:txBody>
      </p:sp>
      <p:pic>
        <p:nvPicPr>
          <p:cNvPr id="2050" name="Picture 2" descr="Essentials of Computer Networking And Internet Protocols | by ZibrasIsmail  | Medium">
            <a:extLst>
              <a:ext uri="{FF2B5EF4-FFF2-40B4-BE49-F238E27FC236}">
                <a16:creationId xmlns:a16="http://schemas.microsoft.com/office/drawing/2014/main" id="{3E99DAE0-5760-3493-6505-A357B5FE20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7" b="13018"/>
          <a:stretch>
            <a:fillRect/>
          </a:stretch>
        </p:blipFill>
        <p:spPr bwMode="auto">
          <a:xfrm>
            <a:off x="7045036" y="2597057"/>
            <a:ext cx="4532745" cy="345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CD519-974F-6CEB-891F-FB32FA77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93206"/>
            <a:ext cx="811019" cy="503578"/>
          </a:xfrm>
        </p:spPr>
        <p:txBody>
          <a:bodyPr/>
          <a:lstStyle/>
          <a:p>
            <a:fld id="{37BAB24C-836D-2249-94F5-6B7A526738FF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62D88-AF8B-5BD5-CF8A-2D3C4E0AD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75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3D79-4198-3009-241D-E0F6256A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Use the Internet?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1EFF-399C-F80F-220C-3443EC21C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request is made (e.g., watch a video)</a:t>
            </a:r>
          </a:p>
          <a:p>
            <a:r>
              <a:rPr lang="en-US" dirty="0"/>
              <a:t>It goes from </a:t>
            </a:r>
            <a:r>
              <a:rPr lang="en-US" i="1" dirty="0"/>
              <a:t>Source</a:t>
            </a:r>
            <a:r>
              <a:rPr lang="en-US" dirty="0"/>
              <a:t> to </a:t>
            </a:r>
            <a:r>
              <a:rPr lang="en-US" i="1" dirty="0"/>
              <a:t>Destination</a:t>
            </a:r>
            <a:endParaRPr lang="en-US" dirty="0"/>
          </a:p>
          <a:p>
            <a:r>
              <a:rPr lang="en-US" dirty="0"/>
              <a:t>Needs speed (bandwidth), path (routing), and service (compute node)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F995C-31BE-FA14-ECA3-24CD4F04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02246"/>
            <a:ext cx="811019" cy="503578"/>
          </a:xfrm>
        </p:spPr>
        <p:txBody>
          <a:bodyPr/>
          <a:lstStyle/>
          <a:p>
            <a:fld id="{37BAB24C-836D-2249-94F5-6B7A526738FF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E0249D-5DB6-F0D8-5FC3-821C5C142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20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E462-58E4-A885-A206-AB9FEB231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Service Function Chain (SFC)?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E0AF-78D6-E845-3012-F900F93E6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it as a checklist: a message must pass through several checkpoints</a:t>
            </a:r>
          </a:p>
          <a:p>
            <a:r>
              <a:rPr lang="en-US" dirty="0"/>
              <a:t>Example: Spam check → virus check → compress → deliver</a:t>
            </a:r>
          </a:p>
          <a:p>
            <a:r>
              <a:rPr lang="en-US" dirty="0"/>
              <a:t>These checkpoints are called </a:t>
            </a:r>
            <a:r>
              <a:rPr lang="en-US" i="1" dirty="0"/>
              <a:t>VNFs</a:t>
            </a:r>
            <a:r>
              <a:rPr lang="en-US" dirty="0"/>
              <a:t> (Virtual Network Functions)</a:t>
            </a:r>
          </a:p>
          <a:p>
            <a:endParaRPr lang="en-US" dirty="0"/>
          </a:p>
        </p:txBody>
      </p:sp>
      <p:pic>
        <p:nvPicPr>
          <p:cNvPr id="1026" name="Picture 2" descr="What is Service Chaining (Service Function Chaining)? Definition from  WhatIs.com">
            <a:extLst>
              <a:ext uri="{FF2B5EF4-FFF2-40B4-BE49-F238E27FC236}">
                <a16:creationId xmlns:a16="http://schemas.microsoft.com/office/drawing/2014/main" id="{F126E6B9-5B2F-1A66-D6D1-F08DEFE25E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7" t="33640" r="7598" b="13432"/>
          <a:stretch>
            <a:fillRect/>
          </a:stretch>
        </p:blipFill>
        <p:spPr bwMode="auto">
          <a:xfrm>
            <a:off x="2836718" y="3710282"/>
            <a:ext cx="5661154" cy="17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186A5-AC58-72FA-AA19-B8B3532D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23028"/>
            <a:ext cx="811019" cy="503578"/>
          </a:xfrm>
        </p:spPr>
        <p:txBody>
          <a:bodyPr/>
          <a:lstStyle/>
          <a:p>
            <a:fld id="{37BAB24C-836D-2249-94F5-6B7A526738FF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E4270-F0D9-A8BB-A512-60C8A21C0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00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6070241-9508-5940-C44E-5A246998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FC4DF9-E710-C084-7EC6-00A4154C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 Slicing?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E2C09-2992-4E1B-BCA3-95C91DBA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slicing a pizza for different toppings: one network, many “custom” mini-networks</a:t>
            </a:r>
          </a:p>
          <a:p>
            <a:r>
              <a:rPr lang="en-US" dirty="0"/>
              <a:t>Each slice gets only what it needs: bandwidth, compute power, and reliability</a:t>
            </a:r>
          </a:p>
          <a:p>
            <a:r>
              <a:rPr lang="en-US" dirty="0"/>
              <a:t>Slices can grow/shrink: these are </a:t>
            </a:r>
            <a:r>
              <a:rPr lang="en-US" b="1" dirty="0"/>
              <a:t>elastic slices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301179A8-78B3-69C9-AD1F-36D92F2F4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583841"/>
            <a:ext cx="4360916" cy="29221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E701C-9B83-F88E-FAA3-67D86593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54200"/>
            <a:ext cx="811019" cy="503578"/>
          </a:xfrm>
        </p:spPr>
        <p:txBody>
          <a:bodyPr/>
          <a:lstStyle/>
          <a:p>
            <a:fld id="{37BAB24C-836D-2249-94F5-6B7A526738FF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2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4DE1E5F-F60B-C336-4B6B-49426F776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B01A1D-4A14-3F6E-BD2F-5D0CBAA5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SFC Mapping and 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3522-B873-15CA-69CC-960B35CD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means deciding where the VNFs will live</a:t>
            </a:r>
          </a:p>
          <a:p>
            <a:r>
              <a:rPr lang="en-US" dirty="0"/>
              <a:t>Need to match the service with physical resources in the network</a:t>
            </a:r>
          </a:p>
          <a:p>
            <a:r>
              <a:rPr lang="en-US" dirty="0"/>
              <a:t>Goal: minimum cost, maximum efficiency</a:t>
            </a:r>
          </a:p>
          <a:p>
            <a:endParaRPr lang="en-US" dirty="0"/>
          </a:p>
        </p:txBody>
      </p:sp>
      <p:pic>
        <p:nvPicPr>
          <p:cNvPr id="5" name="Picture 4" descr="A diagram of a complex diagram&#10;&#10;AI-generated content may be incorrect.">
            <a:extLst>
              <a:ext uri="{FF2B5EF4-FFF2-40B4-BE49-F238E27FC236}">
                <a16:creationId xmlns:a16="http://schemas.microsoft.com/office/drawing/2014/main" id="{1FC30E99-202C-520B-38DC-BB545A86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3429000"/>
            <a:ext cx="5588000" cy="3175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80972-F4CA-03EA-C404-F7D938BE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23028"/>
            <a:ext cx="811019" cy="503578"/>
          </a:xfrm>
        </p:spPr>
        <p:txBody>
          <a:bodyPr/>
          <a:lstStyle/>
          <a:p>
            <a:fld id="{37BAB24C-836D-2249-94F5-6B7A526738FF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9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EA9A-6C01-3106-95CA-D228F9E9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Bandwidth?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BA58-D643-C6F6-0D9D-A82F6E39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Road width or number of lanes</a:t>
            </a:r>
          </a:p>
          <a:p>
            <a:r>
              <a:rPr lang="en-US" dirty="0"/>
              <a:t>Bigger requests need more lanes</a:t>
            </a:r>
          </a:p>
          <a:p>
            <a:r>
              <a:rPr lang="en-US" dirty="0"/>
              <a:t>Base rate (like a bike) vs. Peak rate (like a truck)</a:t>
            </a:r>
          </a:p>
          <a:p>
            <a:r>
              <a:rPr lang="en-US" dirty="0"/>
              <a:t>Dynamic Requests</a:t>
            </a:r>
          </a:p>
          <a:p>
            <a:pPr lvl="1"/>
            <a:r>
              <a:rPr lang="en-US" dirty="0"/>
              <a:t>Some requests grow in demand — like needing a 2-lane road for rush hour</a:t>
            </a:r>
          </a:p>
          <a:p>
            <a:pPr lvl="1"/>
            <a:r>
              <a:rPr lang="en-US" dirty="0"/>
              <a:t>Network must be ready to handle base and peak levels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BCCDA-6C78-D7D5-9FDD-9F070E3D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12636"/>
            <a:ext cx="811019" cy="503578"/>
          </a:xfrm>
        </p:spPr>
        <p:txBody>
          <a:bodyPr/>
          <a:lstStyle/>
          <a:p>
            <a:fld id="{37BAB24C-836D-2249-94F5-6B7A526738FF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DDB34-31AD-7EA2-B676-81C9715A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7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65DA-E1B1-8FC9-9C94-F9B12F81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Availability? 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DBBA-B29B-BB4C-85EA-9176880F1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Availability = “How often is this path/service working?”</a:t>
            </a:r>
          </a:p>
          <a:p>
            <a:r>
              <a:rPr lang="en-US" dirty="0"/>
              <a:t>If it's 99.9% available, it fails only 1 out of 1000 times</a:t>
            </a:r>
          </a:p>
          <a:p>
            <a:r>
              <a:rPr lang="en-US" dirty="0"/>
              <a:t>In critical services like health or finance, even 0.1% matters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DB135-1992-856A-168F-6954B8038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33419"/>
            <a:ext cx="811019" cy="503578"/>
          </a:xfrm>
        </p:spPr>
        <p:txBody>
          <a:bodyPr/>
          <a:lstStyle/>
          <a:p>
            <a:fld id="{37BAB24C-836D-2249-94F5-6B7A526738FF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2F3B6-0F46-009B-3421-E17B66431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6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F564-770E-7854-90FA-DEC1377C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Traffic-Weighted Availability?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4A709-1692-9D9E-D671-B50EE762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availability = % time available</a:t>
            </a:r>
          </a:p>
          <a:p>
            <a:r>
              <a:rPr lang="en-US" dirty="0"/>
              <a:t>Traffic-weighted = “How much of my </a:t>
            </a:r>
            <a:r>
              <a:rPr lang="en-US" i="1" dirty="0"/>
              <a:t>actual need</a:t>
            </a:r>
            <a:r>
              <a:rPr lang="en-US" dirty="0"/>
              <a:t> is being met?”</a:t>
            </a:r>
          </a:p>
          <a:p>
            <a:r>
              <a:rPr lang="en-US" dirty="0"/>
              <a:t>Example: If I need 100 units only half the time, do I get them when I need?</a:t>
            </a:r>
          </a:p>
          <a:p>
            <a:endParaRPr lang="en-US" dirty="0"/>
          </a:p>
        </p:txBody>
      </p:sp>
      <p:pic>
        <p:nvPicPr>
          <p:cNvPr id="5" name="Picture 4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441CC26E-940D-0CFB-95ED-D0299EC6C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3553691"/>
            <a:ext cx="5588000" cy="2286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4D88A-446A-1756-A960-D9F7F736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4854" y="6243810"/>
            <a:ext cx="811019" cy="503578"/>
          </a:xfrm>
        </p:spPr>
        <p:txBody>
          <a:bodyPr/>
          <a:lstStyle/>
          <a:p>
            <a:fld id="{37BAB24C-836D-2249-94F5-6B7A526738FF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65BED642-0448-E8B1-7C93-F316F547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63141"/>
            <a:ext cx="3995738" cy="39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0493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</TotalTime>
  <Words>559</Words>
  <Application>Microsoft Macintosh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Gill Sans MT</vt:lpstr>
      <vt:lpstr>Gallery</vt:lpstr>
      <vt:lpstr>Elastic Network Slicing and Admission Control</vt:lpstr>
      <vt:lpstr>What is a Computer Network?</vt:lpstr>
      <vt:lpstr>What Happens When You Use the Internet?</vt:lpstr>
      <vt:lpstr>What is a Service Function Chain (SFC)?</vt:lpstr>
      <vt:lpstr>What is Network Slicing?</vt:lpstr>
      <vt:lpstr>SFC Mapping and the Challenge</vt:lpstr>
      <vt:lpstr>What is Bandwidth?</vt:lpstr>
      <vt:lpstr>What is Availability? Why is it Important?</vt:lpstr>
      <vt:lpstr>What is Traffic-Weighted Availability?</vt:lpstr>
      <vt:lpstr>Admission Control: Who Gets In?</vt:lpstr>
      <vt:lpstr>Task — Single Link with Admission Control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Khanure, Divya</dc:creator>
  <cp:lastModifiedBy>Khanure, Divya</cp:lastModifiedBy>
  <cp:revision>4</cp:revision>
  <dcterms:created xsi:type="dcterms:W3CDTF">2025-06-02T05:42:16Z</dcterms:created>
  <dcterms:modified xsi:type="dcterms:W3CDTF">2025-06-02T18:02:56Z</dcterms:modified>
</cp:coreProperties>
</file>