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512"/>
  </p:normalViewPr>
  <p:slideViewPr>
    <p:cSldViewPr snapToGrid="0">
      <p:cViewPr varScale="1">
        <p:scale>
          <a:sx n="125" d="100"/>
          <a:sy n="125" d="100"/>
        </p:scale>
        <p:origin x="184"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D808-0AD6-EFF2-511B-5449514C2D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35942F-5182-8A3A-E494-2362CE4E74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0E7BD2-FFD4-B5CC-9906-AF504C025BA1}"/>
              </a:ext>
            </a:extLst>
          </p:cNvPr>
          <p:cNvSpPr>
            <a:spLocks noGrp="1"/>
          </p:cNvSpPr>
          <p:nvPr>
            <p:ph type="dt" sz="half" idx="10"/>
          </p:nvPr>
        </p:nvSpPr>
        <p:spPr/>
        <p:txBody>
          <a:bodyPr/>
          <a:lstStyle/>
          <a:p>
            <a:fld id="{CC602AC8-A01F-3945-8F53-D53B1C9BACA1}" type="datetimeFigureOut">
              <a:rPr lang="en-US" smtClean="0"/>
              <a:t>2/3/24</a:t>
            </a:fld>
            <a:endParaRPr lang="en-US"/>
          </a:p>
        </p:txBody>
      </p:sp>
      <p:sp>
        <p:nvSpPr>
          <p:cNvPr id="5" name="Footer Placeholder 4">
            <a:extLst>
              <a:ext uri="{FF2B5EF4-FFF2-40B4-BE49-F238E27FC236}">
                <a16:creationId xmlns:a16="http://schemas.microsoft.com/office/drawing/2014/main" id="{571F901E-F1CD-613D-761A-AE67DF016E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1CF86-59A8-1C0E-B759-D3AD5520047F}"/>
              </a:ext>
            </a:extLst>
          </p:cNvPr>
          <p:cNvSpPr>
            <a:spLocks noGrp="1"/>
          </p:cNvSpPr>
          <p:nvPr>
            <p:ph type="sldNum" sz="quarter" idx="12"/>
          </p:nvPr>
        </p:nvSpPr>
        <p:spPr/>
        <p:txBody>
          <a:bodyPr/>
          <a:lstStyle/>
          <a:p>
            <a:fld id="{9C9E3CCF-661A-D946-9669-7894CC0F4804}" type="slidenum">
              <a:rPr lang="en-US" smtClean="0"/>
              <a:t>‹#›</a:t>
            </a:fld>
            <a:endParaRPr lang="en-US"/>
          </a:p>
        </p:txBody>
      </p:sp>
    </p:spTree>
    <p:extLst>
      <p:ext uri="{BB962C8B-B14F-4D97-AF65-F5344CB8AC3E}">
        <p14:creationId xmlns:p14="http://schemas.microsoft.com/office/powerpoint/2010/main" val="2503147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AC549-66E4-E17A-3F07-59F90459D1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8FFE87-A246-1AA2-1AD6-96B7BED285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919CB6-69AC-2870-1E69-CF9EC8D7BFB0}"/>
              </a:ext>
            </a:extLst>
          </p:cNvPr>
          <p:cNvSpPr>
            <a:spLocks noGrp="1"/>
          </p:cNvSpPr>
          <p:nvPr>
            <p:ph type="dt" sz="half" idx="10"/>
          </p:nvPr>
        </p:nvSpPr>
        <p:spPr/>
        <p:txBody>
          <a:bodyPr/>
          <a:lstStyle/>
          <a:p>
            <a:fld id="{CC602AC8-A01F-3945-8F53-D53B1C9BACA1}" type="datetimeFigureOut">
              <a:rPr lang="en-US" smtClean="0"/>
              <a:t>2/3/24</a:t>
            </a:fld>
            <a:endParaRPr lang="en-US"/>
          </a:p>
        </p:txBody>
      </p:sp>
      <p:sp>
        <p:nvSpPr>
          <p:cNvPr id="5" name="Footer Placeholder 4">
            <a:extLst>
              <a:ext uri="{FF2B5EF4-FFF2-40B4-BE49-F238E27FC236}">
                <a16:creationId xmlns:a16="http://schemas.microsoft.com/office/drawing/2014/main" id="{CD88482E-1097-0D41-9600-87136CC57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BD558-7ADA-E1E6-BFFB-445ABA9A108F}"/>
              </a:ext>
            </a:extLst>
          </p:cNvPr>
          <p:cNvSpPr>
            <a:spLocks noGrp="1"/>
          </p:cNvSpPr>
          <p:nvPr>
            <p:ph type="sldNum" sz="quarter" idx="12"/>
          </p:nvPr>
        </p:nvSpPr>
        <p:spPr/>
        <p:txBody>
          <a:bodyPr/>
          <a:lstStyle/>
          <a:p>
            <a:fld id="{9C9E3CCF-661A-D946-9669-7894CC0F4804}" type="slidenum">
              <a:rPr lang="en-US" smtClean="0"/>
              <a:t>‹#›</a:t>
            </a:fld>
            <a:endParaRPr lang="en-US"/>
          </a:p>
        </p:txBody>
      </p:sp>
    </p:spTree>
    <p:extLst>
      <p:ext uri="{BB962C8B-B14F-4D97-AF65-F5344CB8AC3E}">
        <p14:creationId xmlns:p14="http://schemas.microsoft.com/office/powerpoint/2010/main" val="4096450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B909CC-E46D-793C-3F0D-220DB050DD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9032D7-3ABF-1BF9-1AA7-F2A3EDC121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5B452-A92E-0E35-3AB1-1590BDC8CEAC}"/>
              </a:ext>
            </a:extLst>
          </p:cNvPr>
          <p:cNvSpPr>
            <a:spLocks noGrp="1"/>
          </p:cNvSpPr>
          <p:nvPr>
            <p:ph type="dt" sz="half" idx="10"/>
          </p:nvPr>
        </p:nvSpPr>
        <p:spPr/>
        <p:txBody>
          <a:bodyPr/>
          <a:lstStyle/>
          <a:p>
            <a:fld id="{CC602AC8-A01F-3945-8F53-D53B1C9BACA1}" type="datetimeFigureOut">
              <a:rPr lang="en-US" smtClean="0"/>
              <a:t>2/3/24</a:t>
            </a:fld>
            <a:endParaRPr lang="en-US"/>
          </a:p>
        </p:txBody>
      </p:sp>
      <p:sp>
        <p:nvSpPr>
          <p:cNvPr id="5" name="Footer Placeholder 4">
            <a:extLst>
              <a:ext uri="{FF2B5EF4-FFF2-40B4-BE49-F238E27FC236}">
                <a16:creationId xmlns:a16="http://schemas.microsoft.com/office/drawing/2014/main" id="{F498C845-ABD2-9D90-D752-9379B93BD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4CAB5-BA49-E61E-8226-D80702319058}"/>
              </a:ext>
            </a:extLst>
          </p:cNvPr>
          <p:cNvSpPr>
            <a:spLocks noGrp="1"/>
          </p:cNvSpPr>
          <p:nvPr>
            <p:ph type="sldNum" sz="quarter" idx="12"/>
          </p:nvPr>
        </p:nvSpPr>
        <p:spPr/>
        <p:txBody>
          <a:bodyPr/>
          <a:lstStyle/>
          <a:p>
            <a:fld id="{9C9E3CCF-661A-D946-9669-7894CC0F4804}" type="slidenum">
              <a:rPr lang="en-US" smtClean="0"/>
              <a:t>‹#›</a:t>
            </a:fld>
            <a:endParaRPr lang="en-US"/>
          </a:p>
        </p:txBody>
      </p:sp>
    </p:spTree>
    <p:extLst>
      <p:ext uri="{BB962C8B-B14F-4D97-AF65-F5344CB8AC3E}">
        <p14:creationId xmlns:p14="http://schemas.microsoft.com/office/powerpoint/2010/main" val="2285401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E60F-ECEF-E359-A953-25FED482BF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43767E-B09E-69E6-8BF4-7F4A10DE7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873CD0-BA28-CDAF-A833-3DBA62278631}"/>
              </a:ext>
            </a:extLst>
          </p:cNvPr>
          <p:cNvSpPr>
            <a:spLocks noGrp="1"/>
          </p:cNvSpPr>
          <p:nvPr>
            <p:ph type="dt" sz="half" idx="10"/>
          </p:nvPr>
        </p:nvSpPr>
        <p:spPr/>
        <p:txBody>
          <a:bodyPr/>
          <a:lstStyle/>
          <a:p>
            <a:fld id="{CC602AC8-A01F-3945-8F53-D53B1C9BACA1}" type="datetimeFigureOut">
              <a:rPr lang="en-US" smtClean="0"/>
              <a:t>2/3/24</a:t>
            </a:fld>
            <a:endParaRPr lang="en-US"/>
          </a:p>
        </p:txBody>
      </p:sp>
      <p:sp>
        <p:nvSpPr>
          <p:cNvPr id="5" name="Footer Placeholder 4">
            <a:extLst>
              <a:ext uri="{FF2B5EF4-FFF2-40B4-BE49-F238E27FC236}">
                <a16:creationId xmlns:a16="http://schemas.microsoft.com/office/drawing/2014/main" id="{F7B63C8E-3029-B4B1-CFFF-46B913963B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95629-98EC-B4EC-A1EC-B111C831EA9C}"/>
              </a:ext>
            </a:extLst>
          </p:cNvPr>
          <p:cNvSpPr>
            <a:spLocks noGrp="1"/>
          </p:cNvSpPr>
          <p:nvPr>
            <p:ph type="sldNum" sz="quarter" idx="12"/>
          </p:nvPr>
        </p:nvSpPr>
        <p:spPr/>
        <p:txBody>
          <a:bodyPr/>
          <a:lstStyle/>
          <a:p>
            <a:fld id="{9C9E3CCF-661A-D946-9669-7894CC0F4804}" type="slidenum">
              <a:rPr lang="en-US" smtClean="0"/>
              <a:t>‹#›</a:t>
            </a:fld>
            <a:endParaRPr lang="en-US"/>
          </a:p>
        </p:txBody>
      </p:sp>
    </p:spTree>
    <p:extLst>
      <p:ext uri="{BB962C8B-B14F-4D97-AF65-F5344CB8AC3E}">
        <p14:creationId xmlns:p14="http://schemas.microsoft.com/office/powerpoint/2010/main" val="4266884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C012-9289-9A04-FB87-3E577A9558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55D184-DCC8-D4A8-AAEC-EBEBDB1513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EB880B-0D26-033B-1B0B-4E81E405D676}"/>
              </a:ext>
            </a:extLst>
          </p:cNvPr>
          <p:cNvSpPr>
            <a:spLocks noGrp="1"/>
          </p:cNvSpPr>
          <p:nvPr>
            <p:ph type="dt" sz="half" idx="10"/>
          </p:nvPr>
        </p:nvSpPr>
        <p:spPr/>
        <p:txBody>
          <a:bodyPr/>
          <a:lstStyle/>
          <a:p>
            <a:fld id="{CC602AC8-A01F-3945-8F53-D53B1C9BACA1}" type="datetimeFigureOut">
              <a:rPr lang="en-US" smtClean="0"/>
              <a:t>2/3/24</a:t>
            </a:fld>
            <a:endParaRPr lang="en-US"/>
          </a:p>
        </p:txBody>
      </p:sp>
      <p:sp>
        <p:nvSpPr>
          <p:cNvPr id="5" name="Footer Placeholder 4">
            <a:extLst>
              <a:ext uri="{FF2B5EF4-FFF2-40B4-BE49-F238E27FC236}">
                <a16:creationId xmlns:a16="http://schemas.microsoft.com/office/drawing/2014/main" id="{61204583-3907-D6C7-7F05-F7ABBBBB75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9EE01-235A-E396-4F82-EEA0B00AB3ED}"/>
              </a:ext>
            </a:extLst>
          </p:cNvPr>
          <p:cNvSpPr>
            <a:spLocks noGrp="1"/>
          </p:cNvSpPr>
          <p:nvPr>
            <p:ph type="sldNum" sz="quarter" idx="12"/>
          </p:nvPr>
        </p:nvSpPr>
        <p:spPr/>
        <p:txBody>
          <a:bodyPr/>
          <a:lstStyle/>
          <a:p>
            <a:fld id="{9C9E3CCF-661A-D946-9669-7894CC0F4804}" type="slidenum">
              <a:rPr lang="en-US" smtClean="0"/>
              <a:t>‹#›</a:t>
            </a:fld>
            <a:endParaRPr lang="en-US"/>
          </a:p>
        </p:txBody>
      </p:sp>
    </p:spTree>
    <p:extLst>
      <p:ext uri="{BB962C8B-B14F-4D97-AF65-F5344CB8AC3E}">
        <p14:creationId xmlns:p14="http://schemas.microsoft.com/office/powerpoint/2010/main" val="15101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C636-C944-000E-5725-EB44066FA8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85F916-F5A8-2A09-A0BC-1FCCFEE667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8C897C-C76B-C100-71D4-788D22C06C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7C0725-3CB4-E0B8-2FD6-9B5AF69C1ED0}"/>
              </a:ext>
            </a:extLst>
          </p:cNvPr>
          <p:cNvSpPr>
            <a:spLocks noGrp="1"/>
          </p:cNvSpPr>
          <p:nvPr>
            <p:ph type="dt" sz="half" idx="10"/>
          </p:nvPr>
        </p:nvSpPr>
        <p:spPr/>
        <p:txBody>
          <a:bodyPr/>
          <a:lstStyle/>
          <a:p>
            <a:fld id="{CC602AC8-A01F-3945-8F53-D53B1C9BACA1}" type="datetimeFigureOut">
              <a:rPr lang="en-US" smtClean="0"/>
              <a:t>2/3/24</a:t>
            </a:fld>
            <a:endParaRPr lang="en-US"/>
          </a:p>
        </p:txBody>
      </p:sp>
      <p:sp>
        <p:nvSpPr>
          <p:cNvPr id="6" name="Footer Placeholder 5">
            <a:extLst>
              <a:ext uri="{FF2B5EF4-FFF2-40B4-BE49-F238E27FC236}">
                <a16:creationId xmlns:a16="http://schemas.microsoft.com/office/drawing/2014/main" id="{446A9190-F21E-86C7-F0E0-D5C1F99B3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B42CC3-FB5D-3BD0-DF65-90481192373C}"/>
              </a:ext>
            </a:extLst>
          </p:cNvPr>
          <p:cNvSpPr>
            <a:spLocks noGrp="1"/>
          </p:cNvSpPr>
          <p:nvPr>
            <p:ph type="sldNum" sz="quarter" idx="12"/>
          </p:nvPr>
        </p:nvSpPr>
        <p:spPr/>
        <p:txBody>
          <a:bodyPr/>
          <a:lstStyle/>
          <a:p>
            <a:fld id="{9C9E3CCF-661A-D946-9669-7894CC0F4804}" type="slidenum">
              <a:rPr lang="en-US" smtClean="0"/>
              <a:t>‹#›</a:t>
            </a:fld>
            <a:endParaRPr lang="en-US"/>
          </a:p>
        </p:txBody>
      </p:sp>
    </p:spTree>
    <p:extLst>
      <p:ext uri="{BB962C8B-B14F-4D97-AF65-F5344CB8AC3E}">
        <p14:creationId xmlns:p14="http://schemas.microsoft.com/office/powerpoint/2010/main" val="244771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CB09-9D4F-8A6F-BA3C-C4FF3FD080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7A8213-10DC-0F91-DBF8-05624D3933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BCFAF-EDA7-9237-4270-CEE53A5A00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DFA40F-563E-75DA-E432-75AD655A9A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741D1D-76ED-8C08-18BC-1175849A4C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350806-71F7-D22B-A3D1-FB9B103EF637}"/>
              </a:ext>
            </a:extLst>
          </p:cNvPr>
          <p:cNvSpPr>
            <a:spLocks noGrp="1"/>
          </p:cNvSpPr>
          <p:nvPr>
            <p:ph type="dt" sz="half" idx="10"/>
          </p:nvPr>
        </p:nvSpPr>
        <p:spPr/>
        <p:txBody>
          <a:bodyPr/>
          <a:lstStyle/>
          <a:p>
            <a:fld id="{CC602AC8-A01F-3945-8F53-D53B1C9BACA1}" type="datetimeFigureOut">
              <a:rPr lang="en-US" smtClean="0"/>
              <a:t>2/3/24</a:t>
            </a:fld>
            <a:endParaRPr lang="en-US"/>
          </a:p>
        </p:txBody>
      </p:sp>
      <p:sp>
        <p:nvSpPr>
          <p:cNvPr id="8" name="Footer Placeholder 7">
            <a:extLst>
              <a:ext uri="{FF2B5EF4-FFF2-40B4-BE49-F238E27FC236}">
                <a16:creationId xmlns:a16="http://schemas.microsoft.com/office/drawing/2014/main" id="{24F82079-42AD-5501-DB99-B99CD66858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C2F76D-C8D6-A2D4-0F9E-1A86F3EB135B}"/>
              </a:ext>
            </a:extLst>
          </p:cNvPr>
          <p:cNvSpPr>
            <a:spLocks noGrp="1"/>
          </p:cNvSpPr>
          <p:nvPr>
            <p:ph type="sldNum" sz="quarter" idx="12"/>
          </p:nvPr>
        </p:nvSpPr>
        <p:spPr/>
        <p:txBody>
          <a:bodyPr/>
          <a:lstStyle/>
          <a:p>
            <a:fld id="{9C9E3CCF-661A-D946-9669-7894CC0F4804}" type="slidenum">
              <a:rPr lang="en-US" smtClean="0"/>
              <a:t>‹#›</a:t>
            </a:fld>
            <a:endParaRPr lang="en-US"/>
          </a:p>
        </p:txBody>
      </p:sp>
    </p:spTree>
    <p:extLst>
      <p:ext uri="{BB962C8B-B14F-4D97-AF65-F5344CB8AC3E}">
        <p14:creationId xmlns:p14="http://schemas.microsoft.com/office/powerpoint/2010/main" val="4126161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F84F1-94D6-63A7-347E-179DA6AA41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4F3BC0-0C28-70BF-DAAC-ADFA84210965}"/>
              </a:ext>
            </a:extLst>
          </p:cNvPr>
          <p:cNvSpPr>
            <a:spLocks noGrp="1"/>
          </p:cNvSpPr>
          <p:nvPr>
            <p:ph type="dt" sz="half" idx="10"/>
          </p:nvPr>
        </p:nvSpPr>
        <p:spPr/>
        <p:txBody>
          <a:bodyPr/>
          <a:lstStyle/>
          <a:p>
            <a:fld id="{CC602AC8-A01F-3945-8F53-D53B1C9BACA1}" type="datetimeFigureOut">
              <a:rPr lang="en-US" smtClean="0"/>
              <a:t>2/3/24</a:t>
            </a:fld>
            <a:endParaRPr lang="en-US"/>
          </a:p>
        </p:txBody>
      </p:sp>
      <p:sp>
        <p:nvSpPr>
          <p:cNvPr id="4" name="Footer Placeholder 3">
            <a:extLst>
              <a:ext uri="{FF2B5EF4-FFF2-40B4-BE49-F238E27FC236}">
                <a16:creationId xmlns:a16="http://schemas.microsoft.com/office/drawing/2014/main" id="{1FADCEA3-A8FD-2380-AF53-B2327A15D1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E087F1-5AD6-2919-572B-03A4B0B5A6FD}"/>
              </a:ext>
            </a:extLst>
          </p:cNvPr>
          <p:cNvSpPr>
            <a:spLocks noGrp="1"/>
          </p:cNvSpPr>
          <p:nvPr>
            <p:ph type="sldNum" sz="quarter" idx="12"/>
          </p:nvPr>
        </p:nvSpPr>
        <p:spPr/>
        <p:txBody>
          <a:bodyPr/>
          <a:lstStyle/>
          <a:p>
            <a:fld id="{9C9E3CCF-661A-D946-9669-7894CC0F4804}" type="slidenum">
              <a:rPr lang="en-US" smtClean="0"/>
              <a:t>‹#›</a:t>
            </a:fld>
            <a:endParaRPr lang="en-US"/>
          </a:p>
        </p:txBody>
      </p:sp>
    </p:spTree>
    <p:extLst>
      <p:ext uri="{BB962C8B-B14F-4D97-AF65-F5344CB8AC3E}">
        <p14:creationId xmlns:p14="http://schemas.microsoft.com/office/powerpoint/2010/main" val="1692525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97EED8-6C27-10D8-A805-6E527E353B21}"/>
              </a:ext>
            </a:extLst>
          </p:cNvPr>
          <p:cNvSpPr>
            <a:spLocks noGrp="1"/>
          </p:cNvSpPr>
          <p:nvPr>
            <p:ph type="dt" sz="half" idx="10"/>
          </p:nvPr>
        </p:nvSpPr>
        <p:spPr/>
        <p:txBody>
          <a:bodyPr/>
          <a:lstStyle/>
          <a:p>
            <a:fld id="{CC602AC8-A01F-3945-8F53-D53B1C9BACA1}" type="datetimeFigureOut">
              <a:rPr lang="en-US" smtClean="0"/>
              <a:t>2/3/24</a:t>
            </a:fld>
            <a:endParaRPr lang="en-US"/>
          </a:p>
        </p:txBody>
      </p:sp>
      <p:sp>
        <p:nvSpPr>
          <p:cNvPr id="3" name="Footer Placeholder 2">
            <a:extLst>
              <a:ext uri="{FF2B5EF4-FFF2-40B4-BE49-F238E27FC236}">
                <a16:creationId xmlns:a16="http://schemas.microsoft.com/office/drawing/2014/main" id="{426FC4C9-595B-314D-0886-F5E687D04C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D95583-BB67-87C7-AEB7-193F3C82578C}"/>
              </a:ext>
            </a:extLst>
          </p:cNvPr>
          <p:cNvSpPr>
            <a:spLocks noGrp="1"/>
          </p:cNvSpPr>
          <p:nvPr>
            <p:ph type="sldNum" sz="quarter" idx="12"/>
          </p:nvPr>
        </p:nvSpPr>
        <p:spPr/>
        <p:txBody>
          <a:bodyPr/>
          <a:lstStyle/>
          <a:p>
            <a:fld id="{9C9E3CCF-661A-D946-9669-7894CC0F4804}" type="slidenum">
              <a:rPr lang="en-US" smtClean="0"/>
              <a:t>‹#›</a:t>
            </a:fld>
            <a:endParaRPr lang="en-US"/>
          </a:p>
        </p:txBody>
      </p:sp>
    </p:spTree>
    <p:extLst>
      <p:ext uri="{BB962C8B-B14F-4D97-AF65-F5344CB8AC3E}">
        <p14:creationId xmlns:p14="http://schemas.microsoft.com/office/powerpoint/2010/main" val="571567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028C-E771-1FAD-5161-E50DF39402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32A7E8-AB19-E200-E424-30D4C34EAE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20FA36-3DF4-9A45-F9E5-4D9948565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F40BF3-03F9-A012-2A47-ED9505541816}"/>
              </a:ext>
            </a:extLst>
          </p:cNvPr>
          <p:cNvSpPr>
            <a:spLocks noGrp="1"/>
          </p:cNvSpPr>
          <p:nvPr>
            <p:ph type="dt" sz="half" idx="10"/>
          </p:nvPr>
        </p:nvSpPr>
        <p:spPr/>
        <p:txBody>
          <a:bodyPr/>
          <a:lstStyle/>
          <a:p>
            <a:fld id="{CC602AC8-A01F-3945-8F53-D53B1C9BACA1}" type="datetimeFigureOut">
              <a:rPr lang="en-US" smtClean="0"/>
              <a:t>2/3/24</a:t>
            </a:fld>
            <a:endParaRPr lang="en-US"/>
          </a:p>
        </p:txBody>
      </p:sp>
      <p:sp>
        <p:nvSpPr>
          <p:cNvPr id="6" name="Footer Placeholder 5">
            <a:extLst>
              <a:ext uri="{FF2B5EF4-FFF2-40B4-BE49-F238E27FC236}">
                <a16:creationId xmlns:a16="http://schemas.microsoft.com/office/drawing/2014/main" id="{7D748AF4-F733-5386-7C0C-7F0445F23A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81D8F-694B-46EA-17D4-A3CB2438524C}"/>
              </a:ext>
            </a:extLst>
          </p:cNvPr>
          <p:cNvSpPr>
            <a:spLocks noGrp="1"/>
          </p:cNvSpPr>
          <p:nvPr>
            <p:ph type="sldNum" sz="quarter" idx="12"/>
          </p:nvPr>
        </p:nvSpPr>
        <p:spPr/>
        <p:txBody>
          <a:bodyPr/>
          <a:lstStyle/>
          <a:p>
            <a:fld id="{9C9E3CCF-661A-D946-9669-7894CC0F4804}" type="slidenum">
              <a:rPr lang="en-US" smtClean="0"/>
              <a:t>‹#›</a:t>
            </a:fld>
            <a:endParaRPr lang="en-US"/>
          </a:p>
        </p:txBody>
      </p:sp>
    </p:spTree>
    <p:extLst>
      <p:ext uri="{BB962C8B-B14F-4D97-AF65-F5344CB8AC3E}">
        <p14:creationId xmlns:p14="http://schemas.microsoft.com/office/powerpoint/2010/main" val="921678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22241-1C63-90BD-E8AD-C6F0FD1A64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815880-7AD9-2A29-ABC3-7D4F41E9D4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CB6165-D7A9-6696-1140-97A5321B7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DBCD10-7CE0-EF24-71BF-890C61F172AB}"/>
              </a:ext>
            </a:extLst>
          </p:cNvPr>
          <p:cNvSpPr>
            <a:spLocks noGrp="1"/>
          </p:cNvSpPr>
          <p:nvPr>
            <p:ph type="dt" sz="half" idx="10"/>
          </p:nvPr>
        </p:nvSpPr>
        <p:spPr/>
        <p:txBody>
          <a:bodyPr/>
          <a:lstStyle/>
          <a:p>
            <a:fld id="{CC602AC8-A01F-3945-8F53-D53B1C9BACA1}" type="datetimeFigureOut">
              <a:rPr lang="en-US" smtClean="0"/>
              <a:t>2/3/24</a:t>
            </a:fld>
            <a:endParaRPr lang="en-US"/>
          </a:p>
        </p:txBody>
      </p:sp>
      <p:sp>
        <p:nvSpPr>
          <p:cNvPr id="6" name="Footer Placeholder 5">
            <a:extLst>
              <a:ext uri="{FF2B5EF4-FFF2-40B4-BE49-F238E27FC236}">
                <a16:creationId xmlns:a16="http://schemas.microsoft.com/office/drawing/2014/main" id="{9F6E4204-E606-25D5-66D6-492FB6F49B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738CE-7F5D-10EC-84C5-3D7B464487FF}"/>
              </a:ext>
            </a:extLst>
          </p:cNvPr>
          <p:cNvSpPr>
            <a:spLocks noGrp="1"/>
          </p:cNvSpPr>
          <p:nvPr>
            <p:ph type="sldNum" sz="quarter" idx="12"/>
          </p:nvPr>
        </p:nvSpPr>
        <p:spPr/>
        <p:txBody>
          <a:bodyPr/>
          <a:lstStyle/>
          <a:p>
            <a:fld id="{9C9E3CCF-661A-D946-9669-7894CC0F4804}" type="slidenum">
              <a:rPr lang="en-US" smtClean="0"/>
              <a:t>‹#›</a:t>
            </a:fld>
            <a:endParaRPr lang="en-US"/>
          </a:p>
        </p:txBody>
      </p:sp>
    </p:spTree>
    <p:extLst>
      <p:ext uri="{BB962C8B-B14F-4D97-AF65-F5344CB8AC3E}">
        <p14:creationId xmlns:p14="http://schemas.microsoft.com/office/powerpoint/2010/main" val="4266848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E17EBE-B99C-FF10-6A5E-3C9F0E72F5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3A0816-B71F-37B0-5F10-72F5E587F5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10BBC1-0290-E19B-9062-73AFC2858D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02AC8-A01F-3945-8F53-D53B1C9BACA1}" type="datetimeFigureOut">
              <a:rPr lang="en-US" smtClean="0"/>
              <a:t>2/3/24</a:t>
            </a:fld>
            <a:endParaRPr lang="en-US"/>
          </a:p>
        </p:txBody>
      </p:sp>
      <p:sp>
        <p:nvSpPr>
          <p:cNvPr id="5" name="Footer Placeholder 4">
            <a:extLst>
              <a:ext uri="{FF2B5EF4-FFF2-40B4-BE49-F238E27FC236}">
                <a16:creationId xmlns:a16="http://schemas.microsoft.com/office/drawing/2014/main" id="{0B62F2EF-1552-C942-790D-4542D828C5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BED3FA-1409-E5D1-E8FA-E04206BC6A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E3CCF-661A-D946-9669-7894CC0F4804}" type="slidenum">
              <a:rPr lang="en-US" smtClean="0"/>
              <a:t>‹#›</a:t>
            </a:fld>
            <a:endParaRPr lang="en-US"/>
          </a:p>
        </p:txBody>
      </p:sp>
    </p:spTree>
    <p:extLst>
      <p:ext uri="{BB962C8B-B14F-4D97-AF65-F5344CB8AC3E}">
        <p14:creationId xmlns:p14="http://schemas.microsoft.com/office/powerpoint/2010/main" val="237826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96819-93D5-E7EA-B093-61FB860A867F}"/>
              </a:ext>
            </a:extLst>
          </p:cNvPr>
          <p:cNvSpPr>
            <a:spLocks noGrp="1"/>
          </p:cNvSpPr>
          <p:nvPr>
            <p:ph type="ctrTitle"/>
          </p:nvPr>
        </p:nvSpPr>
        <p:spPr/>
        <p:txBody>
          <a:bodyPr/>
          <a:lstStyle/>
          <a:p>
            <a:r>
              <a:rPr lang="en-US" dirty="0"/>
              <a:t>Review paper – </a:t>
            </a:r>
            <a:r>
              <a:rPr lang="en-US" b="0" i="0" u="none" strike="noStrike" dirty="0">
                <a:solidFill>
                  <a:srgbClr val="212121"/>
                </a:solidFill>
                <a:effectLst/>
                <a:latin typeface="Aptos" panose="020B0004020202020204" pitchFamily="34" charset="0"/>
              </a:rPr>
              <a:t>DRCN 2024</a:t>
            </a:r>
            <a:endParaRPr lang="en-US" dirty="0"/>
          </a:p>
        </p:txBody>
      </p:sp>
      <p:sp>
        <p:nvSpPr>
          <p:cNvPr id="3" name="Subtitle 2">
            <a:extLst>
              <a:ext uri="{FF2B5EF4-FFF2-40B4-BE49-F238E27FC236}">
                <a16:creationId xmlns:a16="http://schemas.microsoft.com/office/drawing/2014/main" id="{6562975E-5BBA-DDD4-445C-24D312FA0910}"/>
              </a:ext>
            </a:extLst>
          </p:cNvPr>
          <p:cNvSpPr>
            <a:spLocks noGrp="1"/>
          </p:cNvSpPr>
          <p:nvPr>
            <p:ph type="subTitle" idx="1"/>
          </p:nvPr>
        </p:nvSpPr>
        <p:spPr/>
        <p:txBody>
          <a:bodyPr/>
          <a:lstStyle/>
          <a:p>
            <a:r>
              <a:rPr lang="en-US" dirty="0" err="1"/>
              <a:t>Divya</a:t>
            </a:r>
            <a:r>
              <a:rPr lang="en-US" dirty="0"/>
              <a:t> </a:t>
            </a:r>
            <a:r>
              <a:rPr lang="en-US" dirty="0" err="1"/>
              <a:t>Khanure</a:t>
            </a:r>
            <a:r>
              <a:rPr lang="en-US" dirty="0"/>
              <a:t> (DXK210081)</a:t>
            </a:r>
          </a:p>
        </p:txBody>
      </p:sp>
    </p:spTree>
    <p:extLst>
      <p:ext uri="{BB962C8B-B14F-4D97-AF65-F5344CB8AC3E}">
        <p14:creationId xmlns:p14="http://schemas.microsoft.com/office/powerpoint/2010/main" val="180590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59AFD-DBB7-3A82-DDCD-7428D1803A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296057-7E28-2B71-6E49-B5BC69C72494}"/>
              </a:ext>
            </a:extLst>
          </p:cNvPr>
          <p:cNvSpPr>
            <a:spLocks noGrp="1"/>
          </p:cNvSpPr>
          <p:nvPr>
            <p:ph type="title"/>
          </p:nvPr>
        </p:nvSpPr>
        <p:spPr/>
        <p:txBody>
          <a:bodyPr>
            <a:normAutofit fontScale="90000"/>
          </a:bodyPr>
          <a:lstStyle/>
          <a:p>
            <a:r>
              <a:rPr lang="en-US" dirty="0"/>
              <a:t>On Board-level Failure Localization in Optical Transport Networks Using Graph Neural Network</a:t>
            </a:r>
          </a:p>
        </p:txBody>
      </p:sp>
      <p:sp>
        <p:nvSpPr>
          <p:cNvPr id="3" name="Content Placeholder 2">
            <a:extLst>
              <a:ext uri="{FF2B5EF4-FFF2-40B4-BE49-F238E27FC236}">
                <a16:creationId xmlns:a16="http://schemas.microsoft.com/office/drawing/2014/main" id="{E0FD512A-EAC2-3016-AAA4-6A72733E4F96}"/>
              </a:ext>
            </a:extLst>
          </p:cNvPr>
          <p:cNvSpPr>
            <a:spLocks noGrp="1"/>
          </p:cNvSpPr>
          <p:nvPr>
            <p:ph idx="1"/>
          </p:nvPr>
        </p:nvSpPr>
        <p:spPr>
          <a:xfrm>
            <a:off x="838200" y="1825624"/>
            <a:ext cx="7147560" cy="4504055"/>
          </a:xfrm>
        </p:spPr>
        <p:txBody>
          <a:bodyPr>
            <a:normAutofit/>
          </a:bodyPr>
          <a:lstStyle/>
          <a:p>
            <a:r>
              <a:rPr lang="en-US" dirty="0"/>
              <a:t>Proposed BAPT-FL Framework –</a:t>
            </a:r>
          </a:p>
          <a:p>
            <a:pPr lvl="1"/>
            <a:r>
              <a:rPr lang="en-US" dirty="0"/>
              <a:t>Graph Edge Binary Classifier – to evaluate the edge weights for each potential BAPT.</a:t>
            </a:r>
          </a:p>
          <a:p>
            <a:pPr lvl="2"/>
            <a:r>
              <a:rPr lang="en-US" dirty="0"/>
              <a:t>Input layer - vertex features, edge features, and BAPT.</a:t>
            </a:r>
          </a:p>
          <a:p>
            <a:pPr lvl="2"/>
            <a:r>
              <a:rPr lang="en-US" dirty="0"/>
              <a:t>The vertex features are mapped onto a continuous space via an embedding layer.</a:t>
            </a:r>
          </a:p>
          <a:p>
            <a:pPr lvl="2"/>
            <a:r>
              <a:rPr lang="en-US" dirty="0"/>
              <a:t>Then the vertex and edge features are individually pre-processed with 2 fully connected layers.</a:t>
            </a:r>
          </a:p>
          <a:p>
            <a:pPr lvl="2"/>
            <a:r>
              <a:rPr lang="en-US" dirty="0"/>
              <a:t>A graph edge binary classifier is established to calculate the probability of an edge connecting two vertices as the edge weight.</a:t>
            </a:r>
          </a:p>
          <a:p>
            <a:pPr lvl="2"/>
            <a:endParaRPr lang="en-US" dirty="0"/>
          </a:p>
          <a:p>
            <a:pPr lvl="2"/>
            <a:endParaRPr lang="en-US" dirty="0"/>
          </a:p>
        </p:txBody>
      </p:sp>
      <p:pic>
        <p:nvPicPr>
          <p:cNvPr id="5" name="Picture 4" descr="A diagram of a diagram&#10;&#10;Description automatically generated">
            <a:extLst>
              <a:ext uri="{FF2B5EF4-FFF2-40B4-BE49-F238E27FC236}">
                <a16:creationId xmlns:a16="http://schemas.microsoft.com/office/drawing/2014/main" id="{11772671-5167-4AF9-855E-35E6F596CDD5}"/>
              </a:ext>
            </a:extLst>
          </p:cNvPr>
          <p:cNvPicPr>
            <a:picLocks noChangeAspect="1"/>
          </p:cNvPicPr>
          <p:nvPr/>
        </p:nvPicPr>
        <p:blipFill>
          <a:blip r:embed="rId2"/>
          <a:stretch>
            <a:fillRect/>
          </a:stretch>
        </p:blipFill>
        <p:spPr>
          <a:xfrm>
            <a:off x="7894320" y="1579204"/>
            <a:ext cx="4144641" cy="4996894"/>
          </a:xfrm>
          <a:prstGeom prst="rect">
            <a:avLst/>
          </a:prstGeom>
        </p:spPr>
      </p:pic>
    </p:spTree>
    <p:extLst>
      <p:ext uri="{BB962C8B-B14F-4D97-AF65-F5344CB8AC3E}">
        <p14:creationId xmlns:p14="http://schemas.microsoft.com/office/powerpoint/2010/main" val="308189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271F3-6CF4-E9EE-CDD1-62AB03F993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E8E51-7ABC-AD56-2FE0-4B4C4B3E317B}"/>
              </a:ext>
            </a:extLst>
          </p:cNvPr>
          <p:cNvSpPr>
            <a:spLocks noGrp="1"/>
          </p:cNvSpPr>
          <p:nvPr>
            <p:ph type="title"/>
          </p:nvPr>
        </p:nvSpPr>
        <p:spPr/>
        <p:txBody>
          <a:bodyPr>
            <a:normAutofit fontScale="90000"/>
          </a:bodyPr>
          <a:lstStyle/>
          <a:p>
            <a:r>
              <a:rPr lang="en-US" dirty="0"/>
              <a:t>On Board-level Failure Localization in Optical Transport Networks Using Graph Neural Network</a:t>
            </a:r>
          </a:p>
        </p:txBody>
      </p:sp>
      <p:sp>
        <p:nvSpPr>
          <p:cNvPr id="3" name="Content Placeholder 2">
            <a:extLst>
              <a:ext uri="{FF2B5EF4-FFF2-40B4-BE49-F238E27FC236}">
                <a16:creationId xmlns:a16="http://schemas.microsoft.com/office/drawing/2014/main" id="{115BC0FA-97A1-5418-7FF4-DC7E65F6B4ED}"/>
              </a:ext>
            </a:extLst>
          </p:cNvPr>
          <p:cNvSpPr>
            <a:spLocks noGrp="1"/>
          </p:cNvSpPr>
          <p:nvPr>
            <p:ph idx="1"/>
          </p:nvPr>
        </p:nvSpPr>
        <p:spPr>
          <a:xfrm>
            <a:off x="838200" y="1825624"/>
            <a:ext cx="10515600" cy="4504055"/>
          </a:xfrm>
        </p:spPr>
        <p:txBody>
          <a:bodyPr>
            <a:normAutofit/>
          </a:bodyPr>
          <a:lstStyle/>
          <a:p>
            <a:r>
              <a:rPr lang="en-US" dirty="0"/>
              <a:t>Proposed BAPT-FL Framework –</a:t>
            </a:r>
          </a:p>
          <a:p>
            <a:pPr lvl="1"/>
            <a:r>
              <a:rPr lang="en-US" dirty="0"/>
              <a:t>FG Construction – the process is designed to build a set of FGs, providing the search space for the subsequent BAPT formation.</a:t>
            </a:r>
          </a:p>
          <a:p>
            <a:pPr lvl="2"/>
            <a:r>
              <a:rPr lang="en-US" dirty="0"/>
              <a:t>A device board from network topology is labeled as the tagged board, which is used to generate a subgraph induced by the network topology.</a:t>
            </a:r>
          </a:p>
          <a:p>
            <a:pPr lvl="2"/>
            <a:r>
              <a:rPr lang="en-US" dirty="0"/>
              <a:t>This subgraph contains all boards going through the tagged board’s functional connections i.e., OTS, OMS, and OCH in the setting of OTN.</a:t>
            </a:r>
          </a:p>
          <a:p>
            <a:pPr lvl="2"/>
            <a:r>
              <a:rPr lang="en-US" dirty="0"/>
              <a:t>Then for the alarms reported by the boards in the subgraph, it is examined whether the tagged board could be associated with the subset of these alarms.</a:t>
            </a:r>
          </a:p>
          <a:p>
            <a:pPr lvl="2"/>
            <a:r>
              <a:rPr lang="en-US" dirty="0"/>
              <a:t>If the tagged board and its alarm subset satisfy the corresponding association rule, this subgraph is deemed as a valid FG otherwise it is skipped.</a:t>
            </a:r>
          </a:p>
          <a:p>
            <a:pPr lvl="2"/>
            <a:r>
              <a:rPr lang="en-US" dirty="0"/>
              <a:t>The above procedure will be performed for each device board in the network topology.</a:t>
            </a:r>
          </a:p>
        </p:txBody>
      </p:sp>
    </p:spTree>
    <p:extLst>
      <p:ext uri="{BB962C8B-B14F-4D97-AF65-F5344CB8AC3E}">
        <p14:creationId xmlns:p14="http://schemas.microsoft.com/office/powerpoint/2010/main" val="1058469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55F6E-2181-DB66-E986-CF275547E4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DCB4C9-3877-53AF-374A-C5DF3F6F2EE9}"/>
              </a:ext>
            </a:extLst>
          </p:cNvPr>
          <p:cNvSpPr>
            <a:spLocks noGrp="1"/>
          </p:cNvSpPr>
          <p:nvPr>
            <p:ph type="title"/>
          </p:nvPr>
        </p:nvSpPr>
        <p:spPr/>
        <p:txBody>
          <a:bodyPr>
            <a:normAutofit fontScale="90000"/>
          </a:bodyPr>
          <a:lstStyle/>
          <a:p>
            <a:r>
              <a:rPr lang="en-US" dirty="0"/>
              <a:t>On Board-level Failure Localization in Optical Transport Networks Using Graph Neural Network</a:t>
            </a:r>
          </a:p>
        </p:txBody>
      </p:sp>
      <p:sp>
        <p:nvSpPr>
          <p:cNvPr id="3" name="Content Placeholder 2">
            <a:extLst>
              <a:ext uri="{FF2B5EF4-FFF2-40B4-BE49-F238E27FC236}">
                <a16:creationId xmlns:a16="http://schemas.microsoft.com/office/drawing/2014/main" id="{E9DE5FF8-0633-8721-9AFB-147FDB88EFF3}"/>
              </a:ext>
            </a:extLst>
          </p:cNvPr>
          <p:cNvSpPr>
            <a:spLocks noGrp="1"/>
          </p:cNvSpPr>
          <p:nvPr>
            <p:ph idx="1"/>
          </p:nvPr>
        </p:nvSpPr>
        <p:spPr>
          <a:xfrm>
            <a:off x="838200" y="1825624"/>
            <a:ext cx="7401560" cy="4504055"/>
          </a:xfrm>
        </p:spPr>
        <p:txBody>
          <a:bodyPr>
            <a:normAutofit/>
          </a:bodyPr>
          <a:lstStyle/>
          <a:p>
            <a:r>
              <a:rPr lang="en-US" dirty="0"/>
              <a:t>Proposed BAPT-FL Framework –</a:t>
            </a:r>
          </a:p>
          <a:p>
            <a:pPr lvl="1"/>
            <a:r>
              <a:rPr lang="en-US" dirty="0"/>
              <a:t>BAPT Formation – </a:t>
            </a:r>
          </a:p>
          <a:p>
            <a:pPr lvl="2"/>
            <a:r>
              <a:rPr lang="en-US" dirty="0"/>
              <a:t>For each FG, a potential BAPT can be generated by pairing its tagged board with each alarm from the alarm subset and connecting all alarm instance pairs with a positive occurrence time gap.</a:t>
            </a:r>
          </a:p>
          <a:p>
            <a:pPr lvl="2"/>
            <a:r>
              <a:rPr lang="en-US" dirty="0"/>
              <a:t>Then each potential BAPT is fed into the trained graph edge binary classifier for weighting its edges.</a:t>
            </a:r>
          </a:p>
          <a:p>
            <a:pPr lvl="2"/>
            <a:r>
              <a:rPr lang="en-US" dirty="0"/>
              <a:t>A weighted directed acyclic graph is prepared as the search space of optimal BAPT (considered as ILP problem).</a:t>
            </a:r>
          </a:p>
          <a:p>
            <a:pPr lvl="2"/>
            <a:r>
              <a:rPr lang="en-US" dirty="0"/>
              <a:t>By solving this ILP, the anticipated BAPT is gained, which achieves both failure localization and alarm correlation.</a:t>
            </a:r>
          </a:p>
        </p:txBody>
      </p:sp>
      <p:pic>
        <p:nvPicPr>
          <p:cNvPr id="5" name="Picture 4" descr="A diagram of a flowchart&#10;&#10;Description automatically generated">
            <a:extLst>
              <a:ext uri="{FF2B5EF4-FFF2-40B4-BE49-F238E27FC236}">
                <a16:creationId xmlns:a16="http://schemas.microsoft.com/office/drawing/2014/main" id="{2845B793-D0F7-2832-92D0-BEC0EF86A84A}"/>
              </a:ext>
            </a:extLst>
          </p:cNvPr>
          <p:cNvPicPr>
            <a:picLocks noChangeAspect="1"/>
          </p:cNvPicPr>
          <p:nvPr/>
        </p:nvPicPr>
        <p:blipFill>
          <a:blip r:embed="rId2"/>
          <a:stretch>
            <a:fillRect/>
          </a:stretch>
        </p:blipFill>
        <p:spPr>
          <a:xfrm>
            <a:off x="8087360" y="1690688"/>
            <a:ext cx="4094480" cy="4730802"/>
          </a:xfrm>
          <a:prstGeom prst="rect">
            <a:avLst/>
          </a:prstGeom>
        </p:spPr>
      </p:pic>
    </p:spTree>
    <p:extLst>
      <p:ext uri="{BB962C8B-B14F-4D97-AF65-F5344CB8AC3E}">
        <p14:creationId xmlns:p14="http://schemas.microsoft.com/office/powerpoint/2010/main" val="2964584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3854E-ACD9-C10E-36BE-D54D1CB25F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57E23F-98B3-F311-2799-BBF26796C022}"/>
              </a:ext>
            </a:extLst>
          </p:cNvPr>
          <p:cNvSpPr>
            <a:spLocks noGrp="1"/>
          </p:cNvSpPr>
          <p:nvPr>
            <p:ph type="title"/>
          </p:nvPr>
        </p:nvSpPr>
        <p:spPr/>
        <p:txBody>
          <a:bodyPr>
            <a:normAutofit fontScale="90000"/>
          </a:bodyPr>
          <a:lstStyle/>
          <a:p>
            <a:r>
              <a:rPr lang="en-US" dirty="0"/>
              <a:t>On Board-level Failure Localization in Optical Transport Networks Using Graph Neural Network</a:t>
            </a:r>
          </a:p>
        </p:txBody>
      </p:sp>
      <p:sp>
        <p:nvSpPr>
          <p:cNvPr id="3" name="Content Placeholder 2">
            <a:extLst>
              <a:ext uri="{FF2B5EF4-FFF2-40B4-BE49-F238E27FC236}">
                <a16:creationId xmlns:a16="http://schemas.microsoft.com/office/drawing/2014/main" id="{9A770C66-107B-CAE1-2D33-04F9DFE99F3A}"/>
              </a:ext>
            </a:extLst>
          </p:cNvPr>
          <p:cNvSpPr>
            <a:spLocks noGrp="1"/>
          </p:cNvSpPr>
          <p:nvPr>
            <p:ph idx="1"/>
          </p:nvPr>
        </p:nvSpPr>
        <p:spPr>
          <a:xfrm>
            <a:off x="838200" y="1825624"/>
            <a:ext cx="10515600" cy="4504055"/>
          </a:xfrm>
        </p:spPr>
        <p:txBody>
          <a:bodyPr>
            <a:normAutofit lnSpcReduction="10000"/>
          </a:bodyPr>
          <a:lstStyle/>
          <a:p>
            <a:r>
              <a:rPr lang="en-US" dirty="0"/>
              <a:t>Case studies –</a:t>
            </a:r>
          </a:p>
          <a:p>
            <a:pPr lvl="1"/>
            <a:r>
              <a:rPr lang="en-US" dirty="0"/>
              <a:t>The state-of-the-art counterparts for comparison include BP, LSTM, convolutional neural network (CNN), BERT, GNN, GNN-Dual, and IC-FD.</a:t>
            </a:r>
          </a:p>
          <a:p>
            <a:pPr lvl="1"/>
            <a:r>
              <a:rPr lang="en-US" dirty="0"/>
              <a:t>Setup –</a:t>
            </a:r>
          </a:p>
          <a:p>
            <a:pPr lvl="2"/>
            <a:r>
              <a:rPr lang="en-US" dirty="0"/>
              <a:t>Raw Dataset: The raw dataset is produced from a network with 8 nodes, 264 boards, and 20 </a:t>
            </a:r>
            <a:r>
              <a:rPr lang="en-US" dirty="0" err="1"/>
              <a:t>lightpaths</a:t>
            </a:r>
            <a:r>
              <a:rPr lang="en-US" dirty="0"/>
              <a:t> each going through 14 boards on average and its board-level average degree is 2.2. </a:t>
            </a:r>
          </a:p>
          <a:p>
            <a:pPr lvl="2"/>
            <a:r>
              <a:rPr lang="en-US" dirty="0"/>
              <a:t>Dataset: A dataset of 264 BAPTs is extracted for training the graph edge binary classifier. The dataset is split into training and validation sets with a ratio of 9:1.</a:t>
            </a:r>
          </a:p>
          <a:p>
            <a:pPr lvl="2"/>
            <a:r>
              <a:rPr lang="en-US" dirty="0"/>
              <a:t>Machine Learning Model Counterparts (details in the paper).</a:t>
            </a:r>
          </a:p>
          <a:p>
            <a:pPr lvl="2"/>
            <a:r>
              <a:rPr lang="en-US" dirty="0"/>
              <a:t>Testing Datasets: To assess the benchmark performance for each scheme, a single-board failure dataset of 10 failed boards is randomly selected from the default network state.</a:t>
            </a:r>
          </a:p>
          <a:p>
            <a:pPr lvl="2"/>
            <a:r>
              <a:rPr lang="en-US" dirty="0"/>
              <a:t>ILP Solver and Performance Metrics: a high-performance optimization software (</a:t>
            </a:r>
            <a:r>
              <a:rPr lang="en-US" dirty="0" err="1"/>
              <a:t>HiGHS</a:t>
            </a:r>
            <a:r>
              <a:rPr lang="en-US" dirty="0"/>
              <a:t>) [35] that is dedicated to large-scale sparse linear optimization models is used.</a:t>
            </a:r>
          </a:p>
        </p:txBody>
      </p:sp>
    </p:spTree>
    <p:extLst>
      <p:ext uri="{BB962C8B-B14F-4D97-AF65-F5344CB8AC3E}">
        <p14:creationId xmlns:p14="http://schemas.microsoft.com/office/powerpoint/2010/main" val="976843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75CE6-4246-B5E5-B2E5-B44836F61D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FFF84-E603-D29D-69F6-760EA25E7955}"/>
              </a:ext>
            </a:extLst>
          </p:cNvPr>
          <p:cNvSpPr>
            <a:spLocks noGrp="1"/>
          </p:cNvSpPr>
          <p:nvPr>
            <p:ph type="title"/>
          </p:nvPr>
        </p:nvSpPr>
        <p:spPr/>
        <p:txBody>
          <a:bodyPr>
            <a:normAutofit fontScale="90000"/>
          </a:bodyPr>
          <a:lstStyle/>
          <a:p>
            <a:r>
              <a:rPr lang="en-US" dirty="0"/>
              <a:t>On Board-level Failure Localization in Optical Transport Networks Using Graph Neural Network</a:t>
            </a:r>
          </a:p>
        </p:txBody>
      </p:sp>
      <p:sp>
        <p:nvSpPr>
          <p:cNvPr id="3" name="Content Placeholder 2">
            <a:extLst>
              <a:ext uri="{FF2B5EF4-FFF2-40B4-BE49-F238E27FC236}">
                <a16:creationId xmlns:a16="http://schemas.microsoft.com/office/drawing/2014/main" id="{42769FAA-D004-9108-59AE-0D1EE30D0632}"/>
              </a:ext>
            </a:extLst>
          </p:cNvPr>
          <p:cNvSpPr>
            <a:spLocks noGrp="1"/>
          </p:cNvSpPr>
          <p:nvPr>
            <p:ph idx="1"/>
          </p:nvPr>
        </p:nvSpPr>
        <p:spPr>
          <a:xfrm>
            <a:off x="838200" y="1825624"/>
            <a:ext cx="10515600" cy="4504055"/>
          </a:xfrm>
        </p:spPr>
        <p:txBody>
          <a:bodyPr>
            <a:normAutofit/>
          </a:bodyPr>
          <a:lstStyle/>
          <a:p>
            <a:r>
              <a:rPr lang="en-US" dirty="0"/>
              <a:t>Case studies –</a:t>
            </a:r>
          </a:p>
          <a:p>
            <a:pPr lvl="1"/>
            <a:r>
              <a:rPr lang="en-US" dirty="0"/>
              <a:t>Results –</a:t>
            </a:r>
          </a:p>
          <a:p>
            <a:pPr lvl="2"/>
            <a:endParaRPr lang="en-US" dirty="0"/>
          </a:p>
        </p:txBody>
      </p:sp>
      <p:pic>
        <p:nvPicPr>
          <p:cNvPr id="9" name="Picture 8" descr="A table with numbers and a few black text&#10;&#10;Description automatically generated">
            <a:extLst>
              <a:ext uri="{FF2B5EF4-FFF2-40B4-BE49-F238E27FC236}">
                <a16:creationId xmlns:a16="http://schemas.microsoft.com/office/drawing/2014/main" id="{E56E71FD-6C14-87F9-4BF3-65E426BBC6D5}"/>
              </a:ext>
            </a:extLst>
          </p:cNvPr>
          <p:cNvPicPr>
            <a:picLocks noChangeAspect="1"/>
          </p:cNvPicPr>
          <p:nvPr/>
        </p:nvPicPr>
        <p:blipFill>
          <a:blip r:embed="rId2"/>
          <a:stretch>
            <a:fillRect/>
          </a:stretch>
        </p:blipFill>
        <p:spPr>
          <a:xfrm>
            <a:off x="3150870" y="2334754"/>
            <a:ext cx="7103110" cy="3182126"/>
          </a:xfrm>
          <a:prstGeom prst="rect">
            <a:avLst/>
          </a:prstGeom>
        </p:spPr>
      </p:pic>
    </p:spTree>
    <p:extLst>
      <p:ext uri="{BB962C8B-B14F-4D97-AF65-F5344CB8AC3E}">
        <p14:creationId xmlns:p14="http://schemas.microsoft.com/office/powerpoint/2010/main" val="121636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17615-C7FF-9E1F-A30F-0A24BFAA63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717485-FA35-DA81-2D21-3CD61AA77BF9}"/>
              </a:ext>
            </a:extLst>
          </p:cNvPr>
          <p:cNvSpPr>
            <a:spLocks noGrp="1"/>
          </p:cNvSpPr>
          <p:nvPr>
            <p:ph type="title"/>
          </p:nvPr>
        </p:nvSpPr>
        <p:spPr/>
        <p:txBody>
          <a:bodyPr>
            <a:normAutofit fontScale="90000"/>
          </a:bodyPr>
          <a:lstStyle/>
          <a:p>
            <a:r>
              <a:rPr lang="en-US" dirty="0"/>
              <a:t>On Board-level Failure Localization in Optical Transport Networks Using Graph Neural Network</a:t>
            </a:r>
          </a:p>
        </p:txBody>
      </p:sp>
      <p:sp>
        <p:nvSpPr>
          <p:cNvPr id="3" name="Content Placeholder 2">
            <a:extLst>
              <a:ext uri="{FF2B5EF4-FFF2-40B4-BE49-F238E27FC236}">
                <a16:creationId xmlns:a16="http://schemas.microsoft.com/office/drawing/2014/main" id="{96FA87C4-B299-97B5-4426-E75BBD4DFD15}"/>
              </a:ext>
            </a:extLst>
          </p:cNvPr>
          <p:cNvSpPr>
            <a:spLocks noGrp="1"/>
          </p:cNvSpPr>
          <p:nvPr>
            <p:ph idx="1"/>
          </p:nvPr>
        </p:nvSpPr>
        <p:spPr>
          <a:xfrm>
            <a:off x="838200" y="1825624"/>
            <a:ext cx="10515600" cy="4504055"/>
          </a:xfrm>
        </p:spPr>
        <p:txBody>
          <a:bodyPr>
            <a:normAutofit/>
          </a:bodyPr>
          <a:lstStyle/>
          <a:p>
            <a:r>
              <a:rPr lang="en-US" dirty="0"/>
              <a:t>Case studies –</a:t>
            </a:r>
          </a:p>
          <a:p>
            <a:pPr lvl="1"/>
            <a:r>
              <a:rPr lang="en-US" dirty="0"/>
              <a:t>Results – two regional failure datasets and a single- board failure dataset with noise alarms.</a:t>
            </a:r>
          </a:p>
        </p:txBody>
      </p:sp>
      <p:pic>
        <p:nvPicPr>
          <p:cNvPr id="5" name="Picture 4" descr="A graph of different colored lines&#10;&#10;Description automatically generated">
            <a:extLst>
              <a:ext uri="{FF2B5EF4-FFF2-40B4-BE49-F238E27FC236}">
                <a16:creationId xmlns:a16="http://schemas.microsoft.com/office/drawing/2014/main" id="{E139AC19-0C38-08E0-2B9F-0DE89D0F5121}"/>
              </a:ext>
            </a:extLst>
          </p:cNvPr>
          <p:cNvPicPr>
            <a:picLocks noChangeAspect="1"/>
          </p:cNvPicPr>
          <p:nvPr/>
        </p:nvPicPr>
        <p:blipFill>
          <a:blip r:embed="rId2"/>
          <a:stretch>
            <a:fillRect/>
          </a:stretch>
        </p:blipFill>
        <p:spPr>
          <a:xfrm>
            <a:off x="172720" y="2957585"/>
            <a:ext cx="3874770" cy="3407280"/>
          </a:xfrm>
          <a:prstGeom prst="rect">
            <a:avLst/>
          </a:prstGeom>
        </p:spPr>
      </p:pic>
      <p:pic>
        <p:nvPicPr>
          <p:cNvPr id="7" name="Picture 6" descr="A graph of different colored lines&#10;&#10;Description automatically generated">
            <a:extLst>
              <a:ext uri="{FF2B5EF4-FFF2-40B4-BE49-F238E27FC236}">
                <a16:creationId xmlns:a16="http://schemas.microsoft.com/office/drawing/2014/main" id="{98290BEB-54FD-A22B-96C9-F9109897FCCE}"/>
              </a:ext>
            </a:extLst>
          </p:cNvPr>
          <p:cNvPicPr>
            <a:picLocks noChangeAspect="1"/>
          </p:cNvPicPr>
          <p:nvPr/>
        </p:nvPicPr>
        <p:blipFill>
          <a:blip r:embed="rId3"/>
          <a:stretch>
            <a:fillRect/>
          </a:stretch>
        </p:blipFill>
        <p:spPr>
          <a:xfrm>
            <a:off x="4182745" y="3106964"/>
            <a:ext cx="3976370" cy="3385911"/>
          </a:xfrm>
          <a:prstGeom prst="rect">
            <a:avLst/>
          </a:prstGeom>
        </p:spPr>
      </p:pic>
      <p:pic>
        <p:nvPicPr>
          <p:cNvPr id="10" name="Picture 9" descr="A graph of noise alarm&#10;&#10;Description automatically generated">
            <a:extLst>
              <a:ext uri="{FF2B5EF4-FFF2-40B4-BE49-F238E27FC236}">
                <a16:creationId xmlns:a16="http://schemas.microsoft.com/office/drawing/2014/main" id="{F60EC32E-0BD1-D005-DD0E-6AA25336D32E}"/>
              </a:ext>
            </a:extLst>
          </p:cNvPr>
          <p:cNvPicPr>
            <a:picLocks noChangeAspect="1"/>
          </p:cNvPicPr>
          <p:nvPr/>
        </p:nvPicPr>
        <p:blipFill>
          <a:blip r:embed="rId4"/>
          <a:stretch>
            <a:fillRect/>
          </a:stretch>
        </p:blipFill>
        <p:spPr>
          <a:xfrm>
            <a:off x="8294370" y="3106964"/>
            <a:ext cx="3529330" cy="3005253"/>
          </a:xfrm>
          <a:prstGeom prst="rect">
            <a:avLst/>
          </a:prstGeom>
        </p:spPr>
      </p:pic>
    </p:spTree>
    <p:extLst>
      <p:ext uri="{BB962C8B-B14F-4D97-AF65-F5344CB8AC3E}">
        <p14:creationId xmlns:p14="http://schemas.microsoft.com/office/powerpoint/2010/main" val="1418031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446D6-E9E4-EE79-5E79-6BBD8433D7C7}"/>
              </a:ext>
            </a:extLst>
          </p:cNvPr>
          <p:cNvSpPr>
            <a:spLocks noGrp="1"/>
          </p:cNvSpPr>
          <p:nvPr>
            <p:ph type="title"/>
          </p:nvPr>
        </p:nvSpPr>
        <p:spPr/>
        <p:txBody>
          <a:bodyPr>
            <a:normAutofit fontScale="90000"/>
          </a:bodyPr>
          <a:lstStyle/>
          <a:p>
            <a:r>
              <a:rPr lang="en-US" dirty="0"/>
              <a:t>Energy Consumption Analysis of NIST Selected Post-Quantum Digital Signature Algorithms for Quantum Secure Communications</a:t>
            </a:r>
          </a:p>
        </p:txBody>
      </p:sp>
      <p:sp>
        <p:nvSpPr>
          <p:cNvPr id="3" name="Content Placeholder 2">
            <a:extLst>
              <a:ext uri="{FF2B5EF4-FFF2-40B4-BE49-F238E27FC236}">
                <a16:creationId xmlns:a16="http://schemas.microsoft.com/office/drawing/2014/main" id="{74BC5E2B-7847-B740-7AA3-04F4EA73E5D9}"/>
              </a:ext>
            </a:extLst>
          </p:cNvPr>
          <p:cNvSpPr>
            <a:spLocks noGrp="1"/>
          </p:cNvSpPr>
          <p:nvPr>
            <p:ph idx="1"/>
          </p:nvPr>
        </p:nvSpPr>
        <p:spPr/>
        <p:txBody>
          <a:bodyPr>
            <a:normAutofit fontScale="92500" lnSpcReduction="10000"/>
          </a:bodyPr>
          <a:lstStyle/>
          <a:p>
            <a:r>
              <a:rPr lang="en-US" dirty="0"/>
              <a:t>Comprehensive energy usage assessment in key generation, signing, and verification processes for battery-operated devices’ performance and operational longevity.</a:t>
            </a:r>
          </a:p>
          <a:p>
            <a:r>
              <a:rPr lang="en-US" dirty="0"/>
              <a:t>It uses NIST-selected algorithms like </a:t>
            </a:r>
            <a:r>
              <a:rPr lang="en-US" dirty="0" err="1"/>
              <a:t>Sphincs</a:t>
            </a:r>
            <a:r>
              <a:rPr lang="en-US" dirty="0"/>
              <a:t>+, Falcon, Crystals-</a:t>
            </a:r>
            <a:r>
              <a:rPr lang="en-US" dirty="0" err="1"/>
              <a:t>Dilithium</a:t>
            </a:r>
            <a:r>
              <a:rPr lang="en-US" dirty="0"/>
              <a:t>, Picnic, Rainbow, and MPPK/DS as a candidate.</a:t>
            </a:r>
          </a:p>
          <a:p>
            <a:r>
              <a:rPr lang="en-US" dirty="0"/>
              <a:t>It utilizes the M1 chip to establish a benchmark for energy efficiency analysis in post-quantum cryptography.</a:t>
            </a:r>
          </a:p>
          <a:p>
            <a:r>
              <a:rPr lang="en-US" dirty="0"/>
              <a:t>Picnic’s key generation excellence (0.424 </a:t>
            </a:r>
            <a:r>
              <a:rPr lang="en-US" dirty="0" err="1"/>
              <a:t>ms</a:t>
            </a:r>
            <a:r>
              <a:rPr lang="en-US" dirty="0"/>
              <a:t>, 11.04 W), is closely trailed by MPPK/DS (0.567 </a:t>
            </a:r>
            <a:r>
              <a:rPr lang="en-US" dirty="0" err="1"/>
              <a:t>ms</a:t>
            </a:r>
            <a:r>
              <a:rPr lang="en-US" dirty="0"/>
              <a:t>, 13.12 W). Falcon and Crystals-</a:t>
            </a:r>
            <a:r>
              <a:rPr lang="en-US" dirty="0" err="1"/>
              <a:t>Dilithium</a:t>
            </a:r>
            <a:r>
              <a:rPr lang="en-US" dirty="0"/>
              <a:t> emerge as energy-efficient in signing (2.962 </a:t>
            </a:r>
            <a:r>
              <a:rPr lang="en-US" dirty="0" err="1"/>
              <a:t>mJ</a:t>
            </a:r>
            <a:r>
              <a:rPr lang="en-US" dirty="0"/>
              <a:t>, 4.472 </a:t>
            </a:r>
            <a:r>
              <a:rPr lang="en-US" dirty="0" err="1"/>
              <a:t>mJ</a:t>
            </a:r>
            <a:r>
              <a:rPr lang="en-US" dirty="0"/>
              <a:t>), while Crystals-</a:t>
            </a:r>
            <a:r>
              <a:rPr lang="en-US" dirty="0" err="1"/>
              <a:t>Dilithium</a:t>
            </a:r>
            <a:r>
              <a:rPr lang="en-US" dirty="0"/>
              <a:t> and Rainbow excel in verification (0.647 </a:t>
            </a:r>
            <a:r>
              <a:rPr lang="en-US" dirty="0" err="1"/>
              <a:t>mJ</a:t>
            </a:r>
            <a:r>
              <a:rPr lang="en-US" dirty="0"/>
              <a:t>, 1.143 </a:t>
            </a:r>
            <a:r>
              <a:rPr lang="en-US" dirty="0" err="1"/>
              <a:t>mJ</a:t>
            </a:r>
            <a:r>
              <a:rPr lang="en-US" dirty="0"/>
              <a:t>).</a:t>
            </a:r>
          </a:p>
        </p:txBody>
      </p:sp>
    </p:spTree>
    <p:extLst>
      <p:ext uri="{BB962C8B-B14F-4D97-AF65-F5344CB8AC3E}">
        <p14:creationId xmlns:p14="http://schemas.microsoft.com/office/powerpoint/2010/main" val="323660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96A4B-7017-2414-5321-DDB88B3AC2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8E0C8C-CCF9-733A-5A30-A5EB9CA5920E}"/>
              </a:ext>
            </a:extLst>
          </p:cNvPr>
          <p:cNvSpPr>
            <a:spLocks noGrp="1"/>
          </p:cNvSpPr>
          <p:nvPr>
            <p:ph type="title"/>
          </p:nvPr>
        </p:nvSpPr>
        <p:spPr/>
        <p:txBody>
          <a:bodyPr>
            <a:normAutofit fontScale="90000"/>
          </a:bodyPr>
          <a:lstStyle/>
          <a:p>
            <a:r>
              <a:rPr lang="en-US" dirty="0"/>
              <a:t>Energy Consumption Analysis of NIST Selected Post-Quantum Digital Signature Algorithms for Quantum Secure Communications</a:t>
            </a:r>
          </a:p>
        </p:txBody>
      </p:sp>
      <p:sp>
        <p:nvSpPr>
          <p:cNvPr id="3" name="Content Placeholder 2">
            <a:extLst>
              <a:ext uri="{FF2B5EF4-FFF2-40B4-BE49-F238E27FC236}">
                <a16:creationId xmlns:a16="http://schemas.microsoft.com/office/drawing/2014/main" id="{8D44A167-035C-AE4C-3D4A-7666D8B37282}"/>
              </a:ext>
            </a:extLst>
          </p:cNvPr>
          <p:cNvSpPr>
            <a:spLocks noGrp="1"/>
          </p:cNvSpPr>
          <p:nvPr>
            <p:ph idx="1"/>
          </p:nvPr>
        </p:nvSpPr>
        <p:spPr/>
        <p:txBody>
          <a:bodyPr>
            <a:normAutofit/>
          </a:bodyPr>
          <a:lstStyle/>
          <a:p>
            <a:r>
              <a:rPr lang="en-US" dirty="0"/>
              <a:t>Contributions –</a:t>
            </a:r>
          </a:p>
          <a:p>
            <a:pPr lvl="1"/>
            <a:r>
              <a:rPr lang="en-US" dirty="0"/>
              <a:t>Generation of bash script to log the power consumption of the algorithms in the test.</a:t>
            </a:r>
          </a:p>
          <a:p>
            <a:pPr lvl="1"/>
            <a:r>
              <a:rPr lang="en-US" dirty="0"/>
              <a:t>Energy consumption analysis of all the key-generation algorithms of different digital signatures.</a:t>
            </a:r>
          </a:p>
          <a:p>
            <a:pPr lvl="1"/>
            <a:r>
              <a:rPr lang="en-US" dirty="0"/>
              <a:t>Energy consumption analysis of all the signing algorithms of different digital signatures.</a:t>
            </a:r>
          </a:p>
          <a:p>
            <a:pPr lvl="1"/>
            <a:r>
              <a:rPr lang="en-US" dirty="0"/>
              <a:t>Energy consumption analysis of all the verifying algorithms of different digital signatures.</a:t>
            </a:r>
          </a:p>
          <a:p>
            <a:pPr lvl="1"/>
            <a:r>
              <a:rPr lang="en-US" dirty="0"/>
              <a:t>Consideration of MPPK/DS as one of the additional algorithms in the test and benchmarked with NIST-selected signatures.</a:t>
            </a:r>
          </a:p>
        </p:txBody>
      </p:sp>
    </p:spTree>
    <p:extLst>
      <p:ext uri="{BB962C8B-B14F-4D97-AF65-F5344CB8AC3E}">
        <p14:creationId xmlns:p14="http://schemas.microsoft.com/office/powerpoint/2010/main" val="1805093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B3E78-5AD2-B9BA-ED5F-21274F26A7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9E0858-A8A1-1CA0-3345-2D83A029CA2D}"/>
              </a:ext>
            </a:extLst>
          </p:cNvPr>
          <p:cNvSpPr>
            <a:spLocks noGrp="1"/>
          </p:cNvSpPr>
          <p:nvPr>
            <p:ph type="title"/>
          </p:nvPr>
        </p:nvSpPr>
        <p:spPr/>
        <p:txBody>
          <a:bodyPr>
            <a:normAutofit fontScale="90000"/>
          </a:bodyPr>
          <a:lstStyle/>
          <a:p>
            <a:r>
              <a:rPr lang="en-US" dirty="0"/>
              <a:t>Energy Consumption Analysis of NIST Selected Post-Quantum Digital Signature Algorithms for Quantum Secure Communications</a:t>
            </a:r>
          </a:p>
        </p:txBody>
      </p:sp>
      <p:sp>
        <p:nvSpPr>
          <p:cNvPr id="3" name="Content Placeholder 2">
            <a:extLst>
              <a:ext uri="{FF2B5EF4-FFF2-40B4-BE49-F238E27FC236}">
                <a16:creationId xmlns:a16="http://schemas.microsoft.com/office/drawing/2014/main" id="{1276E498-3EAB-5868-7ECF-CDEF78EC2948}"/>
              </a:ext>
            </a:extLst>
          </p:cNvPr>
          <p:cNvSpPr>
            <a:spLocks noGrp="1"/>
          </p:cNvSpPr>
          <p:nvPr>
            <p:ph idx="1"/>
          </p:nvPr>
        </p:nvSpPr>
        <p:spPr/>
        <p:txBody>
          <a:bodyPr>
            <a:normAutofit/>
          </a:bodyPr>
          <a:lstStyle/>
          <a:p>
            <a:r>
              <a:rPr lang="en-US" dirty="0"/>
              <a:t>Methodology-</a:t>
            </a:r>
          </a:p>
          <a:p>
            <a:pPr lvl="1"/>
            <a:r>
              <a:rPr lang="en-US" dirty="0"/>
              <a:t>post-quantum cryptographic algorithms, such as SPHINCS, Falcon, Crystals-</a:t>
            </a:r>
            <a:r>
              <a:rPr lang="en-US" dirty="0" err="1"/>
              <a:t>Dilithium</a:t>
            </a:r>
            <a:r>
              <a:rPr lang="en-US" dirty="0"/>
              <a:t>, MPPK/DS, Picnic, and Rainbow which are the subset of lattice-based cryptosystems, code-based cryptosystems, and hash-based signatures are considered for evaluating their energy consumptions.</a:t>
            </a:r>
          </a:p>
          <a:p>
            <a:pPr lvl="1"/>
            <a:r>
              <a:rPr lang="en-US" dirty="0"/>
              <a:t>Selection of Algorithms and Platform –</a:t>
            </a:r>
          </a:p>
          <a:p>
            <a:pPr lvl="2"/>
            <a:r>
              <a:rPr lang="en-US" dirty="0"/>
              <a:t>Analyze the above-mentioned post-quantum cryptographic algorithms.</a:t>
            </a:r>
          </a:p>
          <a:p>
            <a:pPr lvl="2"/>
            <a:r>
              <a:rPr lang="en-US" dirty="0"/>
              <a:t>Implementation of MPPK/DS for comparison, implemented in Python and benchmarked with other algorithms.</a:t>
            </a:r>
          </a:p>
          <a:p>
            <a:pPr lvl="2"/>
            <a:r>
              <a:rPr lang="en-US" dirty="0"/>
              <a:t>Perform evaluations on the Apple M1 chip as a representative microprocessor platform.</a:t>
            </a:r>
          </a:p>
          <a:p>
            <a:pPr lvl="1"/>
            <a:endParaRPr lang="en-US" dirty="0"/>
          </a:p>
        </p:txBody>
      </p:sp>
    </p:spTree>
    <p:extLst>
      <p:ext uri="{BB962C8B-B14F-4D97-AF65-F5344CB8AC3E}">
        <p14:creationId xmlns:p14="http://schemas.microsoft.com/office/powerpoint/2010/main" val="3620420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4ADAC-B9DC-BB47-9B0A-8B6CE3FFB4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0BF6A4-131D-3183-49FB-D5BCE31F2865}"/>
              </a:ext>
            </a:extLst>
          </p:cNvPr>
          <p:cNvSpPr>
            <a:spLocks noGrp="1"/>
          </p:cNvSpPr>
          <p:nvPr>
            <p:ph type="title"/>
          </p:nvPr>
        </p:nvSpPr>
        <p:spPr/>
        <p:txBody>
          <a:bodyPr>
            <a:normAutofit fontScale="90000"/>
          </a:bodyPr>
          <a:lstStyle/>
          <a:p>
            <a:r>
              <a:rPr lang="en-US" dirty="0"/>
              <a:t>Energy Consumption Analysis of NIST Selected Post-Quantum Digital Signature Algorithms for Quantum Secure Communications</a:t>
            </a:r>
          </a:p>
        </p:txBody>
      </p:sp>
      <p:sp>
        <p:nvSpPr>
          <p:cNvPr id="3" name="Content Placeholder 2">
            <a:extLst>
              <a:ext uri="{FF2B5EF4-FFF2-40B4-BE49-F238E27FC236}">
                <a16:creationId xmlns:a16="http://schemas.microsoft.com/office/drawing/2014/main" id="{9C453E8C-24DB-748A-F604-B6FA67330E5E}"/>
              </a:ext>
            </a:extLst>
          </p:cNvPr>
          <p:cNvSpPr>
            <a:spLocks noGrp="1"/>
          </p:cNvSpPr>
          <p:nvPr>
            <p:ph idx="1"/>
          </p:nvPr>
        </p:nvSpPr>
        <p:spPr/>
        <p:txBody>
          <a:bodyPr>
            <a:normAutofit/>
          </a:bodyPr>
          <a:lstStyle/>
          <a:p>
            <a:r>
              <a:rPr lang="en-US" dirty="0"/>
              <a:t>Methodology - </a:t>
            </a:r>
          </a:p>
          <a:p>
            <a:pPr lvl="1"/>
            <a:r>
              <a:rPr lang="en-US" dirty="0"/>
              <a:t>Data Collection and Implementations –</a:t>
            </a:r>
          </a:p>
          <a:p>
            <a:pPr lvl="2"/>
            <a:r>
              <a:rPr lang="en-US" dirty="0"/>
              <a:t>Download and utilize code files and implementations from the NIST submissions.</a:t>
            </a:r>
          </a:p>
          <a:p>
            <a:pPr lvl="1"/>
            <a:r>
              <a:rPr lang="en-US" dirty="0"/>
              <a:t>Power Consumption Logging –</a:t>
            </a:r>
          </a:p>
          <a:p>
            <a:pPr lvl="2"/>
            <a:r>
              <a:rPr lang="en-US" dirty="0"/>
              <a:t>Prepared a bash script to enable logging of power consumption on the MX power gadget (MX Power Gadget is a software tool specifically designed for monitoring power consumption on Apple’s M1 chip).</a:t>
            </a:r>
          </a:p>
          <a:p>
            <a:pPr lvl="1"/>
            <a:r>
              <a:rPr lang="en-US" dirty="0"/>
              <a:t>Data Analysis –</a:t>
            </a:r>
          </a:p>
          <a:p>
            <a:pPr lvl="2"/>
            <a:r>
              <a:rPr lang="en-US" dirty="0"/>
              <a:t>Correlate power and time data to derive energy consumption in millijoules.</a:t>
            </a:r>
          </a:p>
          <a:p>
            <a:pPr lvl="1"/>
            <a:r>
              <a:rPr lang="en-US" dirty="0"/>
              <a:t>Results Presentation –</a:t>
            </a:r>
          </a:p>
          <a:p>
            <a:pPr lvl="2"/>
            <a:r>
              <a:rPr lang="en-US" dirty="0"/>
              <a:t>Present the analysis findings graphically to facilitate algorithm comparisons.</a:t>
            </a:r>
          </a:p>
        </p:txBody>
      </p:sp>
    </p:spTree>
    <p:extLst>
      <p:ext uri="{BB962C8B-B14F-4D97-AF65-F5344CB8AC3E}">
        <p14:creationId xmlns:p14="http://schemas.microsoft.com/office/powerpoint/2010/main" val="4207818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77F9B-471D-F56B-19A1-3079E29A86C2}"/>
              </a:ext>
            </a:extLst>
          </p:cNvPr>
          <p:cNvSpPr>
            <a:spLocks noGrp="1"/>
          </p:cNvSpPr>
          <p:nvPr>
            <p:ph type="title"/>
          </p:nvPr>
        </p:nvSpPr>
        <p:spPr/>
        <p:txBody>
          <a:bodyPr/>
          <a:lstStyle/>
          <a:p>
            <a:r>
              <a:rPr lang="en-US" dirty="0"/>
              <a:t>Index </a:t>
            </a:r>
          </a:p>
        </p:txBody>
      </p:sp>
      <p:sp>
        <p:nvSpPr>
          <p:cNvPr id="3" name="Content Placeholder 2">
            <a:extLst>
              <a:ext uri="{FF2B5EF4-FFF2-40B4-BE49-F238E27FC236}">
                <a16:creationId xmlns:a16="http://schemas.microsoft.com/office/drawing/2014/main" id="{B4B9B6C0-D8F2-340D-A7AD-5931A0A18840}"/>
              </a:ext>
            </a:extLst>
          </p:cNvPr>
          <p:cNvSpPr>
            <a:spLocks noGrp="1"/>
          </p:cNvSpPr>
          <p:nvPr>
            <p:ph idx="1"/>
          </p:nvPr>
        </p:nvSpPr>
        <p:spPr/>
        <p:txBody>
          <a:bodyPr/>
          <a:lstStyle/>
          <a:p>
            <a:r>
              <a:rPr lang="en-US" dirty="0"/>
              <a:t>On Board-level Failure Localization in Optical Transport Networks Using Graph Neural Network</a:t>
            </a:r>
          </a:p>
          <a:p>
            <a:r>
              <a:rPr lang="en-US" dirty="0"/>
              <a:t>Energy Consumption Analysis of NIST Selected Post-Quantum Digital Signature Algorithms for Quantum Secure Communications</a:t>
            </a:r>
          </a:p>
        </p:txBody>
      </p:sp>
    </p:spTree>
    <p:extLst>
      <p:ext uri="{BB962C8B-B14F-4D97-AF65-F5344CB8AC3E}">
        <p14:creationId xmlns:p14="http://schemas.microsoft.com/office/powerpoint/2010/main" val="1306601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C3EC7-1F9D-C5A3-4B5B-90ADEFE03B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68E6FC-0E23-3E8A-B199-82EB79575CC4}"/>
              </a:ext>
            </a:extLst>
          </p:cNvPr>
          <p:cNvSpPr>
            <a:spLocks noGrp="1"/>
          </p:cNvSpPr>
          <p:nvPr>
            <p:ph type="title"/>
          </p:nvPr>
        </p:nvSpPr>
        <p:spPr/>
        <p:txBody>
          <a:bodyPr>
            <a:normAutofit fontScale="90000"/>
          </a:bodyPr>
          <a:lstStyle/>
          <a:p>
            <a:r>
              <a:rPr lang="en-US" dirty="0"/>
              <a:t>Energy Consumption Analysis of NIST Selected Post-Quantum Digital Signature Algorithms for Quantum Secure Communications</a:t>
            </a:r>
          </a:p>
        </p:txBody>
      </p:sp>
      <p:sp>
        <p:nvSpPr>
          <p:cNvPr id="3" name="Content Placeholder 2">
            <a:extLst>
              <a:ext uri="{FF2B5EF4-FFF2-40B4-BE49-F238E27FC236}">
                <a16:creationId xmlns:a16="http://schemas.microsoft.com/office/drawing/2014/main" id="{44171B71-F249-2D94-B7E4-045D418C2007}"/>
              </a:ext>
            </a:extLst>
          </p:cNvPr>
          <p:cNvSpPr>
            <a:spLocks noGrp="1"/>
          </p:cNvSpPr>
          <p:nvPr>
            <p:ph idx="1"/>
          </p:nvPr>
        </p:nvSpPr>
        <p:spPr>
          <a:xfrm>
            <a:off x="838200" y="1825625"/>
            <a:ext cx="6841403" cy="4351338"/>
          </a:xfrm>
        </p:spPr>
        <p:txBody>
          <a:bodyPr>
            <a:normAutofit lnSpcReduction="10000"/>
          </a:bodyPr>
          <a:lstStyle/>
          <a:p>
            <a:r>
              <a:rPr lang="en-US" dirty="0"/>
              <a:t>Results –</a:t>
            </a:r>
          </a:p>
          <a:p>
            <a:pPr lvl="1"/>
            <a:r>
              <a:rPr lang="en-US" dirty="0"/>
              <a:t>Key Generation Energy analysis –</a:t>
            </a:r>
          </a:p>
          <a:p>
            <a:pPr lvl="2"/>
            <a:r>
              <a:rPr lang="en-US" dirty="0"/>
              <a:t>FALCON - compact signature sizes, efficient key generation, and fast signing operations. Total Execution time: </a:t>
            </a:r>
            <a:r>
              <a:rPr lang="en-US" b="1" dirty="0"/>
              <a:t>11.07 </a:t>
            </a:r>
            <a:r>
              <a:rPr lang="en-US" b="1" dirty="0" err="1"/>
              <a:t>ms</a:t>
            </a:r>
            <a:r>
              <a:rPr lang="en-US" b="1" dirty="0"/>
              <a:t> </a:t>
            </a:r>
            <a:r>
              <a:rPr lang="en-US" dirty="0"/>
              <a:t>and Average power consumed in watts: </a:t>
            </a:r>
            <a:r>
              <a:rPr lang="en-US" b="1" dirty="0"/>
              <a:t>12.48 watts</a:t>
            </a:r>
          </a:p>
          <a:p>
            <a:pPr lvl="2"/>
            <a:r>
              <a:rPr lang="en-US" dirty="0"/>
              <a:t>MPPK/DS - provides an additional security level of 384 bits of entropy within a 128-bit field. Total execution time: </a:t>
            </a:r>
            <a:r>
              <a:rPr lang="en-US" b="1" dirty="0"/>
              <a:t>0.567 </a:t>
            </a:r>
            <a:r>
              <a:rPr lang="en-US" b="1" dirty="0" err="1"/>
              <a:t>ms</a:t>
            </a:r>
            <a:r>
              <a:rPr lang="en-US" b="1" dirty="0"/>
              <a:t> </a:t>
            </a:r>
            <a:r>
              <a:rPr lang="en-US" dirty="0"/>
              <a:t>and Average power consumption: </a:t>
            </a:r>
            <a:r>
              <a:rPr lang="en-US" b="1" dirty="0"/>
              <a:t>13.12 watts</a:t>
            </a:r>
          </a:p>
          <a:p>
            <a:pPr lvl="2"/>
            <a:r>
              <a:rPr lang="en-US" dirty="0"/>
              <a:t>PICNIC - Total execution time: </a:t>
            </a:r>
            <a:r>
              <a:rPr lang="en-US" b="1" dirty="0"/>
              <a:t>0.424 </a:t>
            </a:r>
            <a:r>
              <a:rPr lang="en-US" b="1" dirty="0" err="1"/>
              <a:t>ms</a:t>
            </a:r>
            <a:r>
              <a:rPr lang="en-US" b="1" dirty="0"/>
              <a:t> </a:t>
            </a:r>
            <a:r>
              <a:rPr lang="en-US" dirty="0"/>
              <a:t>and Average power consumption: </a:t>
            </a:r>
            <a:r>
              <a:rPr lang="en-US" b="1" dirty="0"/>
              <a:t>11.04 watts</a:t>
            </a:r>
          </a:p>
          <a:p>
            <a:pPr lvl="2"/>
            <a:r>
              <a:rPr lang="en-US" dirty="0"/>
              <a:t>CRYSTALS-DILITHIUM - Total execution time: </a:t>
            </a:r>
            <a:r>
              <a:rPr lang="en-US" b="1" dirty="0"/>
              <a:t>2.465 </a:t>
            </a:r>
            <a:r>
              <a:rPr lang="en-US" b="1" dirty="0" err="1"/>
              <a:t>ms</a:t>
            </a:r>
            <a:r>
              <a:rPr lang="en-US" dirty="0"/>
              <a:t> and Average power consumption: </a:t>
            </a:r>
            <a:r>
              <a:rPr lang="en-US" b="1" dirty="0"/>
              <a:t>14.71 watts.</a:t>
            </a:r>
          </a:p>
        </p:txBody>
      </p:sp>
      <p:pic>
        <p:nvPicPr>
          <p:cNvPr id="7" name="Picture 6" descr="A graph of different colored lines&#10;&#10;Description automatically generated">
            <a:extLst>
              <a:ext uri="{FF2B5EF4-FFF2-40B4-BE49-F238E27FC236}">
                <a16:creationId xmlns:a16="http://schemas.microsoft.com/office/drawing/2014/main" id="{FE4E37A0-31E6-7258-B470-AB9B1C8A26B5}"/>
              </a:ext>
            </a:extLst>
          </p:cNvPr>
          <p:cNvPicPr>
            <a:picLocks noChangeAspect="1"/>
          </p:cNvPicPr>
          <p:nvPr/>
        </p:nvPicPr>
        <p:blipFill>
          <a:blip r:embed="rId2"/>
          <a:stretch>
            <a:fillRect/>
          </a:stretch>
        </p:blipFill>
        <p:spPr>
          <a:xfrm>
            <a:off x="7794205" y="2383429"/>
            <a:ext cx="4192055" cy="3042011"/>
          </a:xfrm>
          <a:prstGeom prst="rect">
            <a:avLst/>
          </a:prstGeom>
        </p:spPr>
      </p:pic>
    </p:spTree>
    <p:extLst>
      <p:ext uri="{BB962C8B-B14F-4D97-AF65-F5344CB8AC3E}">
        <p14:creationId xmlns:p14="http://schemas.microsoft.com/office/powerpoint/2010/main" val="3882764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D023A-9A38-A1B2-BE65-B7F9BE5A4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F1D4BE-B2FC-B31C-8D1A-7FE27D1ED5DA}"/>
              </a:ext>
            </a:extLst>
          </p:cNvPr>
          <p:cNvSpPr>
            <a:spLocks noGrp="1"/>
          </p:cNvSpPr>
          <p:nvPr>
            <p:ph type="title"/>
          </p:nvPr>
        </p:nvSpPr>
        <p:spPr/>
        <p:txBody>
          <a:bodyPr>
            <a:normAutofit fontScale="90000"/>
          </a:bodyPr>
          <a:lstStyle/>
          <a:p>
            <a:r>
              <a:rPr lang="en-US" dirty="0"/>
              <a:t>Energy Consumption Analysis of NIST Selected Post-Quantum Digital Signature Algorithms for Quantum Secure Communications</a:t>
            </a:r>
          </a:p>
        </p:txBody>
      </p:sp>
      <p:sp>
        <p:nvSpPr>
          <p:cNvPr id="3" name="Content Placeholder 2">
            <a:extLst>
              <a:ext uri="{FF2B5EF4-FFF2-40B4-BE49-F238E27FC236}">
                <a16:creationId xmlns:a16="http://schemas.microsoft.com/office/drawing/2014/main" id="{62D4FE08-FBDC-4217-6C93-CDB71CB50E07}"/>
              </a:ext>
            </a:extLst>
          </p:cNvPr>
          <p:cNvSpPr>
            <a:spLocks noGrp="1"/>
          </p:cNvSpPr>
          <p:nvPr>
            <p:ph idx="1"/>
          </p:nvPr>
        </p:nvSpPr>
        <p:spPr>
          <a:xfrm>
            <a:off x="838200" y="1825625"/>
            <a:ext cx="6841403" cy="4351338"/>
          </a:xfrm>
        </p:spPr>
        <p:txBody>
          <a:bodyPr>
            <a:normAutofit/>
          </a:bodyPr>
          <a:lstStyle/>
          <a:p>
            <a:r>
              <a:rPr lang="en-US" dirty="0"/>
              <a:t>Results –</a:t>
            </a:r>
          </a:p>
          <a:p>
            <a:pPr lvl="1"/>
            <a:r>
              <a:rPr lang="en-US" dirty="0"/>
              <a:t>Key Generation Energy analysis –</a:t>
            </a:r>
          </a:p>
          <a:p>
            <a:pPr lvl="2"/>
            <a:r>
              <a:rPr lang="en-US" dirty="0"/>
              <a:t>RAINBOW - public key size: 161,600 bytes, private key size - 103,648 bytes. Total execution time: </a:t>
            </a:r>
            <a:r>
              <a:rPr lang="en-US" b="1" dirty="0"/>
              <a:t>353.45 </a:t>
            </a:r>
            <a:r>
              <a:rPr lang="en-US" b="1" dirty="0" err="1"/>
              <a:t>ms</a:t>
            </a:r>
            <a:r>
              <a:rPr lang="en-US" dirty="0"/>
              <a:t> and Average power consumption: </a:t>
            </a:r>
            <a:r>
              <a:rPr lang="en-US" b="1" dirty="0"/>
              <a:t>15.30 watts.</a:t>
            </a:r>
          </a:p>
          <a:p>
            <a:pPr lvl="2"/>
            <a:r>
              <a:rPr lang="en-US" dirty="0"/>
              <a:t>SPHINCS+256S - public key size: 64 bytes, private key size: 128 bytes, signature size: 29,792 bytes. Total execution time: </a:t>
            </a:r>
            <a:r>
              <a:rPr lang="en-US" b="1" dirty="0"/>
              <a:t>263.34 </a:t>
            </a:r>
            <a:r>
              <a:rPr lang="en-US" b="1" dirty="0" err="1"/>
              <a:t>ms</a:t>
            </a:r>
            <a:r>
              <a:rPr lang="en-US" b="1" dirty="0"/>
              <a:t> </a:t>
            </a:r>
            <a:r>
              <a:rPr lang="en-US" dirty="0"/>
              <a:t>and Average power consumption: </a:t>
            </a:r>
            <a:r>
              <a:rPr lang="en-US" b="1" dirty="0"/>
              <a:t>14.06 watts.</a:t>
            </a:r>
          </a:p>
        </p:txBody>
      </p:sp>
      <p:pic>
        <p:nvPicPr>
          <p:cNvPr id="6" name="Picture 5" descr="A graph with orange lines&#10;&#10;Description automatically generated">
            <a:extLst>
              <a:ext uri="{FF2B5EF4-FFF2-40B4-BE49-F238E27FC236}">
                <a16:creationId xmlns:a16="http://schemas.microsoft.com/office/drawing/2014/main" id="{EC0F0EEA-3D66-CE78-F841-86A03F6C22EC}"/>
              </a:ext>
            </a:extLst>
          </p:cNvPr>
          <p:cNvPicPr>
            <a:picLocks noChangeAspect="1"/>
          </p:cNvPicPr>
          <p:nvPr/>
        </p:nvPicPr>
        <p:blipFill>
          <a:blip r:embed="rId2"/>
          <a:stretch>
            <a:fillRect/>
          </a:stretch>
        </p:blipFill>
        <p:spPr>
          <a:xfrm>
            <a:off x="7679603" y="2496185"/>
            <a:ext cx="4223550" cy="2738120"/>
          </a:xfrm>
          <a:prstGeom prst="rect">
            <a:avLst/>
          </a:prstGeom>
        </p:spPr>
      </p:pic>
    </p:spTree>
    <p:extLst>
      <p:ext uri="{BB962C8B-B14F-4D97-AF65-F5344CB8AC3E}">
        <p14:creationId xmlns:p14="http://schemas.microsoft.com/office/powerpoint/2010/main" val="2436146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52074-DC9B-A01B-475D-29EA16B872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724F10-DFB1-6616-A62E-642970FE0894}"/>
              </a:ext>
            </a:extLst>
          </p:cNvPr>
          <p:cNvSpPr>
            <a:spLocks noGrp="1"/>
          </p:cNvSpPr>
          <p:nvPr>
            <p:ph type="title"/>
          </p:nvPr>
        </p:nvSpPr>
        <p:spPr>
          <a:xfrm>
            <a:off x="838200" y="182245"/>
            <a:ext cx="10515600" cy="1325563"/>
          </a:xfrm>
        </p:spPr>
        <p:txBody>
          <a:bodyPr>
            <a:normAutofit fontScale="90000"/>
          </a:bodyPr>
          <a:lstStyle/>
          <a:p>
            <a:r>
              <a:rPr lang="en-US" dirty="0"/>
              <a:t>Energy Consumption Analysis of NIST Selected Post-Quantum Digital Signature Algorithms for Quantum Secure Communications</a:t>
            </a:r>
          </a:p>
        </p:txBody>
      </p:sp>
      <p:sp>
        <p:nvSpPr>
          <p:cNvPr id="3" name="Content Placeholder 2">
            <a:extLst>
              <a:ext uri="{FF2B5EF4-FFF2-40B4-BE49-F238E27FC236}">
                <a16:creationId xmlns:a16="http://schemas.microsoft.com/office/drawing/2014/main" id="{F19EA34B-5B96-2257-48AA-88B398CE1616}"/>
              </a:ext>
            </a:extLst>
          </p:cNvPr>
          <p:cNvSpPr>
            <a:spLocks noGrp="1"/>
          </p:cNvSpPr>
          <p:nvPr>
            <p:ph idx="1"/>
          </p:nvPr>
        </p:nvSpPr>
        <p:spPr>
          <a:xfrm>
            <a:off x="838200" y="1612265"/>
            <a:ext cx="10266680" cy="4351338"/>
          </a:xfrm>
        </p:spPr>
        <p:txBody>
          <a:bodyPr>
            <a:normAutofit/>
          </a:bodyPr>
          <a:lstStyle/>
          <a:p>
            <a:r>
              <a:rPr lang="en-US" dirty="0"/>
              <a:t>Results –</a:t>
            </a:r>
          </a:p>
          <a:p>
            <a:pPr lvl="1"/>
            <a:r>
              <a:rPr lang="en-US" dirty="0"/>
              <a:t>Energy Consumption for Key-generation Algorithms -</a:t>
            </a:r>
          </a:p>
        </p:txBody>
      </p:sp>
      <p:pic>
        <p:nvPicPr>
          <p:cNvPr id="5" name="Picture 4" descr="A table with numbers and text&#10;&#10;Description automatically generated">
            <a:extLst>
              <a:ext uri="{FF2B5EF4-FFF2-40B4-BE49-F238E27FC236}">
                <a16:creationId xmlns:a16="http://schemas.microsoft.com/office/drawing/2014/main" id="{E09F7242-B4E7-1DD3-32D5-60C85F11AD1F}"/>
              </a:ext>
            </a:extLst>
          </p:cNvPr>
          <p:cNvPicPr>
            <a:picLocks noChangeAspect="1"/>
          </p:cNvPicPr>
          <p:nvPr/>
        </p:nvPicPr>
        <p:blipFill rotWithShape="1">
          <a:blip r:embed="rId2"/>
          <a:srcRect b="15234"/>
          <a:stretch/>
        </p:blipFill>
        <p:spPr>
          <a:xfrm>
            <a:off x="3035935" y="2532063"/>
            <a:ext cx="6120130" cy="3960177"/>
          </a:xfrm>
          <a:prstGeom prst="rect">
            <a:avLst/>
          </a:prstGeom>
        </p:spPr>
      </p:pic>
    </p:spTree>
    <p:extLst>
      <p:ext uri="{BB962C8B-B14F-4D97-AF65-F5344CB8AC3E}">
        <p14:creationId xmlns:p14="http://schemas.microsoft.com/office/powerpoint/2010/main" val="2701529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5E1CD-7A93-9370-DB80-1F6335E406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986D41-BF19-35EB-1808-D83D986ABC7F}"/>
              </a:ext>
            </a:extLst>
          </p:cNvPr>
          <p:cNvSpPr>
            <a:spLocks noGrp="1"/>
          </p:cNvSpPr>
          <p:nvPr>
            <p:ph type="title"/>
          </p:nvPr>
        </p:nvSpPr>
        <p:spPr>
          <a:xfrm>
            <a:off x="838200" y="182245"/>
            <a:ext cx="10515600" cy="1325563"/>
          </a:xfrm>
        </p:spPr>
        <p:txBody>
          <a:bodyPr>
            <a:normAutofit fontScale="90000"/>
          </a:bodyPr>
          <a:lstStyle/>
          <a:p>
            <a:r>
              <a:rPr lang="en-US" dirty="0"/>
              <a:t>Energy Consumption Analysis of NIST Selected Post-Quantum Digital Signature Algorithms for Quantum Secure Communications</a:t>
            </a:r>
          </a:p>
        </p:txBody>
      </p:sp>
      <p:sp>
        <p:nvSpPr>
          <p:cNvPr id="3" name="Content Placeholder 2">
            <a:extLst>
              <a:ext uri="{FF2B5EF4-FFF2-40B4-BE49-F238E27FC236}">
                <a16:creationId xmlns:a16="http://schemas.microsoft.com/office/drawing/2014/main" id="{92D9C93A-5FBC-08B4-6D55-0D39477B5C21}"/>
              </a:ext>
            </a:extLst>
          </p:cNvPr>
          <p:cNvSpPr>
            <a:spLocks noGrp="1"/>
          </p:cNvSpPr>
          <p:nvPr>
            <p:ph idx="1"/>
          </p:nvPr>
        </p:nvSpPr>
        <p:spPr>
          <a:xfrm>
            <a:off x="838200" y="1612264"/>
            <a:ext cx="10266680" cy="4940935"/>
          </a:xfrm>
        </p:spPr>
        <p:txBody>
          <a:bodyPr>
            <a:normAutofit/>
          </a:bodyPr>
          <a:lstStyle/>
          <a:p>
            <a:r>
              <a:rPr lang="en-US" dirty="0"/>
              <a:t>Results –</a:t>
            </a:r>
          </a:p>
          <a:p>
            <a:pPr lvl="1"/>
            <a:r>
              <a:rPr lang="en-US" dirty="0"/>
              <a:t>Signing and Verifying Energy Analysis –</a:t>
            </a:r>
          </a:p>
          <a:p>
            <a:pPr lvl="2"/>
            <a:r>
              <a:rPr lang="en-US" dirty="0"/>
              <a:t>Falcon-512 - Total signing execution time: </a:t>
            </a:r>
            <a:r>
              <a:rPr lang="en-US" b="1" dirty="0"/>
              <a:t>0.245 </a:t>
            </a:r>
            <a:r>
              <a:rPr lang="en-US" b="1" dirty="0" err="1"/>
              <a:t>ms</a:t>
            </a:r>
            <a:r>
              <a:rPr lang="en-US" dirty="0"/>
              <a:t>, Average signing power consumption: </a:t>
            </a:r>
            <a:r>
              <a:rPr lang="en-US" b="1" dirty="0"/>
              <a:t>12.09 watts</a:t>
            </a:r>
            <a:r>
              <a:rPr lang="en-US" dirty="0"/>
              <a:t>, Signing Energy Consumption: 0.245 </a:t>
            </a:r>
            <a:r>
              <a:rPr lang="en-US" dirty="0" err="1"/>
              <a:t>ms</a:t>
            </a:r>
            <a:r>
              <a:rPr lang="en-US" dirty="0"/>
              <a:t> * 12.09 watts = </a:t>
            </a:r>
            <a:r>
              <a:rPr lang="en-US" b="1" dirty="0"/>
              <a:t>2.962 Millijoules</a:t>
            </a:r>
            <a:r>
              <a:rPr lang="en-US" dirty="0"/>
              <a:t>, Total Verifying Execution Time: </a:t>
            </a:r>
            <a:r>
              <a:rPr lang="en-US" b="1" dirty="0"/>
              <a:t>0.073 </a:t>
            </a:r>
            <a:r>
              <a:rPr lang="en-US" b="1" dirty="0" err="1"/>
              <a:t>ms</a:t>
            </a:r>
            <a:r>
              <a:rPr lang="en-US" dirty="0"/>
              <a:t>, Average verifying Power Consumption: </a:t>
            </a:r>
            <a:r>
              <a:rPr lang="en-US" b="1" dirty="0"/>
              <a:t>11.56 watts</a:t>
            </a:r>
            <a:r>
              <a:rPr lang="en-US" dirty="0"/>
              <a:t>, Verifying Energy Consumption: 0.073 ×11.56 = </a:t>
            </a:r>
            <a:r>
              <a:rPr lang="en-US" b="1" dirty="0"/>
              <a:t>8.438 millijoules.</a:t>
            </a:r>
          </a:p>
          <a:p>
            <a:pPr lvl="2"/>
            <a:r>
              <a:rPr lang="en-US" dirty="0"/>
              <a:t>MPPK/DS - Total signing execution time: </a:t>
            </a:r>
            <a:r>
              <a:rPr lang="en-US" b="1" dirty="0"/>
              <a:t>0.312 </a:t>
            </a:r>
            <a:r>
              <a:rPr lang="en-US" b="1" dirty="0" err="1"/>
              <a:t>ms</a:t>
            </a:r>
            <a:r>
              <a:rPr lang="en-US" dirty="0"/>
              <a:t>, Average signing power consumption: </a:t>
            </a:r>
            <a:r>
              <a:rPr lang="en-US" b="1" dirty="0"/>
              <a:t>15.01 watts</a:t>
            </a:r>
            <a:r>
              <a:rPr lang="en-US" dirty="0"/>
              <a:t>, Signing Energy Consumption: 0.312 </a:t>
            </a:r>
            <a:r>
              <a:rPr lang="en-US" dirty="0" err="1"/>
              <a:t>ms</a:t>
            </a:r>
            <a:r>
              <a:rPr lang="en-US" dirty="0"/>
              <a:t> * 15.01 watts = </a:t>
            </a:r>
            <a:r>
              <a:rPr lang="en-US" b="1" dirty="0"/>
              <a:t>4.683 Millijoules</a:t>
            </a:r>
            <a:r>
              <a:rPr lang="en-US" dirty="0"/>
              <a:t>, Total verifying Execution Time: </a:t>
            </a:r>
            <a:r>
              <a:rPr lang="en-US" b="1" dirty="0"/>
              <a:t>0.367 </a:t>
            </a:r>
            <a:r>
              <a:rPr lang="en-US" b="1" dirty="0" err="1"/>
              <a:t>ms</a:t>
            </a:r>
            <a:r>
              <a:rPr lang="en-US" dirty="0"/>
              <a:t>, Average verifying Power Consumption: </a:t>
            </a:r>
            <a:r>
              <a:rPr lang="en-US" b="1" dirty="0"/>
              <a:t>14.16 watts</a:t>
            </a:r>
            <a:r>
              <a:rPr lang="en-US" dirty="0"/>
              <a:t>, Verifying Energy Consumption:0.367 ×14.16 = </a:t>
            </a:r>
            <a:r>
              <a:rPr lang="en-US" b="1" dirty="0"/>
              <a:t>5.196 millijoules.</a:t>
            </a:r>
          </a:p>
          <a:p>
            <a:pPr lvl="2"/>
            <a:r>
              <a:rPr lang="en-US" dirty="0"/>
              <a:t>PICNIC - Total signing execution time: </a:t>
            </a:r>
            <a:r>
              <a:rPr lang="en-US" b="1" dirty="0"/>
              <a:t>2.3 </a:t>
            </a:r>
            <a:r>
              <a:rPr lang="en-US" b="1" dirty="0" err="1"/>
              <a:t>ms</a:t>
            </a:r>
            <a:r>
              <a:rPr lang="en-US" dirty="0"/>
              <a:t>, Average signing power consumption: </a:t>
            </a:r>
            <a:r>
              <a:rPr lang="en-US" b="1" dirty="0"/>
              <a:t>12.42 watts</a:t>
            </a:r>
            <a:r>
              <a:rPr lang="en-US" dirty="0"/>
              <a:t>, Signing Energy Consumption: 2.3 </a:t>
            </a:r>
            <a:r>
              <a:rPr lang="en-US" dirty="0" err="1"/>
              <a:t>ms</a:t>
            </a:r>
            <a:r>
              <a:rPr lang="en-US" dirty="0"/>
              <a:t> * 12.42 Watts= </a:t>
            </a:r>
            <a:r>
              <a:rPr lang="en-US" b="1" dirty="0"/>
              <a:t>28.56 Millijoules</a:t>
            </a:r>
            <a:r>
              <a:rPr lang="en-US" dirty="0"/>
              <a:t>, Total verifying Execution Time: </a:t>
            </a:r>
            <a:r>
              <a:rPr lang="en-US" b="1" dirty="0"/>
              <a:t>2.548 </a:t>
            </a:r>
            <a:r>
              <a:rPr lang="en-US" b="1" dirty="0" err="1"/>
              <a:t>ms</a:t>
            </a:r>
            <a:r>
              <a:rPr lang="en-US" dirty="0"/>
              <a:t>, Average Verifying Power Consumption: </a:t>
            </a:r>
            <a:r>
              <a:rPr lang="en-US" b="1" dirty="0"/>
              <a:t>13.51 watts</a:t>
            </a:r>
            <a:r>
              <a:rPr lang="en-US" dirty="0"/>
              <a:t>, Verifying Energy Consumption: 2.54 ×13.51 = </a:t>
            </a:r>
            <a:r>
              <a:rPr lang="en-US" b="1" dirty="0"/>
              <a:t>34.31 millijoules</a:t>
            </a:r>
          </a:p>
        </p:txBody>
      </p:sp>
    </p:spTree>
    <p:extLst>
      <p:ext uri="{BB962C8B-B14F-4D97-AF65-F5344CB8AC3E}">
        <p14:creationId xmlns:p14="http://schemas.microsoft.com/office/powerpoint/2010/main" val="1054234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703E8-E9C5-8149-C3BC-F61B507556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432E28-8D23-5189-3695-EEC40A281223}"/>
              </a:ext>
            </a:extLst>
          </p:cNvPr>
          <p:cNvSpPr>
            <a:spLocks noGrp="1"/>
          </p:cNvSpPr>
          <p:nvPr>
            <p:ph type="title"/>
          </p:nvPr>
        </p:nvSpPr>
        <p:spPr>
          <a:xfrm>
            <a:off x="838200" y="182245"/>
            <a:ext cx="10515600" cy="1325563"/>
          </a:xfrm>
        </p:spPr>
        <p:txBody>
          <a:bodyPr>
            <a:normAutofit fontScale="90000"/>
          </a:bodyPr>
          <a:lstStyle/>
          <a:p>
            <a:r>
              <a:rPr lang="en-US" dirty="0"/>
              <a:t>Energy Consumption Analysis of NIST Selected Post-Quantum Digital Signature Algorithms for Quantum Secure Communications</a:t>
            </a:r>
          </a:p>
        </p:txBody>
      </p:sp>
      <p:sp>
        <p:nvSpPr>
          <p:cNvPr id="3" name="Content Placeholder 2">
            <a:extLst>
              <a:ext uri="{FF2B5EF4-FFF2-40B4-BE49-F238E27FC236}">
                <a16:creationId xmlns:a16="http://schemas.microsoft.com/office/drawing/2014/main" id="{74ED1922-885C-D97A-5885-2A56F0CB28C5}"/>
              </a:ext>
            </a:extLst>
          </p:cNvPr>
          <p:cNvSpPr>
            <a:spLocks noGrp="1"/>
          </p:cNvSpPr>
          <p:nvPr>
            <p:ph idx="1"/>
          </p:nvPr>
        </p:nvSpPr>
        <p:spPr>
          <a:xfrm>
            <a:off x="838200" y="1612264"/>
            <a:ext cx="10266680" cy="4940935"/>
          </a:xfrm>
        </p:spPr>
        <p:txBody>
          <a:bodyPr>
            <a:normAutofit lnSpcReduction="10000"/>
          </a:bodyPr>
          <a:lstStyle/>
          <a:p>
            <a:r>
              <a:rPr lang="en-US" dirty="0"/>
              <a:t>Results –</a:t>
            </a:r>
          </a:p>
          <a:p>
            <a:pPr lvl="1"/>
            <a:r>
              <a:rPr lang="en-US" dirty="0"/>
              <a:t>Signing and Verifying Energy Analysis –</a:t>
            </a:r>
          </a:p>
          <a:p>
            <a:pPr lvl="2"/>
            <a:r>
              <a:rPr lang="en-US" dirty="0"/>
              <a:t>Crystals-</a:t>
            </a:r>
            <a:r>
              <a:rPr lang="en-US" dirty="0" err="1"/>
              <a:t>Dilithium</a:t>
            </a:r>
            <a:r>
              <a:rPr lang="en-US" dirty="0"/>
              <a:t> - Total signing execution time: </a:t>
            </a:r>
            <a:r>
              <a:rPr lang="en-US" b="1" dirty="0"/>
              <a:t>0.298 </a:t>
            </a:r>
            <a:r>
              <a:rPr lang="en-US" b="1" dirty="0" err="1"/>
              <a:t>ms</a:t>
            </a:r>
            <a:r>
              <a:rPr lang="en-US" dirty="0"/>
              <a:t>, Average signing power consumption: </a:t>
            </a:r>
            <a:r>
              <a:rPr lang="en-US" b="1" dirty="0"/>
              <a:t>15.01 watts</a:t>
            </a:r>
            <a:r>
              <a:rPr lang="en-US" dirty="0"/>
              <a:t>, Signing Energy Consumption: 0.298 </a:t>
            </a:r>
            <a:r>
              <a:rPr lang="en-US" dirty="0" err="1"/>
              <a:t>ms</a:t>
            </a:r>
            <a:r>
              <a:rPr lang="en-US" dirty="0"/>
              <a:t> * 15.01 Watts = </a:t>
            </a:r>
            <a:r>
              <a:rPr lang="en-US" b="1" dirty="0"/>
              <a:t>4.472 Millijoules</a:t>
            </a:r>
            <a:r>
              <a:rPr lang="en-US" dirty="0"/>
              <a:t>, Total verifying Execution Time: </a:t>
            </a:r>
            <a:r>
              <a:rPr lang="en-US" b="1" dirty="0"/>
              <a:t>0.045 </a:t>
            </a:r>
            <a:r>
              <a:rPr lang="en-US" b="1" dirty="0" err="1"/>
              <a:t>ms</a:t>
            </a:r>
            <a:r>
              <a:rPr lang="en-US" dirty="0"/>
              <a:t>, Average verifying Power Consumption: </a:t>
            </a:r>
            <a:r>
              <a:rPr lang="en-US" b="1" dirty="0"/>
              <a:t>14.26 watts</a:t>
            </a:r>
            <a:r>
              <a:rPr lang="en-US" dirty="0"/>
              <a:t>, Verifying Energy Consumption:0.0454 × 14.26 = </a:t>
            </a:r>
            <a:r>
              <a:rPr lang="en-US" b="1" dirty="0"/>
              <a:t>0.647 millijoules.</a:t>
            </a:r>
          </a:p>
          <a:p>
            <a:pPr lvl="2"/>
            <a:r>
              <a:rPr lang="en-US" dirty="0"/>
              <a:t>Rainbow - Total signing execution time: </a:t>
            </a:r>
            <a:r>
              <a:rPr lang="en-US" b="1" dirty="0"/>
              <a:t>0.298 </a:t>
            </a:r>
            <a:r>
              <a:rPr lang="en-US" b="1" dirty="0" err="1"/>
              <a:t>ms</a:t>
            </a:r>
            <a:r>
              <a:rPr lang="en-US" dirty="0"/>
              <a:t>, Average signing power consumption: </a:t>
            </a:r>
            <a:r>
              <a:rPr lang="en-US" b="1" dirty="0"/>
              <a:t>17.02 watts</a:t>
            </a:r>
            <a:r>
              <a:rPr lang="en-US" dirty="0"/>
              <a:t>, Signing Energy Consumption: 0.298 </a:t>
            </a:r>
            <a:r>
              <a:rPr lang="en-US" dirty="0" err="1"/>
              <a:t>ms</a:t>
            </a:r>
            <a:r>
              <a:rPr lang="en-US" dirty="0"/>
              <a:t> * 17.02 watts = </a:t>
            </a:r>
            <a:r>
              <a:rPr lang="en-US" b="1" dirty="0"/>
              <a:t>5.071 Millijoules</a:t>
            </a:r>
            <a:r>
              <a:rPr lang="en-US" dirty="0"/>
              <a:t>, Total verifying Execution Time: </a:t>
            </a:r>
            <a:r>
              <a:rPr lang="en-US" b="1" dirty="0"/>
              <a:t>0.089 </a:t>
            </a:r>
            <a:r>
              <a:rPr lang="en-US" b="1" dirty="0" err="1"/>
              <a:t>ms</a:t>
            </a:r>
            <a:r>
              <a:rPr lang="en-US" dirty="0"/>
              <a:t>, Average verifying Power Consumption: </a:t>
            </a:r>
            <a:r>
              <a:rPr lang="en-US" b="1" dirty="0"/>
              <a:t>12.85 watts</a:t>
            </a:r>
            <a:r>
              <a:rPr lang="en-US" dirty="0"/>
              <a:t>, Verifying Energy Consumption:0.089 × 12.85 = </a:t>
            </a:r>
            <a:r>
              <a:rPr lang="en-US" b="1" dirty="0"/>
              <a:t>1.143 millijoules.</a:t>
            </a:r>
          </a:p>
          <a:p>
            <a:pPr lvl="2"/>
            <a:r>
              <a:rPr lang="en-US" dirty="0"/>
              <a:t>SPHINCS+256S - Total signing execution time: </a:t>
            </a:r>
            <a:r>
              <a:rPr lang="en-US" b="1" dirty="0"/>
              <a:t>1056 </a:t>
            </a:r>
            <a:r>
              <a:rPr lang="en-US" b="1" dirty="0" err="1"/>
              <a:t>ms</a:t>
            </a:r>
            <a:r>
              <a:rPr lang="en-US" dirty="0"/>
              <a:t>, Average signing power consumption: </a:t>
            </a:r>
            <a:r>
              <a:rPr lang="en-US" b="1" dirty="0"/>
              <a:t>14.51 watts</a:t>
            </a:r>
            <a:r>
              <a:rPr lang="en-US" dirty="0"/>
              <a:t>, Signing Energy Consumption: 1056 </a:t>
            </a:r>
            <a:r>
              <a:rPr lang="en-US" dirty="0" err="1"/>
              <a:t>ms</a:t>
            </a:r>
            <a:r>
              <a:rPr lang="en-US" dirty="0"/>
              <a:t> * 14.51 watts = </a:t>
            </a:r>
            <a:r>
              <a:rPr lang="en-US" b="1" dirty="0"/>
              <a:t>15322.56 Millijoules</a:t>
            </a:r>
            <a:r>
              <a:rPr lang="en-US" dirty="0"/>
              <a:t>, Total verifying Execution Time: </a:t>
            </a:r>
            <a:r>
              <a:rPr lang="en-US" b="1" dirty="0"/>
              <a:t>2.067 </a:t>
            </a:r>
            <a:r>
              <a:rPr lang="en-US" b="1" dirty="0" err="1"/>
              <a:t>ms</a:t>
            </a:r>
            <a:r>
              <a:rPr lang="en-US" dirty="0"/>
              <a:t>, Average verifying Power Consumption: </a:t>
            </a:r>
            <a:r>
              <a:rPr lang="en-US" b="1" dirty="0"/>
              <a:t>13.87 watts</a:t>
            </a:r>
            <a:r>
              <a:rPr lang="en-US" dirty="0"/>
              <a:t>, verifying Energy Consumption: 2.067 × 13.87 = </a:t>
            </a:r>
            <a:r>
              <a:rPr lang="en-US" b="1" dirty="0"/>
              <a:t>28.66 millijoules</a:t>
            </a:r>
          </a:p>
        </p:txBody>
      </p:sp>
    </p:spTree>
    <p:extLst>
      <p:ext uri="{BB962C8B-B14F-4D97-AF65-F5344CB8AC3E}">
        <p14:creationId xmlns:p14="http://schemas.microsoft.com/office/powerpoint/2010/main" val="3704038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8C052-3917-72D0-520B-272CE86847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BF976A-E444-9EC5-F07F-8F5A7A5F7A4B}"/>
              </a:ext>
            </a:extLst>
          </p:cNvPr>
          <p:cNvSpPr>
            <a:spLocks noGrp="1"/>
          </p:cNvSpPr>
          <p:nvPr>
            <p:ph type="title"/>
          </p:nvPr>
        </p:nvSpPr>
        <p:spPr>
          <a:xfrm>
            <a:off x="838200" y="182245"/>
            <a:ext cx="10515600" cy="1325563"/>
          </a:xfrm>
        </p:spPr>
        <p:txBody>
          <a:bodyPr>
            <a:normAutofit fontScale="90000"/>
          </a:bodyPr>
          <a:lstStyle/>
          <a:p>
            <a:r>
              <a:rPr lang="en-US" dirty="0"/>
              <a:t>Energy Consumption Analysis of NIST Selected Post-Quantum Digital Signature Algorithms for Quantum Secure Communications</a:t>
            </a:r>
          </a:p>
        </p:txBody>
      </p:sp>
      <p:sp>
        <p:nvSpPr>
          <p:cNvPr id="3" name="Content Placeholder 2">
            <a:extLst>
              <a:ext uri="{FF2B5EF4-FFF2-40B4-BE49-F238E27FC236}">
                <a16:creationId xmlns:a16="http://schemas.microsoft.com/office/drawing/2014/main" id="{BC5E8E07-95F0-B547-878D-B1DC496A3D37}"/>
              </a:ext>
            </a:extLst>
          </p:cNvPr>
          <p:cNvSpPr>
            <a:spLocks noGrp="1"/>
          </p:cNvSpPr>
          <p:nvPr>
            <p:ph idx="1"/>
          </p:nvPr>
        </p:nvSpPr>
        <p:spPr>
          <a:xfrm>
            <a:off x="838200" y="1612264"/>
            <a:ext cx="10266680" cy="4940935"/>
          </a:xfrm>
        </p:spPr>
        <p:txBody>
          <a:bodyPr>
            <a:normAutofit/>
          </a:bodyPr>
          <a:lstStyle/>
          <a:p>
            <a:r>
              <a:rPr lang="en-US" dirty="0"/>
              <a:t>Results –</a:t>
            </a:r>
          </a:p>
          <a:p>
            <a:pPr lvl="1"/>
            <a:r>
              <a:rPr lang="en-US" dirty="0"/>
              <a:t>Signing and Verifying Energy Analysis –</a:t>
            </a:r>
          </a:p>
        </p:txBody>
      </p:sp>
      <p:pic>
        <p:nvPicPr>
          <p:cNvPr id="5" name="Picture 4" descr="A graph of a graph of power consumption&#10;&#10;Description automatically generated with medium confidence">
            <a:extLst>
              <a:ext uri="{FF2B5EF4-FFF2-40B4-BE49-F238E27FC236}">
                <a16:creationId xmlns:a16="http://schemas.microsoft.com/office/drawing/2014/main" id="{D48AD212-A539-2C83-74B0-EE580C054CFB}"/>
              </a:ext>
            </a:extLst>
          </p:cNvPr>
          <p:cNvPicPr>
            <a:picLocks noChangeAspect="1"/>
          </p:cNvPicPr>
          <p:nvPr/>
        </p:nvPicPr>
        <p:blipFill>
          <a:blip r:embed="rId2"/>
          <a:stretch>
            <a:fillRect/>
          </a:stretch>
        </p:blipFill>
        <p:spPr>
          <a:xfrm>
            <a:off x="389890" y="2603501"/>
            <a:ext cx="5581650" cy="3636666"/>
          </a:xfrm>
          <a:prstGeom prst="rect">
            <a:avLst/>
          </a:prstGeom>
        </p:spPr>
      </p:pic>
      <p:pic>
        <p:nvPicPr>
          <p:cNvPr id="7" name="Picture 6" descr="A graph with orange line&#10;&#10;Description automatically generated">
            <a:extLst>
              <a:ext uri="{FF2B5EF4-FFF2-40B4-BE49-F238E27FC236}">
                <a16:creationId xmlns:a16="http://schemas.microsoft.com/office/drawing/2014/main" id="{C6BCCB2D-4086-03AC-56A2-D70003462CEA}"/>
              </a:ext>
            </a:extLst>
          </p:cNvPr>
          <p:cNvPicPr>
            <a:picLocks noChangeAspect="1"/>
          </p:cNvPicPr>
          <p:nvPr/>
        </p:nvPicPr>
        <p:blipFill>
          <a:blip r:embed="rId3"/>
          <a:stretch>
            <a:fillRect/>
          </a:stretch>
        </p:blipFill>
        <p:spPr>
          <a:xfrm>
            <a:off x="6419850" y="2603501"/>
            <a:ext cx="5297170" cy="3451316"/>
          </a:xfrm>
          <a:prstGeom prst="rect">
            <a:avLst/>
          </a:prstGeom>
        </p:spPr>
      </p:pic>
    </p:spTree>
    <p:extLst>
      <p:ext uri="{BB962C8B-B14F-4D97-AF65-F5344CB8AC3E}">
        <p14:creationId xmlns:p14="http://schemas.microsoft.com/office/powerpoint/2010/main" val="4290780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BB380-4F73-34F7-92D8-C57C11E151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EA703B-1D6C-A334-BD36-28063402BFAA}"/>
              </a:ext>
            </a:extLst>
          </p:cNvPr>
          <p:cNvSpPr>
            <a:spLocks noGrp="1"/>
          </p:cNvSpPr>
          <p:nvPr>
            <p:ph type="title"/>
          </p:nvPr>
        </p:nvSpPr>
        <p:spPr>
          <a:xfrm>
            <a:off x="838200" y="182245"/>
            <a:ext cx="10515600" cy="1325563"/>
          </a:xfrm>
        </p:spPr>
        <p:txBody>
          <a:bodyPr>
            <a:normAutofit fontScale="90000"/>
          </a:bodyPr>
          <a:lstStyle/>
          <a:p>
            <a:r>
              <a:rPr lang="en-US" dirty="0"/>
              <a:t>Energy Consumption Analysis of NIST Selected Post-Quantum Digital Signature Algorithms for Quantum Secure Communications</a:t>
            </a:r>
          </a:p>
        </p:txBody>
      </p:sp>
      <p:sp>
        <p:nvSpPr>
          <p:cNvPr id="3" name="Content Placeholder 2">
            <a:extLst>
              <a:ext uri="{FF2B5EF4-FFF2-40B4-BE49-F238E27FC236}">
                <a16:creationId xmlns:a16="http://schemas.microsoft.com/office/drawing/2014/main" id="{F811BA3A-5802-EA38-5431-26CE47F50A96}"/>
              </a:ext>
            </a:extLst>
          </p:cNvPr>
          <p:cNvSpPr>
            <a:spLocks noGrp="1"/>
          </p:cNvSpPr>
          <p:nvPr>
            <p:ph idx="1"/>
          </p:nvPr>
        </p:nvSpPr>
        <p:spPr>
          <a:xfrm>
            <a:off x="838200" y="1968417"/>
            <a:ext cx="5918200" cy="4940935"/>
          </a:xfrm>
        </p:spPr>
        <p:txBody>
          <a:bodyPr>
            <a:normAutofit/>
          </a:bodyPr>
          <a:lstStyle/>
          <a:p>
            <a:r>
              <a:rPr lang="en-US" dirty="0"/>
              <a:t>Results –</a:t>
            </a:r>
          </a:p>
          <a:p>
            <a:pPr lvl="1"/>
            <a:r>
              <a:rPr lang="en-US" dirty="0"/>
              <a:t>Energy Consumption for Key-generation Algorithm of different PQC Digital Signature Schemes –</a:t>
            </a:r>
          </a:p>
        </p:txBody>
      </p:sp>
      <p:pic>
        <p:nvPicPr>
          <p:cNvPr id="6" name="Picture 5" descr="A table with numbers and a number of numbers&#10;&#10;Description automatically generated with medium confidence">
            <a:extLst>
              <a:ext uri="{FF2B5EF4-FFF2-40B4-BE49-F238E27FC236}">
                <a16:creationId xmlns:a16="http://schemas.microsoft.com/office/drawing/2014/main" id="{13634CBA-6B57-5A59-0EFB-FF1C8AD4405E}"/>
              </a:ext>
            </a:extLst>
          </p:cNvPr>
          <p:cNvPicPr>
            <a:picLocks noChangeAspect="1"/>
          </p:cNvPicPr>
          <p:nvPr/>
        </p:nvPicPr>
        <p:blipFill>
          <a:blip r:embed="rId2"/>
          <a:stretch>
            <a:fillRect/>
          </a:stretch>
        </p:blipFill>
        <p:spPr>
          <a:xfrm>
            <a:off x="6664960" y="1666792"/>
            <a:ext cx="5396437" cy="5142796"/>
          </a:xfrm>
          <a:prstGeom prst="rect">
            <a:avLst/>
          </a:prstGeom>
        </p:spPr>
      </p:pic>
    </p:spTree>
    <p:extLst>
      <p:ext uri="{BB962C8B-B14F-4D97-AF65-F5344CB8AC3E}">
        <p14:creationId xmlns:p14="http://schemas.microsoft.com/office/powerpoint/2010/main" val="388294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0A3F-4561-3AC7-07DF-D2AC40C6E6F9}"/>
              </a:ext>
            </a:extLst>
          </p:cNvPr>
          <p:cNvSpPr>
            <a:spLocks noGrp="1"/>
          </p:cNvSpPr>
          <p:nvPr>
            <p:ph type="title"/>
          </p:nvPr>
        </p:nvSpPr>
        <p:spPr/>
        <p:txBody>
          <a:bodyPr>
            <a:normAutofit fontScale="90000"/>
          </a:bodyPr>
          <a:lstStyle/>
          <a:p>
            <a:r>
              <a:rPr lang="en-US" dirty="0"/>
              <a:t>On Board-level Failure Localization in Optical Transport Networks Using Graph Neural Network</a:t>
            </a:r>
          </a:p>
        </p:txBody>
      </p:sp>
      <p:sp>
        <p:nvSpPr>
          <p:cNvPr id="3" name="Content Placeholder 2">
            <a:extLst>
              <a:ext uri="{FF2B5EF4-FFF2-40B4-BE49-F238E27FC236}">
                <a16:creationId xmlns:a16="http://schemas.microsoft.com/office/drawing/2014/main" id="{80C5F0B2-F319-B22E-E289-3D0C8479870E}"/>
              </a:ext>
            </a:extLst>
          </p:cNvPr>
          <p:cNvSpPr>
            <a:spLocks noGrp="1"/>
          </p:cNvSpPr>
          <p:nvPr>
            <p:ph idx="1"/>
          </p:nvPr>
        </p:nvSpPr>
        <p:spPr>
          <a:xfrm>
            <a:off x="838200" y="1825624"/>
            <a:ext cx="10515600" cy="4504055"/>
          </a:xfrm>
        </p:spPr>
        <p:txBody>
          <a:bodyPr>
            <a:normAutofit fontScale="92500" lnSpcReduction="10000"/>
          </a:bodyPr>
          <a:lstStyle/>
          <a:p>
            <a:r>
              <a:rPr lang="en-US" dirty="0"/>
              <a:t>Functional graphs (FGs) are garnered by iteratively tagging each board in the network topology.</a:t>
            </a:r>
          </a:p>
          <a:p>
            <a:r>
              <a:rPr lang="en-US" dirty="0"/>
              <a:t>Board-Alarm Propagation Tree-based Failure Localization (BAPT-FL) is used on the network topology built.</a:t>
            </a:r>
          </a:p>
          <a:p>
            <a:r>
              <a:rPr lang="en-US" dirty="0"/>
              <a:t>A range of BAPTs is built based on the correlation of the tagged boards and alarms involved in the FGs, where each BAPT deems a failed board and its correlated alarms as the root and leaves, respectively.</a:t>
            </a:r>
          </a:p>
          <a:p>
            <a:r>
              <a:rPr lang="en-US" dirty="0"/>
              <a:t>Uses Graph Neural Network on the edge network as an edge classifier, which characterizes each vertex/edge from diverse dimensions including time, traffic distribution, network topology, and board/alarm attribute.</a:t>
            </a:r>
          </a:p>
          <a:p>
            <a:r>
              <a:rPr lang="en-US" dirty="0"/>
              <a:t>Finally, the Integer Linear Programming (ILP) problem is used to construct the best possible BAPT.</a:t>
            </a:r>
          </a:p>
        </p:txBody>
      </p:sp>
    </p:spTree>
    <p:extLst>
      <p:ext uri="{BB962C8B-B14F-4D97-AF65-F5344CB8AC3E}">
        <p14:creationId xmlns:p14="http://schemas.microsoft.com/office/powerpoint/2010/main" val="1764759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0F3B4-4D32-441A-6B3C-ABF2CD856B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25966D-8C4D-2C00-CE84-A0C14F16B06B}"/>
              </a:ext>
            </a:extLst>
          </p:cNvPr>
          <p:cNvSpPr>
            <a:spLocks noGrp="1"/>
          </p:cNvSpPr>
          <p:nvPr>
            <p:ph type="title"/>
          </p:nvPr>
        </p:nvSpPr>
        <p:spPr/>
        <p:txBody>
          <a:bodyPr>
            <a:normAutofit fontScale="90000"/>
          </a:bodyPr>
          <a:lstStyle/>
          <a:p>
            <a:r>
              <a:rPr lang="en-US" dirty="0"/>
              <a:t>On Board-level Failure Localization in Optical Transport Networks Using Graph Neural Network</a:t>
            </a:r>
          </a:p>
        </p:txBody>
      </p:sp>
      <p:sp>
        <p:nvSpPr>
          <p:cNvPr id="3" name="Content Placeholder 2">
            <a:extLst>
              <a:ext uri="{FF2B5EF4-FFF2-40B4-BE49-F238E27FC236}">
                <a16:creationId xmlns:a16="http://schemas.microsoft.com/office/drawing/2014/main" id="{3A7AEADC-5128-5644-1624-B09BA6E6C90E}"/>
              </a:ext>
            </a:extLst>
          </p:cNvPr>
          <p:cNvSpPr>
            <a:spLocks noGrp="1"/>
          </p:cNvSpPr>
          <p:nvPr>
            <p:ph idx="1"/>
          </p:nvPr>
        </p:nvSpPr>
        <p:spPr>
          <a:xfrm>
            <a:off x="838200" y="1825624"/>
            <a:ext cx="10515600" cy="4504055"/>
          </a:xfrm>
        </p:spPr>
        <p:txBody>
          <a:bodyPr>
            <a:normAutofit fontScale="92500" lnSpcReduction="10000"/>
          </a:bodyPr>
          <a:lstStyle/>
          <a:p>
            <a:r>
              <a:rPr lang="en-US" dirty="0"/>
              <a:t>Optical Transport Networks (OTN) layers encompass the optical transport section (OTS), optical multiplex section (OMS), and optical channel (OCH).</a:t>
            </a:r>
          </a:p>
          <a:p>
            <a:r>
              <a:rPr lang="en-US" dirty="0"/>
              <a:t>Each OCH (i.e. </a:t>
            </a:r>
            <a:r>
              <a:rPr lang="en-US" dirty="0" err="1"/>
              <a:t>lightpath</a:t>
            </a:r>
            <a:r>
              <a:rPr lang="en-US" dirty="0"/>
              <a:t>) traverses various types of device boards connected in series, such as the fiber segment, optical amplifier (OA), fiber interface unit (FIU), optical multiplexer (OM), optical demultiplexer (OD), optical transponder unit (OTU), etc.</a:t>
            </a:r>
          </a:p>
          <a:p>
            <a:r>
              <a:rPr lang="en-US" dirty="0"/>
              <a:t>OTN control plane harnesses a comprehensive set of rigid alarming mechanisms at each board for monitoring system performance. OTN board will report an alarm to the network management system (NMS).</a:t>
            </a:r>
          </a:p>
          <a:p>
            <a:r>
              <a:rPr lang="en-US" dirty="0"/>
              <a:t>A failure event inevitably leads to an alarm flood, considerably boosting the complexity of alarm analysis and failure localization, particularly in the network domains with many boards such as the OTN.</a:t>
            </a:r>
          </a:p>
        </p:txBody>
      </p:sp>
    </p:spTree>
    <p:extLst>
      <p:ext uri="{BB962C8B-B14F-4D97-AF65-F5344CB8AC3E}">
        <p14:creationId xmlns:p14="http://schemas.microsoft.com/office/powerpoint/2010/main" val="48836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50E364-B0A4-D055-D6C0-1DD67965D2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F48BF1-44ED-DFD6-B89F-EEB4FBC70A47}"/>
              </a:ext>
            </a:extLst>
          </p:cNvPr>
          <p:cNvSpPr>
            <a:spLocks noGrp="1"/>
          </p:cNvSpPr>
          <p:nvPr>
            <p:ph type="title"/>
          </p:nvPr>
        </p:nvSpPr>
        <p:spPr/>
        <p:txBody>
          <a:bodyPr>
            <a:normAutofit fontScale="90000"/>
          </a:bodyPr>
          <a:lstStyle/>
          <a:p>
            <a:r>
              <a:rPr lang="en-US" dirty="0"/>
              <a:t>On Board-level Failure Localization in Optical Transport Networks Using Graph Neural Network</a:t>
            </a:r>
          </a:p>
        </p:txBody>
      </p:sp>
      <p:sp>
        <p:nvSpPr>
          <p:cNvPr id="3" name="Content Placeholder 2">
            <a:extLst>
              <a:ext uri="{FF2B5EF4-FFF2-40B4-BE49-F238E27FC236}">
                <a16:creationId xmlns:a16="http://schemas.microsoft.com/office/drawing/2014/main" id="{86403D41-FCE8-21AC-B929-6CF100C3AFBF}"/>
              </a:ext>
            </a:extLst>
          </p:cNvPr>
          <p:cNvSpPr>
            <a:spLocks noGrp="1"/>
          </p:cNvSpPr>
          <p:nvPr>
            <p:ph idx="1"/>
          </p:nvPr>
        </p:nvSpPr>
        <p:spPr>
          <a:xfrm>
            <a:off x="838200" y="1825624"/>
            <a:ext cx="7198360" cy="4504055"/>
          </a:xfrm>
        </p:spPr>
        <p:txBody>
          <a:bodyPr>
            <a:normAutofit/>
          </a:bodyPr>
          <a:lstStyle/>
          <a:p>
            <a:r>
              <a:rPr lang="en-US" dirty="0"/>
              <a:t>Alarm correlation – an approach to discerning the dependencies among alarms.</a:t>
            </a:r>
          </a:p>
          <a:p>
            <a:r>
              <a:rPr lang="en-US" dirty="0"/>
              <a:t>The failure-alarm propagation phenomenon resulting from a failed tagged board in an FG is portrayed by a Board-Alarm Propagation Tree (BAPT)</a:t>
            </a:r>
          </a:p>
          <a:p>
            <a:endParaRPr lang="en-US" dirty="0"/>
          </a:p>
        </p:txBody>
      </p:sp>
      <p:pic>
        <p:nvPicPr>
          <p:cNvPr id="7" name="Picture 6" descr="A diagram of a line graph&#10;&#10;Description automatically generated with medium confidence">
            <a:extLst>
              <a:ext uri="{FF2B5EF4-FFF2-40B4-BE49-F238E27FC236}">
                <a16:creationId xmlns:a16="http://schemas.microsoft.com/office/drawing/2014/main" id="{29A32924-2C25-B68C-4468-9385C39E36C4}"/>
              </a:ext>
            </a:extLst>
          </p:cNvPr>
          <p:cNvPicPr>
            <a:picLocks noChangeAspect="1"/>
          </p:cNvPicPr>
          <p:nvPr/>
        </p:nvPicPr>
        <p:blipFill>
          <a:blip r:embed="rId2"/>
          <a:stretch>
            <a:fillRect/>
          </a:stretch>
        </p:blipFill>
        <p:spPr>
          <a:xfrm>
            <a:off x="7904480" y="1568768"/>
            <a:ext cx="4287520" cy="5197792"/>
          </a:xfrm>
          <a:prstGeom prst="rect">
            <a:avLst/>
          </a:prstGeom>
        </p:spPr>
      </p:pic>
    </p:spTree>
    <p:extLst>
      <p:ext uri="{BB962C8B-B14F-4D97-AF65-F5344CB8AC3E}">
        <p14:creationId xmlns:p14="http://schemas.microsoft.com/office/powerpoint/2010/main" val="1505238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0CE0A-F13C-708C-8F6B-74C5191C03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A4625-39C4-BE3E-32C7-8FE38E9FC4A2}"/>
              </a:ext>
            </a:extLst>
          </p:cNvPr>
          <p:cNvSpPr>
            <a:spLocks noGrp="1"/>
          </p:cNvSpPr>
          <p:nvPr>
            <p:ph type="title"/>
          </p:nvPr>
        </p:nvSpPr>
        <p:spPr/>
        <p:txBody>
          <a:bodyPr>
            <a:normAutofit fontScale="90000"/>
          </a:bodyPr>
          <a:lstStyle/>
          <a:p>
            <a:r>
              <a:rPr lang="en-US" dirty="0"/>
              <a:t>On Board-level Failure Localization in Optical Transport Networks Using Graph Neural Network</a:t>
            </a:r>
          </a:p>
        </p:txBody>
      </p:sp>
      <p:sp>
        <p:nvSpPr>
          <p:cNvPr id="3" name="Content Placeholder 2">
            <a:extLst>
              <a:ext uri="{FF2B5EF4-FFF2-40B4-BE49-F238E27FC236}">
                <a16:creationId xmlns:a16="http://schemas.microsoft.com/office/drawing/2014/main" id="{3E9DF593-53F3-5517-8F89-40B0974DA8A0}"/>
              </a:ext>
            </a:extLst>
          </p:cNvPr>
          <p:cNvSpPr>
            <a:spLocks noGrp="1"/>
          </p:cNvSpPr>
          <p:nvPr>
            <p:ph idx="1"/>
          </p:nvPr>
        </p:nvSpPr>
        <p:spPr>
          <a:xfrm>
            <a:off x="838200" y="1825624"/>
            <a:ext cx="10515600" cy="4504055"/>
          </a:xfrm>
        </p:spPr>
        <p:txBody>
          <a:bodyPr>
            <a:normAutofit/>
          </a:bodyPr>
          <a:lstStyle/>
          <a:p>
            <a:r>
              <a:rPr lang="en-US" dirty="0"/>
              <a:t>Board-Alarm Propagation Tree based Failure Localization (BAPT-FL) – </a:t>
            </a:r>
          </a:p>
          <a:p>
            <a:pPr lvl="1"/>
            <a:r>
              <a:rPr lang="en-US" dirty="0"/>
              <a:t>During an observation window (OW) of a given network state, the status of each board can change no more than once at the beginning of this OW, i.e., either maintaining normal or transitioning from normal to failed, incurring an alarm set.</a:t>
            </a:r>
          </a:p>
          <a:p>
            <a:pPr lvl="1"/>
            <a:r>
              <a:rPr lang="en-US" dirty="0"/>
              <a:t>define an FG as a tagged board-centric graph that contains all boards functionally related to the tagged one.</a:t>
            </a:r>
          </a:p>
          <a:p>
            <a:pPr lvl="1"/>
            <a:r>
              <a:rPr lang="en-US" dirty="0"/>
              <a:t>Based on an FG, a BAPT represents the tree-shape correlation between the failed tagged board and alarms, where each board/alarm is featured by several attributes including its occurrence time and board type, and alarm type.</a:t>
            </a:r>
          </a:p>
        </p:txBody>
      </p:sp>
    </p:spTree>
    <p:extLst>
      <p:ext uri="{BB962C8B-B14F-4D97-AF65-F5344CB8AC3E}">
        <p14:creationId xmlns:p14="http://schemas.microsoft.com/office/powerpoint/2010/main" val="3272538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6F8FB-1BA1-CACA-EAF4-CCDD759E8F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BCF925-C29E-6B96-9679-22CD01A89CA7}"/>
              </a:ext>
            </a:extLst>
          </p:cNvPr>
          <p:cNvSpPr>
            <a:spLocks noGrp="1"/>
          </p:cNvSpPr>
          <p:nvPr>
            <p:ph type="title"/>
          </p:nvPr>
        </p:nvSpPr>
        <p:spPr/>
        <p:txBody>
          <a:bodyPr>
            <a:normAutofit fontScale="90000"/>
          </a:bodyPr>
          <a:lstStyle/>
          <a:p>
            <a:r>
              <a:rPr lang="en-US" dirty="0"/>
              <a:t>On Board-level Failure Localization in Optical Transport Networks Using Graph Neural Network</a:t>
            </a:r>
          </a:p>
        </p:txBody>
      </p:sp>
      <p:sp>
        <p:nvSpPr>
          <p:cNvPr id="3" name="Content Placeholder 2">
            <a:extLst>
              <a:ext uri="{FF2B5EF4-FFF2-40B4-BE49-F238E27FC236}">
                <a16:creationId xmlns:a16="http://schemas.microsoft.com/office/drawing/2014/main" id="{B19C0C95-E243-ACE9-037B-2BE4F5628EE5}"/>
              </a:ext>
            </a:extLst>
          </p:cNvPr>
          <p:cNvSpPr>
            <a:spLocks noGrp="1"/>
          </p:cNvSpPr>
          <p:nvPr>
            <p:ph idx="1"/>
          </p:nvPr>
        </p:nvSpPr>
        <p:spPr>
          <a:xfrm>
            <a:off x="838200" y="1825624"/>
            <a:ext cx="10515600" cy="4504055"/>
          </a:xfrm>
        </p:spPr>
        <p:txBody>
          <a:bodyPr>
            <a:normAutofit/>
          </a:bodyPr>
          <a:lstStyle/>
          <a:p>
            <a:r>
              <a:rPr lang="en-US" dirty="0"/>
              <a:t>Contributions –</a:t>
            </a:r>
          </a:p>
          <a:p>
            <a:pPr lvl="1"/>
            <a:r>
              <a:rPr lang="en-US" dirty="0"/>
              <a:t>Propose a novel board-level failure localization framework, referred to as BAPT-FL, which leans on a graph edge binary classifier and BAPT modeling approach.</a:t>
            </a:r>
          </a:p>
          <a:p>
            <a:pPr lvl="1"/>
            <a:r>
              <a:rPr lang="en-US" dirty="0"/>
              <a:t>Leverage GNN for building a novel graph edge binary classifier. This classifier offers superior adaptability and generality to versatile network environments by considering both boards and alarms.</a:t>
            </a:r>
          </a:p>
          <a:p>
            <a:pPr lvl="1"/>
            <a:r>
              <a:rPr lang="en-US" dirty="0"/>
              <a:t>Formulate the BAPT formation problem as an ILP to obtain the optimal BAPT(s), fulfilling both failure localization and alarm correlation.</a:t>
            </a:r>
          </a:p>
          <a:p>
            <a:pPr lvl="1"/>
            <a:r>
              <a:rPr lang="en-US" dirty="0"/>
              <a:t>Conduct extensive case studies on single-board and regional failure events to verify the raised BAPT-FL. The results demonstrate its capability of precisely localizing failed device boards in the OTN optical layers.</a:t>
            </a:r>
          </a:p>
        </p:txBody>
      </p:sp>
    </p:spTree>
    <p:extLst>
      <p:ext uri="{BB962C8B-B14F-4D97-AF65-F5344CB8AC3E}">
        <p14:creationId xmlns:p14="http://schemas.microsoft.com/office/powerpoint/2010/main" val="1489075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50385-7178-9171-AC8A-449EB729B5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C11A9B-39BB-1C0F-D286-76FA8A29B5D0}"/>
              </a:ext>
            </a:extLst>
          </p:cNvPr>
          <p:cNvSpPr>
            <a:spLocks noGrp="1"/>
          </p:cNvSpPr>
          <p:nvPr>
            <p:ph type="title"/>
          </p:nvPr>
        </p:nvSpPr>
        <p:spPr/>
        <p:txBody>
          <a:bodyPr>
            <a:normAutofit fontScale="90000"/>
          </a:bodyPr>
          <a:lstStyle/>
          <a:p>
            <a:r>
              <a:rPr lang="en-US" dirty="0"/>
              <a:t>On Board-level Failure Localization in Optical Transport Networks Using Graph Neural Network</a:t>
            </a:r>
          </a:p>
        </p:txBody>
      </p:sp>
      <p:sp>
        <p:nvSpPr>
          <p:cNvPr id="3" name="Content Placeholder 2">
            <a:extLst>
              <a:ext uri="{FF2B5EF4-FFF2-40B4-BE49-F238E27FC236}">
                <a16:creationId xmlns:a16="http://schemas.microsoft.com/office/drawing/2014/main" id="{A51CFB65-17E9-4791-7B3D-482D4F0C2704}"/>
              </a:ext>
            </a:extLst>
          </p:cNvPr>
          <p:cNvSpPr>
            <a:spLocks noGrp="1"/>
          </p:cNvSpPr>
          <p:nvPr>
            <p:ph idx="1"/>
          </p:nvPr>
        </p:nvSpPr>
        <p:spPr>
          <a:xfrm>
            <a:off x="838200" y="1825624"/>
            <a:ext cx="10515600" cy="4504055"/>
          </a:xfrm>
        </p:spPr>
        <p:txBody>
          <a:bodyPr>
            <a:normAutofit/>
          </a:bodyPr>
          <a:lstStyle/>
          <a:p>
            <a:r>
              <a:rPr lang="en-US" dirty="0"/>
              <a:t>Proposed BAPT-FL Framework –</a:t>
            </a:r>
          </a:p>
          <a:p>
            <a:pPr lvl="1"/>
            <a:endParaRPr lang="en-US" dirty="0"/>
          </a:p>
        </p:txBody>
      </p:sp>
      <p:pic>
        <p:nvPicPr>
          <p:cNvPr id="5" name="Picture 4" descr="A diagram of a data flow&#10;&#10;Description automatically generated with medium confidence">
            <a:extLst>
              <a:ext uri="{FF2B5EF4-FFF2-40B4-BE49-F238E27FC236}">
                <a16:creationId xmlns:a16="http://schemas.microsoft.com/office/drawing/2014/main" id="{817802EC-2547-236E-AAAF-2156636E74F8}"/>
              </a:ext>
            </a:extLst>
          </p:cNvPr>
          <p:cNvPicPr>
            <a:picLocks noChangeAspect="1"/>
          </p:cNvPicPr>
          <p:nvPr/>
        </p:nvPicPr>
        <p:blipFill>
          <a:blip r:embed="rId2"/>
          <a:stretch>
            <a:fillRect/>
          </a:stretch>
        </p:blipFill>
        <p:spPr>
          <a:xfrm>
            <a:off x="1742439" y="2511586"/>
            <a:ext cx="8551821" cy="3513294"/>
          </a:xfrm>
          <a:prstGeom prst="rect">
            <a:avLst/>
          </a:prstGeom>
        </p:spPr>
      </p:pic>
    </p:spTree>
    <p:extLst>
      <p:ext uri="{BB962C8B-B14F-4D97-AF65-F5344CB8AC3E}">
        <p14:creationId xmlns:p14="http://schemas.microsoft.com/office/powerpoint/2010/main" val="1506363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63466-9AC6-DDC1-65CF-7A5CE91156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7C5BCD-9EE9-EBBB-60CC-70975FB11493}"/>
              </a:ext>
            </a:extLst>
          </p:cNvPr>
          <p:cNvSpPr>
            <a:spLocks noGrp="1"/>
          </p:cNvSpPr>
          <p:nvPr>
            <p:ph type="title"/>
          </p:nvPr>
        </p:nvSpPr>
        <p:spPr/>
        <p:txBody>
          <a:bodyPr>
            <a:normAutofit fontScale="90000"/>
          </a:bodyPr>
          <a:lstStyle/>
          <a:p>
            <a:r>
              <a:rPr lang="en-US" dirty="0"/>
              <a:t>On Board-level Failure Localization in Optical Transport Networks Using Graph Neural Network</a:t>
            </a:r>
          </a:p>
        </p:txBody>
      </p:sp>
      <p:sp>
        <p:nvSpPr>
          <p:cNvPr id="3" name="Content Placeholder 2">
            <a:extLst>
              <a:ext uri="{FF2B5EF4-FFF2-40B4-BE49-F238E27FC236}">
                <a16:creationId xmlns:a16="http://schemas.microsoft.com/office/drawing/2014/main" id="{11A012EF-114D-2ABC-467B-6BA5A44EEC75}"/>
              </a:ext>
            </a:extLst>
          </p:cNvPr>
          <p:cNvSpPr>
            <a:spLocks noGrp="1"/>
          </p:cNvSpPr>
          <p:nvPr>
            <p:ph idx="1"/>
          </p:nvPr>
        </p:nvSpPr>
        <p:spPr>
          <a:xfrm>
            <a:off x="838200" y="1825624"/>
            <a:ext cx="10515600" cy="4504055"/>
          </a:xfrm>
        </p:spPr>
        <p:txBody>
          <a:bodyPr>
            <a:normAutofit/>
          </a:bodyPr>
          <a:lstStyle/>
          <a:p>
            <a:r>
              <a:rPr lang="en-US" dirty="0"/>
              <a:t>Proposed BAPT-FL Framework –</a:t>
            </a:r>
          </a:p>
          <a:p>
            <a:pPr lvl="1"/>
            <a:r>
              <a:rPr lang="en-US" dirty="0"/>
              <a:t>Feature Extraction – </a:t>
            </a:r>
          </a:p>
          <a:p>
            <a:pPr lvl="2"/>
            <a:r>
              <a:rPr lang="en-US" dirty="0"/>
              <a:t>The raw dataset is composed of historical observations collected from a set of OWs.</a:t>
            </a:r>
          </a:p>
          <a:p>
            <a:pPr lvl="2"/>
            <a:r>
              <a:rPr lang="en-US" dirty="0"/>
              <a:t>The network topology, traffic distribution, alarm set, failure event, and BAPTs are observed.</a:t>
            </a:r>
          </a:p>
          <a:p>
            <a:pPr lvl="2"/>
            <a:r>
              <a:rPr lang="en-US" dirty="0"/>
              <a:t>A feature space with dimensions including time, network topology, traffic distribution, and board/alarm attributes, given below:</a:t>
            </a:r>
          </a:p>
          <a:p>
            <a:pPr lvl="3"/>
            <a:r>
              <a:rPr lang="en-US" dirty="0"/>
              <a:t>For each vertex within a BAPT, board type, alarm type, and layer information are considered.</a:t>
            </a:r>
          </a:p>
          <a:p>
            <a:pPr lvl="3"/>
            <a:r>
              <a:rPr lang="en-US" dirty="0"/>
              <a:t>For each edge within a BAPT, occurrence time gap, physical distance, hop distance, </a:t>
            </a:r>
            <a:r>
              <a:rPr lang="en-US" dirty="0" err="1"/>
              <a:t>lightpath</a:t>
            </a:r>
            <a:r>
              <a:rPr lang="en-US" dirty="0"/>
              <a:t> label are extracted.</a:t>
            </a:r>
          </a:p>
          <a:p>
            <a:pPr lvl="2"/>
            <a:r>
              <a:rPr lang="en-US" dirty="0"/>
              <a:t>This mapped BAPT to the feature will be used for training the graph edge binary classifier.</a:t>
            </a:r>
          </a:p>
          <a:p>
            <a:pPr lvl="3"/>
            <a:endParaRPr lang="en-US" dirty="0"/>
          </a:p>
          <a:p>
            <a:pPr lvl="2"/>
            <a:endParaRPr lang="en-US" dirty="0"/>
          </a:p>
        </p:txBody>
      </p:sp>
    </p:spTree>
    <p:extLst>
      <p:ext uri="{BB962C8B-B14F-4D97-AF65-F5344CB8AC3E}">
        <p14:creationId xmlns:p14="http://schemas.microsoft.com/office/powerpoint/2010/main" val="396296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5809</TotalTime>
  <Words>2477</Words>
  <Application>Microsoft Macintosh PowerPoint</Application>
  <PresentationFormat>Widescreen</PresentationFormat>
  <Paragraphs>140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Arial</vt:lpstr>
      <vt:lpstr>Calibri</vt:lpstr>
      <vt:lpstr>Calibri Light</vt:lpstr>
      <vt:lpstr>Office Theme</vt:lpstr>
      <vt:lpstr>Review paper – DRCN 2024</vt:lpstr>
      <vt:lpstr>Index </vt:lpstr>
      <vt:lpstr>On Board-level Failure Localization in Optical Transport Networks Using Graph Neural Network</vt:lpstr>
      <vt:lpstr>On Board-level Failure Localization in Optical Transport Networks Using Graph Neural Network</vt:lpstr>
      <vt:lpstr>On Board-level Failure Localization in Optical Transport Networks Using Graph Neural Network</vt:lpstr>
      <vt:lpstr>On Board-level Failure Localization in Optical Transport Networks Using Graph Neural Network</vt:lpstr>
      <vt:lpstr>On Board-level Failure Localization in Optical Transport Networks Using Graph Neural Network</vt:lpstr>
      <vt:lpstr>On Board-level Failure Localization in Optical Transport Networks Using Graph Neural Network</vt:lpstr>
      <vt:lpstr>On Board-level Failure Localization in Optical Transport Networks Using Graph Neural Network</vt:lpstr>
      <vt:lpstr>On Board-level Failure Localization in Optical Transport Networks Using Graph Neural Network</vt:lpstr>
      <vt:lpstr>On Board-level Failure Localization in Optical Transport Networks Using Graph Neural Network</vt:lpstr>
      <vt:lpstr>On Board-level Failure Localization in Optical Transport Networks Using Graph Neural Network</vt:lpstr>
      <vt:lpstr>On Board-level Failure Localization in Optical Transport Networks Using Graph Neural Network</vt:lpstr>
      <vt:lpstr>On Board-level Failure Localization in Optical Transport Networks Using Graph Neural Network</vt:lpstr>
      <vt:lpstr>On Board-level Failure Localization in Optical Transport Networks Using Graph Neural Network</vt:lpstr>
      <vt:lpstr>Energy Consumption Analysis of NIST Selected Post-Quantum Digital Signature Algorithms for Quantum Secure Communications</vt:lpstr>
      <vt:lpstr>Energy Consumption Analysis of NIST Selected Post-Quantum Digital Signature Algorithms for Quantum Secure Communications</vt:lpstr>
      <vt:lpstr>Energy Consumption Analysis of NIST Selected Post-Quantum Digital Signature Algorithms for Quantum Secure Communications</vt:lpstr>
      <vt:lpstr>Energy Consumption Analysis of NIST Selected Post-Quantum Digital Signature Algorithms for Quantum Secure Communications</vt:lpstr>
      <vt:lpstr>Energy Consumption Analysis of NIST Selected Post-Quantum Digital Signature Algorithms for Quantum Secure Communications</vt:lpstr>
      <vt:lpstr>Energy Consumption Analysis of NIST Selected Post-Quantum Digital Signature Algorithms for Quantum Secure Communications</vt:lpstr>
      <vt:lpstr>Energy Consumption Analysis of NIST Selected Post-Quantum Digital Signature Algorithms for Quantum Secure Communications</vt:lpstr>
      <vt:lpstr>Energy Consumption Analysis of NIST Selected Post-Quantum Digital Signature Algorithms for Quantum Secure Communications</vt:lpstr>
      <vt:lpstr>Energy Consumption Analysis of NIST Selected Post-Quantum Digital Signature Algorithms for Quantum Secure Communications</vt:lpstr>
      <vt:lpstr>Energy Consumption Analysis of NIST Selected Post-Quantum Digital Signature Algorithms for Quantum Secure Communications</vt:lpstr>
      <vt:lpstr>Energy Consumption Analysis of NIST Selected Post-Quantum Digital Signature Algorithms for Quantum Secure Communications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paper – DRCN 2024</dc:title>
  <dc:creator>Khanure, Divya</dc:creator>
  <cp:lastModifiedBy>Khanure, Divya</cp:lastModifiedBy>
  <cp:revision>13</cp:revision>
  <dcterms:created xsi:type="dcterms:W3CDTF">2024-02-04T01:27:14Z</dcterms:created>
  <dcterms:modified xsi:type="dcterms:W3CDTF">2024-02-08T02:17:03Z</dcterms:modified>
</cp:coreProperties>
</file>