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92"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512"/>
  </p:normalViewPr>
  <p:slideViewPr>
    <p:cSldViewPr snapToGrid="0">
      <p:cViewPr varScale="1">
        <p:scale>
          <a:sx n="94" d="100"/>
          <a:sy n="94" d="100"/>
        </p:scale>
        <p:origin x="216"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81F9-69B3-205E-2FEB-0A7B47C2A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7B1AF5-349E-B28D-A5B6-7A7188722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75ABD5-41C4-8CE0-2F8B-10091978F549}"/>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5" name="Footer Placeholder 4">
            <a:extLst>
              <a:ext uri="{FF2B5EF4-FFF2-40B4-BE49-F238E27FC236}">
                <a16:creationId xmlns:a16="http://schemas.microsoft.com/office/drawing/2014/main" id="{4F5FB8D3-5E08-071A-F299-D6F7ED17D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8F72F-15EF-F667-6F32-CB5472CCA629}"/>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29355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21EA-0763-A39F-A3C6-0E7885CBCE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88ED8-1E4C-0A67-87CC-C91EDE2B9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B4A41-CA71-CC18-6758-25401F371AB8}"/>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5" name="Footer Placeholder 4">
            <a:extLst>
              <a:ext uri="{FF2B5EF4-FFF2-40B4-BE49-F238E27FC236}">
                <a16:creationId xmlns:a16="http://schemas.microsoft.com/office/drawing/2014/main" id="{CE012ACB-D906-E336-7AFA-3028E4BB8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4C401-44FC-32CF-4328-FBE3FDABDA1C}"/>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293914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D6AD54-555A-758A-98D4-A7D336AEA5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D52B2E-FFEF-6940-08DD-79F9A0E065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7E110-B0B6-D050-C8F8-837965AAA044}"/>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5" name="Footer Placeholder 4">
            <a:extLst>
              <a:ext uri="{FF2B5EF4-FFF2-40B4-BE49-F238E27FC236}">
                <a16:creationId xmlns:a16="http://schemas.microsoft.com/office/drawing/2014/main" id="{2829E02A-65DA-356E-C38E-08B7A1188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D1823-A090-25CD-FB5A-86BDDCF55FE3}"/>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421164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A08E-9675-46D0-1AA0-58843E2E47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3EDBE-FBAD-410A-E37A-B1D508AFA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D04C3-8519-1840-F992-4E07E4FABE02}"/>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5" name="Footer Placeholder 4">
            <a:extLst>
              <a:ext uri="{FF2B5EF4-FFF2-40B4-BE49-F238E27FC236}">
                <a16:creationId xmlns:a16="http://schemas.microsoft.com/office/drawing/2014/main" id="{A82B46BE-934F-1A53-1F16-323727E3D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3B9A0-1874-413D-AE7B-5E51266717E3}"/>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110186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FC0D-2E98-4366-FA64-F34FB97F6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FCDA7-8369-82D5-E96B-7972A96FA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5DE424-3AF0-83D2-8936-BF984DB74525}"/>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5" name="Footer Placeholder 4">
            <a:extLst>
              <a:ext uri="{FF2B5EF4-FFF2-40B4-BE49-F238E27FC236}">
                <a16:creationId xmlns:a16="http://schemas.microsoft.com/office/drawing/2014/main" id="{4D8203DF-CD29-12B8-E268-19EC6C18F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6B045-5986-8DFE-EDD0-45B04EFFFE2D}"/>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373812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541C-FAD2-B8C2-7170-A1A152589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6F191-E9C3-B6BF-CB42-AB617FF81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9F03F8-9331-EDDF-BCBE-D3F9B2917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C4659F-B53E-2DCC-238B-B906E60CC83E}"/>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6" name="Footer Placeholder 5">
            <a:extLst>
              <a:ext uri="{FF2B5EF4-FFF2-40B4-BE49-F238E27FC236}">
                <a16:creationId xmlns:a16="http://schemas.microsoft.com/office/drawing/2014/main" id="{88CF5667-7AFF-F69A-75FB-01185D5CD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8CF6D-5BC7-A37D-0BD4-60D876752ED9}"/>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98917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5134-0B9A-3EAE-EF1F-C8508C9C39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6DCFA7-C412-48F5-3D30-95E68D980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8C5D9-1C19-DAA3-0F4C-65E2C620F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73C172-A90C-2902-EBA9-4CAE74190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FC9C14-4740-ECA3-1C7F-E561CD953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F408DD-AD47-5AEF-30C4-7AB934413145}"/>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8" name="Footer Placeholder 7">
            <a:extLst>
              <a:ext uri="{FF2B5EF4-FFF2-40B4-BE49-F238E27FC236}">
                <a16:creationId xmlns:a16="http://schemas.microsoft.com/office/drawing/2014/main" id="{BAE73BE2-D27F-0D2D-3AF1-591116020F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9378C7-C914-4F35-98C0-9205D700FD58}"/>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379931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5BF1-C24D-4C74-994D-8DC11DC913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F9096D-BD8E-1E86-8083-2404EBF513FC}"/>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4" name="Footer Placeholder 3">
            <a:extLst>
              <a:ext uri="{FF2B5EF4-FFF2-40B4-BE49-F238E27FC236}">
                <a16:creationId xmlns:a16="http://schemas.microsoft.com/office/drawing/2014/main" id="{CDFFA16C-7FB2-8139-0AF5-61E4B7C6AA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C67136-E31E-0724-D693-EB50301C5228}"/>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396455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6B2D10-8E33-C0EA-8788-2D7DCAB97AA6}"/>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3" name="Footer Placeholder 2">
            <a:extLst>
              <a:ext uri="{FF2B5EF4-FFF2-40B4-BE49-F238E27FC236}">
                <a16:creationId xmlns:a16="http://schemas.microsoft.com/office/drawing/2014/main" id="{D4306835-29B5-E424-9572-B981D0B3E2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2D47AE-B31D-496C-B742-1BC09711865F}"/>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23339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DAD1-EC84-FABE-87E4-280C08ED5E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2EC46F-8205-5BCF-DA9F-B21437A78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BE9C6-5169-11C7-94C6-2F890EA2D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3956F-3298-821F-A331-4E905878CBD8}"/>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6" name="Footer Placeholder 5">
            <a:extLst>
              <a:ext uri="{FF2B5EF4-FFF2-40B4-BE49-F238E27FC236}">
                <a16:creationId xmlns:a16="http://schemas.microsoft.com/office/drawing/2014/main" id="{34B68AE0-B2F8-AF24-2DD5-7F739B20C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D85D2-5FC1-EAD5-9A69-3DE61DDF96AA}"/>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262647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E532-B07B-A64D-FC65-32D3BF1E5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61C489-6F16-279E-CD43-C0C01BAAF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323B36-348A-9ECB-C72F-8C700A317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C3B35-DBA9-8208-C4DC-14D2FF8DEA61}"/>
              </a:ext>
            </a:extLst>
          </p:cNvPr>
          <p:cNvSpPr>
            <a:spLocks noGrp="1"/>
          </p:cNvSpPr>
          <p:nvPr>
            <p:ph type="dt" sz="half" idx="10"/>
          </p:nvPr>
        </p:nvSpPr>
        <p:spPr/>
        <p:txBody>
          <a:bodyPr/>
          <a:lstStyle/>
          <a:p>
            <a:fld id="{00AF9CCD-C8A7-0A4D-9D12-D2915717D1B2}" type="datetimeFigureOut">
              <a:rPr lang="en-US" smtClean="0"/>
              <a:t>2/1/24</a:t>
            </a:fld>
            <a:endParaRPr lang="en-US"/>
          </a:p>
        </p:txBody>
      </p:sp>
      <p:sp>
        <p:nvSpPr>
          <p:cNvPr id="6" name="Footer Placeholder 5">
            <a:extLst>
              <a:ext uri="{FF2B5EF4-FFF2-40B4-BE49-F238E27FC236}">
                <a16:creationId xmlns:a16="http://schemas.microsoft.com/office/drawing/2014/main" id="{30CEE7A6-F52A-8F7E-EDDE-DB93D546F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EC608-D647-A318-CD45-A6979ACC17CE}"/>
              </a:ext>
            </a:extLst>
          </p:cNvPr>
          <p:cNvSpPr>
            <a:spLocks noGrp="1"/>
          </p:cNvSpPr>
          <p:nvPr>
            <p:ph type="sldNum" sz="quarter" idx="12"/>
          </p:nvPr>
        </p:nvSpPr>
        <p:spPr/>
        <p:txBody>
          <a:bodyPr/>
          <a:lstStyle/>
          <a:p>
            <a:fld id="{F0CAF37B-7166-3048-A3EF-1A21FC01046E}" type="slidenum">
              <a:rPr lang="en-US" smtClean="0"/>
              <a:t>‹#›</a:t>
            </a:fld>
            <a:endParaRPr lang="en-US"/>
          </a:p>
        </p:txBody>
      </p:sp>
    </p:spTree>
    <p:extLst>
      <p:ext uri="{BB962C8B-B14F-4D97-AF65-F5344CB8AC3E}">
        <p14:creationId xmlns:p14="http://schemas.microsoft.com/office/powerpoint/2010/main" val="296722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25B2F-A5C9-4052-4B81-4E66E77CB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22DE74-47B1-733F-0E70-AB79DCE0F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E8FF1-FF6C-7CF5-FB6F-300E7B79C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F9CCD-C8A7-0A4D-9D12-D2915717D1B2}" type="datetimeFigureOut">
              <a:rPr lang="en-US" smtClean="0"/>
              <a:t>2/1/24</a:t>
            </a:fld>
            <a:endParaRPr lang="en-US"/>
          </a:p>
        </p:txBody>
      </p:sp>
      <p:sp>
        <p:nvSpPr>
          <p:cNvPr id="5" name="Footer Placeholder 4">
            <a:extLst>
              <a:ext uri="{FF2B5EF4-FFF2-40B4-BE49-F238E27FC236}">
                <a16:creationId xmlns:a16="http://schemas.microsoft.com/office/drawing/2014/main" id="{A5E11593-B078-39C5-0344-54D5063A9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C16FC9-9E28-1DF6-64B6-1202AE62C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AF37B-7166-3048-A3EF-1A21FC01046E}" type="slidenum">
              <a:rPr lang="en-US" smtClean="0"/>
              <a:t>‹#›</a:t>
            </a:fld>
            <a:endParaRPr lang="en-US"/>
          </a:p>
        </p:txBody>
      </p:sp>
    </p:spTree>
    <p:extLst>
      <p:ext uri="{BB962C8B-B14F-4D97-AF65-F5344CB8AC3E}">
        <p14:creationId xmlns:p14="http://schemas.microsoft.com/office/powerpoint/2010/main" val="3014863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DE45-6F14-C51D-F3CF-5D594143BEBF}"/>
              </a:ext>
            </a:extLst>
          </p:cNvPr>
          <p:cNvSpPr>
            <a:spLocks noGrp="1"/>
          </p:cNvSpPr>
          <p:nvPr>
            <p:ph type="ctrTitle"/>
          </p:nvPr>
        </p:nvSpPr>
        <p:spPr/>
        <p:txBody>
          <a:bodyPr/>
          <a:lstStyle/>
          <a:p>
            <a:r>
              <a:rPr lang="en-US" dirty="0"/>
              <a:t>Papers</a:t>
            </a:r>
          </a:p>
        </p:txBody>
      </p:sp>
      <p:sp>
        <p:nvSpPr>
          <p:cNvPr id="3" name="Subtitle 2">
            <a:extLst>
              <a:ext uri="{FF2B5EF4-FFF2-40B4-BE49-F238E27FC236}">
                <a16:creationId xmlns:a16="http://schemas.microsoft.com/office/drawing/2014/main" id="{6BA5EE41-8A06-4E23-B574-00C35BA5E337}"/>
              </a:ext>
            </a:extLst>
          </p:cNvPr>
          <p:cNvSpPr>
            <a:spLocks noGrp="1"/>
          </p:cNvSpPr>
          <p:nvPr>
            <p:ph type="subTitle" idx="1"/>
          </p:nvPr>
        </p:nvSpPr>
        <p:spPr/>
        <p:txBody>
          <a:bodyPr/>
          <a:lstStyle/>
          <a:p>
            <a:r>
              <a:rPr lang="en-US" dirty="0" err="1"/>
              <a:t>Divya</a:t>
            </a:r>
            <a:r>
              <a:rPr lang="en-US" dirty="0"/>
              <a:t> </a:t>
            </a:r>
            <a:r>
              <a:rPr lang="en-US" dirty="0" err="1"/>
              <a:t>Khanure</a:t>
            </a:r>
            <a:r>
              <a:rPr lang="en-US" dirty="0"/>
              <a:t> (DXK210081)</a:t>
            </a:r>
          </a:p>
        </p:txBody>
      </p:sp>
    </p:spTree>
    <p:extLst>
      <p:ext uri="{BB962C8B-B14F-4D97-AF65-F5344CB8AC3E}">
        <p14:creationId xmlns:p14="http://schemas.microsoft.com/office/powerpoint/2010/main" val="262756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CE4B9-EC6B-E0F0-B981-568F398DC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17581-733B-526A-6D87-FA5FC1EFA375}"/>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CBD4CB9C-A80A-F5D5-5011-E06CDE15764A}"/>
              </a:ext>
            </a:extLst>
          </p:cNvPr>
          <p:cNvSpPr>
            <a:spLocks noGrp="1"/>
          </p:cNvSpPr>
          <p:nvPr>
            <p:ph idx="1"/>
          </p:nvPr>
        </p:nvSpPr>
        <p:spPr>
          <a:xfrm>
            <a:off x="838200" y="1825625"/>
            <a:ext cx="10337800" cy="4351338"/>
          </a:xfrm>
        </p:spPr>
        <p:txBody>
          <a:bodyPr>
            <a:normAutofit/>
          </a:bodyPr>
          <a:lstStyle/>
          <a:p>
            <a:pPr marL="466725" lvl="1" indent="-457200"/>
            <a:r>
              <a:rPr lang="en-US" dirty="0"/>
              <a:t>Routing and spectrum assignment algorithm based on SOFM:</a:t>
            </a:r>
          </a:p>
          <a:p>
            <a:pPr marL="923925" lvl="2" indent="-457200"/>
            <a:r>
              <a:rPr lang="en-US" dirty="0"/>
              <a:t>Link Quality Assessment Based on SOFM From Core Level – </a:t>
            </a:r>
          </a:p>
          <a:p>
            <a:pPr marL="1381125" lvl="3" indent="-457200"/>
            <a:r>
              <a:rPr lang="en-US" dirty="0"/>
              <a:t>For a TA-MCF network –</a:t>
            </a:r>
          </a:p>
          <a:p>
            <a:pPr marL="1838325" lvl="4" indent="-457200">
              <a:buFont typeface="+mj-lt"/>
              <a:buAutoNum type="arabicPeriod"/>
            </a:pPr>
            <a:r>
              <a:rPr lang="en-US" dirty="0"/>
              <a:t>7 cores are deployed</a:t>
            </a:r>
          </a:p>
          <a:p>
            <a:pPr marL="1838325" lvl="4" indent="-457200">
              <a:buFont typeface="+mj-lt"/>
              <a:buAutoNum type="arabicPeriod"/>
            </a:pPr>
            <a:r>
              <a:rPr lang="en-US" dirty="0"/>
              <a:t>Input - The service S has </a:t>
            </a:r>
            <a:r>
              <a:rPr lang="en-US" sz="1800" dirty="0">
                <a:effectLst/>
                <a:latin typeface="Times"/>
              </a:rPr>
              <a:t>service index, the source node, destination node, crosstalk threshold which is determined by the selected modulation format, and number of slots consistent with the service bandwidth requirement.</a:t>
            </a:r>
          </a:p>
          <a:p>
            <a:pPr marL="1838325" lvl="4" indent="-457200">
              <a:buFont typeface="+mj-lt"/>
              <a:buAutoNum type="arabicPeriod"/>
            </a:pPr>
            <a:r>
              <a:rPr lang="en-US" dirty="0">
                <a:latin typeface="Times"/>
              </a:rPr>
              <a:t>Output - The Link L has link length, </a:t>
            </a:r>
            <a:r>
              <a:rPr lang="en-US" sz="1800" dirty="0">
                <a:effectLst/>
                <a:latin typeface="Times"/>
              </a:rPr>
              <a:t>selected core, number of services carried in </a:t>
            </a:r>
            <a:r>
              <a:rPr lang="en-US" dirty="0">
                <a:latin typeface="CMMI10"/>
              </a:rPr>
              <a:t>selected core, available bandwidth, resource utilization, crosstalk and BER evaluation, and fragmentation degree.</a:t>
            </a:r>
          </a:p>
        </p:txBody>
      </p:sp>
    </p:spTree>
    <p:extLst>
      <p:ext uri="{BB962C8B-B14F-4D97-AF65-F5344CB8AC3E}">
        <p14:creationId xmlns:p14="http://schemas.microsoft.com/office/powerpoint/2010/main" val="202609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788-1611-ECAD-B939-7F7908629E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EF7B2-21F2-F92D-177E-2ACE8B914192}"/>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69E0C7EE-0B1F-8EF6-101E-B363CB2450A8}"/>
              </a:ext>
            </a:extLst>
          </p:cNvPr>
          <p:cNvSpPr>
            <a:spLocks noGrp="1"/>
          </p:cNvSpPr>
          <p:nvPr>
            <p:ph idx="1"/>
          </p:nvPr>
        </p:nvSpPr>
        <p:spPr>
          <a:xfrm>
            <a:off x="838200" y="1825625"/>
            <a:ext cx="10337800" cy="4351338"/>
          </a:xfrm>
        </p:spPr>
        <p:txBody>
          <a:bodyPr>
            <a:normAutofit/>
          </a:bodyPr>
          <a:lstStyle/>
          <a:p>
            <a:pPr marL="466725" lvl="1" indent="-457200"/>
            <a:r>
              <a:rPr lang="en-US" dirty="0"/>
              <a:t>Routing and spectrum assignment algorithm based on SOFM:</a:t>
            </a:r>
          </a:p>
          <a:p>
            <a:pPr marL="923925" lvl="2" indent="-457200"/>
            <a:r>
              <a:rPr lang="en-US" dirty="0"/>
              <a:t>RCSA Based on LQA-SOFM</a:t>
            </a:r>
            <a:r>
              <a:rPr lang="en-US" dirty="0">
                <a:latin typeface="CMMI10"/>
              </a:rPr>
              <a:t> –</a:t>
            </a:r>
          </a:p>
          <a:p>
            <a:pPr marL="923925" lvl="3" indent="0">
              <a:buNone/>
            </a:pPr>
            <a:r>
              <a:rPr lang="en-US" dirty="0"/>
              <a:t>Step 1: Routing process - When new services arrive at the network, calculate k shortest paths for Service S.</a:t>
            </a:r>
          </a:p>
          <a:p>
            <a:pPr marL="923925" lvl="3" indent="0">
              <a:buNone/>
            </a:pPr>
            <a:r>
              <a:rPr lang="en-US" dirty="0"/>
              <a:t>Step 2: Core selection process - Multi-parameter evaluation is performed for each core </a:t>
            </a:r>
            <a:r>
              <a:rPr lang="en-US" dirty="0" err="1"/>
              <a:t>C</a:t>
            </a:r>
            <a:r>
              <a:rPr lang="en-US" baseline="-25000" dirty="0" err="1"/>
              <a:t>j</a:t>
            </a:r>
            <a:r>
              <a:rPr lang="en-US" dirty="0"/>
              <a:t> on each link L</a:t>
            </a:r>
            <a:r>
              <a:rPr lang="en-US" baseline="-25000" dirty="0"/>
              <a:t>i</a:t>
            </a:r>
            <a:r>
              <a:rPr lang="en-US" dirty="0"/>
              <a:t> of each candidate path. The reordered output of SOFM of the core level for each link is taken.</a:t>
            </a:r>
          </a:p>
          <a:p>
            <a:pPr marL="923925" lvl="3" indent="0">
              <a:buNone/>
            </a:pPr>
            <a:r>
              <a:rPr lang="en-US" dirty="0"/>
              <a:t>Step 3: Spectrum assignment process – For each link, l</a:t>
            </a:r>
            <a:r>
              <a:rPr lang="en-US" baseline="-25000" dirty="0"/>
              <a:t>i </a:t>
            </a:r>
            <a:r>
              <a:rPr lang="en-US" dirty="0"/>
              <a:t>of each candidate path, the free slot blocks in </a:t>
            </a:r>
            <a:r>
              <a:rPr lang="en-US" dirty="0" err="1"/>
              <a:t>C</a:t>
            </a:r>
            <a:r>
              <a:rPr lang="en-US" baseline="-25000" dirty="0" err="1"/>
              <a:t>j</a:t>
            </a:r>
            <a:r>
              <a:rPr lang="en-US" dirty="0"/>
              <a:t> are classified in ascending order of the number of adjacent cores labeled as </a:t>
            </a:r>
            <a:r>
              <a:rPr lang="en-US" dirty="0" err="1"/>
              <a:t>n</a:t>
            </a:r>
            <a:r>
              <a:rPr lang="en-US" baseline="-25000" dirty="0" err="1"/>
              <a:t>c</a:t>
            </a:r>
            <a:r>
              <a:rPr lang="en-US" dirty="0"/>
              <a:t>. The slot block with the smallest </a:t>
            </a:r>
            <a:r>
              <a:rPr lang="en-US" dirty="0" err="1"/>
              <a:t>n</a:t>
            </a:r>
            <a:r>
              <a:rPr lang="en-US" baseline="-25000" dirty="0" err="1"/>
              <a:t>c</a:t>
            </a:r>
            <a:r>
              <a:rPr lang="en-US" dirty="0"/>
              <a:t> will be preferred.</a:t>
            </a:r>
          </a:p>
          <a:p>
            <a:pPr marL="923925" lvl="3" indent="0">
              <a:buNone/>
            </a:pPr>
            <a:r>
              <a:rPr lang="en-US" dirty="0"/>
              <a:t>Step 4: Reclassify the free slot blocks in the selected class with smaller </a:t>
            </a:r>
            <a:r>
              <a:rPr lang="en-US" dirty="0" err="1"/>
              <a:t>n</a:t>
            </a:r>
            <a:r>
              <a:rPr lang="en-US" baseline="-25000" dirty="0" err="1"/>
              <a:t>c</a:t>
            </a:r>
            <a:r>
              <a:rPr lang="en-US" dirty="0"/>
              <a:t> by the number of adjacent cores with the same and opposite directions indicated as n</a:t>
            </a:r>
            <a:r>
              <a:rPr lang="en-US" baseline="-25000" dirty="0"/>
              <a:t>1</a:t>
            </a:r>
            <a:r>
              <a:rPr lang="en-US" dirty="0"/>
              <a:t> and n</a:t>
            </a:r>
            <a:r>
              <a:rPr lang="en-US" baseline="-25000" dirty="0"/>
              <a:t>2</a:t>
            </a:r>
          </a:p>
          <a:p>
            <a:pPr marL="923925" lvl="3" indent="0">
              <a:buNone/>
            </a:pPr>
            <a:r>
              <a:rPr lang="en-US" dirty="0"/>
              <a:t>Select a spectrum and calculate the actual crosstalk and Q values for the new service S. If they meet the requirement, the new service will be served successfully.</a:t>
            </a:r>
          </a:p>
        </p:txBody>
      </p:sp>
    </p:spTree>
    <p:extLst>
      <p:ext uri="{BB962C8B-B14F-4D97-AF65-F5344CB8AC3E}">
        <p14:creationId xmlns:p14="http://schemas.microsoft.com/office/powerpoint/2010/main" val="331622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199B7-F39C-371F-E3FA-982C3D848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81271A-77E4-ADC9-F43B-A1E4E5C43E1D}"/>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26FE34D9-CB95-C184-2F0F-2322DD9B32FE}"/>
              </a:ext>
            </a:extLst>
          </p:cNvPr>
          <p:cNvSpPr>
            <a:spLocks noGrp="1"/>
          </p:cNvSpPr>
          <p:nvPr>
            <p:ph idx="1"/>
          </p:nvPr>
        </p:nvSpPr>
        <p:spPr>
          <a:xfrm>
            <a:off x="838200" y="1825625"/>
            <a:ext cx="6131560" cy="4351338"/>
          </a:xfrm>
        </p:spPr>
        <p:txBody>
          <a:bodyPr>
            <a:normAutofit/>
          </a:bodyPr>
          <a:lstStyle/>
          <a:p>
            <a:pPr marL="466725" lvl="1" indent="-457200"/>
            <a:r>
              <a:rPr lang="en-US" dirty="0"/>
              <a:t>Experimental setup</a:t>
            </a:r>
          </a:p>
          <a:p>
            <a:pPr marL="923925" lvl="2" indent="-457200"/>
            <a:r>
              <a:rPr lang="en-US" dirty="0"/>
              <a:t>Data plane - software-defined core cross-connect (SD-CXC) node model based on the core selective switch developed with OpenFlow agent.</a:t>
            </a:r>
          </a:p>
          <a:p>
            <a:pPr marL="923925" lvl="2" indent="-457200"/>
            <a:r>
              <a:rPr lang="en-US" dirty="0"/>
              <a:t>All nodes are implemented by virtual machines.</a:t>
            </a:r>
          </a:p>
          <a:p>
            <a:pPr marL="923925" lvl="2" indent="-457200"/>
            <a:r>
              <a:rPr lang="en-US" dirty="0"/>
              <a:t>All links are virtualized and equipped with 7-core fibers with available 358 slots for each core.</a:t>
            </a:r>
          </a:p>
          <a:p>
            <a:pPr marL="923925" lvl="2" indent="-457200"/>
            <a:r>
              <a:rPr lang="en-US" dirty="0"/>
              <a:t>Control plane - transport controller is developed by the Boron version of </a:t>
            </a:r>
            <a:r>
              <a:rPr lang="en-US" dirty="0" err="1"/>
              <a:t>OpenDaylight</a:t>
            </a:r>
            <a:r>
              <a:rPr lang="en-US" dirty="0"/>
              <a:t>.</a:t>
            </a:r>
          </a:p>
          <a:p>
            <a:pPr marL="923925" lvl="2" indent="-457200"/>
            <a:r>
              <a:rPr lang="en-US" dirty="0"/>
              <a:t>Application plane - service generator dynamically generates service sequences with different bandwidth granularities including 10 or 40 Gb/s</a:t>
            </a:r>
          </a:p>
        </p:txBody>
      </p:sp>
      <p:pic>
        <p:nvPicPr>
          <p:cNvPr id="5" name="Picture 4" descr="A diagram of a computer network&#10;&#10;Description automatically generated">
            <a:extLst>
              <a:ext uri="{FF2B5EF4-FFF2-40B4-BE49-F238E27FC236}">
                <a16:creationId xmlns:a16="http://schemas.microsoft.com/office/drawing/2014/main" id="{F3E0747D-48DC-DFEC-9719-0E6B23D06B41}"/>
              </a:ext>
            </a:extLst>
          </p:cNvPr>
          <p:cNvPicPr>
            <a:picLocks noChangeAspect="1"/>
          </p:cNvPicPr>
          <p:nvPr/>
        </p:nvPicPr>
        <p:blipFill>
          <a:blip r:embed="rId2"/>
          <a:stretch>
            <a:fillRect/>
          </a:stretch>
        </p:blipFill>
        <p:spPr>
          <a:xfrm>
            <a:off x="6858000" y="1515587"/>
            <a:ext cx="5250552" cy="3773184"/>
          </a:xfrm>
          <a:prstGeom prst="rect">
            <a:avLst/>
          </a:prstGeom>
        </p:spPr>
      </p:pic>
    </p:spTree>
    <p:extLst>
      <p:ext uri="{BB962C8B-B14F-4D97-AF65-F5344CB8AC3E}">
        <p14:creationId xmlns:p14="http://schemas.microsoft.com/office/powerpoint/2010/main" val="268498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B17B9-1E66-64CA-984D-E0FE7B4DE5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40452-2036-F2E7-DCA0-32430F6CEE2F}"/>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BF4F66DF-0338-423D-6E74-AF7725AC022F}"/>
              </a:ext>
            </a:extLst>
          </p:cNvPr>
          <p:cNvSpPr>
            <a:spLocks noGrp="1"/>
          </p:cNvSpPr>
          <p:nvPr>
            <p:ph idx="1"/>
          </p:nvPr>
        </p:nvSpPr>
        <p:spPr>
          <a:xfrm>
            <a:off x="838200" y="1825625"/>
            <a:ext cx="6131560" cy="4351338"/>
          </a:xfrm>
        </p:spPr>
        <p:txBody>
          <a:bodyPr>
            <a:normAutofit/>
          </a:bodyPr>
          <a:lstStyle/>
          <a:p>
            <a:pPr marL="466725" lvl="1" indent="-457200"/>
            <a:r>
              <a:rPr lang="en-US" dirty="0"/>
              <a:t>Compared algorithms</a:t>
            </a:r>
          </a:p>
          <a:p>
            <a:pPr marL="923925" lvl="2" indent="-457200"/>
            <a:r>
              <a:rPr lang="en-US" dirty="0"/>
              <a:t>KSP: k shortest path</a:t>
            </a:r>
          </a:p>
          <a:p>
            <a:pPr marL="923925" lvl="2" indent="-457200"/>
            <a:r>
              <a:rPr lang="en-US" dirty="0"/>
              <a:t>KSP-FF: KSP first fit</a:t>
            </a:r>
          </a:p>
          <a:p>
            <a:pPr marL="923925" lvl="2" indent="-457200"/>
            <a:r>
              <a:rPr lang="en-US" dirty="0"/>
              <a:t>KSP-FF-SC: KSP-FF-spectrum classification</a:t>
            </a:r>
          </a:p>
          <a:p>
            <a:pPr marL="923925" lvl="2" indent="-457200"/>
            <a:r>
              <a:rPr lang="en-US" dirty="0"/>
              <a:t>KSP-NC-FF: KSP-Nonadjacent core-FF</a:t>
            </a:r>
          </a:p>
          <a:p>
            <a:pPr marL="923925" lvl="2" indent="-457200"/>
            <a:r>
              <a:rPr lang="en-US" dirty="0"/>
              <a:t>KSP-SOFM-FF: KSP-Self organizing feature</a:t>
            </a:r>
          </a:p>
          <a:p>
            <a:pPr marL="923925" lvl="3" indent="0">
              <a:buNone/>
            </a:pPr>
            <a:r>
              <a:rPr lang="en-US" dirty="0"/>
              <a:t>		mapping – FF</a:t>
            </a:r>
          </a:p>
          <a:p>
            <a:pPr marL="809625" lvl="2" indent="-342900"/>
            <a:r>
              <a:rPr lang="en-US" dirty="0"/>
              <a:t>  LQA-SOFM-RCSA: Link quality assessment</a:t>
            </a:r>
          </a:p>
          <a:p>
            <a:pPr marL="466725" lvl="2" indent="0">
              <a:buNone/>
            </a:pPr>
            <a:r>
              <a:rPr lang="en-US" dirty="0"/>
              <a:t>			- SOFM - RCSA</a:t>
            </a:r>
          </a:p>
        </p:txBody>
      </p:sp>
      <p:pic>
        <p:nvPicPr>
          <p:cNvPr id="4" name="Picture 3" descr="A table with text on it&#10;&#10;Description automatically generated">
            <a:extLst>
              <a:ext uri="{FF2B5EF4-FFF2-40B4-BE49-F238E27FC236}">
                <a16:creationId xmlns:a16="http://schemas.microsoft.com/office/drawing/2014/main" id="{49D9143A-5807-0A9A-6471-0C8C3433B6DB}"/>
              </a:ext>
            </a:extLst>
          </p:cNvPr>
          <p:cNvPicPr>
            <a:picLocks noChangeAspect="1"/>
          </p:cNvPicPr>
          <p:nvPr/>
        </p:nvPicPr>
        <p:blipFill>
          <a:blip r:embed="rId2"/>
          <a:stretch>
            <a:fillRect/>
          </a:stretch>
        </p:blipFill>
        <p:spPr>
          <a:xfrm>
            <a:off x="6177280" y="1638124"/>
            <a:ext cx="5629042" cy="4726340"/>
          </a:xfrm>
          <a:prstGeom prst="rect">
            <a:avLst/>
          </a:prstGeom>
        </p:spPr>
      </p:pic>
    </p:spTree>
    <p:extLst>
      <p:ext uri="{BB962C8B-B14F-4D97-AF65-F5344CB8AC3E}">
        <p14:creationId xmlns:p14="http://schemas.microsoft.com/office/powerpoint/2010/main" val="28102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62FA9-02CA-7BFE-D5BB-124F3AE4B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ADF76F-E39A-73CA-2BDB-3387B353C533}"/>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C097D73E-B2BC-2296-4FB9-D4371D242BBC}"/>
              </a:ext>
            </a:extLst>
          </p:cNvPr>
          <p:cNvSpPr>
            <a:spLocks noGrp="1"/>
          </p:cNvSpPr>
          <p:nvPr>
            <p:ph idx="1"/>
          </p:nvPr>
        </p:nvSpPr>
        <p:spPr>
          <a:xfrm>
            <a:off x="838200" y="1825625"/>
            <a:ext cx="10033000" cy="4351338"/>
          </a:xfrm>
        </p:spPr>
        <p:txBody>
          <a:bodyPr>
            <a:normAutofit/>
          </a:bodyPr>
          <a:lstStyle/>
          <a:p>
            <a:pPr marL="466725" lvl="1" indent="-457200"/>
            <a:r>
              <a:rPr lang="en-US" dirty="0"/>
              <a:t>Performance Evaluation</a:t>
            </a:r>
          </a:p>
          <a:p>
            <a:pPr marL="923925" lvl="2" indent="-457200">
              <a:buFont typeface="+mj-lt"/>
              <a:buAutoNum type="arabicPeriod"/>
            </a:pPr>
            <a:r>
              <a:rPr lang="en-US" dirty="0"/>
              <a:t>Blocking Probability: in terms of SBR and BBR</a:t>
            </a:r>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466725" lvl="2" indent="0">
              <a:buNone/>
            </a:pPr>
            <a:endParaRPr lang="en-US" dirty="0"/>
          </a:p>
        </p:txBody>
      </p:sp>
      <p:pic>
        <p:nvPicPr>
          <p:cNvPr id="6" name="Picture 5" descr="A graph of different colored lines&#10;&#10;Description automatically generated with medium confidence">
            <a:extLst>
              <a:ext uri="{FF2B5EF4-FFF2-40B4-BE49-F238E27FC236}">
                <a16:creationId xmlns:a16="http://schemas.microsoft.com/office/drawing/2014/main" id="{FA6AA042-2B67-EB75-FBBC-395092789347}"/>
              </a:ext>
            </a:extLst>
          </p:cNvPr>
          <p:cNvPicPr>
            <a:picLocks noChangeAspect="1"/>
          </p:cNvPicPr>
          <p:nvPr/>
        </p:nvPicPr>
        <p:blipFill>
          <a:blip r:embed="rId2"/>
          <a:stretch>
            <a:fillRect/>
          </a:stretch>
        </p:blipFill>
        <p:spPr>
          <a:xfrm>
            <a:off x="1662296" y="2606650"/>
            <a:ext cx="9086984" cy="2747670"/>
          </a:xfrm>
          <a:prstGeom prst="rect">
            <a:avLst/>
          </a:prstGeom>
        </p:spPr>
      </p:pic>
    </p:spTree>
    <p:extLst>
      <p:ext uri="{BB962C8B-B14F-4D97-AF65-F5344CB8AC3E}">
        <p14:creationId xmlns:p14="http://schemas.microsoft.com/office/powerpoint/2010/main" val="134586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9CCF0-2B8F-B26B-D360-DCB83E817D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6E762-FC4B-4F0D-A063-24845D1FDA59}"/>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FED6D1B0-5F95-50B6-4594-AA43FCE6DC51}"/>
              </a:ext>
            </a:extLst>
          </p:cNvPr>
          <p:cNvSpPr>
            <a:spLocks noGrp="1"/>
          </p:cNvSpPr>
          <p:nvPr>
            <p:ph idx="1"/>
          </p:nvPr>
        </p:nvSpPr>
        <p:spPr>
          <a:xfrm>
            <a:off x="838200" y="1825625"/>
            <a:ext cx="10033000" cy="4351338"/>
          </a:xfrm>
        </p:spPr>
        <p:txBody>
          <a:bodyPr>
            <a:normAutofit/>
          </a:bodyPr>
          <a:lstStyle/>
          <a:p>
            <a:pPr marL="466725" lvl="1" indent="-457200"/>
            <a:r>
              <a:rPr lang="en-US" dirty="0"/>
              <a:t>Performance Evaluation</a:t>
            </a:r>
          </a:p>
          <a:p>
            <a:pPr marL="466725" lvl="2" indent="0">
              <a:buNone/>
            </a:pPr>
            <a:r>
              <a:rPr lang="en-US" dirty="0"/>
              <a:t>2.	Fragmentation Degree:</a:t>
            </a:r>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466725" lvl="2" indent="0">
              <a:buNone/>
            </a:pPr>
            <a:endParaRPr lang="en-US" dirty="0"/>
          </a:p>
        </p:txBody>
      </p:sp>
      <p:pic>
        <p:nvPicPr>
          <p:cNvPr id="5" name="Picture 4" descr="A graph of different colors and numbers&#10;&#10;Description automatically generated with medium confidence">
            <a:extLst>
              <a:ext uri="{FF2B5EF4-FFF2-40B4-BE49-F238E27FC236}">
                <a16:creationId xmlns:a16="http://schemas.microsoft.com/office/drawing/2014/main" id="{18522E7E-8F84-67E3-7F03-37507CE28196}"/>
              </a:ext>
            </a:extLst>
          </p:cNvPr>
          <p:cNvPicPr>
            <a:picLocks noChangeAspect="1"/>
          </p:cNvPicPr>
          <p:nvPr/>
        </p:nvPicPr>
        <p:blipFill>
          <a:blip r:embed="rId2"/>
          <a:stretch>
            <a:fillRect/>
          </a:stretch>
        </p:blipFill>
        <p:spPr>
          <a:xfrm>
            <a:off x="1968500" y="2546350"/>
            <a:ext cx="7772400" cy="3462950"/>
          </a:xfrm>
          <a:prstGeom prst="rect">
            <a:avLst/>
          </a:prstGeom>
        </p:spPr>
      </p:pic>
    </p:spTree>
    <p:extLst>
      <p:ext uri="{BB962C8B-B14F-4D97-AF65-F5344CB8AC3E}">
        <p14:creationId xmlns:p14="http://schemas.microsoft.com/office/powerpoint/2010/main" val="374211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C6016-9E0B-1ADE-5120-7C2433A18F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2C0B9-6D2B-542E-29A8-25D96D464E1B}"/>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643A9793-BD28-F7BC-AD0D-EA0132B4FEA2}"/>
              </a:ext>
            </a:extLst>
          </p:cNvPr>
          <p:cNvSpPr>
            <a:spLocks noGrp="1"/>
          </p:cNvSpPr>
          <p:nvPr>
            <p:ph idx="1"/>
          </p:nvPr>
        </p:nvSpPr>
        <p:spPr>
          <a:xfrm>
            <a:off x="838200" y="1825625"/>
            <a:ext cx="10033000" cy="4351338"/>
          </a:xfrm>
        </p:spPr>
        <p:txBody>
          <a:bodyPr>
            <a:normAutofit/>
          </a:bodyPr>
          <a:lstStyle/>
          <a:p>
            <a:pPr marL="466725" lvl="1" indent="-457200"/>
            <a:r>
              <a:rPr lang="en-US" dirty="0"/>
              <a:t>Performance Evaluation</a:t>
            </a:r>
          </a:p>
          <a:p>
            <a:pPr marL="466725" lvl="2" indent="0">
              <a:buNone/>
            </a:pPr>
            <a:r>
              <a:rPr lang="en-US" dirty="0"/>
              <a:t>3.	Resource Utilization:</a:t>
            </a:r>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466725" lvl="2" indent="0">
              <a:buNone/>
            </a:pPr>
            <a:endParaRPr lang="en-US" dirty="0"/>
          </a:p>
        </p:txBody>
      </p:sp>
      <p:pic>
        <p:nvPicPr>
          <p:cNvPr id="6" name="Picture 5" descr="A graph of different colored lines&#10;&#10;Description automatically generated with medium confidence">
            <a:extLst>
              <a:ext uri="{FF2B5EF4-FFF2-40B4-BE49-F238E27FC236}">
                <a16:creationId xmlns:a16="http://schemas.microsoft.com/office/drawing/2014/main" id="{2C664265-9294-9742-4801-C6E3853A25DF}"/>
              </a:ext>
            </a:extLst>
          </p:cNvPr>
          <p:cNvPicPr>
            <a:picLocks noChangeAspect="1"/>
          </p:cNvPicPr>
          <p:nvPr/>
        </p:nvPicPr>
        <p:blipFill>
          <a:blip r:embed="rId2"/>
          <a:stretch>
            <a:fillRect/>
          </a:stretch>
        </p:blipFill>
        <p:spPr>
          <a:xfrm>
            <a:off x="2209800" y="2554299"/>
            <a:ext cx="7772400" cy="3462950"/>
          </a:xfrm>
          <a:prstGeom prst="rect">
            <a:avLst/>
          </a:prstGeom>
        </p:spPr>
      </p:pic>
    </p:spTree>
    <p:extLst>
      <p:ext uri="{BB962C8B-B14F-4D97-AF65-F5344CB8AC3E}">
        <p14:creationId xmlns:p14="http://schemas.microsoft.com/office/powerpoint/2010/main" val="3327993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DC55D-787F-C76D-1FE2-692DD9A20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0AF37-5977-2639-2A45-9662874DD2AC}"/>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9990749F-D0CF-3A52-4337-94308C83EF71}"/>
              </a:ext>
            </a:extLst>
          </p:cNvPr>
          <p:cNvSpPr>
            <a:spLocks noGrp="1"/>
          </p:cNvSpPr>
          <p:nvPr>
            <p:ph idx="1"/>
          </p:nvPr>
        </p:nvSpPr>
        <p:spPr>
          <a:xfrm>
            <a:off x="838200" y="1825625"/>
            <a:ext cx="10033000" cy="4351338"/>
          </a:xfrm>
        </p:spPr>
        <p:txBody>
          <a:bodyPr>
            <a:normAutofit/>
          </a:bodyPr>
          <a:lstStyle/>
          <a:p>
            <a:pPr marL="466725" lvl="1" indent="-457200"/>
            <a:r>
              <a:rPr lang="en-US" dirty="0"/>
              <a:t>Performance Evaluation</a:t>
            </a:r>
          </a:p>
          <a:p>
            <a:pPr marL="809625" lvl="2" indent="-342900"/>
            <a:r>
              <a:rPr lang="en-US" dirty="0"/>
              <a:t>RCSA scheme in [45] only starts from the path dimension and selects the path with better transmission quality.</a:t>
            </a:r>
          </a:p>
          <a:p>
            <a:pPr marL="809625" lvl="2" indent="-342900"/>
            <a:r>
              <a:rPr lang="en-US" dirty="0"/>
              <a:t>KSP- SOFM-FF only selects cores with better transmission quality in the core dimension but still exploits the FF method in the spectrum dimension.</a:t>
            </a:r>
          </a:p>
          <a:p>
            <a:pPr marL="809625" lvl="2" indent="-342900"/>
            <a:r>
              <a:rPr lang="en-US" dirty="0"/>
              <a:t>KSP-FF-SC uses secondary classification in the spectrum dimension, the FF method is still used for core selection.</a:t>
            </a:r>
          </a:p>
          <a:p>
            <a:pPr marL="809625" lvl="2" indent="-342900"/>
            <a:r>
              <a:rPr lang="en-US" dirty="0"/>
              <a:t>The proposed algorithm considers all the features making it a 3-dimensional approach, against the above-mentioned algorithms that are 1-dimensional as they consider only a single feature.</a:t>
            </a:r>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923925" lvl="2" indent="-457200">
              <a:buFont typeface="+mj-lt"/>
              <a:buAutoNum type="arabicPeriod"/>
            </a:pPr>
            <a:endParaRPr lang="en-US" dirty="0"/>
          </a:p>
          <a:p>
            <a:pPr marL="466725" lvl="2" indent="0">
              <a:buNone/>
            </a:pPr>
            <a:endParaRPr lang="en-US" dirty="0"/>
          </a:p>
        </p:txBody>
      </p:sp>
    </p:spTree>
    <p:extLst>
      <p:ext uri="{BB962C8B-B14F-4D97-AF65-F5344CB8AC3E}">
        <p14:creationId xmlns:p14="http://schemas.microsoft.com/office/powerpoint/2010/main" val="121527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6912-1720-C387-D3A3-0D16073C2CBA}"/>
              </a:ext>
            </a:extLst>
          </p:cNvPr>
          <p:cNvSpPr>
            <a:spLocks noGrp="1"/>
          </p:cNvSpPr>
          <p:nvPr>
            <p:ph type="title"/>
          </p:nvPr>
        </p:nvSpPr>
        <p:spPr/>
        <p:txBody>
          <a:bodyPr/>
          <a:lstStyle/>
          <a:p>
            <a:r>
              <a:rPr lang="en-US" dirty="0"/>
              <a:t>ACM Transaction on Networking 2022</a:t>
            </a:r>
          </a:p>
        </p:txBody>
      </p:sp>
      <p:sp>
        <p:nvSpPr>
          <p:cNvPr id="3" name="Content Placeholder 2">
            <a:extLst>
              <a:ext uri="{FF2B5EF4-FFF2-40B4-BE49-F238E27FC236}">
                <a16:creationId xmlns:a16="http://schemas.microsoft.com/office/drawing/2014/main" id="{89054B4A-09D8-8059-6C8F-96C8733A8435}"/>
              </a:ext>
            </a:extLst>
          </p:cNvPr>
          <p:cNvSpPr>
            <a:spLocks noGrp="1"/>
          </p:cNvSpPr>
          <p:nvPr>
            <p:ph idx="1"/>
          </p:nvPr>
        </p:nvSpPr>
        <p:spPr/>
        <p:txBody>
          <a:bodyPr/>
          <a:lstStyle/>
          <a:p>
            <a:r>
              <a:rPr lang="en-US" dirty="0"/>
              <a:t>Multi-Associated Parameters Aggregation-Based Routing and Resources Allocation in Multi-Core Elastic Optical Networks</a:t>
            </a:r>
          </a:p>
          <a:p>
            <a:pPr lvl="1"/>
            <a:r>
              <a:rPr lang="en-US" dirty="0"/>
              <a:t>Goal - Reduce blocking probability and resource fragmentation, and thus increase resource utilization.</a:t>
            </a:r>
          </a:p>
          <a:p>
            <a:pPr lvl="1"/>
            <a:r>
              <a:rPr lang="en-US" dirty="0"/>
              <a:t>Challenges – Mutual restraint relationship, excessive consideration of certain factors causes deterioration of other factors.</a:t>
            </a:r>
          </a:p>
          <a:p>
            <a:pPr lvl="1"/>
            <a:r>
              <a:rPr lang="en-US" dirty="0"/>
              <a:t>Approach – Use of self-organizing feature mapping (SOFM) model to process multi-dimensional data with relevant features. Routing, core, and spectrum allocation are decided based on the core with higher transmission quality, and then the available slots are classified based on smaller crosstalk in a given direction.</a:t>
            </a:r>
          </a:p>
        </p:txBody>
      </p:sp>
    </p:spTree>
    <p:extLst>
      <p:ext uri="{BB962C8B-B14F-4D97-AF65-F5344CB8AC3E}">
        <p14:creationId xmlns:p14="http://schemas.microsoft.com/office/powerpoint/2010/main" val="184687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4D5A-A0E8-FBA7-AC07-773039FE53B0}"/>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B0CF9486-2266-B78D-C8DD-F9691E709709}"/>
              </a:ext>
            </a:extLst>
          </p:cNvPr>
          <p:cNvSpPr>
            <a:spLocks noGrp="1"/>
          </p:cNvSpPr>
          <p:nvPr>
            <p:ph idx="1"/>
          </p:nvPr>
        </p:nvSpPr>
        <p:spPr/>
        <p:txBody>
          <a:bodyPr>
            <a:normAutofit fontScale="77500" lnSpcReduction="20000"/>
          </a:bodyPr>
          <a:lstStyle/>
          <a:p>
            <a:r>
              <a:rPr lang="en-US" dirty="0"/>
              <a:t>Parameters for consideration -</a:t>
            </a:r>
          </a:p>
          <a:p>
            <a:pPr lvl="1"/>
            <a:r>
              <a:rPr lang="en-US" dirty="0"/>
              <a:t>Link length</a:t>
            </a:r>
          </a:p>
          <a:p>
            <a:pPr lvl="1"/>
            <a:r>
              <a:rPr lang="en-US" dirty="0"/>
              <a:t>Available bandwidth</a:t>
            </a:r>
          </a:p>
          <a:p>
            <a:pPr lvl="1"/>
            <a:r>
              <a:rPr lang="en-US" dirty="0"/>
              <a:t>Physical layer impairments</a:t>
            </a:r>
          </a:p>
          <a:p>
            <a:pPr lvl="1"/>
            <a:r>
              <a:rPr lang="en-US" dirty="0"/>
              <a:t>Complex crosstalk</a:t>
            </a:r>
          </a:p>
          <a:p>
            <a:pPr lvl="1"/>
            <a:r>
              <a:rPr lang="en-US" dirty="0"/>
              <a:t>Multi-dimensional fragmentation</a:t>
            </a:r>
          </a:p>
          <a:p>
            <a:r>
              <a:rPr lang="en-US" dirty="0"/>
              <a:t>Requirements for consideration –</a:t>
            </a:r>
          </a:p>
          <a:p>
            <a:pPr lvl="1"/>
            <a:r>
              <a:rPr lang="en-US" dirty="0"/>
              <a:t>Blocking probability</a:t>
            </a:r>
          </a:p>
          <a:p>
            <a:pPr lvl="1"/>
            <a:r>
              <a:rPr lang="en-US" dirty="0"/>
              <a:t>Link transmission quality/Quality of service (with priority)</a:t>
            </a:r>
          </a:p>
          <a:p>
            <a:r>
              <a:rPr lang="en-US" dirty="0"/>
              <a:t>Constraints for consideration –</a:t>
            </a:r>
          </a:p>
          <a:p>
            <a:pPr lvl="1"/>
            <a:r>
              <a:rPr lang="en-US" dirty="0"/>
              <a:t>Continuity</a:t>
            </a:r>
          </a:p>
          <a:p>
            <a:pPr lvl="1"/>
            <a:r>
              <a:rPr lang="en-US" dirty="0"/>
              <a:t>Contiguity</a:t>
            </a:r>
          </a:p>
          <a:p>
            <a:pPr lvl="1"/>
            <a:r>
              <a:rPr lang="en-US" dirty="0"/>
              <a:t>Non-overlapping</a:t>
            </a:r>
          </a:p>
          <a:p>
            <a:pPr lvl="1"/>
            <a:r>
              <a:rPr lang="en-US" dirty="0"/>
              <a:t>Crosstalk</a:t>
            </a:r>
          </a:p>
          <a:p>
            <a:pPr lvl="1"/>
            <a:r>
              <a:rPr lang="en-US" dirty="0"/>
              <a:t>Spectrum usage</a:t>
            </a:r>
          </a:p>
          <a:p>
            <a:pPr lvl="1"/>
            <a:endParaRPr lang="en-US" dirty="0"/>
          </a:p>
        </p:txBody>
      </p:sp>
    </p:spTree>
    <p:extLst>
      <p:ext uri="{BB962C8B-B14F-4D97-AF65-F5344CB8AC3E}">
        <p14:creationId xmlns:p14="http://schemas.microsoft.com/office/powerpoint/2010/main" val="99967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79A52-5744-9DB7-249B-20C27924A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2ACF0B-9F29-8C7E-D6E5-AD6B431CCECC}"/>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BADBF72A-4BD8-1345-F2FB-8704827E0365}"/>
              </a:ext>
            </a:extLst>
          </p:cNvPr>
          <p:cNvSpPr>
            <a:spLocks noGrp="1"/>
          </p:cNvSpPr>
          <p:nvPr>
            <p:ph idx="1"/>
          </p:nvPr>
        </p:nvSpPr>
        <p:spPr/>
        <p:txBody>
          <a:bodyPr/>
          <a:lstStyle/>
          <a:p>
            <a:pPr marL="466725" lvl="1" indent="-457200"/>
            <a:r>
              <a:rPr lang="en-US" dirty="0"/>
              <a:t>Physical Layer Impairments –</a:t>
            </a:r>
          </a:p>
          <a:p>
            <a:pPr lvl="2"/>
            <a:r>
              <a:rPr lang="en-US" dirty="0"/>
              <a:t>signal transmission direction will also interfere with the crosstalk evaluation model.</a:t>
            </a:r>
          </a:p>
          <a:p>
            <a:pPr lvl="2"/>
            <a:r>
              <a:rPr lang="en-US" dirty="0"/>
              <a:t>crosstalk models of co-directional transmission and non-directional transmission are slightly different.</a:t>
            </a:r>
          </a:p>
          <a:p>
            <a:pPr marL="1371600" lvl="2" indent="-457200">
              <a:buFont typeface="+mj-lt"/>
              <a:buAutoNum type="arabicPeriod"/>
            </a:pPr>
            <a:r>
              <a:rPr lang="en-US" dirty="0"/>
              <a:t>Crosstalk Estimation Along Links:</a:t>
            </a:r>
          </a:p>
          <a:p>
            <a:pPr marL="1371600" lvl="3" indent="0">
              <a:buNone/>
            </a:pPr>
            <a:r>
              <a:rPr lang="en-US" dirty="0" err="1"/>
              <a:t>n</a:t>
            </a:r>
            <a:r>
              <a:rPr lang="en-US" baseline="-25000" dirty="0" err="1"/>
              <a:t>c</a:t>
            </a:r>
            <a:r>
              <a:rPr lang="en-US" dirty="0"/>
              <a:t> = </a:t>
            </a:r>
            <a:r>
              <a:rPr lang="en-US" dirty="0" err="1"/>
              <a:t>no.of</a:t>
            </a:r>
            <a:r>
              <a:rPr lang="en-US" dirty="0"/>
              <a:t> adjacent cores</a:t>
            </a:r>
          </a:p>
          <a:p>
            <a:pPr marL="1371600" lvl="3" indent="0">
              <a:buNone/>
            </a:pPr>
            <a:r>
              <a:rPr lang="en-US" dirty="0"/>
              <a:t>L = transmission length</a:t>
            </a:r>
          </a:p>
          <a:p>
            <a:pPr marL="1371600" lvl="3" indent="0">
              <a:buNone/>
            </a:pPr>
            <a:r>
              <a:rPr lang="en-US" dirty="0"/>
              <a:t>h = average increase in crosstalk per unit length</a:t>
            </a:r>
          </a:p>
          <a:p>
            <a:pPr marL="1371600" lvl="3" indent="0">
              <a:buNone/>
            </a:pPr>
            <a:r>
              <a:rPr lang="en-US" dirty="0"/>
              <a:t>	that depends on </a:t>
            </a:r>
            <a:r>
              <a:rPr lang="en-US" sz="1800" dirty="0">
                <a:effectLst/>
                <a:latin typeface="Times"/>
              </a:rPr>
              <a:t>the coupling coefficient, </a:t>
            </a:r>
          </a:p>
          <a:p>
            <a:pPr marL="1371600" lvl="3" indent="0">
              <a:buNone/>
            </a:pPr>
            <a:r>
              <a:rPr lang="en-US" dirty="0">
                <a:latin typeface="Times"/>
              </a:rPr>
              <a:t>	</a:t>
            </a:r>
            <a:r>
              <a:rPr lang="en-US" sz="1800" dirty="0">
                <a:effectLst/>
                <a:latin typeface="Times"/>
              </a:rPr>
              <a:t>bend radius, propagation constant, and core-pitch </a:t>
            </a:r>
            <a:endParaRPr lang="en-US" dirty="0"/>
          </a:p>
          <a:p>
            <a:pPr marL="1371600" lvl="3" indent="0">
              <a:buNone/>
            </a:pPr>
            <a:endParaRPr lang="en-US" dirty="0"/>
          </a:p>
        </p:txBody>
      </p:sp>
      <p:pic>
        <p:nvPicPr>
          <p:cNvPr id="5" name="Picture 4" descr="A black and white math equation&#10;&#10;Description automatically generated">
            <a:extLst>
              <a:ext uri="{FF2B5EF4-FFF2-40B4-BE49-F238E27FC236}">
                <a16:creationId xmlns:a16="http://schemas.microsoft.com/office/drawing/2014/main" id="{136CD6E0-AC46-D0F5-A756-561B35C7A848}"/>
              </a:ext>
            </a:extLst>
          </p:cNvPr>
          <p:cNvPicPr>
            <a:picLocks noChangeAspect="1"/>
          </p:cNvPicPr>
          <p:nvPr/>
        </p:nvPicPr>
        <p:blipFill>
          <a:blip r:embed="rId2"/>
          <a:stretch>
            <a:fillRect/>
          </a:stretch>
        </p:blipFill>
        <p:spPr>
          <a:xfrm>
            <a:off x="6868160" y="3195320"/>
            <a:ext cx="3677029" cy="1223160"/>
          </a:xfrm>
          <a:prstGeom prst="rect">
            <a:avLst/>
          </a:prstGeom>
        </p:spPr>
      </p:pic>
    </p:spTree>
    <p:extLst>
      <p:ext uri="{BB962C8B-B14F-4D97-AF65-F5344CB8AC3E}">
        <p14:creationId xmlns:p14="http://schemas.microsoft.com/office/powerpoint/2010/main" val="334417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106C9-E2FA-78EB-A8F3-4ED1081DD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C399BA-AAA3-3825-5133-0067D46D4C4B}"/>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6F316048-B860-9821-110A-27DEFA7FE193}"/>
              </a:ext>
            </a:extLst>
          </p:cNvPr>
          <p:cNvSpPr>
            <a:spLocks noGrp="1"/>
          </p:cNvSpPr>
          <p:nvPr>
            <p:ph idx="1"/>
          </p:nvPr>
        </p:nvSpPr>
        <p:spPr/>
        <p:txBody>
          <a:bodyPr>
            <a:normAutofit fontScale="92500" lnSpcReduction="10000"/>
          </a:bodyPr>
          <a:lstStyle/>
          <a:p>
            <a:pPr marL="466725" lvl="1" indent="-457200"/>
            <a:r>
              <a:rPr lang="en-US" dirty="0"/>
              <a:t>Physical Layer Impairments –</a:t>
            </a:r>
          </a:p>
          <a:p>
            <a:pPr marL="1371600" lvl="2" indent="-457200">
              <a:buFont typeface="+mj-lt"/>
              <a:buAutoNum type="arabicPeriod"/>
            </a:pPr>
            <a:r>
              <a:rPr lang="en-US" dirty="0"/>
              <a:t>Crosstalk Estimation Along Links:</a:t>
            </a:r>
          </a:p>
          <a:p>
            <a:pPr marL="1371600" lvl="2" indent="-457200">
              <a:buFont typeface="+mj-lt"/>
              <a:buAutoNum type="arabicPeriod"/>
            </a:pPr>
            <a:endParaRPr lang="en-US" dirty="0"/>
          </a:p>
          <a:p>
            <a:pPr marL="1371600" lvl="2" indent="-457200">
              <a:buFont typeface="+mj-lt"/>
              <a:buAutoNum type="arabicPeriod"/>
            </a:pPr>
            <a:endParaRPr lang="en-US" dirty="0"/>
          </a:p>
          <a:p>
            <a:pPr marL="1371600" lvl="2" indent="-457200">
              <a:buFont typeface="+mj-lt"/>
              <a:buAutoNum type="arabicPeriod"/>
            </a:pPr>
            <a:endParaRPr lang="en-US" dirty="0"/>
          </a:p>
          <a:p>
            <a:pPr marL="1371600" lvl="2" indent="-457200">
              <a:buFont typeface="+mj-lt"/>
              <a:buAutoNum type="arabicPeriod"/>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r>
              <a:rPr lang="en-US" dirty="0"/>
              <a:t>Compute crosstalk for the same direction and opposite direction.</a:t>
            </a:r>
          </a:p>
          <a:p>
            <a:pPr marL="914400" lvl="2" indent="0">
              <a:buNone/>
            </a:pPr>
            <a:r>
              <a:rPr lang="en-US" dirty="0"/>
              <a:t>Compute wavelength.</a:t>
            </a:r>
          </a:p>
        </p:txBody>
      </p:sp>
      <p:pic>
        <p:nvPicPr>
          <p:cNvPr id="4" name="Picture 3" descr="A diagram of a graph&#10;&#10;Description automatically generated">
            <a:extLst>
              <a:ext uri="{FF2B5EF4-FFF2-40B4-BE49-F238E27FC236}">
                <a16:creationId xmlns:a16="http://schemas.microsoft.com/office/drawing/2014/main" id="{E85B5FD3-19E3-0FA4-3370-D8774B883DEA}"/>
              </a:ext>
            </a:extLst>
          </p:cNvPr>
          <p:cNvPicPr>
            <a:picLocks noChangeAspect="1"/>
          </p:cNvPicPr>
          <p:nvPr/>
        </p:nvPicPr>
        <p:blipFill>
          <a:blip r:embed="rId2"/>
          <a:stretch>
            <a:fillRect/>
          </a:stretch>
        </p:blipFill>
        <p:spPr>
          <a:xfrm>
            <a:off x="2280920" y="2580596"/>
            <a:ext cx="5341823" cy="2841395"/>
          </a:xfrm>
          <a:prstGeom prst="rect">
            <a:avLst/>
          </a:prstGeom>
        </p:spPr>
      </p:pic>
    </p:spTree>
    <p:extLst>
      <p:ext uri="{BB962C8B-B14F-4D97-AF65-F5344CB8AC3E}">
        <p14:creationId xmlns:p14="http://schemas.microsoft.com/office/powerpoint/2010/main" val="250705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262C-BFBB-B774-163A-307AB8ED6212}"/>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9C8EB0A5-CB0E-6458-2F2F-6FFDBD6AC361}"/>
              </a:ext>
            </a:extLst>
          </p:cNvPr>
          <p:cNvSpPr>
            <a:spLocks noGrp="1"/>
          </p:cNvSpPr>
          <p:nvPr>
            <p:ph idx="1"/>
          </p:nvPr>
        </p:nvSpPr>
        <p:spPr/>
        <p:txBody>
          <a:bodyPr/>
          <a:lstStyle/>
          <a:p>
            <a:pPr marL="466725" lvl="1" indent="-457200"/>
            <a:r>
              <a:rPr lang="en-US" dirty="0"/>
              <a:t>Physical Layer Impairments –</a:t>
            </a:r>
          </a:p>
          <a:p>
            <a:pPr marL="1371600" lvl="2" indent="-457200">
              <a:buFont typeface="+mj-lt"/>
              <a:buAutoNum type="arabicPeriod"/>
            </a:pPr>
            <a:r>
              <a:rPr lang="en-US" dirty="0"/>
              <a:t>Physical Impairments Consideration</a:t>
            </a:r>
          </a:p>
          <a:p>
            <a:pPr lvl="3"/>
            <a:r>
              <a:rPr lang="en-US" dirty="0"/>
              <a:t>The amplified spontaneous emission (ASE), cross-phase modulation (XPM), and four-wave mixing (FWM) are used for the computation of linear and non-linear impairments.</a:t>
            </a:r>
          </a:p>
          <a:p>
            <a:pPr lvl="3"/>
            <a:r>
              <a:rPr lang="en-US" dirty="0"/>
              <a:t>Q-factor is used for the Quality of transmission estimation for BER given by</a:t>
            </a:r>
          </a:p>
          <a:p>
            <a:pPr lvl="4"/>
            <a:endParaRPr lang="en-US" dirty="0"/>
          </a:p>
          <a:p>
            <a:pPr lvl="4"/>
            <a:endParaRPr lang="en-US" dirty="0"/>
          </a:p>
          <a:p>
            <a:pPr lvl="4"/>
            <a:endParaRPr lang="en-US" dirty="0"/>
          </a:p>
          <a:p>
            <a:pPr lvl="4"/>
            <a:r>
              <a:rPr lang="en-US" dirty="0"/>
              <a:t>For OOK channels, the Q-factor is related with the receiver sensitivity and the signal-to noise ratio (SNR) per symbol.</a:t>
            </a:r>
          </a:p>
          <a:p>
            <a:pPr lvl="4"/>
            <a:r>
              <a:rPr lang="en-US" dirty="0"/>
              <a:t>for QPSK channels, the Q-factor estimation will be complex, and it is also closely related to the self-phase modulation (SPM) and XPM.</a:t>
            </a:r>
          </a:p>
        </p:txBody>
      </p:sp>
      <p:pic>
        <p:nvPicPr>
          <p:cNvPr id="5" name="Picture 4" descr="A mathematical symbols with numbers and symbols&#10;&#10;Description automatically generated with medium confidence">
            <a:extLst>
              <a:ext uri="{FF2B5EF4-FFF2-40B4-BE49-F238E27FC236}">
                <a16:creationId xmlns:a16="http://schemas.microsoft.com/office/drawing/2014/main" id="{40B2C77F-05DF-B83C-A1CF-4D3457FF89D5}"/>
              </a:ext>
            </a:extLst>
          </p:cNvPr>
          <p:cNvPicPr>
            <a:picLocks noChangeAspect="1"/>
          </p:cNvPicPr>
          <p:nvPr/>
        </p:nvPicPr>
        <p:blipFill>
          <a:blip r:embed="rId2"/>
          <a:stretch>
            <a:fillRect/>
          </a:stretch>
        </p:blipFill>
        <p:spPr>
          <a:xfrm>
            <a:off x="3886200" y="3429000"/>
            <a:ext cx="3134360" cy="797560"/>
          </a:xfrm>
          <a:prstGeom prst="rect">
            <a:avLst/>
          </a:prstGeom>
        </p:spPr>
      </p:pic>
    </p:spTree>
    <p:extLst>
      <p:ext uri="{BB962C8B-B14F-4D97-AF65-F5344CB8AC3E}">
        <p14:creationId xmlns:p14="http://schemas.microsoft.com/office/powerpoint/2010/main" val="391495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BFAC2-D34F-83B8-4E4C-7E99024F5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E20E3-BCAE-AAB1-EE98-77966946E173}"/>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2DFE7C61-C7C5-0C46-A850-0C811D6D5169}"/>
              </a:ext>
            </a:extLst>
          </p:cNvPr>
          <p:cNvSpPr>
            <a:spLocks noGrp="1"/>
          </p:cNvSpPr>
          <p:nvPr>
            <p:ph idx="1"/>
          </p:nvPr>
        </p:nvSpPr>
        <p:spPr>
          <a:xfrm>
            <a:off x="838200" y="1825625"/>
            <a:ext cx="6283960" cy="4351338"/>
          </a:xfrm>
        </p:spPr>
        <p:txBody>
          <a:bodyPr/>
          <a:lstStyle/>
          <a:p>
            <a:pPr marL="466725" lvl="1" indent="-457200"/>
            <a:r>
              <a:rPr lang="en-US" dirty="0"/>
              <a:t>Multi-Dimensional Resource Fragmentation</a:t>
            </a:r>
          </a:p>
          <a:p>
            <a:pPr marL="923925" lvl="2" indent="-457200"/>
            <a:r>
              <a:rPr lang="en-US" dirty="0"/>
              <a:t>Three dimensions that are considered are link, core, and frequency.</a:t>
            </a:r>
          </a:p>
          <a:p>
            <a:pPr marL="923925" lvl="2" indent="-457200"/>
            <a:r>
              <a:rPr lang="en-US" dirty="0"/>
              <a:t>For a core on a certain link, if at the moment, some continuous spectrum blocks are unavailable it’s treated as multi-dimensional fragments and is computed as </a:t>
            </a:r>
            <a:r>
              <a:rPr lang="en-US" sz="1800" dirty="0">
                <a:effectLst/>
                <a:latin typeface="Times"/>
              </a:rPr>
              <a:t>fragmentation degree given as:</a:t>
            </a:r>
            <a:endParaRPr lang="en-US" dirty="0"/>
          </a:p>
          <a:p>
            <a:pPr marL="923925" lvl="2" indent="-457200"/>
            <a:endParaRPr lang="en-US" dirty="0"/>
          </a:p>
          <a:p>
            <a:pPr marL="923925" lvl="2" indent="-457200"/>
            <a:endParaRPr lang="en-US" dirty="0"/>
          </a:p>
          <a:p>
            <a:pPr marL="923925" lvl="2" indent="-457200"/>
            <a:endParaRPr lang="en-US" dirty="0"/>
          </a:p>
          <a:p>
            <a:pPr marL="923925" lvl="2" indent="-457200"/>
            <a:r>
              <a:rPr lang="en-US" dirty="0"/>
              <a:t>where </a:t>
            </a:r>
            <a:r>
              <a:rPr lang="en-US" dirty="0" err="1"/>
              <a:t>FB</a:t>
            </a:r>
            <a:r>
              <a:rPr lang="en-US" baseline="-25000" dirty="0" err="1"/>
              <a:t>fra</a:t>
            </a:r>
            <a:r>
              <a:rPr lang="en-US" dirty="0"/>
              <a:t> = fragmented frequency block </a:t>
            </a:r>
          </a:p>
          <a:p>
            <a:pPr marL="466725" lvl="2" indent="0">
              <a:buNone/>
            </a:pPr>
            <a:r>
              <a:rPr lang="en-US" dirty="0"/>
              <a:t>	            </a:t>
            </a:r>
            <a:r>
              <a:rPr lang="en-US" dirty="0" err="1"/>
              <a:t>FS</a:t>
            </a:r>
            <a:r>
              <a:rPr lang="en-US" baseline="-25000" dirty="0" err="1"/>
              <a:t>total</a:t>
            </a:r>
            <a:r>
              <a:rPr lang="en-US" baseline="-25000" dirty="0"/>
              <a:t> </a:t>
            </a:r>
            <a:r>
              <a:rPr lang="en-US" dirty="0"/>
              <a:t> = total number of Frequency Slot</a:t>
            </a:r>
          </a:p>
        </p:txBody>
      </p:sp>
      <p:pic>
        <p:nvPicPr>
          <p:cNvPr id="6" name="Picture 5" descr="A diagram of a multi-dimensional structure&#10;&#10;Description automatically generated">
            <a:extLst>
              <a:ext uri="{FF2B5EF4-FFF2-40B4-BE49-F238E27FC236}">
                <a16:creationId xmlns:a16="http://schemas.microsoft.com/office/drawing/2014/main" id="{DC1672C2-2D35-4A73-F950-2246BC9A7A88}"/>
              </a:ext>
            </a:extLst>
          </p:cNvPr>
          <p:cNvPicPr>
            <a:picLocks noChangeAspect="1"/>
          </p:cNvPicPr>
          <p:nvPr/>
        </p:nvPicPr>
        <p:blipFill>
          <a:blip r:embed="rId2"/>
          <a:stretch>
            <a:fillRect/>
          </a:stretch>
        </p:blipFill>
        <p:spPr>
          <a:xfrm>
            <a:off x="7122160" y="2059305"/>
            <a:ext cx="4983480" cy="3579295"/>
          </a:xfrm>
          <a:prstGeom prst="rect">
            <a:avLst/>
          </a:prstGeom>
        </p:spPr>
      </p:pic>
      <p:pic>
        <p:nvPicPr>
          <p:cNvPr id="8" name="Picture 7" descr="A mathematical equation with numbers and symbols&#10;&#10;Description automatically generated">
            <a:extLst>
              <a:ext uri="{FF2B5EF4-FFF2-40B4-BE49-F238E27FC236}">
                <a16:creationId xmlns:a16="http://schemas.microsoft.com/office/drawing/2014/main" id="{093173E3-FD3B-CD77-CABD-097AE393EDE5}"/>
              </a:ext>
            </a:extLst>
          </p:cNvPr>
          <p:cNvPicPr>
            <a:picLocks noChangeAspect="1"/>
          </p:cNvPicPr>
          <p:nvPr/>
        </p:nvPicPr>
        <p:blipFill>
          <a:blip r:embed="rId3"/>
          <a:stretch>
            <a:fillRect/>
          </a:stretch>
        </p:blipFill>
        <p:spPr>
          <a:xfrm>
            <a:off x="2438400" y="3994884"/>
            <a:ext cx="3190240" cy="907316"/>
          </a:xfrm>
          <a:prstGeom prst="rect">
            <a:avLst/>
          </a:prstGeom>
        </p:spPr>
      </p:pic>
    </p:spTree>
    <p:extLst>
      <p:ext uri="{BB962C8B-B14F-4D97-AF65-F5344CB8AC3E}">
        <p14:creationId xmlns:p14="http://schemas.microsoft.com/office/powerpoint/2010/main" val="178223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7B505-545B-40F5-8FB7-26B6A11AC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C6527-BF19-22D7-5423-C152333B4037}"/>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C66F2161-4BE3-8BE5-596D-6856AE05E03C}"/>
              </a:ext>
            </a:extLst>
          </p:cNvPr>
          <p:cNvSpPr>
            <a:spLocks noGrp="1"/>
          </p:cNvSpPr>
          <p:nvPr>
            <p:ph idx="1"/>
          </p:nvPr>
        </p:nvSpPr>
        <p:spPr>
          <a:xfrm>
            <a:off x="838200" y="1825625"/>
            <a:ext cx="10515600" cy="4351338"/>
          </a:xfrm>
        </p:spPr>
        <p:txBody>
          <a:bodyPr>
            <a:normAutofit fontScale="92500" lnSpcReduction="10000"/>
          </a:bodyPr>
          <a:lstStyle/>
          <a:p>
            <a:pPr marL="466725" lvl="1" indent="-457200"/>
            <a:r>
              <a:rPr lang="en-US" dirty="0"/>
              <a:t>Routing and spectrum assignment algorithm based on SOFM:</a:t>
            </a:r>
          </a:p>
          <a:p>
            <a:pPr marL="923925" lvl="2" indent="-457200"/>
            <a:r>
              <a:rPr lang="en-US" dirty="0"/>
              <a:t>Typical SOFM Model - The SOFM network has two layers and each neuron in the input layer collects external information from each neuron in the output layer through a fully connected weight layer.</a:t>
            </a:r>
          </a:p>
          <a:p>
            <a:pPr marL="1381125" lvl="3" indent="-457200"/>
            <a:r>
              <a:rPr lang="en-US" dirty="0"/>
              <a:t>the winning neuron in the output layer and its </a:t>
            </a:r>
            <a:r>
              <a:rPr lang="en-US" dirty="0" err="1"/>
              <a:t>surro</a:t>
            </a:r>
            <a:r>
              <a:rPr lang="en-US" dirty="0"/>
              <a:t>-</a:t>
            </a:r>
          </a:p>
          <a:p>
            <a:pPr marL="923925" lvl="3" indent="0">
              <a:buNone/>
            </a:pPr>
            <a:r>
              <a:rPr lang="en-US" dirty="0"/>
              <a:t>         </a:t>
            </a:r>
            <a:r>
              <a:rPr lang="en-US" dirty="0" err="1"/>
              <a:t>unding</a:t>
            </a:r>
            <a:r>
              <a:rPr lang="en-US" dirty="0"/>
              <a:t> neurons need to adjust the weight vector.</a:t>
            </a:r>
          </a:p>
          <a:p>
            <a:pPr marL="1209675" lvl="3" indent="-285750"/>
            <a:r>
              <a:rPr lang="en-US" dirty="0"/>
              <a:t>   Training - </a:t>
            </a:r>
            <a:r>
              <a:rPr lang="en-US" sz="1800" dirty="0">
                <a:effectLst/>
                <a:latin typeface="Times"/>
              </a:rPr>
              <a:t>First, initialize parameters including weight</a:t>
            </a:r>
          </a:p>
          <a:p>
            <a:pPr marL="923925" lvl="3" indent="0">
              <a:buNone/>
            </a:pPr>
            <a:r>
              <a:rPr lang="en-US" dirty="0">
                <a:latin typeface="Times"/>
              </a:rPr>
              <a:t>       </a:t>
            </a:r>
            <a:r>
              <a:rPr lang="en-US" sz="1800" dirty="0">
                <a:effectLst/>
                <a:latin typeface="Times"/>
              </a:rPr>
              <a:t> vector, learning rate, an initial winning neighborhood </a:t>
            </a:r>
          </a:p>
          <a:p>
            <a:pPr marL="923925" lvl="3" indent="0">
              <a:buNone/>
            </a:pPr>
            <a:r>
              <a:rPr lang="en-US" sz="1800" dirty="0">
                <a:effectLst/>
                <a:latin typeface="Times"/>
              </a:rPr>
              <a:t>        Then, input samples to find the winning neuron and </a:t>
            </a:r>
          </a:p>
          <a:p>
            <a:pPr marL="923925" lvl="3" indent="0">
              <a:buNone/>
            </a:pPr>
            <a:r>
              <a:rPr lang="en-US" dirty="0">
                <a:latin typeface="Times"/>
              </a:rPr>
              <a:t>        </a:t>
            </a:r>
            <a:r>
              <a:rPr lang="en-US" sz="1800" dirty="0">
                <a:effectLst/>
                <a:latin typeface="Times"/>
              </a:rPr>
              <a:t>update the weight vector. If the learning rate is zero, </a:t>
            </a:r>
          </a:p>
          <a:p>
            <a:pPr marL="923925" lvl="3" indent="0">
              <a:buNone/>
            </a:pPr>
            <a:r>
              <a:rPr lang="en-US" dirty="0">
                <a:latin typeface="Times"/>
              </a:rPr>
              <a:t>        </a:t>
            </a:r>
            <a:r>
              <a:rPr lang="en-US" sz="1800" dirty="0">
                <a:effectLst/>
                <a:latin typeface="Times"/>
              </a:rPr>
              <a:t>the training ends. </a:t>
            </a:r>
            <a:endParaRPr lang="en-US" dirty="0"/>
          </a:p>
          <a:p>
            <a:pPr marL="752475" lvl="2" indent="-285750"/>
            <a:r>
              <a:rPr lang="en-US" dirty="0"/>
              <a:t>In MC-EONs, each factor collected from the core level </a:t>
            </a:r>
          </a:p>
          <a:p>
            <a:pPr marL="466725" lvl="2" indent="0">
              <a:buNone/>
            </a:pPr>
            <a:r>
              <a:rPr lang="en-US" dirty="0"/>
              <a:t>	can be used as a dimension to be input into SOFM </a:t>
            </a:r>
          </a:p>
          <a:p>
            <a:pPr marL="466725" lvl="2" indent="0">
              <a:buNone/>
            </a:pPr>
            <a:r>
              <a:rPr lang="en-US" dirty="0"/>
              <a:t>	model, and finally, the reordered cores along each </a:t>
            </a:r>
          </a:p>
          <a:p>
            <a:pPr marL="466725" lvl="2" indent="0">
              <a:buNone/>
            </a:pPr>
            <a:r>
              <a:rPr lang="en-US" dirty="0"/>
              <a:t>	link will be output. </a:t>
            </a:r>
          </a:p>
        </p:txBody>
      </p:sp>
      <p:pic>
        <p:nvPicPr>
          <p:cNvPr id="5" name="Picture 4" descr="A diagram of a machine learning&#10;&#10;Description automatically generated">
            <a:extLst>
              <a:ext uri="{FF2B5EF4-FFF2-40B4-BE49-F238E27FC236}">
                <a16:creationId xmlns:a16="http://schemas.microsoft.com/office/drawing/2014/main" id="{ED98C16F-A18A-D633-58E9-1791798F4DAA}"/>
              </a:ext>
            </a:extLst>
          </p:cNvPr>
          <p:cNvPicPr>
            <a:picLocks noChangeAspect="1"/>
          </p:cNvPicPr>
          <p:nvPr/>
        </p:nvPicPr>
        <p:blipFill>
          <a:blip r:embed="rId2"/>
          <a:stretch>
            <a:fillRect/>
          </a:stretch>
        </p:blipFill>
        <p:spPr>
          <a:xfrm>
            <a:off x="7278553" y="2870200"/>
            <a:ext cx="4075247" cy="3441700"/>
          </a:xfrm>
          <a:prstGeom prst="rect">
            <a:avLst/>
          </a:prstGeom>
        </p:spPr>
      </p:pic>
    </p:spTree>
    <p:extLst>
      <p:ext uri="{BB962C8B-B14F-4D97-AF65-F5344CB8AC3E}">
        <p14:creationId xmlns:p14="http://schemas.microsoft.com/office/powerpoint/2010/main" val="360997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58569-146F-3AD9-DF9A-2BAEE0FB7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09E61-E7EA-6F1F-EAF7-3AD9E00F528E}"/>
              </a:ext>
            </a:extLst>
          </p:cNvPr>
          <p:cNvSpPr>
            <a:spLocks noGrp="1"/>
          </p:cNvSpPr>
          <p:nvPr>
            <p:ph type="title"/>
          </p:nvPr>
        </p:nvSpPr>
        <p:spPr/>
        <p:txBody>
          <a:bodyPr>
            <a:noAutofit/>
          </a:bodyPr>
          <a:lstStyle/>
          <a:p>
            <a:r>
              <a:rPr lang="en-US" sz="3200" dirty="0"/>
              <a:t>Multi-Associated Parameters Aggregation-Based Routing and Resources Allocation in Multi-Core Elastic Optical Networks</a:t>
            </a:r>
          </a:p>
        </p:txBody>
      </p:sp>
      <p:sp>
        <p:nvSpPr>
          <p:cNvPr id="3" name="Content Placeholder 2">
            <a:extLst>
              <a:ext uri="{FF2B5EF4-FFF2-40B4-BE49-F238E27FC236}">
                <a16:creationId xmlns:a16="http://schemas.microsoft.com/office/drawing/2014/main" id="{ABBC65AE-C2E6-12CC-718E-27EB95C221C6}"/>
              </a:ext>
            </a:extLst>
          </p:cNvPr>
          <p:cNvSpPr>
            <a:spLocks noGrp="1"/>
          </p:cNvSpPr>
          <p:nvPr>
            <p:ph idx="1"/>
          </p:nvPr>
        </p:nvSpPr>
        <p:spPr>
          <a:xfrm>
            <a:off x="838200" y="1825625"/>
            <a:ext cx="6308523" cy="4351338"/>
          </a:xfrm>
        </p:spPr>
        <p:txBody>
          <a:bodyPr>
            <a:normAutofit/>
          </a:bodyPr>
          <a:lstStyle/>
          <a:p>
            <a:pPr marL="466725" lvl="1" indent="-457200"/>
            <a:r>
              <a:rPr lang="en-US" dirty="0"/>
              <a:t>Routing and spectrum assignment algorithm based on SOFM:</a:t>
            </a:r>
          </a:p>
          <a:p>
            <a:pPr marL="923925" lvl="2" indent="-457200"/>
            <a:r>
              <a:rPr lang="en-US" dirty="0"/>
              <a:t>Link Quality Assessment Based on SOFM From Core Level – </a:t>
            </a:r>
          </a:p>
          <a:p>
            <a:pPr marL="1266825" lvl="3" indent="-342900">
              <a:buFont typeface="+mj-lt"/>
              <a:buAutoNum type="arabicPeriod"/>
            </a:pPr>
            <a:r>
              <a:rPr lang="en-US" dirty="0"/>
              <a:t>Routing model will output k shortest paths for the new service.</a:t>
            </a:r>
          </a:p>
          <a:p>
            <a:pPr marL="1266825" lvl="3" indent="-342900">
              <a:buFont typeface="+mj-lt"/>
              <a:buAutoNum type="arabicPeriod"/>
            </a:pPr>
            <a:r>
              <a:rPr lang="en-US" dirty="0"/>
              <a:t>Evaluate the impact of multiple parameters in each core </a:t>
            </a:r>
            <a:r>
              <a:rPr lang="en-US" dirty="0" err="1"/>
              <a:t>Cj</a:t>
            </a:r>
            <a:r>
              <a:rPr lang="en-US" dirty="0"/>
              <a:t> along each link li of each path </a:t>
            </a:r>
            <a:r>
              <a:rPr lang="en-US" dirty="0" err="1"/>
              <a:t>Lp</a:t>
            </a:r>
            <a:r>
              <a:rPr lang="en-US" dirty="0"/>
              <a:t> to form a core attribute set.</a:t>
            </a:r>
          </a:p>
          <a:p>
            <a:pPr marL="1266825" lvl="3" indent="-342900">
              <a:buFont typeface="+mj-lt"/>
              <a:buAutoNum type="arabicPeriod"/>
            </a:pPr>
            <a:r>
              <a:rPr lang="en-US" dirty="0"/>
              <a:t>input this set into the SOFM model to obtain the reordered core set along li of </a:t>
            </a:r>
            <a:r>
              <a:rPr lang="en-US" dirty="0" err="1"/>
              <a:t>Lp</a:t>
            </a:r>
            <a:r>
              <a:rPr lang="en-US" dirty="0"/>
              <a:t>.</a:t>
            </a:r>
          </a:p>
          <a:p>
            <a:pPr marL="1266825" lvl="3" indent="-342900">
              <a:buFont typeface="+mj-lt"/>
              <a:buAutoNum type="arabicPeriod"/>
            </a:pPr>
            <a:r>
              <a:rPr lang="en-US" sz="1800" dirty="0">
                <a:effectLst/>
                <a:latin typeface="Times"/>
              </a:rPr>
              <a:t>This output set will be used as a reference for resource allocation to obtain a CSA solution for each service.</a:t>
            </a:r>
            <a:endParaRPr lang="en-US" dirty="0"/>
          </a:p>
        </p:txBody>
      </p:sp>
      <p:pic>
        <p:nvPicPr>
          <p:cNvPr id="6" name="Picture 5" descr="A diagram of a model&#10;&#10;Description automatically generated">
            <a:extLst>
              <a:ext uri="{FF2B5EF4-FFF2-40B4-BE49-F238E27FC236}">
                <a16:creationId xmlns:a16="http://schemas.microsoft.com/office/drawing/2014/main" id="{2E39AC79-4A29-A6FE-49E4-CC89A18007D7}"/>
              </a:ext>
            </a:extLst>
          </p:cNvPr>
          <p:cNvPicPr>
            <a:picLocks noChangeAspect="1"/>
          </p:cNvPicPr>
          <p:nvPr/>
        </p:nvPicPr>
        <p:blipFill>
          <a:blip r:embed="rId2"/>
          <a:stretch>
            <a:fillRect/>
          </a:stretch>
        </p:blipFill>
        <p:spPr>
          <a:xfrm>
            <a:off x="7146723" y="2562103"/>
            <a:ext cx="4433193" cy="1979417"/>
          </a:xfrm>
          <a:prstGeom prst="rect">
            <a:avLst/>
          </a:prstGeom>
        </p:spPr>
      </p:pic>
    </p:spTree>
    <p:extLst>
      <p:ext uri="{BB962C8B-B14F-4D97-AF65-F5344CB8AC3E}">
        <p14:creationId xmlns:p14="http://schemas.microsoft.com/office/powerpoint/2010/main" val="75004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1365</Words>
  <Application>Microsoft Macintosh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CMMI10</vt:lpstr>
      <vt:lpstr>Times</vt:lpstr>
      <vt:lpstr>Office Theme</vt:lpstr>
      <vt:lpstr>Papers</vt:lpstr>
      <vt:lpstr>ACM Transaction on Networking 2022</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lpstr>Multi-Associated Parameters Aggregation-Based Routing and Resources Allocation in Multi-Core Elastic Optical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Papers</dc:title>
  <dc:creator>Khanure, Divya</dc:creator>
  <cp:lastModifiedBy>Khanure, Divya</cp:lastModifiedBy>
  <cp:revision>1</cp:revision>
  <dcterms:created xsi:type="dcterms:W3CDTF">2024-02-01T19:50:02Z</dcterms:created>
  <dcterms:modified xsi:type="dcterms:W3CDTF">2024-02-01T19:53:29Z</dcterms:modified>
</cp:coreProperties>
</file>