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404" r:id="rId3"/>
    <p:sldId id="419" r:id="rId4"/>
    <p:sldId id="420"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3" r:id="rId18"/>
    <p:sldId id="434" r:id="rId19"/>
    <p:sldId id="435" r:id="rId20"/>
    <p:sldId id="436" r:id="rId21"/>
    <p:sldId id="437" r:id="rId22"/>
    <p:sldId id="43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703"/>
  </p:normalViewPr>
  <p:slideViewPr>
    <p:cSldViewPr snapToGrid="0">
      <p:cViewPr varScale="1">
        <p:scale>
          <a:sx n="123" d="100"/>
          <a:sy n="123" d="100"/>
        </p:scale>
        <p:origin x="2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B7FD9-7641-1941-AE64-D07F1CA9AE0E}" type="datetimeFigureOut">
              <a:rPr lang="en-US" smtClean="0"/>
              <a:t>6/18/24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00C20-D894-1C45-9547-7F00229A2CFF}" type="slidenum">
              <a:rPr lang="en-US" smtClean="0"/>
              <a:t>‹#›</a:t>
            </a:fld>
            <a:endParaRPr lang="en-US"/>
          </a:p>
        </p:txBody>
      </p:sp>
    </p:spTree>
    <p:extLst>
      <p:ext uri="{BB962C8B-B14F-4D97-AF65-F5344CB8AC3E}">
        <p14:creationId xmlns:p14="http://schemas.microsoft.com/office/powerpoint/2010/main" val="429034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619CF8-C418-364E-BD2E-0813CDA45602}" type="slidenum">
              <a:rPr lang="en-US" smtClean="0"/>
              <a:t>3</a:t>
            </a:fld>
            <a:endParaRPr lang="en-US"/>
          </a:p>
        </p:txBody>
      </p:sp>
    </p:spTree>
    <p:extLst>
      <p:ext uri="{BB962C8B-B14F-4D97-AF65-F5344CB8AC3E}">
        <p14:creationId xmlns:p14="http://schemas.microsoft.com/office/powerpoint/2010/main" val="36593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input graph is planar, </a:t>
            </a:r>
          </a:p>
          <a:p>
            <a:pPr marL="228600" indent="-228600">
              <a:buAutoNum type="arabicParenR"/>
            </a:pPr>
            <a:r>
              <a:rPr lang="en-US" dirty="0"/>
              <a:t>all terminal pairs touch the outer face,</a:t>
            </a:r>
          </a:p>
          <a:p>
            <a:pPr marL="228600" indent="-228600">
              <a:buAutoNum type="arabicParenR"/>
            </a:pPr>
            <a:r>
              <a:rPr lang="en-US" dirty="0"/>
              <a:t>the degree of every node not on the outer face is even.</a:t>
            </a:r>
          </a:p>
        </p:txBody>
      </p:sp>
      <p:sp>
        <p:nvSpPr>
          <p:cNvPr id="4" name="Slide Number Placeholder 3"/>
          <p:cNvSpPr>
            <a:spLocks noGrp="1"/>
          </p:cNvSpPr>
          <p:nvPr>
            <p:ph type="sldNum" sz="quarter" idx="5"/>
          </p:nvPr>
        </p:nvSpPr>
        <p:spPr/>
        <p:txBody>
          <a:bodyPr/>
          <a:lstStyle/>
          <a:p>
            <a:fld id="{D8619CF8-C418-364E-BD2E-0813CDA45602}" type="slidenum">
              <a:rPr lang="en-US" smtClean="0"/>
              <a:t>8</a:t>
            </a:fld>
            <a:endParaRPr lang="en-US"/>
          </a:p>
        </p:txBody>
      </p:sp>
    </p:spTree>
    <p:extLst>
      <p:ext uri="{BB962C8B-B14F-4D97-AF65-F5344CB8AC3E}">
        <p14:creationId xmlns:p14="http://schemas.microsoft.com/office/powerpoint/2010/main" val="77730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shrink the cactus graph down to a tree, </a:t>
            </a:r>
          </a:p>
          <a:p>
            <a:pPr marL="228600" indent="-228600">
              <a:buAutoNum type="arabicParenR"/>
            </a:pPr>
            <a:r>
              <a:rPr lang="en-US" dirty="0"/>
              <a:t>see if for the relevant subset of waypoints (to be described shortly) the feasibility holds on that tree,</a:t>
            </a:r>
          </a:p>
          <a:p>
            <a:pPr marL="228600" indent="-228600">
              <a:buAutoNum type="arabicParenR"/>
            </a:pPr>
            <a:r>
              <a:rPr lang="en-US" dirty="0"/>
              <a:t>reincorporate the excluded rings and find the optimal choice of path segments within each ring, and</a:t>
            </a:r>
          </a:p>
          <a:p>
            <a:pPr marL="228600" indent="-228600">
              <a:buAutoNum type="arabicParenR"/>
            </a:pPr>
            <a:r>
              <a:rPr lang="en-US" dirty="0"/>
              <a:t>construct an optimal route by stitching together the sub-routes obtained from the tree and the segments from each ring.</a:t>
            </a:r>
          </a:p>
        </p:txBody>
      </p:sp>
      <p:sp>
        <p:nvSpPr>
          <p:cNvPr id="4" name="Slide Number Placeholder 3"/>
          <p:cNvSpPr>
            <a:spLocks noGrp="1"/>
          </p:cNvSpPr>
          <p:nvPr>
            <p:ph type="sldNum" sz="quarter" idx="5"/>
          </p:nvPr>
        </p:nvSpPr>
        <p:spPr/>
        <p:txBody>
          <a:bodyPr/>
          <a:lstStyle/>
          <a:p>
            <a:fld id="{D8619CF8-C418-364E-BD2E-0813CDA45602}" type="slidenum">
              <a:rPr lang="en-US" smtClean="0"/>
              <a:t>9</a:t>
            </a:fld>
            <a:endParaRPr lang="en-US"/>
          </a:p>
        </p:txBody>
      </p:sp>
    </p:spTree>
    <p:extLst>
      <p:ext uri="{BB962C8B-B14F-4D97-AF65-F5344CB8AC3E}">
        <p14:creationId xmlns:p14="http://schemas.microsoft.com/office/powerpoint/2010/main" val="426987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most efficient spectrum utilization of embedding all requested service requests.</a:t>
            </a:r>
          </a:p>
          <a:p>
            <a:pPr marL="228600" indent="-228600">
              <a:buAutoNum type="arabicPeriod"/>
            </a:pPr>
            <a:r>
              <a:rPr lang="en-US" dirty="0"/>
              <a:t>Equation (2) describes that each node in the topology of a service request should be only embedded into one node of the substrate network. Equation (3) indicates that each node of the substrate network could accept one node in the topology of a service request at most.</a:t>
            </a:r>
          </a:p>
          <a:p>
            <a:pPr marL="228600" indent="-228600">
              <a:buAutoNum type="arabicPeriod"/>
            </a:pPr>
            <a:r>
              <a:rPr lang="en-US" dirty="0"/>
              <a:t>Equation (4) guarantees that an embedded substrate node has enough computing capacity to accommodate embedded requested computing resources.</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D8619CF8-C418-364E-BD2E-0813CDA45602}" type="slidenum">
              <a:rPr lang="en-US" smtClean="0"/>
              <a:t>15</a:t>
            </a:fld>
            <a:endParaRPr lang="en-US"/>
          </a:p>
        </p:txBody>
      </p:sp>
    </p:spTree>
    <p:extLst>
      <p:ext uri="{BB962C8B-B14F-4D97-AF65-F5344CB8AC3E}">
        <p14:creationId xmlns:p14="http://schemas.microsoft.com/office/powerpoint/2010/main" val="163692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link in the topology of a service request should be only embedded into one direction of a </a:t>
            </a:r>
            <a:r>
              <a:rPr lang="en-US" dirty="0" err="1"/>
              <a:t>lightpath</a:t>
            </a:r>
            <a:r>
              <a:rPr lang="en-US" dirty="0"/>
              <a:t> between two nodes in the substrate network, namely, the link-disjoint principle, as describes in (5)</a:t>
            </a:r>
          </a:p>
          <a:p>
            <a:endParaRPr lang="en-US" dirty="0"/>
          </a:p>
          <a:p>
            <a:r>
              <a:rPr lang="en-US" dirty="0"/>
              <a:t>Equation (6) is the flow conservation constraint, which ensures that the total number of the in-flows equals that of the out-flows on all substrate nodes except for the embedded source and destination substrate node.</a:t>
            </a:r>
          </a:p>
          <a:p>
            <a:endParaRPr lang="en-US" dirty="0"/>
          </a:p>
          <a:p>
            <a:r>
              <a:rPr lang="en-US" dirty="0"/>
              <a:t>Equation (7) describes that each service request selects only a core on each link of the </a:t>
            </a:r>
            <a:r>
              <a:rPr lang="en-US" dirty="0" err="1"/>
              <a:t>lightpath</a:t>
            </a:r>
            <a:r>
              <a:rPr lang="en-US" dirty="0"/>
              <a:t> established by (5) and (6).</a:t>
            </a:r>
          </a:p>
        </p:txBody>
      </p:sp>
      <p:sp>
        <p:nvSpPr>
          <p:cNvPr id="4" name="Slide Number Placeholder 3"/>
          <p:cNvSpPr>
            <a:spLocks noGrp="1"/>
          </p:cNvSpPr>
          <p:nvPr>
            <p:ph type="sldNum" sz="quarter" idx="5"/>
          </p:nvPr>
        </p:nvSpPr>
        <p:spPr/>
        <p:txBody>
          <a:bodyPr/>
          <a:lstStyle/>
          <a:p>
            <a:fld id="{D8619CF8-C418-364E-BD2E-0813CDA45602}" type="slidenum">
              <a:rPr lang="en-US" smtClean="0"/>
              <a:t>16</a:t>
            </a:fld>
            <a:endParaRPr lang="en-US"/>
          </a:p>
        </p:txBody>
      </p:sp>
    </p:spTree>
    <p:extLst>
      <p:ext uri="{BB962C8B-B14F-4D97-AF65-F5344CB8AC3E}">
        <p14:creationId xmlns:p14="http://schemas.microsoft.com/office/powerpoint/2010/main" val="225103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No overlapping constraints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a:t>
            </a:r>
            <a:r>
              <a:rPr lang="en-US" sz="1800" dirty="0">
                <a:effectLst/>
                <a:latin typeface="Times"/>
              </a:rPr>
              <a:t>IC-XT-avoid constraint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maximum index of the frequency slots </a:t>
            </a:r>
            <a:r>
              <a:rPr lang="en-US" dirty="0" err="1"/>
              <a:t>ie</a:t>
            </a:r>
            <a:r>
              <a:rPr lang="en-US" dirty="0"/>
              <a:t> </a:t>
            </a:r>
            <a:r>
              <a:rPr lang="en-US" sz="1800" dirty="0">
                <a:effectLst/>
                <a:latin typeface="Times"/>
              </a:rPr>
              <a:t>frequency continuity </a:t>
            </a:r>
            <a:endParaRPr lang="en-US" dirty="0"/>
          </a:p>
          <a:p>
            <a:r>
              <a:rPr lang="en-US" dirty="0"/>
              <a:t>11. frequency slots capacity</a:t>
            </a:r>
          </a:p>
          <a:p>
            <a:endParaRPr lang="en-US" dirty="0"/>
          </a:p>
        </p:txBody>
      </p:sp>
      <p:sp>
        <p:nvSpPr>
          <p:cNvPr id="4" name="Slide Number Placeholder 3"/>
          <p:cNvSpPr>
            <a:spLocks noGrp="1"/>
          </p:cNvSpPr>
          <p:nvPr>
            <p:ph type="sldNum" sz="quarter" idx="5"/>
          </p:nvPr>
        </p:nvSpPr>
        <p:spPr/>
        <p:txBody>
          <a:bodyPr/>
          <a:lstStyle/>
          <a:p>
            <a:fld id="{D8619CF8-C418-364E-BD2E-0813CDA45602}" type="slidenum">
              <a:rPr lang="en-US" smtClean="0"/>
              <a:t>17</a:t>
            </a:fld>
            <a:endParaRPr lang="en-US"/>
          </a:p>
        </p:txBody>
      </p:sp>
    </p:spTree>
    <p:extLst>
      <p:ext uri="{BB962C8B-B14F-4D97-AF65-F5344CB8AC3E}">
        <p14:creationId xmlns:p14="http://schemas.microsoft.com/office/powerpoint/2010/main" val="134884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E662-87E3-268B-360B-D5DD547DD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5193A-8584-163B-6FA4-FDCA36AC54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077F31-1D96-D689-ADFB-02CB05E379BD}"/>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5" name="Footer Placeholder 4">
            <a:extLst>
              <a:ext uri="{FF2B5EF4-FFF2-40B4-BE49-F238E27FC236}">
                <a16:creationId xmlns:a16="http://schemas.microsoft.com/office/drawing/2014/main" id="{6A202D24-F0A2-0C63-6543-45CF7B93A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6B01D-83F7-49C5-C850-9F6640E32D6F}"/>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266699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C2CA-5680-C847-5367-039B8F903B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0D1C0D-492A-5CD9-2E25-91E9E4BF48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5C020-C177-2BD5-A4ED-A190ACACD21D}"/>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5" name="Footer Placeholder 4">
            <a:extLst>
              <a:ext uri="{FF2B5EF4-FFF2-40B4-BE49-F238E27FC236}">
                <a16:creationId xmlns:a16="http://schemas.microsoft.com/office/drawing/2014/main" id="{4D246545-4179-C7AD-685A-3FA8783EB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8D7A1-331E-25E9-4C87-EBD1B5553C29}"/>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411837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AEE0EA-BD1C-08D7-5524-2AD8D9092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C55D5B-8AA3-EE75-9835-791D35A082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4184B-A3CB-33A7-E9F2-BE8BC1652F4F}"/>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5" name="Footer Placeholder 4">
            <a:extLst>
              <a:ext uri="{FF2B5EF4-FFF2-40B4-BE49-F238E27FC236}">
                <a16:creationId xmlns:a16="http://schemas.microsoft.com/office/drawing/2014/main" id="{1D203235-6370-8C58-B418-DAFF03A10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5054D-9278-13BB-3BB9-7A5AD0317CEB}"/>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304485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C358-E292-FAC2-1F96-DD8D074F5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987110-C009-C916-976C-CCAA420385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8EA41-6D82-F9A6-1EC7-1BAA4C953328}"/>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5" name="Footer Placeholder 4">
            <a:extLst>
              <a:ext uri="{FF2B5EF4-FFF2-40B4-BE49-F238E27FC236}">
                <a16:creationId xmlns:a16="http://schemas.microsoft.com/office/drawing/2014/main" id="{62A858B8-2E47-1385-218B-DA7FEDB76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6B8ED-C90A-C3F9-09CF-04B4DAA15360}"/>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213668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AA85-93CC-4FF9-FFBD-B7F7B2D8A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138D4-972D-7325-279E-ADFCA82485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970526-2888-908C-6F7F-C05F698C0C1A}"/>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5" name="Footer Placeholder 4">
            <a:extLst>
              <a:ext uri="{FF2B5EF4-FFF2-40B4-BE49-F238E27FC236}">
                <a16:creationId xmlns:a16="http://schemas.microsoft.com/office/drawing/2014/main" id="{3AC33347-321D-3EB0-E807-85713FD60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7FE30-A0C0-D77D-AD15-0370237D3CF9}"/>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39069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F3FD-38CB-34E6-E580-BC7ACF80E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A59ED-505E-2D49-2BA3-5F3DC882C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ED46D1-05D9-0EE7-C2FD-FCC416B1A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8001A2-9D77-C831-220A-B7DE90B699BA}"/>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6" name="Footer Placeholder 5">
            <a:extLst>
              <a:ext uri="{FF2B5EF4-FFF2-40B4-BE49-F238E27FC236}">
                <a16:creationId xmlns:a16="http://schemas.microsoft.com/office/drawing/2014/main" id="{939744AD-22A3-5B19-5FCB-682624743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DAC54-76C5-02DC-25CF-31C5B93E6A81}"/>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206732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A9-1DBD-6102-0304-CF3492B8EC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3BB567-8839-E4F6-0585-1F5175E6C9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BC879D-0795-6B09-09B4-CD43022C9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8799DD-B865-5213-0568-37B456170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8F69B-3FAA-BEA7-A64F-AF5635401B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B40AB3-33DC-6B97-BD9D-00C7113DB07F}"/>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8" name="Footer Placeholder 7">
            <a:extLst>
              <a:ext uri="{FF2B5EF4-FFF2-40B4-BE49-F238E27FC236}">
                <a16:creationId xmlns:a16="http://schemas.microsoft.com/office/drawing/2014/main" id="{CC81D8D5-9EC6-D4FB-F4D2-77757B0686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BB78E4-FA89-532D-CF2A-CF523D432841}"/>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242912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5034-AE54-0284-B3FA-43AB218F6C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204CBE-8D00-4033-F09A-652AF974155D}"/>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4" name="Footer Placeholder 3">
            <a:extLst>
              <a:ext uri="{FF2B5EF4-FFF2-40B4-BE49-F238E27FC236}">
                <a16:creationId xmlns:a16="http://schemas.microsoft.com/office/drawing/2014/main" id="{72171669-BFF6-7B90-31D7-723B84131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4832B9-CD29-622D-8F51-6631789F3982}"/>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28499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98A41A-4E20-D922-7193-F3479A206E6B}"/>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3" name="Footer Placeholder 2">
            <a:extLst>
              <a:ext uri="{FF2B5EF4-FFF2-40B4-BE49-F238E27FC236}">
                <a16:creationId xmlns:a16="http://schemas.microsoft.com/office/drawing/2014/main" id="{5833A697-99A2-22D6-4BF2-B93FB03D13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852436-9340-7F2A-904E-0235DF80EF39}"/>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290882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843C-38A6-2164-2E9C-AD18F2CF0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F688EB-2AB5-55E7-6FD9-9C89E0CA0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54298E-0A6D-EFED-E477-E4C4146CC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012BA-9B30-0C73-0D36-FCB879379081}"/>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6" name="Footer Placeholder 5">
            <a:extLst>
              <a:ext uri="{FF2B5EF4-FFF2-40B4-BE49-F238E27FC236}">
                <a16:creationId xmlns:a16="http://schemas.microsoft.com/office/drawing/2014/main" id="{56927662-9CFD-441A-7615-16227BAFD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A66C5-10E9-A308-2B6D-C25A1C2B39EC}"/>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176551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5E42-29C4-5C84-D99F-0C4558B47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D91921-D44F-3ABF-5297-397E07A6D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504ADD-44F4-1625-CAC2-2B03DE9E8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6276F-63EE-979F-9118-79511E213CF8}"/>
              </a:ext>
            </a:extLst>
          </p:cNvPr>
          <p:cNvSpPr>
            <a:spLocks noGrp="1"/>
          </p:cNvSpPr>
          <p:nvPr>
            <p:ph type="dt" sz="half" idx="10"/>
          </p:nvPr>
        </p:nvSpPr>
        <p:spPr/>
        <p:txBody>
          <a:bodyPr/>
          <a:lstStyle/>
          <a:p>
            <a:fld id="{C80A35F6-ED2F-704F-90E0-013112244843}" type="datetimeFigureOut">
              <a:rPr lang="en-US" smtClean="0"/>
              <a:t>6/18/24</a:t>
            </a:fld>
            <a:endParaRPr lang="en-US"/>
          </a:p>
        </p:txBody>
      </p:sp>
      <p:sp>
        <p:nvSpPr>
          <p:cNvPr id="6" name="Footer Placeholder 5">
            <a:extLst>
              <a:ext uri="{FF2B5EF4-FFF2-40B4-BE49-F238E27FC236}">
                <a16:creationId xmlns:a16="http://schemas.microsoft.com/office/drawing/2014/main" id="{4B973F86-771C-8950-F2E9-03FC507C7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E09A9-1A3C-4A88-CC71-F2B2F6FA8B05}"/>
              </a:ext>
            </a:extLst>
          </p:cNvPr>
          <p:cNvSpPr>
            <a:spLocks noGrp="1"/>
          </p:cNvSpPr>
          <p:nvPr>
            <p:ph type="sldNum" sz="quarter" idx="12"/>
          </p:nvPr>
        </p:nvSpPr>
        <p:spPr/>
        <p:txBody>
          <a:bodyPr/>
          <a:lstStyle/>
          <a:p>
            <a:fld id="{F2F90466-00D2-AD47-BD2F-34071BACF7F9}" type="slidenum">
              <a:rPr lang="en-US" smtClean="0"/>
              <a:t>‹#›</a:t>
            </a:fld>
            <a:endParaRPr lang="en-US"/>
          </a:p>
        </p:txBody>
      </p:sp>
    </p:spTree>
    <p:extLst>
      <p:ext uri="{BB962C8B-B14F-4D97-AF65-F5344CB8AC3E}">
        <p14:creationId xmlns:p14="http://schemas.microsoft.com/office/powerpoint/2010/main" val="403670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BBFC22-7DD0-A111-60F3-3525FD03F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EFEED6-237F-C671-3255-424D1E8E2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247CA-F701-B735-F8FA-129160FD2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0A35F6-ED2F-704F-90E0-013112244843}" type="datetimeFigureOut">
              <a:rPr lang="en-US" smtClean="0"/>
              <a:t>6/18/24</a:t>
            </a:fld>
            <a:endParaRPr lang="en-US"/>
          </a:p>
        </p:txBody>
      </p:sp>
      <p:sp>
        <p:nvSpPr>
          <p:cNvPr id="5" name="Footer Placeholder 4">
            <a:extLst>
              <a:ext uri="{FF2B5EF4-FFF2-40B4-BE49-F238E27FC236}">
                <a16:creationId xmlns:a16="http://schemas.microsoft.com/office/drawing/2014/main" id="{11028226-0D81-5B93-5CB9-8F7950B9D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17A8588-B9AF-9638-247A-8FF1EC454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F90466-00D2-AD47-BD2F-34071BACF7F9}" type="slidenum">
              <a:rPr lang="en-US" smtClean="0"/>
              <a:t>‹#›</a:t>
            </a:fld>
            <a:endParaRPr lang="en-US"/>
          </a:p>
        </p:txBody>
      </p:sp>
    </p:spTree>
    <p:extLst>
      <p:ext uri="{BB962C8B-B14F-4D97-AF65-F5344CB8AC3E}">
        <p14:creationId xmlns:p14="http://schemas.microsoft.com/office/powerpoint/2010/main" val="350413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127F-69F1-380D-8752-63C208C9B151}"/>
              </a:ext>
            </a:extLst>
          </p:cNvPr>
          <p:cNvSpPr>
            <a:spLocks noGrp="1"/>
          </p:cNvSpPr>
          <p:nvPr>
            <p:ph type="ctrTitle"/>
          </p:nvPr>
        </p:nvSpPr>
        <p:spPr/>
        <p:txBody>
          <a:bodyPr/>
          <a:lstStyle/>
          <a:p>
            <a:r>
              <a:rPr lang="en-US" dirty="0"/>
              <a:t>Summer 2024 Presentations</a:t>
            </a:r>
          </a:p>
        </p:txBody>
      </p:sp>
      <p:sp>
        <p:nvSpPr>
          <p:cNvPr id="3" name="Subtitle 2">
            <a:extLst>
              <a:ext uri="{FF2B5EF4-FFF2-40B4-BE49-F238E27FC236}">
                <a16:creationId xmlns:a16="http://schemas.microsoft.com/office/drawing/2014/main" id="{58A4B2CC-B290-ABAE-6990-EDEEA02E9D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5096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A61A-4C27-A666-6A05-E99DC2727E07}"/>
              </a:ext>
            </a:extLst>
          </p:cNvPr>
          <p:cNvSpPr>
            <a:spLocks noGrp="1"/>
          </p:cNvSpPr>
          <p:nvPr>
            <p:ph type="title"/>
          </p:nvPr>
        </p:nvSpPr>
        <p:spPr/>
        <p:txBody>
          <a:bodyPr/>
          <a:lstStyle/>
          <a:p>
            <a:r>
              <a:rPr lang="en-US" dirty="0"/>
              <a:t>Waypoint Routing in Special Networks</a:t>
            </a:r>
          </a:p>
        </p:txBody>
      </p:sp>
      <p:sp>
        <p:nvSpPr>
          <p:cNvPr id="3" name="Content Placeholder 2">
            <a:extLst>
              <a:ext uri="{FF2B5EF4-FFF2-40B4-BE49-F238E27FC236}">
                <a16:creationId xmlns:a16="http://schemas.microsoft.com/office/drawing/2014/main" id="{54D2D22F-A4AA-E456-3ADB-7BC5DC01F7C9}"/>
              </a:ext>
            </a:extLst>
          </p:cNvPr>
          <p:cNvSpPr>
            <a:spLocks noGrp="1"/>
          </p:cNvSpPr>
          <p:nvPr>
            <p:ph idx="1"/>
          </p:nvPr>
        </p:nvSpPr>
        <p:spPr/>
        <p:txBody>
          <a:bodyPr/>
          <a:lstStyle/>
          <a:p>
            <a:r>
              <a:rPr lang="en-US" dirty="0"/>
              <a:t>Hardness:</a:t>
            </a:r>
          </a:p>
          <a:p>
            <a:pPr lvl="1"/>
            <a:r>
              <a:rPr lang="en-US" dirty="0"/>
              <a:t>large graph family of treewidth at most 2, the outerplanar graphs the routing paths can be computed efficiently on undirected graphs</a:t>
            </a:r>
          </a:p>
          <a:p>
            <a:pPr lvl="1"/>
            <a:r>
              <a:rPr lang="en-US" dirty="0"/>
              <a:t>graphs of treewidth 3 - NP-hard in general</a:t>
            </a:r>
          </a:p>
          <a:p>
            <a:pPr lvl="1"/>
            <a:r>
              <a:rPr lang="en-US" dirty="0"/>
              <a:t>routing through an arbitrary number of waypoints on undirected graphs of treewidth at most 3 is strongly NP-complete</a:t>
            </a:r>
          </a:p>
          <a:p>
            <a:pPr lvl="1"/>
            <a:r>
              <a:rPr lang="en-US" dirty="0"/>
              <a:t>undirected unicyclic graphs with not flow-conserving waypoints computing a route is weakly NP-complete</a:t>
            </a:r>
          </a:p>
          <a:p>
            <a:pPr lvl="1"/>
            <a:r>
              <a:rPr lang="en-US" dirty="0"/>
              <a:t>Solving Bidirectional Waypoint Routing Problem optimally is NP-hard</a:t>
            </a:r>
          </a:p>
          <a:p>
            <a:pPr lvl="1"/>
            <a:endParaRPr lang="en-US" dirty="0"/>
          </a:p>
        </p:txBody>
      </p:sp>
    </p:spTree>
    <p:extLst>
      <p:ext uri="{BB962C8B-B14F-4D97-AF65-F5344CB8AC3E}">
        <p14:creationId xmlns:p14="http://schemas.microsoft.com/office/powerpoint/2010/main" val="397016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BE8A-96FD-A3B1-B639-B79F8AA89348}"/>
              </a:ext>
            </a:extLst>
          </p:cNvPr>
          <p:cNvSpPr>
            <a:spLocks noGrp="1"/>
          </p:cNvSpPr>
          <p:nvPr>
            <p:ph type="title"/>
          </p:nvPr>
        </p:nvSpPr>
        <p:spPr/>
        <p:txBody>
          <a:bodyPr/>
          <a:lstStyle/>
          <a:p>
            <a:r>
              <a:rPr lang="en-US" dirty="0"/>
              <a:t>2022 Journal of Lightwave Technology</a:t>
            </a:r>
          </a:p>
        </p:txBody>
      </p:sp>
      <p:sp>
        <p:nvSpPr>
          <p:cNvPr id="3" name="Content Placeholder 2">
            <a:extLst>
              <a:ext uri="{FF2B5EF4-FFF2-40B4-BE49-F238E27FC236}">
                <a16:creationId xmlns:a16="http://schemas.microsoft.com/office/drawing/2014/main" id="{8B80DFDA-B1B3-4A56-173C-9CE67670C3A7}"/>
              </a:ext>
            </a:extLst>
          </p:cNvPr>
          <p:cNvSpPr>
            <a:spLocks noGrp="1"/>
          </p:cNvSpPr>
          <p:nvPr>
            <p:ph idx="1"/>
          </p:nvPr>
        </p:nvSpPr>
        <p:spPr/>
        <p:txBody>
          <a:bodyPr/>
          <a:lstStyle/>
          <a:p>
            <a:r>
              <a:rPr lang="en-US" dirty="0"/>
              <a:t>Crosstalk-Avoid Virtual Optical Network Embedding Over Elastic Optical Networks With Heterogeneous Multi-Core Fibers</a:t>
            </a:r>
          </a:p>
          <a:p>
            <a:pPr lvl="1"/>
            <a:r>
              <a:rPr lang="en-US" dirty="0"/>
              <a:t>both flexible bandwidth allocation and dynamic services deployment encounter a bottleneck when huge volumes of access data are flooded</a:t>
            </a:r>
          </a:p>
          <a:p>
            <a:pPr lvl="1"/>
            <a:r>
              <a:rPr lang="en-US" dirty="0"/>
              <a:t>Solution - virtual optical network embedding (VONE) over the space division multiplexing (SDM) based elastic optical network (EON) using multi-core fiber (MCF)</a:t>
            </a:r>
          </a:p>
          <a:p>
            <a:pPr lvl="1"/>
            <a:r>
              <a:rPr lang="en-US" dirty="0"/>
              <a:t>The inter-core crosstalk (IC-XT) can be significantly reduced when virtual networks are embedded over EONs with heterogenous MCF (HMCF).</a:t>
            </a:r>
          </a:p>
          <a:p>
            <a:pPr lvl="1"/>
            <a:endParaRPr lang="en-US" dirty="0"/>
          </a:p>
        </p:txBody>
      </p:sp>
    </p:spTree>
    <p:extLst>
      <p:ext uri="{BB962C8B-B14F-4D97-AF65-F5344CB8AC3E}">
        <p14:creationId xmlns:p14="http://schemas.microsoft.com/office/powerpoint/2010/main" val="785423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D9B8-45CE-EF57-7AFF-734BA6B985D8}"/>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pic>
        <p:nvPicPr>
          <p:cNvPr id="5" name="Content Placeholder 4" descr="Diagram of a service type&#10;&#10;Description automatically generated">
            <a:extLst>
              <a:ext uri="{FF2B5EF4-FFF2-40B4-BE49-F238E27FC236}">
                <a16:creationId xmlns:a16="http://schemas.microsoft.com/office/drawing/2014/main" id="{D802C37D-8897-4E3E-B33D-93CEE3C07BBC}"/>
              </a:ext>
            </a:extLst>
          </p:cNvPr>
          <p:cNvPicPr>
            <a:picLocks noGrp="1" noChangeAspect="1"/>
          </p:cNvPicPr>
          <p:nvPr>
            <p:ph idx="1"/>
          </p:nvPr>
        </p:nvPicPr>
        <p:blipFill>
          <a:blip r:embed="rId2"/>
          <a:stretch>
            <a:fillRect/>
          </a:stretch>
        </p:blipFill>
        <p:spPr>
          <a:xfrm>
            <a:off x="2768599" y="2193925"/>
            <a:ext cx="5806807" cy="3736554"/>
          </a:xfrm>
        </p:spPr>
      </p:pic>
      <p:sp>
        <p:nvSpPr>
          <p:cNvPr id="6" name="TextBox 5">
            <a:extLst>
              <a:ext uri="{FF2B5EF4-FFF2-40B4-BE49-F238E27FC236}">
                <a16:creationId xmlns:a16="http://schemas.microsoft.com/office/drawing/2014/main" id="{EDB3618C-CCE5-798C-571F-B279F582E2BE}"/>
              </a:ext>
            </a:extLst>
          </p:cNvPr>
          <p:cNvSpPr txBox="1"/>
          <p:nvPr/>
        </p:nvSpPr>
        <p:spPr>
          <a:xfrm>
            <a:off x="4671567" y="5930479"/>
            <a:ext cx="2000869" cy="369332"/>
          </a:xfrm>
          <a:prstGeom prst="rect">
            <a:avLst/>
          </a:prstGeom>
          <a:noFill/>
        </p:spPr>
        <p:txBody>
          <a:bodyPr wrap="none" rtlCol="0">
            <a:spAutoFit/>
          </a:bodyPr>
          <a:lstStyle/>
          <a:p>
            <a:r>
              <a:rPr lang="en-US" dirty="0"/>
              <a:t>Inter-core Crosstalk</a:t>
            </a:r>
          </a:p>
        </p:txBody>
      </p:sp>
    </p:spTree>
    <p:extLst>
      <p:ext uri="{BB962C8B-B14F-4D97-AF65-F5344CB8AC3E}">
        <p14:creationId xmlns:p14="http://schemas.microsoft.com/office/powerpoint/2010/main" val="113003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DC57-A042-BEAC-8FB8-9559D90148B4}"/>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sp>
        <p:nvSpPr>
          <p:cNvPr id="3" name="Content Placeholder 2">
            <a:extLst>
              <a:ext uri="{FF2B5EF4-FFF2-40B4-BE49-F238E27FC236}">
                <a16:creationId xmlns:a16="http://schemas.microsoft.com/office/drawing/2014/main" id="{EE378516-DCE8-1C15-467D-95978B9888D4}"/>
              </a:ext>
            </a:extLst>
          </p:cNvPr>
          <p:cNvSpPr>
            <a:spLocks noGrp="1"/>
          </p:cNvSpPr>
          <p:nvPr>
            <p:ph idx="1"/>
          </p:nvPr>
        </p:nvSpPr>
        <p:spPr/>
        <p:txBody>
          <a:bodyPr/>
          <a:lstStyle/>
          <a:p>
            <a:r>
              <a:rPr lang="en-US" dirty="0"/>
              <a:t>Contributions of this paper:</a:t>
            </a:r>
          </a:p>
          <a:p>
            <a:pPr lvl="1"/>
            <a:r>
              <a:rPr lang="en-US" dirty="0"/>
              <a:t>HMCF structure used in the substrate EONs for the VONE to reduce IC-XT</a:t>
            </a:r>
          </a:p>
          <a:p>
            <a:pPr lvl="1"/>
            <a:r>
              <a:rPr lang="en-US" dirty="0"/>
              <a:t>The VONE problem is NP-Hard, ILP models embedding solution are the bounds of our proposed heuristic algorithm.</a:t>
            </a:r>
          </a:p>
          <a:p>
            <a:pPr lvl="1"/>
            <a:r>
              <a:rPr lang="en-US" dirty="0"/>
              <a:t>Proposed algorithm combines the advantages of the two IC- XT suppression approaches, which improve the available frequency ratio and reduce the fragmentation ratio.</a:t>
            </a:r>
          </a:p>
          <a:p>
            <a:endParaRPr lang="en-US" dirty="0"/>
          </a:p>
        </p:txBody>
      </p:sp>
    </p:spTree>
    <p:extLst>
      <p:ext uri="{BB962C8B-B14F-4D97-AF65-F5344CB8AC3E}">
        <p14:creationId xmlns:p14="http://schemas.microsoft.com/office/powerpoint/2010/main" val="382381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D9AC-B7F5-EC64-6A27-D6945A062870}"/>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pic>
        <p:nvPicPr>
          <p:cNvPr id="5" name="Content Placeholder 4" descr="A diagram of a service request&#10;&#10;Description automatically generated">
            <a:extLst>
              <a:ext uri="{FF2B5EF4-FFF2-40B4-BE49-F238E27FC236}">
                <a16:creationId xmlns:a16="http://schemas.microsoft.com/office/drawing/2014/main" id="{59EDC6FC-D7F3-2A99-50AE-4506FFE3E6CE}"/>
              </a:ext>
            </a:extLst>
          </p:cNvPr>
          <p:cNvPicPr>
            <a:picLocks noGrp="1" noChangeAspect="1"/>
          </p:cNvPicPr>
          <p:nvPr>
            <p:ph idx="1"/>
          </p:nvPr>
        </p:nvPicPr>
        <p:blipFill>
          <a:blip r:embed="rId2"/>
          <a:stretch>
            <a:fillRect/>
          </a:stretch>
        </p:blipFill>
        <p:spPr>
          <a:xfrm>
            <a:off x="3923768" y="1825625"/>
            <a:ext cx="4344463" cy="4351338"/>
          </a:xfrm>
        </p:spPr>
      </p:pic>
    </p:spTree>
    <p:extLst>
      <p:ext uri="{BB962C8B-B14F-4D97-AF65-F5344CB8AC3E}">
        <p14:creationId xmlns:p14="http://schemas.microsoft.com/office/powerpoint/2010/main" val="241474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B8C9-08B2-83A2-5A91-C20FF525F6AA}"/>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sp>
        <p:nvSpPr>
          <p:cNvPr id="3" name="Content Placeholder 2">
            <a:extLst>
              <a:ext uri="{FF2B5EF4-FFF2-40B4-BE49-F238E27FC236}">
                <a16:creationId xmlns:a16="http://schemas.microsoft.com/office/drawing/2014/main" id="{F940B1C2-6C29-8976-C54F-A46EFA60BDD9}"/>
              </a:ext>
            </a:extLst>
          </p:cNvPr>
          <p:cNvSpPr>
            <a:spLocks noGrp="1"/>
          </p:cNvSpPr>
          <p:nvPr>
            <p:ph idx="1"/>
          </p:nvPr>
        </p:nvSpPr>
        <p:spPr/>
        <p:txBody>
          <a:bodyPr/>
          <a:lstStyle/>
          <a:p>
            <a:r>
              <a:rPr lang="en-US" dirty="0"/>
              <a:t>Problem Formulation:</a:t>
            </a:r>
          </a:p>
          <a:p>
            <a:pPr lvl="1"/>
            <a:r>
              <a:rPr lang="en-US" dirty="0"/>
              <a:t>Objective Function</a:t>
            </a:r>
          </a:p>
          <a:p>
            <a:pPr lvl="1"/>
            <a:endParaRPr lang="en-US" dirty="0"/>
          </a:p>
          <a:p>
            <a:pPr lvl="1"/>
            <a:endParaRPr lang="en-US" dirty="0"/>
          </a:p>
          <a:p>
            <a:pPr lvl="1"/>
            <a:r>
              <a:rPr lang="en-US" dirty="0"/>
              <a:t>Node Embedding Constraints</a:t>
            </a:r>
          </a:p>
        </p:txBody>
      </p:sp>
      <p:pic>
        <p:nvPicPr>
          <p:cNvPr id="5" name="Picture 4" descr="A black text on a white background&#10;&#10;Description automatically generated">
            <a:extLst>
              <a:ext uri="{FF2B5EF4-FFF2-40B4-BE49-F238E27FC236}">
                <a16:creationId xmlns:a16="http://schemas.microsoft.com/office/drawing/2014/main" id="{24A878CE-FF97-7AED-D80A-F478A265677A}"/>
              </a:ext>
            </a:extLst>
          </p:cNvPr>
          <p:cNvPicPr>
            <a:picLocks noChangeAspect="1"/>
          </p:cNvPicPr>
          <p:nvPr/>
        </p:nvPicPr>
        <p:blipFill>
          <a:blip r:embed="rId3"/>
          <a:stretch>
            <a:fillRect/>
          </a:stretch>
        </p:blipFill>
        <p:spPr>
          <a:xfrm>
            <a:off x="3289300" y="2609850"/>
            <a:ext cx="4445000" cy="673100"/>
          </a:xfrm>
          <a:prstGeom prst="rect">
            <a:avLst/>
          </a:prstGeom>
        </p:spPr>
      </p:pic>
      <p:pic>
        <p:nvPicPr>
          <p:cNvPr id="7" name="Picture 6" descr="A group of mathematical symbols&#10;&#10;Description automatically generated">
            <a:extLst>
              <a:ext uri="{FF2B5EF4-FFF2-40B4-BE49-F238E27FC236}">
                <a16:creationId xmlns:a16="http://schemas.microsoft.com/office/drawing/2014/main" id="{8F70E7DB-7A47-3F72-7749-D2DF26AF081B}"/>
              </a:ext>
            </a:extLst>
          </p:cNvPr>
          <p:cNvPicPr>
            <a:picLocks noChangeAspect="1"/>
          </p:cNvPicPr>
          <p:nvPr/>
        </p:nvPicPr>
        <p:blipFill>
          <a:blip r:embed="rId4"/>
          <a:stretch>
            <a:fillRect/>
          </a:stretch>
        </p:blipFill>
        <p:spPr>
          <a:xfrm>
            <a:off x="3289300" y="4001294"/>
            <a:ext cx="4044950" cy="2299872"/>
          </a:xfrm>
          <a:prstGeom prst="rect">
            <a:avLst/>
          </a:prstGeom>
        </p:spPr>
      </p:pic>
    </p:spTree>
    <p:extLst>
      <p:ext uri="{BB962C8B-B14F-4D97-AF65-F5344CB8AC3E}">
        <p14:creationId xmlns:p14="http://schemas.microsoft.com/office/powerpoint/2010/main" val="182217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6E89-9280-A6B4-41BC-5BE6826D45A6}"/>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sp>
        <p:nvSpPr>
          <p:cNvPr id="3" name="Content Placeholder 2">
            <a:extLst>
              <a:ext uri="{FF2B5EF4-FFF2-40B4-BE49-F238E27FC236}">
                <a16:creationId xmlns:a16="http://schemas.microsoft.com/office/drawing/2014/main" id="{13B9A8A9-33D8-FC5C-DB82-832EA08FFD3D}"/>
              </a:ext>
            </a:extLst>
          </p:cNvPr>
          <p:cNvSpPr>
            <a:spLocks noGrp="1"/>
          </p:cNvSpPr>
          <p:nvPr>
            <p:ph idx="1"/>
          </p:nvPr>
        </p:nvSpPr>
        <p:spPr/>
        <p:txBody>
          <a:bodyPr/>
          <a:lstStyle/>
          <a:p>
            <a:r>
              <a:rPr lang="en-US" dirty="0"/>
              <a:t>Link Mapping Constraints</a:t>
            </a:r>
          </a:p>
          <a:p>
            <a:endParaRPr lang="en-US" dirty="0"/>
          </a:p>
          <a:p>
            <a:endParaRPr lang="en-US" dirty="0"/>
          </a:p>
          <a:p>
            <a:endParaRPr lang="en-US" dirty="0"/>
          </a:p>
          <a:p>
            <a:endParaRPr lang="en-US" dirty="0"/>
          </a:p>
          <a:p>
            <a:r>
              <a:rPr lang="en-US" dirty="0"/>
              <a:t>Core Assigning Constraint</a:t>
            </a:r>
          </a:p>
          <a:p>
            <a:endParaRPr lang="en-US" dirty="0"/>
          </a:p>
        </p:txBody>
      </p:sp>
      <p:pic>
        <p:nvPicPr>
          <p:cNvPr id="5" name="Picture 4" descr="A group of mathematical equations&#10;&#10;Description automatically generated">
            <a:extLst>
              <a:ext uri="{FF2B5EF4-FFF2-40B4-BE49-F238E27FC236}">
                <a16:creationId xmlns:a16="http://schemas.microsoft.com/office/drawing/2014/main" id="{43A0B153-FA4D-F4D0-5198-D4331562A135}"/>
              </a:ext>
            </a:extLst>
          </p:cNvPr>
          <p:cNvPicPr>
            <a:picLocks noChangeAspect="1"/>
          </p:cNvPicPr>
          <p:nvPr/>
        </p:nvPicPr>
        <p:blipFill>
          <a:blip r:embed="rId3"/>
          <a:stretch>
            <a:fillRect/>
          </a:stretch>
        </p:blipFill>
        <p:spPr>
          <a:xfrm>
            <a:off x="3263900" y="2182613"/>
            <a:ext cx="4552950" cy="2213374"/>
          </a:xfrm>
          <a:prstGeom prst="rect">
            <a:avLst/>
          </a:prstGeom>
        </p:spPr>
      </p:pic>
      <p:pic>
        <p:nvPicPr>
          <p:cNvPr id="7" name="Picture 6" descr="A mathematical equations and symbols&#10;&#10;Description automatically generated with medium confidence">
            <a:extLst>
              <a:ext uri="{FF2B5EF4-FFF2-40B4-BE49-F238E27FC236}">
                <a16:creationId xmlns:a16="http://schemas.microsoft.com/office/drawing/2014/main" id="{A06364F2-7EB9-D6FC-2057-89CC9CC00242}"/>
              </a:ext>
            </a:extLst>
          </p:cNvPr>
          <p:cNvPicPr>
            <a:picLocks noChangeAspect="1"/>
          </p:cNvPicPr>
          <p:nvPr/>
        </p:nvPicPr>
        <p:blipFill>
          <a:blip r:embed="rId4"/>
          <a:stretch>
            <a:fillRect/>
          </a:stretch>
        </p:blipFill>
        <p:spPr>
          <a:xfrm>
            <a:off x="3263900" y="4752975"/>
            <a:ext cx="3848100" cy="1663700"/>
          </a:xfrm>
          <a:prstGeom prst="rect">
            <a:avLst/>
          </a:prstGeom>
        </p:spPr>
      </p:pic>
    </p:spTree>
    <p:extLst>
      <p:ext uri="{BB962C8B-B14F-4D97-AF65-F5344CB8AC3E}">
        <p14:creationId xmlns:p14="http://schemas.microsoft.com/office/powerpoint/2010/main" val="3426741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1DCB-6D7A-373F-C31A-6E5000AAEE71}"/>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sp>
        <p:nvSpPr>
          <p:cNvPr id="3" name="Content Placeholder 2">
            <a:extLst>
              <a:ext uri="{FF2B5EF4-FFF2-40B4-BE49-F238E27FC236}">
                <a16:creationId xmlns:a16="http://schemas.microsoft.com/office/drawing/2014/main" id="{4333DB44-E4AB-04AA-7D3C-0F7F8D282420}"/>
              </a:ext>
            </a:extLst>
          </p:cNvPr>
          <p:cNvSpPr>
            <a:spLocks noGrp="1"/>
          </p:cNvSpPr>
          <p:nvPr>
            <p:ph idx="1"/>
          </p:nvPr>
        </p:nvSpPr>
        <p:spPr/>
        <p:txBody>
          <a:bodyPr/>
          <a:lstStyle/>
          <a:p>
            <a:r>
              <a:rPr lang="en-US" dirty="0"/>
              <a:t>Frequency Slots Allocating Constraints</a:t>
            </a:r>
          </a:p>
          <a:p>
            <a:endParaRPr lang="en-US" dirty="0"/>
          </a:p>
          <a:p>
            <a:endParaRPr lang="en-US" dirty="0"/>
          </a:p>
        </p:txBody>
      </p:sp>
      <p:pic>
        <p:nvPicPr>
          <p:cNvPr id="5" name="Picture 4" descr="A group of math symbols&#10;&#10;Description automatically generated">
            <a:extLst>
              <a:ext uri="{FF2B5EF4-FFF2-40B4-BE49-F238E27FC236}">
                <a16:creationId xmlns:a16="http://schemas.microsoft.com/office/drawing/2014/main" id="{64AD22E1-25EB-F6F7-6A3A-FF6435799BDD}"/>
              </a:ext>
            </a:extLst>
          </p:cNvPr>
          <p:cNvPicPr>
            <a:picLocks noChangeAspect="1"/>
          </p:cNvPicPr>
          <p:nvPr/>
        </p:nvPicPr>
        <p:blipFill>
          <a:blip r:embed="rId3"/>
          <a:stretch>
            <a:fillRect/>
          </a:stretch>
        </p:blipFill>
        <p:spPr>
          <a:xfrm>
            <a:off x="3717925" y="2418322"/>
            <a:ext cx="4756150" cy="3944378"/>
          </a:xfrm>
          <a:prstGeom prst="rect">
            <a:avLst/>
          </a:prstGeom>
        </p:spPr>
      </p:pic>
    </p:spTree>
    <p:extLst>
      <p:ext uri="{BB962C8B-B14F-4D97-AF65-F5344CB8AC3E}">
        <p14:creationId xmlns:p14="http://schemas.microsoft.com/office/powerpoint/2010/main" val="2971250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6C73-1698-93C4-311C-4A5DF33AE78B}"/>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sp>
        <p:nvSpPr>
          <p:cNvPr id="3" name="Content Placeholder 2">
            <a:extLst>
              <a:ext uri="{FF2B5EF4-FFF2-40B4-BE49-F238E27FC236}">
                <a16:creationId xmlns:a16="http://schemas.microsoft.com/office/drawing/2014/main" id="{C3501809-BA97-EC80-19D7-93EA3B24F495}"/>
              </a:ext>
            </a:extLst>
          </p:cNvPr>
          <p:cNvSpPr>
            <a:spLocks noGrp="1"/>
          </p:cNvSpPr>
          <p:nvPr>
            <p:ph idx="1"/>
          </p:nvPr>
        </p:nvSpPr>
        <p:spPr/>
        <p:txBody>
          <a:bodyPr/>
          <a:lstStyle/>
          <a:p>
            <a:r>
              <a:rPr lang="en-US" dirty="0"/>
              <a:t>NP- hard for all 4 following:</a:t>
            </a:r>
          </a:p>
          <a:p>
            <a:pPr lvl="1"/>
            <a:r>
              <a:rPr lang="en-US" dirty="0"/>
              <a:t>VONE over EONs with MCF with the IC-XT (VMXT)</a:t>
            </a:r>
          </a:p>
          <a:p>
            <a:pPr lvl="1"/>
            <a:r>
              <a:rPr lang="en-US" dirty="0"/>
              <a:t>VONE over EONs with MCF avoiding the IC-XT (VMXTA)</a:t>
            </a:r>
          </a:p>
          <a:p>
            <a:pPr lvl="1"/>
            <a:r>
              <a:rPr lang="en-US" dirty="0"/>
              <a:t>VONE over EONs with HMCF with the IC-XT (VHXT)</a:t>
            </a:r>
          </a:p>
          <a:p>
            <a:pPr lvl="1"/>
            <a:r>
              <a:rPr lang="en-US" dirty="0"/>
              <a:t>VONE over EONs with HMCF avoiding the IC-XT (VHXTA)</a:t>
            </a:r>
          </a:p>
        </p:txBody>
      </p:sp>
    </p:spTree>
    <p:extLst>
      <p:ext uri="{BB962C8B-B14F-4D97-AF65-F5344CB8AC3E}">
        <p14:creationId xmlns:p14="http://schemas.microsoft.com/office/powerpoint/2010/main" val="392776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E8D0-04A7-4FD9-33AB-0A2EFD83537C}"/>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sp>
        <p:nvSpPr>
          <p:cNvPr id="3" name="Content Placeholder 2">
            <a:extLst>
              <a:ext uri="{FF2B5EF4-FFF2-40B4-BE49-F238E27FC236}">
                <a16:creationId xmlns:a16="http://schemas.microsoft.com/office/drawing/2014/main" id="{8157F79C-BB91-3731-5151-529A4B940A00}"/>
              </a:ext>
            </a:extLst>
          </p:cNvPr>
          <p:cNvSpPr>
            <a:spLocks noGrp="1"/>
          </p:cNvSpPr>
          <p:nvPr>
            <p:ph idx="1"/>
          </p:nvPr>
        </p:nvSpPr>
        <p:spPr/>
        <p:txBody>
          <a:bodyPr/>
          <a:lstStyle/>
          <a:p>
            <a:r>
              <a:rPr lang="en-US" dirty="0"/>
              <a:t>Heuristic Algorithm</a:t>
            </a:r>
          </a:p>
          <a:p>
            <a:pPr lvl="1"/>
            <a:r>
              <a:rPr lang="en-US" dirty="0"/>
              <a:t>Predefined Core Prioritization</a:t>
            </a:r>
          </a:p>
          <a:p>
            <a:pPr lvl="2"/>
            <a:r>
              <a:rPr lang="en-US" dirty="0"/>
              <a:t>smaller index in </a:t>
            </a:r>
            <a:r>
              <a:rPr lang="en-US" dirty="0" err="1"/>
              <a:t>Core_Priority</a:t>
            </a:r>
            <a:r>
              <a:rPr lang="en-US" dirty="0"/>
              <a:t>, the higher priority of the element, </a:t>
            </a:r>
            <a:r>
              <a:rPr lang="en-US" dirty="0" err="1"/>
              <a:t>ie</a:t>
            </a:r>
            <a:r>
              <a:rPr lang="en-US" dirty="0"/>
              <a:t> service request will be assigned preferentially</a:t>
            </a:r>
          </a:p>
          <a:p>
            <a:pPr lvl="2"/>
            <a:r>
              <a:rPr lang="en-US" dirty="0"/>
              <a:t>core priority order is 1 → 3 → 2 → 5 → 4</a:t>
            </a:r>
          </a:p>
          <a:p>
            <a:pPr lvl="1"/>
            <a:r>
              <a:rPr lang="en-US" dirty="0"/>
              <a:t>Core classification algorithm</a:t>
            </a:r>
          </a:p>
          <a:p>
            <a:pPr lvl="2"/>
            <a:r>
              <a:rPr lang="en-US" dirty="0"/>
              <a:t>different types of service requests are </a:t>
            </a:r>
          </a:p>
          <a:p>
            <a:pPr marL="914400" lvl="2" indent="0">
              <a:buNone/>
            </a:pPr>
            <a:r>
              <a:rPr lang="en-US" dirty="0"/>
              <a:t>assigned between adjacent cores, which </a:t>
            </a:r>
          </a:p>
          <a:p>
            <a:pPr marL="914400" lvl="2" indent="0">
              <a:buNone/>
            </a:pPr>
            <a:r>
              <a:rPr lang="en-US" dirty="0"/>
              <a:t>avoids the IC-XT.</a:t>
            </a:r>
          </a:p>
        </p:txBody>
      </p:sp>
      <p:pic>
        <p:nvPicPr>
          <p:cNvPr id="5" name="Picture 4" descr="A diagram of a service type&#10;&#10;Description automatically generated">
            <a:extLst>
              <a:ext uri="{FF2B5EF4-FFF2-40B4-BE49-F238E27FC236}">
                <a16:creationId xmlns:a16="http://schemas.microsoft.com/office/drawing/2014/main" id="{491E0A89-655F-133D-969B-ECD018D1337F}"/>
              </a:ext>
            </a:extLst>
          </p:cNvPr>
          <p:cNvPicPr>
            <a:picLocks noChangeAspect="1"/>
          </p:cNvPicPr>
          <p:nvPr/>
        </p:nvPicPr>
        <p:blipFill>
          <a:blip r:embed="rId2"/>
          <a:stretch>
            <a:fillRect/>
          </a:stretch>
        </p:blipFill>
        <p:spPr>
          <a:xfrm>
            <a:off x="6565900" y="3782204"/>
            <a:ext cx="4603750" cy="2605896"/>
          </a:xfrm>
          <a:prstGeom prst="rect">
            <a:avLst/>
          </a:prstGeom>
        </p:spPr>
      </p:pic>
    </p:spTree>
    <p:extLst>
      <p:ext uri="{BB962C8B-B14F-4D97-AF65-F5344CB8AC3E}">
        <p14:creationId xmlns:p14="http://schemas.microsoft.com/office/powerpoint/2010/main" val="77293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F7259-C820-56E8-9947-75E542CEB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A4141C-CDEE-7032-B02E-C02DEA951530}"/>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C2B157E5-4619-DDD1-113A-68116E7C20FC}"/>
              </a:ext>
            </a:extLst>
          </p:cNvPr>
          <p:cNvSpPr>
            <a:spLocks noGrp="1"/>
          </p:cNvSpPr>
          <p:nvPr>
            <p:ph idx="1"/>
          </p:nvPr>
        </p:nvSpPr>
        <p:spPr/>
        <p:txBody>
          <a:bodyPr>
            <a:normAutofit/>
          </a:bodyPr>
          <a:lstStyle/>
          <a:p>
            <a:r>
              <a:rPr lang="en-US" dirty="0"/>
              <a:t>Waypoint Routing in Special Networks</a:t>
            </a:r>
          </a:p>
          <a:p>
            <a:r>
              <a:rPr lang="en-US" dirty="0"/>
              <a:t>Crosstalk-Avoid Virtual Optical Network Embedding Over Elastic Optical Networks With Heterogeneous Multi-Core Fibers</a:t>
            </a:r>
          </a:p>
          <a:p>
            <a:endParaRPr lang="en-US" dirty="0"/>
          </a:p>
        </p:txBody>
      </p:sp>
    </p:spTree>
    <p:extLst>
      <p:ext uri="{BB962C8B-B14F-4D97-AF65-F5344CB8AC3E}">
        <p14:creationId xmlns:p14="http://schemas.microsoft.com/office/powerpoint/2010/main" val="3628511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780F-28B0-F7F2-7D3B-990852C9F5AD}"/>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sp>
        <p:nvSpPr>
          <p:cNvPr id="3" name="Content Placeholder 2">
            <a:extLst>
              <a:ext uri="{FF2B5EF4-FFF2-40B4-BE49-F238E27FC236}">
                <a16:creationId xmlns:a16="http://schemas.microsoft.com/office/drawing/2014/main" id="{F2E31480-4A03-552C-8A92-7FE8F95277F2}"/>
              </a:ext>
            </a:extLst>
          </p:cNvPr>
          <p:cNvSpPr>
            <a:spLocks noGrp="1"/>
          </p:cNvSpPr>
          <p:nvPr>
            <p:ph idx="1"/>
          </p:nvPr>
        </p:nvSpPr>
        <p:spPr/>
        <p:txBody>
          <a:bodyPr/>
          <a:lstStyle/>
          <a:p>
            <a:endParaRPr lang="en-US" dirty="0"/>
          </a:p>
        </p:txBody>
      </p:sp>
      <p:pic>
        <p:nvPicPr>
          <p:cNvPr id="7" name="Picture 6" descr="A group of colored squares&#10;&#10;Description automatically generated with medium confidence">
            <a:extLst>
              <a:ext uri="{FF2B5EF4-FFF2-40B4-BE49-F238E27FC236}">
                <a16:creationId xmlns:a16="http://schemas.microsoft.com/office/drawing/2014/main" id="{8F28981C-B11C-36B1-4D9D-84B26644AD9D}"/>
              </a:ext>
            </a:extLst>
          </p:cNvPr>
          <p:cNvPicPr>
            <a:picLocks noChangeAspect="1"/>
          </p:cNvPicPr>
          <p:nvPr/>
        </p:nvPicPr>
        <p:blipFill>
          <a:blip r:embed="rId2"/>
          <a:stretch>
            <a:fillRect/>
          </a:stretch>
        </p:blipFill>
        <p:spPr>
          <a:xfrm>
            <a:off x="3695700" y="1339670"/>
            <a:ext cx="3728008" cy="5323248"/>
          </a:xfrm>
          <a:prstGeom prst="rect">
            <a:avLst/>
          </a:prstGeom>
        </p:spPr>
      </p:pic>
    </p:spTree>
    <p:extLst>
      <p:ext uri="{BB962C8B-B14F-4D97-AF65-F5344CB8AC3E}">
        <p14:creationId xmlns:p14="http://schemas.microsoft.com/office/powerpoint/2010/main" val="556416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CD79C-AFE4-D925-140B-1ADE822215BC}"/>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pic>
        <p:nvPicPr>
          <p:cNvPr id="5" name="Content Placeholder 4" descr="A graph of a number of different colored lines&#10;&#10;Description automatically generated with medium confidence">
            <a:extLst>
              <a:ext uri="{FF2B5EF4-FFF2-40B4-BE49-F238E27FC236}">
                <a16:creationId xmlns:a16="http://schemas.microsoft.com/office/drawing/2014/main" id="{7F394D8D-B892-254B-7585-E755862A3414}"/>
              </a:ext>
            </a:extLst>
          </p:cNvPr>
          <p:cNvPicPr>
            <a:picLocks noGrp="1" noChangeAspect="1"/>
          </p:cNvPicPr>
          <p:nvPr>
            <p:ph idx="1"/>
          </p:nvPr>
        </p:nvPicPr>
        <p:blipFill>
          <a:blip r:embed="rId2"/>
          <a:stretch>
            <a:fillRect/>
          </a:stretch>
        </p:blipFill>
        <p:spPr>
          <a:xfrm>
            <a:off x="838200" y="1690688"/>
            <a:ext cx="5464470" cy="4351338"/>
          </a:xfrm>
        </p:spPr>
      </p:pic>
      <p:sp>
        <p:nvSpPr>
          <p:cNvPr id="6" name="TextBox 5">
            <a:extLst>
              <a:ext uri="{FF2B5EF4-FFF2-40B4-BE49-F238E27FC236}">
                <a16:creationId xmlns:a16="http://schemas.microsoft.com/office/drawing/2014/main" id="{7D4E5692-D445-CF7B-FD2E-A599C2BD5E57}"/>
              </a:ext>
            </a:extLst>
          </p:cNvPr>
          <p:cNvSpPr txBox="1"/>
          <p:nvPr/>
        </p:nvSpPr>
        <p:spPr>
          <a:xfrm>
            <a:off x="1587488" y="6042026"/>
            <a:ext cx="3965894" cy="369332"/>
          </a:xfrm>
          <a:prstGeom prst="rect">
            <a:avLst/>
          </a:prstGeom>
          <a:noFill/>
        </p:spPr>
        <p:txBody>
          <a:bodyPr wrap="none" rtlCol="0">
            <a:spAutoFit/>
          </a:bodyPr>
          <a:lstStyle/>
          <a:p>
            <a:r>
              <a:rPr lang="en-US" dirty="0"/>
              <a:t>Fragmentation vs </a:t>
            </a:r>
            <a:r>
              <a:rPr lang="en-US" dirty="0" err="1"/>
              <a:t>No.of</a:t>
            </a:r>
            <a:r>
              <a:rPr lang="en-US" dirty="0"/>
              <a:t> Service requests</a:t>
            </a:r>
          </a:p>
        </p:txBody>
      </p:sp>
      <p:pic>
        <p:nvPicPr>
          <p:cNvPr id="8" name="Picture 7" descr="A graph with numbers and lines&#10;&#10;Description automatically generated">
            <a:extLst>
              <a:ext uri="{FF2B5EF4-FFF2-40B4-BE49-F238E27FC236}">
                <a16:creationId xmlns:a16="http://schemas.microsoft.com/office/drawing/2014/main" id="{B68DEB2E-0A24-9297-88B8-147F523636B9}"/>
              </a:ext>
            </a:extLst>
          </p:cNvPr>
          <p:cNvPicPr>
            <a:picLocks noChangeAspect="1"/>
          </p:cNvPicPr>
          <p:nvPr/>
        </p:nvPicPr>
        <p:blipFill>
          <a:blip r:embed="rId3"/>
          <a:stretch>
            <a:fillRect/>
          </a:stretch>
        </p:blipFill>
        <p:spPr>
          <a:xfrm>
            <a:off x="6638620" y="1875354"/>
            <a:ext cx="5464471" cy="4351338"/>
          </a:xfrm>
          <a:prstGeom prst="rect">
            <a:avLst/>
          </a:prstGeom>
        </p:spPr>
      </p:pic>
      <p:sp>
        <p:nvSpPr>
          <p:cNvPr id="9" name="TextBox 8">
            <a:extLst>
              <a:ext uri="{FF2B5EF4-FFF2-40B4-BE49-F238E27FC236}">
                <a16:creationId xmlns:a16="http://schemas.microsoft.com/office/drawing/2014/main" id="{222962B8-9CFB-D1F0-B851-BC2E8739228C}"/>
              </a:ext>
            </a:extLst>
          </p:cNvPr>
          <p:cNvSpPr txBox="1"/>
          <p:nvPr/>
        </p:nvSpPr>
        <p:spPr>
          <a:xfrm>
            <a:off x="7810500" y="6226692"/>
            <a:ext cx="3429978" cy="369332"/>
          </a:xfrm>
          <a:prstGeom prst="rect">
            <a:avLst/>
          </a:prstGeom>
          <a:noFill/>
        </p:spPr>
        <p:txBody>
          <a:bodyPr wrap="none" rtlCol="0">
            <a:spAutoFit/>
          </a:bodyPr>
          <a:lstStyle/>
          <a:p>
            <a:r>
              <a:rPr lang="en-US" dirty="0"/>
              <a:t>Crosstalk vs </a:t>
            </a:r>
            <a:r>
              <a:rPr lang="en-US" dirty="0" err="1"/>
              <a:t>No.of</a:t>
            </a:r>
            <a:r>
              <a:rPr lang="en-US" dirty="0"/>
              <a:t> Service requests</a:t>
            </a:r>
          </a:p>
        </p:txBody>
      </p:sp>
    </p:spTree>
    <p:extLst>
      <p:ext uri="{BB962C8B-B14F-4D97-AF65-F5344CB8AC3E}">
        <p14:creationId xmlns:p14="http://schemas.microsoft.com/office/powerpoint/2010/main" val="3545228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0C40-D6A3-9115-5849-91954CA69824}"/>
              </a:ext>
            </a:extLst>
          </p:cNvPr>
          <p:cNvSpPr>
            <a:spLocks noGrp="1"/>
          </p:cNvSpPr>
          <p:nvPr>
            <p:ph type="title"/>
          </p:nvPr>
        </p:nvSpPr>
        <p:spPr/>
        <p:txBody>
          <a:bodyPr>
            <a:noAutofit/>
          </a:bodyPr>
          <a:lstStyle/>
          <a:p>
            <a:r>
              <a:rPr lang="en-US" sz="2800" dirty="0"/>
              <a:t>Crosstalk-Avoid Virtual Optical Network Embedding Over Elastic Optical Networks With Heterogeneous Multi-Core Fibers</a:t>
            </a:r>
          </a:p>
        </p:txBody>
      </p:sp>
      <p:pic>
        <p:nvPicPr>
          <p:cNvPr id="5" name="Content Placeholder 4" descr="A graph with numbers and lines&#10;&#10;Description automatically generated">
            <a:extLst>
              <a:ext uri="{FF2B5EF4-FFF2-40B4-BE49-F238E27FC236}">
                <a16:creationId xmlns:a16="http://schemas.microsoft.com/office/drawing/2014/main" id="{2AFD6D68-C1E8-1EA8-A415-38B639F6F4F1}"/>
              </a:ext>
            </a:extLst>
          </p:cNvPr>
          <p:cNvPicPr>
            <a:picLocks noGrp="1" noChangeAspect="1"/>
          </p:cNvPicPr>
          <p:nvPr>
            <p:ph idx="1"/>
          </p:nvPr>
        </p:nvPicPr>
        <p:blipFill>
          <a:blip r:embed="rId2"/>
          <a:stretch>
            <a:fillRect/>
          </a:stretch>
        </p:blipFill>
        <p:spPr>
          <a:xfrm>
            <a:off x="328465" y="1482725"/>
            <a:ext cx="5464470" cy="4351338"/>
          </a:xfrm>
        </p:spPr>
      </p:pic>
      <p:sp>
        <p:nvSpPr>
          <p:cNvPr id="6" name="TextBox 5">
            <a:extLst>
              <a:ext uri="{FF2B5EF4-FFF2-40B4-BE49-F238E27FC236}">
                <a16:creationId xmlns:a16="http://schemas.microsoft.com/office/drawing/2014/main" id="{D21BC5ED-1B52-F1B2-1D10-CE3FE4B9925B}"/>
              </a:ext>
            </a:extLst>
          </p:cNvPr>
          <p:cNvSpPr txBox="1"/>
          <p:nvPr/>
        </p:nvSpPr>
        <p:spPr>
          <a:xfrm>
            <a:off x="1131870" y="5943600"/>
            <a:ext cx="3857659" cy="369332"/>
          </a:xfrm>
          <a:prstGeom prst="rect">
            <a:avLst/>
          </a:prstGeom>
          <a:noFill/>
        </p:spPr>
        <p:txBody>
          <a:bodyPr wrap="none" rtlCol="0">
            <a:spAutoFit/>
          </a:bodyPr>
          <a:lstStyle/>
          <a:p>
            <a:r>
              <a:rPr lang="en-US" dirty="0"/>
              <a:t>Frequency Utilization Ratio vs Requests</a:t>
            </a:r>
          </a:p>
        </p:txBody>
      </p:sp>
      <p:pic>
        <p:nvPicPr>
          <p:cNvPr id="8" name="Picture 7" descr="A graph of a number of numbers and lines&#10;&#10;Description automatically generated with medium confidence">
            <a:extLst>
              <a:ext uri="{FF2B5EF4-FFF2-40B4-BE49-F238E27FC236}">
                <a16:creationId xmlns:a16="http://schemas.microsoft.com/office/drawing/2014/main" id="{2C0CF8CC-DE87-FF36-4E59-A3D5A7F73BE8}"/>
              </a:ext>
            </a:extLst>
          </p:cNvPr>
          <p:cNvPicPr>
            <a:picLocks noChangeAspect="1"/>
          </p:cNvPicPr>
          <p:nvPr/>
        </p:nvPicPr>
        <p:blipFill>
          <a:blip r:embed="rId3"/>
          <a:stretch>
            <a:fillRect/>
          </a:stretch>
        </p:blipFill>
        <p:spPr>
          <a:xfrm>
            <a:off x="6399067" y="1482725"/>
            <a:ext cx="5413115" cy="4127500"/>
          </a:xfrm>
          <a:prstGeom prst="rect">
            <a:avLst/>
          </a:prstGeom>
        </p:spPr>
      </p:pic>
      <p:sp>
        <p:nvSpPr>
          <p:cNvPr id="9" name="TextBox 8">
            <a:extLst>
              <a:ext uri="{FF2B5EF4-FFF2-40B4-BE49-F238E27FC236}">
                <a16:creationId xmlns:a16="http://schemas.microsoft.com/office/drawing/2014/main" id="{06F95A53-08FE-06C9-DF1C-99F2FD8AA9B0}"/>
              </a:ext>
            </a:extLst>
          </p:cNvPr>
          <p:cNvSpPr txBox="1"/>
          <p:nvPr/>
        </p:nvSpPr>
        <p:spPr>
          <a:xfrm>
            <a:off x="7340600" y="5834063"/>
            <a:ext cx="3751733" cy="369332"/>
          </a:xfrm>
          <a:prstGeom prst="rect">
            <a:avLst/>
          </a:prstGeom>
          <a:noFill/>
        </p:spPr>
        <p:txBody>
          <a:bodyPr wrap="none" rtlCol="0">
            <a:spAutoFit/>
          </a:bodyPr>
          <a:lstStyle/>
          <a:p>
            <a:r>
              <a:rPr lang="en-US" dirty="0"/>
              <a:t>Available Frequency Ratio vs Requests</a:t>
            </a:r>
          </a:p>
        </p:txBody>
      </p:sp>
    </p:spTree>
    <p:extLst>
      <p:ext uri="{BB962C8B-B14F-4D97-AF65-F5344CB8AC3E}">
        <p14:creationId xmlns:p14="http://schemas.microsoft.com/office/powerpoint/2010/main" val="36679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8322-3C7D-6B87-025A-9F358FB150BB}"/>
              </a:ext>
            </a:extLst>
          </p:cNvPr>
          <p:cNvSpPr>
            <a:spLocks noGrp="1"/>
          </p:cNvSpPr>
          <p:nvPr>
            <p:ph type="title"/>
          </p:nvPr>
        </p:nvSpPr>
        <p:spPr/>
        <p:txBody>
          <a:bodyPr/>
          <a:lstStyle/>
          <a:p>
            <a:r>
              <a:rPr lang="en-US" dirty="0"/>
              <a:t>2018 IFIP Networking Conference</a:t>
            </a:r>
          </a:p>
        </p:txBody>
      </p:sp>
      <p:sp>
        <p:nvSpPr>
          <p:cNvPr id="3" name="Content Placeholder 2">
            <a:extLst>
              <a:ext uri="{FF2B5EF4-FFF2-40B4-BE49-F238E27FC236}">
                <a16:creationId xmlns:a16="http://schemas.microsoft.com/office/drawing/2014/main" id="{67F6C8F7-05DE-7155-6FB8-DB1EFC79AA37}"/>
              </a:ext>
            </a:extLst>
          </p:cNvPr>
          <p:cNvSpPr>
            <a:spLocks noGrp="1"/>
          </p:cNvSpPr>
          <p:nvPr>
            <p:ph idx="1"/>
          </p:nvPr>
        </p:nvSpPr>
        <p:spPr/>
        <p:txBody>
          <a:bodyPr/>
          <a:lstStyle/>
          <a:p>
            <a:r>
              <a:rPr lang="en-US" dirty="0"/>
              <a:t>Waypoint Routing in Special Networks</a:t>
            </a:r>
          </a:p>
          <a:p>
            <a:pPr lvl="1"/>
            <a:r>
              <a:rPr lang="en-US" dirty="0"/>
              <a:t>traffic is steered through one or multiple so-called waypoints along the route from source to destination</a:t>
            </a:r>
          </a:p>
          <a:p>
            <a:pPr lvl="1"/>
            <a:r>
              <a:rPr lang="en-US" dirty="0"/>
              <a:t>Evaluation of complexity of waypoint routing on special networks</a:t>
            </a:r>
          </a:p>
          <a:p>
            <a:pPr lvl="1"/>
            <a:r>
              <a:rPr lang="en-US" dirty="0"/>
              <a:t>family of outerplanar networks, which have a treewidth of at most two</a:t>
            </a:r>
          </a:p>
          <a:p>
            <a:pPr lvl="1"/>
            <a:r>
              <a:rPr lang="en-US" dirty="0"/>
              <a:t>Proof for NP-hardness on graphs of treewidth three</a:t>
            </a:r>
          </a:p>
          <a:p>
            <a:pPr lvl="1"/>
            <a:r>
              <a:rPr lang="en-US" dirty="0"/>
              <a:t>For arbitrary numbers of waypoints, the constraint of different flow sizes between waypoints turns the problem hard</a:t>
            </a:r>
          </a:p>
        </p:txBody>
      </p:sp>
    </p:spTree>
    <p:extLst>
      <p:ext uri="{BB962C8B-B14F-4D97-AF65-F5344CB8AC3E}">
        <p14:creationId xmlns:p14="http://schemas.microsoft.com/office/powerpoint/2010/main" val="368167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5061-23FD-B206-6A1F-F43A4375864A}"/>
              </a:ext>
            </a:extLst>
          </p:cNvPr>
          <p:cNvSpPr>
            <a:spLocks noGrp="1"/>
          </p:cNvSpPr>
          <p:nvPr>
            <p:ph type="title"/>
          </p:nvPr>
        </p:nvSpPr>
        <p:spPr/>
        <p:txBody>
          <a:bodyPr/>
          <a:lstStyle/>
          <a:p>
            <a:r>
              <a:rPr lang="en-US" dirty="0"/>
              <a:t>Waypoint Routing in Special Networks</a:t>
            </a:r>
          </a:p>
        </p:txBody>
      </p:sp>
      <p:pic>
        <p:nvPicPr>
          <p:cNvPr id="5" name="Content Placeholder 4" descr="A diagram of a bridge&#10;&#10;Description automatically generated">
            <a:extLst>
              <a:ext uri="{FF2B5EF4-FFF2-40B4-BE49-F238E27FC236}">
                <a16:creationId xmlns:a16="http://schemas.microsoft.com/office/drawing/2014/main" id="{03F4134D-2FF2-AFCD-6EF7-5C2E13FE4A0A}"/>
              </a:ext>
            </a:extLst>
          </p:cNvPr>
          <p:cNvPicPr>
            <a:picLocks noGrp="1" noChangeAspect="1"/>
          </p:cNvPicPr>
          <p:nvPr>
            <p:ph idx="1"/>
          </p:nvPr>
        </p:nvPicPr>
        <p:blipFill>
          <a:blip r:embed="rId2"/>
          <a:stretch>
            <a:fillRect/>
          </a:stretch>
        </p:blipFill>
        <p:spPr>
          <a:xfrm>
            <a:off x="2095500" y="2680494"/>
            <a:ext cx="7140887" cy="1980406"/>
          </a:xfrm>
        </p:spPr>
      </p:pic>
      <p:sp>
        <p:nvSpPr>
          <p:cNvPr id="6" name="TextBox 5">
            <a:extLst>
              <a:ext uri="{FF2B5EF4-FFF2-40B4-BE49-F238E27FC236}">
                <a16:creationId xmlns:a16="http://schemas.microsoft.com/office/drawing/2014/main" id="{A5AAA68C-67B7-7DB9-024E-4BFE4798BF7B}"/>
              </a:ext>
            </a:extLst>
          </p:cNvPr>
          <p:cNvSpPr txBox="1"/>
          <p:nvPr/>
        </p:nvSpPr>
        <p:spPr>
          <a:xfrm>
            <a:off x="2400300" y="4838700"/>
            <a:ext cx="4145622" cy="1200329"/>
          </a:xfrm>
          <a:prstGeom prst="rect">
            <a:avLst/>
          </a:prstGeom>
          <a:noFill/>
        </p:spPr>
        <p:txBody>
          <a:bodyPr wrap="none" rtlCol="0">
            <a:spAutoFit/>
          </a:bodyPr>
          <a:lstStyle/>
          <a:p>
            <a:r>
              <a:rPr lang="en-US" dirty="0"/>
              <a:t>Solid lines, length = 5 + 3 = 8</a:t>
            </a:r>
          </a:p>
          <a:p>
            <a:r>
              <a:rPr lang="en-US" dirty="0"/>
              <a:t>Dotted lines, length = 2 + 2 = 4</a:t>
            </a:r>
          </a:p>
          <a:p>
            <a:r>
              <a:rPr lang="en-US" dirty="0"/>
              <a:t>Waypoint = x – no disjoint path</a:t>
            </a:r>
          </a:p>
          <a:p>
            <a:r>
              <a:rPr lang="en-US" dirty="0"/>
              <a:t>Solid red - violate unit capacity constraints</a:t>
            </a:r>
          </a:p>
        </p:txBody>
      </p:sp>
      <p:sp>
        <p:nvSpPr>
          <p:cNvPr id="7" name="TextBox 6">
            <a:extLst>
              <a:ext uri="{FF2B5EF4-FFF2-40B4-BE49-F238E27FC236}">
                <a16:creationId xmlns:a16="http://schemas.microsoft.com/office/drawing/2014/main" id="{5D0C4C8E-620A-A0BD-C2D7-E6B9718226E4}"/>
              </a:ext>
            </a:extLst>
          </p:cNvPr>
          <p:cNvSpPr txBox="1"/>
          <p:nvPr/>
        </p:nvSpPr>
        <p:spPr>
          <a:xfrm>
            <a:off x="1511300" y="2133600"/>
            <a:ext cx="6096284" cy="461665"/>
          </a:xfrm>
          <a:prstGeom prst="rect">
            <a:avLst/>
          </a:prstGeom>
          <a:noFill/>
        </p:spPr>
        <p:txBody>
          <a:bodyPr wrap="none" rtlCol="0">
            <a:spAutoFit/>
          </a:bodyPr>
          <a:lstStyle/>
          <a:p>
            <a:r>
              <a:rPr lang="en-US" sz="2400" dirty="0"/>
              <a:t>source s to the destination t via the waypoint w</a:t>
            </a:r>
          </a:p>
        </p:txBody>
      </p:sp>
    </p:spTree>
    <p:extLst>
      <p:ext uri="{BB962C8B-B14F-4D97-AF65-F5344CB8AC3E}">
        <p14:creationId xmlns:p14="http://schemas.microsoft.com/office/powerpoint/2010/main" val="261906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B5E6-4862-6F57-0833-C9AB204986F6}"/>
              </a:ext>
            </a:extLst>
          </p:cNvPr>
          <p:cNvSpPr>
            <a:spLocks noGrp="1"/>
          </p:cNvSpPr>
          <p:nvPr>
            <p:ph type="title"/>
          </p:nvPr>
        </p:nvSpPr>
        <p:spPr/>
        <p:txBody>
          <a:bodyPr/>
          <a:lstStyle/>
          <a:p>
            <a:r>
              <a:rPr lang="en-US" dirty="0"/>
              <a:t>Waypoint Routing in Special Networks</a:t>
            </a:r>
          </a:p>
        </p:txBody>
      </p:sp>
      <p:sp>
        <p:nvSpPr>
          <p:cNvPr id="3" name="Content Placeholder 2">
            <a:extLst>
              <a:ext uri="{FF2B5EF4-FFF2-40B4-BE49-F238E27FC236}">
                <a16:creationId xmlns:a16="http://schemas.microsoft.com/office/drawing/2014/main" id="{1634A36A-14D8-D9FB-00FA-6774EFF64AFA}"/>
              </a:ext>
            </a:extLst>
          </p:cNvPr>
          <p:cNvSpPr>
            <a:spLocks noGrp="1"/>
          </p:cNvSpPr>
          <p:nvPr>
            <p:ph idx="1"/>
          </p:nvPr>
        </p:nvSpPr>
        <p:spPr/>
        <p:txBody>
          <a:bodyPr/>
          <a:lstStyle/>
          <a:p>
            <a:r>
              <a:rPr lang="en-US" dirty="0"/>
              <a:t>The waypoints depend on each other and must be traversed in a pre-determined order</a:t>
            </a:r>
          </a:p>
          <a:p>
            <a:r>
              <a:rPr lang="en-US" dirty="0"/>
              <a:t>A Single Waypoint:</a:t>
            </a:r>
          </a:p>
          <a:p>
            <a:endParaRPr lang="en-US" dirty="0"/>
          </a:p>
          <a:p>
            <a:endParaRPr lang="en-US" dirty="0"/>
          </a:p>
          <a:p>
            <a:endParaRPr lang="en-US" dirty="0"/>
          </a:p>
          <a:p>
            <a:pPr lvl="2"/>
            <a:r>
              <a:rPr lang="en-US" dirty="0"/>
              <a:t>shortest paths (SPs) P1 = SP(</a:t>
            </a:r>
            <a:r>
              <a:rPr lang="en-US" dirty="0" err="1"/>
              <a:t>s,w</a:t>
            </a:r>
            <a:r>
              <a:rPr lang="en-US" dirty="0"/>
              <a:t>) and P2 = SP(</a:t>
            </a:r>
            <a:r>
              <a:rPr lang="en-US" dirty="0" err="1"/>
              <a:t>w,t</a:t>
            </a:r>
            <a:r>
              <a:rPr lang="en-US" dirty="0"/>
              <a:t>) in a greedy fashion is sufficient</a:t>
            </a:r>
          </a:p>
          <a:p>
            <a:r>
              <a:rPr lang="en-US" dirty="0"/>
              <a:t>One waypoint: greedy is optimal</a:t>
            </a:r>
          </a:p>
        </p:txBody>
      </p:sp>
      <p:pic>
        <p:nvPicPr>
          <p:cNvPr id="5" name="Picture 4" descr="A diagram of a diagram of a diagram&#10;&#10;Description automatically generated">
            <a:extLst>
              <a:ext uri="{FF2B5EF4-FFF2-40B4-BE49-F238E27FC236}">
                <a16:creationId xmlns:a16="http://schemas.microsoft.com/office/drawing/2014/main" id="{F95D1E25-8B83-7635-41B5-59166F13F10E}"/>
              </a:ext>
            </a:extLst>
          </p:cNvPr>
          <p:cNvPicPr>
            <a:picLocks noChangeAspect="1"/>
          </p:cNvPicPr>
          <p:nvPr/>
        </p:nvPicPr>
        <p:blipFill>
          <a:blip r:embed="rId2"/>
          <a:stretch>
            <a:fillRect/>
          </a:stretch>
        </p:blipFill>
        <p:spPr>
          <a:xfrm>
            <a:off x="4114800" y="2616200"/>
            <a:ext cx="4660900" cy="1893491"/>
          </a:xfrm>
          <a:prstGeom prst="rect">
            <a:avLst/>
          </a:prstGeom>
        </p:spPr>
      </p:pic>
    </p:spTree>
    <p:extLst>
      <p:ext uri="{BB962C8B-B14F-4D97-AF65-F5344CB8AC3E}">
        <p14:creationId xmlns:p14="http://schemas.microsoft.com/office/powerpoint/2010/main" val="13811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EBDA-6981-D1F4-1A9E-0C5F05054C09}"/>
              </a:ext>
            </a:extLst>
          </p:cNvPr>
          <p:cNvSpPr>
            <a:spLocks noGrp="1"/>
          </p:cNvSpPr>
          <p:nvPr>
            <p:ph type="title"/>
          </p:nvPr>
        </p:nvSpPr>
        <p:spPr/>
        <p:txBody>
          <a:bodyPr/>
          <a:lstStyle/>
          <a:p>
            <a:r>
              <a:rPr lang="en-US" dirty="0"/>
              <a:t>Waypoint Routing in Special Networks</a:t>
            </a:r>
          </a:p>
        </p:txBody>
      </p:sp>
      <p:sp>
        <p:nvSpPr>
          <p:cNvPr id="3" name="Content Placeholder 2">
            <a:extLst>
              <a:ext uri="{FF2B5EF4-FFF2-40B4-BE49-F238E27FC236}">
                <a16:creationId xmlns:a16="http://schemas.microsoft.com/office/drawing/2014/main" id="{6DAD11A4-4005-D90A-DA60-B3922955B107}"/>
              </a:ext>
            </a:extLst>
          </p:cNvPr>
          <p:cNvSpPr>
            <a:spLocks noGrp="1"/>
          </p:cNvSpPr>
          <p:nvPr>
            <p:ph idx="1"/>
          </p:nvPr>
        </p:nvSpPr>
        <p:spPr/>
        <p:txBody>
          <a:bodyPr/>
          <a:lstStyle/>
          <a:p>
            <a:r>
              <a:rPr lang="en-US" dirty="0"/>
              <a:t>Two waypoints: can be infeasible!</a:t>
            </a:r>
          </a:p>
          <a:p>
            <a:endParaRPr lang="en-US" dirty="0"/>
          </a:p>
          <a:p>
            <a:endParaRPr lang="en-US" dirty="0"/>
          </a:p>
          <a:p>
            <a:r>
              <a:rPr lang="en-US" dirty="0"/>
              <a:t>Order: s – w1 – w2 – t</a:t>
            </a:r>
          </a:p>
          <a:p>
            <a:r>
              <a:rPr lang="en-US" dirty="0"/>
              <a:t>the link from w2 to w1 must be used twice.</a:t>
            </a:r>
          </a:p>
          <a:p>
            <a:endParaRPr lang="en-US" dirty="0"/>
          </a:p>
        </p:txBody>
      </p:sp>
      <p:pic>
        <p:nvPicPr>
          <p:cNvPr id="7" name="Picture 6" descr="A diagram of a diagram&#10;&#10;Description automatically generated">
            <a:extLst>
              <a:ext uri="{FF2B5EF4-FFF2-40B4-BE49-F238E27FC236}">
                <a16:creationId xmlns:a16="http://schemas.microsoft.com/office/drawing/2014/main" id="{80D59C7D-CEDE-B937-3649-B6E1ED7DACE7}"/>
              </a:ext>
            </a:extLst>
          </p:cNvPr>
          <p:cNvPicPr>
            <a:picLocks noChangeAspect="1"/>
          </p:cNvPicPr>
          <p:nvPr/>
        </p:nvPicPr>
        <p:blipFill>
          <a:blip r:embed="rId2"/>
          <a:stretch>
            <a:fillRect/>
          </a:stretch>
        </p:blipFill>
        <p:spPr>
          <a:xfrm>
            <a:off x="3251200" y="2165350"/>
            <a:ext cx="4686300" cy="1015975"/>
          </a:xfrm>
          <a:prstGeom prst="rect">
            <a:avLst/>
          </a:prstGeom>
        </p:spPr>
      </p:pic>
    </p:spTree>
    <p:extLst>
      <p:ext uri="{BB962C8B-B14F-4D97-AF65-F5344CB8AC3E}">
        <p14:creationId xmlns:p14="http://schemas.microsoft.com/office/powerpoint/2010/main" val="6340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9CC0-C0E1-F140-0476-9EFF2F7CB687}"/>
              </a:ext>
            </a:extLst>
          </p:cNvPr>
          <p:cNvSpPr>
            <a:spLocks noGrp="1"/>
          </p:cNvSpPr>
          <p:nvPr>
            <p:ph type="title"/>
          </p:nvPr>
        </p:nvSpPr>
        <p:spPr/>
        <p:txBody>
          <a:bodyPr/>
          <a:lstStyle/>
          <a:p>
            <a:r>
              <a:rPr lang="en-US" dirty="0"/>
              <a:t>Waypoint Routing in Special Networks</a:t>
            </a:r>
          </a:p>
        </p:txBody>
      </p:sp>
      <p:sp>
        <p:nvSpPr>
          <p:cNvPr id="3" name="Content Placeholder 2">
            <a:extLst>
              <a:ext uri="{FF2B5EF4-FFF2-40B4-BE49-F238E27FC236}">
                <a16:creationId xmlns:a16="http://schemas.microsoft.com/office/drawing/2014/main" id="{7A3956C5-72FB-683F-9E48-B38D3914AF9F}"/>
              </a:ext>
            </a:extLst>
          </p:cNvPr>
          <p:cNvSpPr>
            <a:spLocks noGrp="1"/>
          </p:cNvSpPr>
          <p:nvPr>
            <p:ph idx="1"/>
          </p:nvPr>
        </p:nvSpPr>
        <p:spPr/>
        <p:txBody>
          <a:bodyPr/>
          <a:lstStyle/>
          <a:p>
            <a:r>
              <a:rPr lang="en-US" dirty="0"/>
              <a:t>Types of graphs are outerplanar and cactus graphs:</a:t>
            </a:r>
          </a:p>
          <a:p>
            <a:pPr lvl="1"/>
            <a:r>
              <a:rPr lang="en-US" dirty="0"/>
              <a:t>Outerplanar: if it has a planar drawing </a:t>
            </a:r>
            <a:r>
              <a:rPr lang="en-US" dirty="0" err="1"/>
              <a:t>s.t.</a:t>
            </a:r>
            <a:r>
              <a:rPr lang="en-US" dirty="0"/>
              <a:t> all vertices are on the outer face of the drawing</a:t>
            </a:r>
          </a:p>
          <a:p>
            <a:pPr lvl="1"/>
            <a:r>
              <a:rPr lang="en-US" dirty="0"/>
              <a:t>cactus graph: if any two simple cycles share at most one node (every cactus graph is outerplanar)</a:t>
            </a:r>
          </a:p>
          <a:p>
            <a:r>
              <a:rPr lang="en-US" dirty="0"/>
              <a:t>link-disjoint path problem to BWRP with unit capacities:</a:t>
            </a:r>
          </a:p>
          <a:p>
            <a:pPr lvl="1"/>
            <a:r>
              <a:rPr lang="en-US" dirty="0"/>
              <a:t>Set s1 = s, t1 = w1, s2 = w1, t2 = w2, ..., </a:t>
            </a:r>
          </a:p>
          <a:p>
            <a:pPr lvl="1"/>
            <a:r>
              <a:rPr lang="en-US" dirty="0"/>
              <a:t>a k+1 link-disjoint path algorithm solves unit capacity BWRP for k waypoints.</a:t>
            </a:r>
          </a:p>
          <a:p>
            <a:pPr lvl="1"/>
            <a:r>
              <a:rPr lang="en-US" dirty="0"/>
              <a:t>Feasible solutions for BWRP can be computed in polynomial time.</a:t>
            </a:r>
          </a:p>
        </p:txBody>
      </p:sp>
    </p:spTree>
    <p:extLst>
      <p:ext uri="{BB962C8B-B14F-4D97-AF65-F5344CB8AC3E}">
        <p14:creationId xmlns:p14="http://schemas.microsoft.com/office/powerpoint/2010/main" val="294485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7FB6-870D-3D65-2D42-B50F3418277A}"/>
              </a:ext>
            </a:extLst>
          </p:cNvPr>
          <p:cNvSpPr>
            <a:spLocks noGrp="1"/>
          </p:cNvSpPr>
          <p:nvPr>
            <p:ph type="title"/>
          </p:nvPr>
        </p:nvSpPr>
        <p:spPr/>
        <p:txBody>
          <a:bodyPr/>
          <a:lstStyle/>
          <a:p>
            <a:r>
              <a:rPr lang="en-US" dirty="0"/>
              <a:t>Waypoint Routing in Special Networks</a:t>
            </a:r>
          </a:p>
        </p:txBody>
      </p:sp>
      <p:sp>
        <p:nvSpPr>
          <p:cNvPr id="3" name="Content Placeholder 2">
            <a:extLst>
              <a:ext uri="{FF2B5EF4-FFF2-40B4-BE49-F238E27FC236}">
                <a16:creationId xmlns:a16="http://schemas.microsoft.com/office/drawing/2014/main" id="{E9444869-6C68-AED5-8E5C-5CC324B07E9A}"/>
              </a:ext>
            </a:extLst>
          </p:cNvPr>
          <p:cNvSpPr>
            <a:spLocks noGrp="1"/>
          </p:cNvSpPr>
          <p:nvPr>
            <p:ph idx="1"/>
          </p:nvPr>
        </p:nvSpPr>
        <p:spPr/>
        <p:txBody>
          <a:bodyPr/>
          <a:lstStyle/>
          <a:p>
            <a:r>
              <a:rPr lang="en-US" dirty="0"/>
              <a:t>Undirected Outerplanar Graphs</a:t>
            </a:r>
          </a:p>
          <a:p>
            <a:pPr lvl="1"/>
            <a:r>
              <a:rPr lang="en-US" dirty="0"/>
              <a:t>Let I be the class of undirected WRP with </a:t>
            </a:r>
          </a:p>
          <a:p>
            <a:pPr lvl="2"/>
            <a:r>
              <a:rPr lang="en-US" dirty="0"/>
              <a:t>1) the graph G is planar </a:t>
            </a:r>
          </a:p>
          <a:p>
            <a:pPr lvl="2"/>
            <a:r>
              <a:rPr lang="en-US" dirty="0"/>
              <a:t>2) the maximum capacity is </a:t>
            </a:r>
            <a:r>
              <a:rPr lang="en-US" dirty="0" err="1"/>
              <a:t>c</a:t>
            </a:r>
            <a:r>
              <a:rPr lang="en-US" baseline="-25000" dirty="0" err="1"/>
              <a:t>max</a:t>
            </a:r>
            <a:r>
              <a:rPr lang="en-US" dirty="0"/>
              <a:t>, </a:t>
            </a:r>
            <a:r>
              <a:rPr lang="en-US" dirty="0" err="1"/>
              <a:t>w.l.o.g</a:t>
            </a:r>
            <a:r>
              <a:rPr lang="en-US" dirty="0"/>
              <a:t>. n ≥ </a:t>
            </a:r>
            <a:r>
              <a:rPr lang="en-US" dirty="0" err="1"/>
              <a:t>c</a:t>
            </a:r>
            <a:r>
              <a:rPr lang="en-US" baseline="-25000" dirty="0" err="1"/>
              <a:t>max</a:t>
            </a:r>
            <a:r>
              <a:rPr lang="en-US" dirty="0"/>
              <a:t> ∈ N, </a:t>
            </a:r>
          </a:p>
          <a:p>
            <a:pPr lvl="2"/>
            <a:r>
              <a:rPr lang="en-US" dirty="0"/>
              <a:t>3) s, t and all waypoints touch the outer face F of G, </a:t>
            </a:r>
          </a:p>
          <a:p>
            <a:pPr lvl="2"/>
            <a:r>
              <a:rPr lang="en-US" dirty="0"/>
              <a:t>4) for every node v ̸∈ F, </a:t>
            </a:r>
            <a:r>
              <a:rPr lang="el-GR" dirty="0"/>
              <a:t>Σ</a:t>
            </a:r>
            <a:r>
              <a:rPr lang="en-US" baseline="-25000" dirty="0"/>
              <a:t>e: {</a:t>
            </a:r>
            <a:r>
              <a:rPr lang="en-US" baseline="-25000" dirty="0" err="1"/>
              <a:t>u,v</a:t>
            </a:r>
            <a:r>
              <a:rPr lang="en-US" baseline="-25000" dirty="0"/>
              <a:t>}∈E(G)</a:t>
            </a:r>
            <a:r>
              <a:rPr lang="en-US" dirty="0"/>
              <a:t>c(e) is even</a:t>
            </a:r>
          </a:p>
          <a:p>
            <a:pPr lvl="1"/>
            <a:r>
              <a:rPr lang="en-US" dirty="0"/>
              <a:t>the waypoint routing problem is decidable in time O(n</a:t>
            </a:r>
            <a:r>
              <a:rPr lang="en-US" baseline="30000" dirty="0"/>
              <a:t>2</a:t>
            </a:r>
            <a:r>
              <a:rPr lang="en-US" dirty="0"/>
              <a:t>)</a:t>
            </a:r>
          </a:p>
          <a:p>
            <a:pPr lvl="1"/>
            <a:r>
              <a:rPr lang="en-US" dirty="0"/>
              <a:t>construction obtainable in time O(</a:t>
            </a:r>
            <a:r>
              <a:rPr lang="en-US" dirty="0">
                <a:effectLst/>
              </a:rPr>
              <a:t>n</a:t>
            </a:r>
            <a:r>
              <a:rPr lang="en-US" baseline="30000" dirty="0">
                <a:effectLst/>
              </a:rPr>
              <a:t>2 </a:t>
            </a:r>
            <a:r>
              <a:rPr lang="en-US" dirty="0">
                <a:effectLst/>
              </a:rPr>
              <a:t>· min {n</a:t>
            </a:r>
            <a:r>
              <a:rPr lang="en-US" baseline="30000" dirty="0">
                <a:effectLst/>
              </a:rPr>
              <a:t>2</a:t>
            </a:r>
            <a:r>
              <a:rPr lang="en-US" dirty="0">
                <a:effectLst/>
              </a:rPr>
              <a:t> , c</a:t>
            </a:r>
            <a:r>
              <a:rPr lang="en-US" baseline="30000" dirty="0">
                <a:effectLst/>
              </a:rPr>
              <a:t>2</a:t>
            </a:r>
            <a:r>
              <a:rPr lang="en-US" baseline="-25000" dirty="0">
                <a:effectLst/>
              </a:rPr>
              <a:t>max</a:t>
            </a:r>
            <a:r>
              <a:rPr lang="en-US" dirty="0">
                <a:effectLst/>
              </a:rPr>
              <a:t>} </a:t>
            </a:r>
            <a:r>
              <a:rPr lang="en-US" dirty="0"/>
              <a:t>)</a:t>
            </a:r>
            <a:endParaRPr lang="en-US" dirty="0">
              <a:effectLst/>
            </a:endParaRPr>
          </a:p>
          <a:p>
            <a:pPr lvl="1"/>
            <a:endParaRPr lang="en-US" dirty="0"/>
          </a:p>
        </p:txBody>
      </p:sp>
    </p:spTree>
    <p:extLst>
      <p:ext uri="{BB962C8B-B14F-4D97-AF65-F5344CB8AC3E}">
        <p14:creationId xmlns:p14="http://schemas.microsoft.com/office/powerpoint/2010/main" val="57880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7FB6-870D-3D65-2D42-B50F3418277A}"/>
              </a:ext>
            </a:extLst>
          </p:cNvPr>
          <p:cNvSpPr>
            <a:spLocks noGrp="1"/>
          </p:cNvSpPr>
          <p:nvPr>
            <p:ph type="title"/>
          </p:nvPr>
        </p:nvSpPr>
        <p:spPr/>
        <p:txBody>
          <a:bodyPr/>
          <a:lstStyle/>
          <a:p>
            <a:r>
              <a:rPr lang="en-US" dirty="0"/>
              <a:t>Waypoint Routing in Special Networks</a:t>
            </a:r>
          </a:p>
        </p:txBody>
      </p:sp>
      <p:sp>
        <p:nvSpPr>
          <p:cNvPr id="3" name="Content Placeholder 2">
            <a:extLst>
              <a:ext uri="{FF2B5EF4-FFF2-40B4-BE49-F238E27FC236}">
                <a16:creationId xmlns:a16="http://schemas.microsoft.com/office/drawing/2014/main" id="{E9444869-6C68-AED5-8E5C-5CC324B07E9A}"/>
              </a:ext>
            </a:extLst>
          </p:cNvPr>
          <p:cNvSpPr>
            <a:spLocks noGrp="1"/>
          </p:cNvSpPr>
          <p:nvPr>
            <p:ph idx="1"/>
          </p:nvPr>
        </p:nvSpPr>
        <p:spPr/>
        <p:txBody>
          <a:bodyPr/>
          <a:lstStyle/>
          <a:p>
            <a:r>
              <a:rPr lang="en-US" dirty="0"/>
              <a:t>Bidirected Cactus Graphs</a:t>
            </a:r>
          </a:p>
          <a:p>
            <a:pPr lvl="1"/>
            <a:r>
              <a:rPr lang="en-US" dirty="0"/>
              <a:t>BWRP is optimally solvable in polynomial time on cactus graphs with constant capacity</a:t>
            </a:r>
          </a:p>
          <a:p>
            <a:pPr lvl="1"/>
            <a:endParaRPr lang="en-US" dirty="0"/>
          </a:p>
        </p:txBody>
      </p:sp>
      <p:pic>
        <p:nvPicPr>
          <p:cNvPr id="5" name="Picture 4" descr="A diagram of a hexagon with circles and arrows&#10;&#10;Description automatically generated">
            <a:extLst>
              <a:ext uri="{FF2B5EF4-FFF2-40B4-BE49-F238E27FC236}">
                <a16:creationId xmlns:a16="http://schemas.microsoft.com/office/drawing/2014/main" id="{CD67ADA8-E1C0-855C-D1E6-DF0FF46C2ECB}"/>
              </a:ext>
            </a:extLst>
          </p:cNvPr>
          <p:cNvPicPr>
            <a:picLocks noChangeAspect="1"/>
          </p:cNvPicPr>
          <p:nvPr/>
        </p:nvPicPr>
        <p:blipFill>
          <a:blip r:embed="rId3"/>
          <a:stretch>
            <a:fillRect/>
          </a:stretch>
        </p:blipFill>
        <p:spPr>
          <a:xfrm>
            <a:off x="852835" y="3421622"/>
            <a:ext cx="2597150" cy="2265919"/>
          </a:xfrm>
          <a:prstGeom prst="rect">
            <a:avLst/>
          </a:prstGeom>
        </p:spPr>
      </p:pic>
      <p:pic>
        <p:nvPicPr>
          <p:cNvPr id="7" name="Picture 6" descr="A diagram of a diagram&#10;&#10;Description automatically generated">
            <a:extLst>
              <a:ext uri="{FF2B5EF4-FFF2-40B4-BE49-F238E27FC236}">
                <a16:creationId xmlns:a16="http://schemas.microsoft.com/office/drawing/2014/main" id="{2EC73CAA-A41E-5B9B-0642-39439BD0BC9E}"/>
              </a:ext>
            </a:extLst>
          </p:cNvPr>
          <p:cNvPicPr>
            <a:picLocks noChangeAspect="1"/>
          </p:cNvPicPr>
          <p:nvPr/>
        </p:nvPicPr>
        <p:blipFill>
          <a:blip r:embed="rId4"/>
          <a:stretch>
            <a:fillRect/>
          </a:stretch>
        </p:blipFill>
        <p:spPr>
          <a:xfrm>
            <a:off x="4804741" y="3707369"/>
            <a:ext cx="2597151" cy="1912704"/>
          </a:xfrm>
          <a:prstGeom prst="rect">
            <a:avLst/>
          </a:prstGeom>
        </p:spPr>
      </p:pic>
      <p:sp>
        <p:nvSpPr>
          <p:cNvPr id="8" name="TextBox 7">
            <a:extLst>
              <a:ext uri="{FF2B5EF4-FFF2-40B4-BE49-F238E27FC236}">
                <a16:creationId xmlns:a16="http://schemas.microsoft.com/office/drawing/2014/main" id="{E3963A07-CB04-C21F-FD0C-6E67DFFD7E1B}"/>
              </a:ext>
            </a:extLst>
          </p:cNvPr>
          <p:cNvSpPr txBox="1"/>
          <p:nvPr/>
        </p:nvSpPr>
        <p:spPr>
          <a:xfrm>
            <a:off x="736600" y="5755010"/>
            <a:ext cx="2829621" cy="369332"/>
          </a:xfrm>
          <a:prstGeom prst="rect">
            <a:avLst/>
          </a:prstGeom>
          <a:noFill/>
        </p:spPr>
        <p:txBody>
          <a:bodyPr wrap="none" rtlCol="0">
            <a:spAutoFit/>
          </a:bodyPr>
          <a:lstStyle/>
          <a:p>
            <a:r>
              <a:rPr lang="en-US" dirty="0"/>
              <a:t>permutationw1w2w3w4w5.</a:t>
            </a:r>
          </a:p>
        </p:txBody>
      </p:sp>
      <p:sp>
        <p:nvSpPr>
          <p:cNvPr id="9" name="TextBox 8">
            <a:extLst>
              <a:ext uri="{FF2B5EF4-FFF2-40B4-BE49-F238E27FC236}">
                <a16:creationId xmlns:a16="http://schemas.microsoft.com/office/drawing/2014/main" id="{5E283B56-04D1-041B-DB04-D11CF354FB3E}"/>
              </a:ext>
            </a:extLst>
          </p:cNvPr>
          <p:cNvSpPr txBox="1"/>
          <p:nvPr/>
        </p:nvSpPr>
        <p:spPr>
          <a:xfrm>
            <a:off x="4709221" y="5713852"/>
            <a:ext cx="3238387" cy="369332"/>
          </a:xfrm>
          <a:prstGeom prst="rect">
            <a:avLst/>
          </a:prstGeom>
          <a:noFill/>
        </p:spPr>
        <p:txBody>
          <a:bodyPr wrap="none" rtlCol="0">
            <a:spAutoFit/>
          </a:bodyPr>
          <a:lstStyle/>
          <a:p>
            <a:r>
              <a:rPr lang="en-US" dirty="0"/>
              <a:t>permutation reduces to w′w2w3</a:t>
            </a:r>
          </a:p>
        </p:txBody>
      </p:sp>
      <p:pic>
        <p:nvPicPr>
          <p:cNvPr id="11" name="Picture 10" descr="A diagram of a network&#10;&#10;Description automatically generated">
            <a:extLst>
              <a:ext uri="{FF2B5EF4-FFF2-40B4-BE49-F238E27FC236}">
                <a16:creationId xmlns:a16="http://schemas.microsoft.com/office/drawing/2014/main" id="{8E2F716A-6200-5CCF-AE72-CED051B26DF7}"/>
              </a:ext>
            </a:extLst>
          </p:cNvPr>
          <p:cNvPicPr>
            <a:picLocks noChangeAspect="1"/>
          </p:cNvPicPr>
          <p:nvPr/>
        </p:nvPicPr>
        <p:blipFill>
          <a:blip r:embed="rId5"/>
          <a:stretch>
            <a:fillRect/>
          </a:stretch>
        </p:blipFill>
        <p:spPr>
          <a:xfrm>
            <a:off x="8534399" y="3558358"/>
            <a:ext cx="2269469" cy="1992445"/>
          </a:xfrm>
          <a:prstGeom prst="rect">
            <a:avLst/>
          </a:prstGeom>
        </p:spPr>
      </p:pic>
      <p:sp>
        <p:nvSpPr>
          <p:cNvPr id="12" name="TextBox 11">
            <a:extLst>
              <a:ext uri="{FF2B5EF4-FFF2-40B4-BE49-F238E27FC236}">
                <a16:creationId xmlns:a16="http://schemas.microsoft.com/office/drawing/2014/main" id="{2968420D-8AF7-BD65-BF2F-785F21AA335A}"/>
              </a:ext>
            </a:extLst>
          </p:cNvPr>
          <p:cNvSpPr txBox="1"/>
          <p:nvPr/>
        </p:nvSpPr>
        <p:spPr>
          <a:xfrm>
            <a:off x="8223553" y="5699093"/>
            <a:ext cx="3231847" cy="369332"/>
          </a:xfrm>
          <a:prstGeom prst="rect">
            <a:avLst/>
          </a:prstGeom>
          <a:noFill/>
        </p:spPr>
        <p:txBody>
          <a:bodyPr wrap="none" rtlCol="0">
            <a:spAutoFit/>
          </a:bodyPr>
          <a:lstStyle/>
          <a:p>
            <a:r>
              <a:rPr lang="en-US" dirty="0"/>
              <a:t>permutation is w1w2′ w3′ w4w5</a:t>
            </a:r>
          </a:p>
        </p:txBody>
      </p:sp>
    </p:spTree>
    <p:extLst>
      <p:ext uri="{BB962C8B-B14F-4D97-AF65-F5344CB8AC3E}">
        <p14:creationId xmlns:p14="http://schemas.microsoft.com/office/powerpoint/2010/main" val="68121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1334</Words>
  <Application>Microsoft Macintosh PowerPoint</Application>
  <PresentationFormat>Widescreen</PresentationFormat>
  <Paragraphs>136</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Times</vt:lpstr>
      <vt:lpstr>Office Theme</vt:lpstr>
      <vt:lpstr>Summer 2024 Presentations</vt:lpstr>
      <vt:lpstr>Index</vt:lpstr>
      <vt:lpstr>2018 IFIP Networking Conference</vt:lpstr>
      <vt:lpstr>Waypoint Routing in Special Networks</vt:lpstr>
      <vt:lpstr>Waypoint Routing in Special Networks</vt:lpstr>
      <vt:lpstr>Waypoint Routing in Special Networks</vt:lpstr>
      <vt:lpstr>Waypoint Routing in Special Networks</vt:lpstr>
      <vt:lpstr>Waypoint Routing in Special Networks</vt:lpstr>
      <vt:lpstr>Waypoint Routing in Special Networks</vt:lpstr>
      <vt:lpstr>Waypoint Routing in Special Networks</vt:lpstr>
      <vt:lpstr>2022 Journal of Lightwave Technology</vt:lpstr>
      <vt:lpstr>Crosstalk-Avoid Virtual Optical Network Embedding Over Elastic Optical Networks With Heterogeneous Multi-Core Fibers</vt:lpstr>
      <vt:lpstr>Crosstalk-Avoid Virtual Optical Network Embedding Over Elastic Optical Networks With Heterogeneous Multi-Core Fibers</vt:lpstr>
      <vt:lpstr>Crosstalk-Avoid Virtual Optical Network Embedding Over Elastic Optical Networks With Heterogeneous Multi-Core Fibers</vt:lpstr>
      <vt:lpstr>Crosstalk-Avoid Virtual Optical Network Embedding Over Elastic Optical Networks With Heterogeneous Multi-Core Fibers</vt:lpstr>
      <vt:lpstr>Crosstalk-Avoid Virtual Optical Network Embedding Over Elastic Optical Networks With Heterogeneous Multi-Core Fibers</vt:lpstr>
      <vt:lpstr>Crosstalk-Avoid Virtual Optical Network Embedding Over Elastic Optical Networks With Heterogeneous Multi-Core Fibers</vt:lpstr>
      <vt:lpstr>Crosstalk-Avoid Virtual Optical Network Embedding Over Elastic Optical Networks With Heterogeneous Multi-Core Fibers</vt:lpstr>
      <vt:lpstr>Crosstalk-Avoid Virtual Optical Network Embedding Over Elastic Optical Networks With Heterogeneous Multi-Core Fibers</vt:lpstr>
      <vt:lpstr>Crosstalk-Avoid Virtual Optical Network Embedding Over Elastic Optical Networks With Heterogeneous Multi-Core Fibers</vt:lpstr>
      <vt:lpstr>Crosstalk-Avoid Virtual Optical Network Embedding Over Elastic Optical Networks With Heterogeneous Multi-Core Fibers</vt:lpstr>
      <vt:lpstr>Crosstalk-Avoid Virtual Optical Network Embedding Over Elastic Optical Networks With Heterogeneous Multi-Core Fibers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Khanure, Divya</dc:creator>
  <cp:lastModifiedBy>Khanure, Divya</cp:lastModifiedBy>
  <cp:revision>1</cp:revision>
  <dcterms:created xsi:type="dcterms:W3CDTF">2024-06-18T16:34:54Z</dcterms:created>
  <dcterms:modified xsi:type="dcterms:W3CDTF">2024-06-18T16:37:13Z</dcterms:modified>
</cp:coreProperties>
</file>