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sldIdLst>
    <p:sldId id="256" r:id="rId5"/>
    <p:sldId id="257" r:id="rId6"/>
    <p:sldId id="265" r:id="rId7"/>
    <p:sldId id="262" r:id="rId8"/>
    <p:sldId id="263" r:id="rId9"/>
    <p:sldId id="264" r:id="rId10"/>
    <p:sldId id="266" r:id="rId11"/>
    <p:sldId id="258" r:id="rId12"/>
    <p:sldId id="259" r:id="rId13"/>
    <p:sldId id="260" r:id="rId14"/>
    <p:sldId id="267" r:id="rId15"/>
    <p:sldId id="268" r:id="rId16"/>
    <p:sldId id="269" r:id="rId17"/>
    <p:sldId id="261"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284C7-0DEA-4C6F-9377-7CB035A96FA4}" v="18" dt="2024-02-22T05:01:48.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5329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4548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56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5586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5258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4741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05707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288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8515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5650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3/2/2024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6399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3/2/2024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78726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B243D86-12F0-453D-A6EB-74BDD2269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715D4-3C25-D933-67FE-568F3804FE09}"/>
              </a:ext>
            </a:extLst>
          </p:cNvPr>
          <p:cNvSpPr>
            <a:spLocks noGrp="1"/>
          </p:cNvSpPr>
          <p:nvPr>
            <p:ph type="ctrTitle"/>
          </p:nvPr>
        </p:nvSpPr>
        <p:spPr>
          <a:xfrm>
            <a:off x="1052146" y="3437792"/>
            <a:ext cx="9958754" cy="1601389"/>
          </a:xfrm>
        </p:spPr>
        <p:txBody>
          <a:bodyPr anchor="t">
            <a:normAutofit/>
          </a:bodyPr>
          <a:lstStyle/>
          <a:p>
            <a:r>
              <a:rPr lang="en-US" sz="3800" b="1" i="0" dirty="0">
                <a:effectLst/>
                <a:latin typeface="HelveticaNeue Regular"/>
              </a:rPr>
              <a:t>Deep Reinforcement Learning-Based Network Slicing for Beyond 5G</a:t>
            </a:r>
            <a:endParaRPr lang="en-US" sz="3800" dirty="0"/>
          </a:p>
        </p:txBody>
      </p:sp>
      <p:sp>
        <p:nvSpPr>
          <p:cNvPr id="3" name="Subtitle 2">
            <a:extLst>
              <a:ext uri="{FF2B5EF4-FFF2-40B4-BE49-F238E27FC236}">
                <a16:creationId xmlns:a16="http://schemas.microsoft.com/office/drawing/2014/main" id="{BDB5795C-32B2-22C3-1086-F572B958D076}"/>
              </a:ext>
            </a:extLst>
          </p:cNvPr>
          <p:cNvSpPr>
            <a:spLocks noGrp="1"/>
          </p:cNvSpPr>
          <p:nvPr>
            <p:ph type="subTitle" idx="1"/>
          </p:nvPr>
        </p:nvSpPr>
        <p:spPr>
          <a:xfrm>
            <a:off x="1097280" y="4572000"/>
            <a:ext cx="10591306" cy="1017659"/>
          </a:xfrm>
        </p:spPr>
        <p:txBody>
          <a:bodyPr anchor="b">
            <a:normAutofit/>
          </a:bodyPr>
          <a:lstStyle/>
          <a:p>
            <a:pPr>
              <a:lnSpc>
                <a:spcPct val="110000"/>
              </a:lnSpc>
            </a:pPr>
            <a:r>
              <a:rPr lang="en-US" sz="1700" b="0" i="0" dirty="0">
                <a:effectLst/>
                <a:latin typeface="Times New Roman" panose="02020603050405020304" pitchFamily="18" charset="0"/>
                <a:cs typeface="Times New Roman" panose="02020603050405020304" pitchFamily="18" charset="0"/>
              </a:rPr>
              <a:t>K. Suh, S. Kim, Y. Ahn, S. Kim, H. Ju and B. Shim, "Deep Reinforcement Learning-Based Network Slicing for Beyond 5G," in </a:t>
            </a:r>
            <a:r>
              <a:rPr lang="en-US" sz="1700" b="0" i="1" dirty="0">
                <a:effectLst/>
                <a:latin typeface="Times New Roman" panose="02020603050405020304" pitchFamily="18" charset="0"/>
                <a:cs typeface="Times New Roman" panose="02020603050405020304" pitchFamily="18" charset="0"/>
              </a:rPr>
              <a:t>IEEE Access</a:t>
            </a:r>
            <a:r>
              <a:rPr lang="en-US" sz="1700" b="0" i="0" dirty="0">
                <a:effectLst/>
                <a:latin typeface="Times New Roman" panose="02020603050405020304" pitchFamily="18" charset="0"/>
                <a:cs typeface="Times New Roman" panose="02020603050405020304" pitchFamily="18" charset="0"/>
              </a:rPr>
              <a:t>, vol. 10, pp. 7384-7395, 2022, </a:t>
            </a:r>
            <a:r>
              <a:rPr lang="en-US" sz="1700" b="0" i="0" dirty="0" err="1">
                <a:effectLst/>
                <a:latin typeface="Times New Roman" panose="02020603050405020304" pitchFamily="18" charset="0"/>
                <a:cs typeface="Times New Roman" panose="02020603050405020304" pitchFamily="18" charset="0"/>
              </a:rPr>
              <a:t>doi</a:t>
            </a:r>
            <a:r>
              <a:rPr lang="en-US" sz="1700" b="0" i="0" dirty="0">
                <a:effectLst/>
                <a:latin typeface="Times New Roman" panose="02020603050405020304" pitchFamily="18" charset="0"/>
                <a:cs typeface="Times New Roman" panose="02020603050405020304" pitchFamily="18" charset="0"/>
              </a:rPr>
              <a:t>: 10.1109/ACCESS.2022.3141789</a:t>
            </a:r>
            <a:endParaRPr lang="en-US" sz="1700" dirty="0">
              <a:latin typeface="Times New Roman" panose="02020603050405020304" pitchFamily="18" charset="0"/>
              <a:cs typeface="Times New Roman" panose="02020603050405020304" pitchFamily="18" charset="0"/>
            </a:endParaRPr>
          </a:p>
        </p:txBody>
      </p:sp>
      <p:pic>
        <p:nvPicPr>
          <p:cNvPr id="4" name="Picture 3" descr="A white background with dots and lines&#10;&#10;Description automatically generated">
            <a:extLst>
              <a:ext uri="{FF2B5EF4-FFF2-40B4-BE49-F238E27FC236}">
                <a16:creationId xmlns:a16="http://schemas.microsoft.com/office/drawing/2014/main" id="{4BA5D504-3851-EB1E-C157-A91BBFBAFFBF}"/>
              </a:ext>
            </a:extLst>
          </p:cNvPr>
          <p:cNvPicPr>
            <a:picLocks noChangeAspect="1"/>
          </p:cNvPicPr>
          <p:nvPr/>
        </p:nvPicPr>
        <p:blipFill rotWithShape="1">
          <a:blip r:embed="rId2">
            <a:alphaModFix/>
          </a:blip>
          <a:srcRect b="59666"/>
          <a:stretch/>
        </p:blipFill>
        <p:spPr>
          <a:xfrm>
            <a:off x="20" y="-32761"/>
            <a:ext cx="12191979" cy="2938188"/>
          </a:xfrm>
          <a:prstGeom prst="rect">
            <a:avLst/>
          </a:prstGeom>
        </p:spPr>
      </p:pic>
      <p:cxnSp>
        <p:nvCxnSpPr>
          <p:cNvPr id="21" name="Straight Connector 2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3761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5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11AE6-D6DE-EA9F-A944-F3F0B9F6B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7EF5D-11CD-1815-7DAB-C35E75A759E5}"/>
              </a:ext>
            </a:extLst>
          </p:cNvPr>
          <p:cNvSpPr>
            <a:spLocks noGrp="1"/>
          </p:cNvSpPr>
          <p:nvPr>
            <p:ph type="title"/>
          </p:nvPr>
        </p:nvSpPr>
        <p:spPr/>
        <p:txBody>
          <a:bodyPr/>
          <a:lstStyle/>
          <a:p>
            <a:r>
              <a:rPr lang="en-US" dirty="0"/>
              <a:t>Network Slicing problem</a:t>
            </a:r>
          </a:p>
        </p:txBody>
      </p:sp>
      <p:pic>
        <p:nvPicPr>
          <p:cNvPr id="6" name="Content Placeholder 5">
            <a:extLst>
              <a:ext uri="{FF2B5EF4-FFF2-40B4-BE49-F238E27FC236}">
                <a16:creationId xmlns:a16="http://schemas.microsoft.com/office/drawing/2014/main" id="{42722E02-16F3-EB8B-9EBB-D414ABDD625A}"/>
              </a:ext>
            </a:extLst>
          </p:cNvPr>
          <p:cNvPicPr>
            <a:picLocks noGrp="1" noChangeAspect="1"/>
          </p:cNvPicPr>
          <p:nvPr>
            <p:ph idx="1"/>
          </p:nvPr>
        </p:nvPicPr>
        <p:blipFill>
          <a:blip r:embed="rId2"/>
          <a:stretch>
            <a:fillRect/>
          </a:stretch>
        </p:blipFill>
        <p:spPr>
          <a:xfrm>
            <a:off x="1231196" y="1767892"/>
            <a:ext cx="2861212" cy="1233162"/>
          </a:xfrm>
        </p:spPr>
      </p:pic>
      <p:pic>
        <p:nvPicPr>
          <p:cNvPr id="4" name="Picture 3">
            <a:extLst>
              <a:ext uri="{FF2B5EF4-FFF2-40B4-BE49-F238E27FC236}">
                <a16:creationId xmlns:a16="http://schemas.microsoft.com/office/drawing/2014/main" id="{A77E3C20-8CA3-3FBD-B849-C35BA17B9664}"/>
              </a:ext>
            </a:extLst>
          </p:cNvPr>
          <p:cNvPicPr>
            <a:picLocks noChangeAspect="1"/>
          </p:cNvPicPr>
          <p:nvPr/>
        </p:nvPicPr>
        <p:blipFill>
          <a:blip r:embed="rId3"/>
          <a:stretch>
            <a:fillRect/>
          </a:stretch>
        </p:blipFill>
        <p:spPr>
          <a:xfrm>
            <a:off x="9249781" y="2447778"/>
            <a:ext cx="2782539" cy="3675254"/>
          </a:xfrm>
          <a:prstGeom prst="rect">
            <a:avLst/>
          </a:prstGeom>
        </p:spPr>
      </p:pic>
      <p:pic>
        <p:nvPicPr>
          <p:cNvPr id="8" name="Picture 7">
            <a:extLst>
              <a:ext uri="{FF2B5EF4-FFF2-40B4-BE49-F238E27FC236}">
                <a16:creationId xmlns:a16="http://schemas.microsoft.com/office/drawing/2014/main" id="{607CB856-088E-E270-22E2-D05A70C0B461}"/>
              </a:ext>
            </a:extLst>
          </p:cNvPr>
          <p:cNvPicPr>
            <a:picLocks noChangeAspect="1"/>
          </p:cNvPicPr>
          <p:nvPr/>
        </p:nvPicPr>
        <p:blipFill>
          <a:blip r:embed="rId4"/>
          <a:stretch>
            <a:fillRect/>
          </a:stretch>
        </p:blipFill>
        <p:spPr>
          <a:xfrm>
            <a:off x="1231196" y="3689466"/>
            <a:ext cx="2604187" cy="533446"/>
          </a:xfrm>
          <a:prstGeom prst="rect">
            <a:avLst/>
          </a:prstGeom>
        </p:spPr>
      </p:pic>
      <p:sp>
        <p:nvSpPr>
          <p:cNvPr id="9" name="TextBox 8">
            <a:extLst>
              <a:ext uri="{FF2B5EF4-FFF2-40B4-BE49-F238E27FC236}">
                <a16:creationId xmlns:a16="http://schemas.microsoft.com/office/drawing/2014/main" id="{A3BB3C48-242B-BCDF-B9A4-812CB8957538}"/>
              </a:ext>
            </a:extLst>
          </p:cNvPr>
          <p:cNvSpPr txBox="1"/>
          <p:nvPr/>
        </p:nvSpPr>
        <p:spPr>
          <a:xfrm>
            <a:off x="2286000" y="3001054"/>
            <a:ext cx="990600"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eMMB</a:t>
            </a:r>
            <a:endParaRPr lang="en-US"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2B75E00-45B1-54A4-53CA-15ED085CF91A}"/>
              </a:ext>
            </a:extLst>
          </p:cNvPr>
          <p:cNvPicPr>
            <a:picLocks noChangeAspect="1"/>
          </p:cNvPicPr>
          <p:nvPr/>
        </p:nvPicPr>
        <p:blipFill>
          <a:blip r:embed="rId5"/>
          <a:stretch>
            <a:fillRect/>
          </a:stretch>
        </p:blipFill>
        <p:spPr>
          <a:xfrm>
            <a:off x="1366289" y="4222912"/>
            <a:ext cx="2591025" cy="419136"/>
          </a:xfrm>
          <a:prstGeom prst="rect">
            <a:avLst/>
          </a:prstGeom>
        </p:spPr>
      </p:pic>
      <p:sp>
        <p:nvSpPr>
          <p:cNvPr id="12" name="TextBox 11">
            <a:extLst>
              <a:ext uri="{FF2B5EF4-FFF2-40B4-BE49-F238E27FC236}">
                <a16:creationId xmlns:a16="http://schemas.microsoft.com/office/drawing/2014/main" id="{3BC1873D-593F-F72C-4B64-137AF670ED68}"/>
              </a:ext>
            </a:extLst>
          </p:cNvPr>
          <p:cNvSpPr txBox="1"/>
          <p:nvPr/>
        </p:nvSpPr>
        <p:spPr>
          <a:xfrm>
            <a:off x="3957314" y="4285405"/>
            <a:ext cx="185293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Condition for URLLC</a:t>
            </a:r>
          </a:p>
        </p:txBody>
      </p:sp>
      <p:sp>
        <p:nvSpPr>
          <p:cNvPr id="16" name="TextBox 15">
            <a:extLst>
              <a:ext uri="{FF2B5EF4-FFF2-40B4-BE49-F238E27FC236}">
                <a16:creationId xmlns:a16="http://schemas.microsoft.com/office/drawing/2014/main" id="{E7FB28BC-F2F5-8996-B81C-EB01827AD23A}"/>
              </a:ext>
            </a:extLst>
          </p:cNvPr>
          <p:cNvSpPr txBox="1"/>
          <p:nvPr/>
        </p:nvSpPr>
        <p:spPr>
          <a:xfrm>
            <a:off x="1623527" y="5088127"/>
            <a:ext cx="5365102"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T (t) total = T (t) </a:t>
            </a:r>
            <a:r>
              <a:rPr lang="fr-FR" dirty="0" err="1">
                <a:latin typeface="Times New Roman" panose="02020603050405020304" pitchFamily="18" charset="0"/>
                <a:cs typeface="Times New Roman" panose="02020603050405020304" pitchFamily="18" charset="0"/>
              </a:rPr>
              <a:t>eMBB</a:t>
            </a:r>
            <a:r>
              <a:rPr lang="fr-FR" dirty="0">
                <a:latin typeface="Times New Roman" panose="02020603050405020304" pitchFamily="18" charset="0"/>
                <a:cs typeface="Times New Roman" panose="02020603050405020304" pitchFamily="18" charset="0"/>
              </a:rPr>
              <a:t> + T (t) URLLC + T (t) </a:t>
            </a:r>
            <a:r>
              <a:rPr lang="fr-FR" dirty="0" err="1">
                <a:latin typeface="Times New Roman" panose="02020603050405020304" pitchFamily="18" charset="0"/>
                <a:cs typeface="Times New Roman" panose="02020603050405020304" pitchFamily="18" charset="0"/>
              </a:rPr>
              <a:t>mMTC</a:t>
            </a:r>
            <a:r>
              <a:rPr lang="fr-FR"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50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2B75B0-2439-CC30-29E6-F520D53A5C08}"/>
              </a:ext>
            </a:extLst>
          </p:cNvPr>
          <p:cNvPicPr>
            <a:picLocks noGrp="1" noChangeAspect="1"/>
          </p:cNvPicPr>
          <p:nvPr>
            <p:ph idx="1"/>
          </p:nvPr>
        </p:nvPicPr>
        <p:blipFill>
          <a:blip r:embed="rId2"/>
          <a:stretch>
            <a:fillRect/>
          </a:stretch>
        </p:blipFill>
        <p:spPr>
          <a:xfrm>
            <a:off x="1379337" y="1104900"/>
            <a:ext cx="4535688" cy="3838575"/>
          </a:xfrm>
        </p:spPr>
      </p:pic>
      <p:sp>
        <p:nvSpPr>
          <p:cNvPr id="6" name="TextBox 5">
            <a:extLst>
              <a:ext uri="{FF2B5EF4-FFF2-40B4-BE49-F238E27FC236}">
                <a16:creationId xmlns:a16="http://schemas.microsoft.com/office/drawing/2014/main" id="{3C37CB65-6A46-E993-740D-9853BF38D051}"/>
              </a:ext>
            </a:extLst>
          </p:cNvPr>
          <p:cNvSpPr txBox="1"/>
          <p:nvPr/>
        </p:nvSpPr>
        <p:spPr>
          <a:xfrm>
            <a:off x="6581774" y="1257300"/>
            <a:ext cx="5062829" cy="1200329"/>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is a  mixed-integer programming, which is known as a non-convex NP-hard problem.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7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535D-CCA1-28A5-D800-2537E97FDE7D}"/>
              </a:ext>
            </a:extLst>
          </p:cNvPr>
          <p:cNvSpPr>
            <a:spLocks noGrp="1"/>
          </p:cNvSpPr>
          <p:nvPr>
            <p:ph type="title"/>
          </p:nvPr>
        </p:nvSpPr>
        <p:spPr>
          <a:xfrm>
            <a:off x="1094369" y="539739"/>
            <a:ext cx="9922764" cy="1294228"/>
          </a:xfrm>
        </p:spPr>
        <p:txBody>
          <a:bodyPr/>
          <a:lstStyle/>
          <a:p>
            <a:r>
              <a:rPr lang="en-US" dirty="0"/>
              <a:t>DRL-NS model</a:t>
            </a:r>
          </a:p>
        </p:txBody>
      </p:sp>
      <p:sp>
        <p:nvSpPr>
          <p:cNvPr id="3" name="Content Placeholder 2">
            <a:extLst>
              <a:ext uri="{FF2B5EF4-FFF2-40B4-BE49-F238E27FC236}">
                <a16:creationId xmlns:a16="http://schemas.microsoft.com/office/drawing/2014/main" id="{1C448CD5-FE2B-0412-E1F0-828FC3E838F3}"/>
              </a:ext>
            </a:extLst>
          </p:cNvPr>
          <p:cNvSpPr>
            <a:spLocks noGrp="1"/>
          </p:cNvSpPr>
          <p:nvPr>
            <p:ph idx="1"/>
          </p:nvPr>
        </p:nvSpPr>
        <p:spPr>
          <a:xfrm>
            <a:off x="1094369" y="1186853"/>
            <a:ext cx="7932039" cy="513140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whole network consisting of M BSs and K UEs is considered as an environment and the </a:t>
            </a:r>
            <a:r>
              <a:rPr lang="en-US" dirty="0" err="1">
                <a:latin typeface="Times New Roman" panose="02020603050405020304" pitchFamily="18" charset="0"/>
                <a:cs typeface="Times New Roman" panose="02020603050405020304" pitchFamily="18" charset="0"/>
              </a:rPr>
              <a:t>gNB</a:t>
            </a:r>
            <a:r>
              <a:rPr lang="en-US" dirty="0">
                <a:latin typeface="Times New Roman" panose="02020603050405020304" pitchFamily="18" charset="0"/>
                <a:cs typeface="Times New Roman" panose="02020603050405020304" pitchFamily="18" charset="0"/>
              </a:rPr>
              <a:t> is serving as an agent.</a:t>
            </a:r>
          </a:p>
          <a:p>
            <a:r>
              <a:rPr lang="en-US" dirty="0">
                <a:latin typeface="Times New Roman" panose="02020603050405020304" pitchFamily="18" charset="0"/>
                <a:cs typeface="Times New Roman" panose="02020603050405020304" pitchFamily="18" charset="0"/>
              </a:rPr>
              <a:t>State space:</a:t>
            </a:r>
          </a:p>
          <a:p>
            <a:pPr lvl="1"/>
            <a:r>
              <a:rPr lang="en-US" dirty="0">
                <a:latin typeface="Times New Roman" panose="02020603050405020304" pitchFamily="18" charset="0"/>
                <a:cs typeface="Times New Roman" panose="02020603050405020304" pitchFamily="18" charset="0"/>
              </a:rPr>
              <a:t>The minimum rate constraints of UEs R (t) min = [R (t) 1,min, · · · , R (t) </a:t>
            </a:r>
            <a:r>
              <a:rPr lang="en-US" dirty="0" err="1">
                <a:latin typeface="Times New Roman" panose="02020603050405020304" pitchFamily="18" charset="0"/>
                <a:cs typeface="Times New Roman" panose="02020603050405020304" pitchFamily="18" charset="0"/>
              </a:rPr>
              <a:t>K,min</a:t>
            </a:r>
            <a:r>
              <a:rPr lang="en-US" dirty="0">
                <a:latin typeface="Times New Roman" panose="02020603050405020304" pitchFamily="18" charset="0"/>
                <a:cs typeface="Times New Roman" panose="02020603050405020304" pitchFamily="18" charset="0"/>
              </a:rPr>
              <a:t>] T at the time slot t.</a:t>
            </a:r>
          </a:p>
          <a:p>
            <a:pPr lvl="1"/>
            <a:r>
              <a:rPr lang="en-US" dirty="0">
                <a:latin typeface="Times New Roman" panose="02020603050405020304" pitchFamily="18" charset="0"/>
                <a:cs typeface="Times New Roman" panose="02020603050405020304" pitchFamily="18" charset="0"/>
              </a:rPr>
              <a:t>The slice allocation decision at the previous time slot α(t−1) =[α(t−1)1, · · · , α(t−1)N]T</a:t>
            </a:r>
          </a:p>
          <a:p>
            <a:pPr lvl="1"/>
            <a:r>
              <a:rPr lang="en-US" dirty="0">
                <a:latin typeface="Times New Roman" panose="02020603050405020304" pitchFamily="18" charset="0"/>
                <a:cs typeface="Times New Roman" panose="02020603050405020304" pitchFamily="18" charset="0"/>
              </a:rPr>
              <a:t>The channel matrix H(t) representing the path loss and the shadowing effect between BSs and UEs at the time slot t. To be specific, H(t) is expressed as M × K matrix</a:t>
            </a:r>
          </a:p>
          <a:p>
            <a:pPr lvl="1"/>
            <a:r>
              <a:rPr lang="en-US" dirty="0">
                <a:latin typeface="Times New Roman" panose="02020603050405020304" pitchFamily="18" charset="0"/>
                <a:cs typeface="Times New Roman" panose="02020603050405020304" pitchFamily="18" charset="0"/>
              </a:rPr>
              <a:t>The maximum delay constraints of UE at the time slot t is expressed as J × K matrix</a:t>
            </a:r>
          </a:p>
          <a:p>
            <a:pPr lvl="1"/>
            <a:r>
              <a:rPr lang="de-DE" dirty="0">
                <a:latin typeface="Times New Roman" panose="02020603050405020304" pitchFamily="18" charset="0"/>
                <a:cs typeface="Times New Roman" panose="02020603050405020304" pitchFamily="18" charset="0"/>
              </a:rPr>
              <a:t>state = [H(t), H(t−1), R(t)min, D(t)max, α(t−1)]T</a:t>
            </a:r>
          </a:p>
          <a:p>
            <a:pPr lvl="1"/>
            <a:r>
              <a:rPr lang="en-US" dirty="0">
                <a:latin typeface="Times New Roman" panose="02020603050405020304" pitchFamily="18" charset="0"/>
                <a:cs typeface="Times New Roman" panose="02020603050405020304" pitchFamily="18" charset="0"/>
              </a:rPr>
              <a:t>Both H(t) and H(t−1) are included in state so that the DNN in DRL agent can extract the temporally correlated features of the channel information.</a:t>
            </a:r>
            <a:endParaRPr lang="de-DE" dirty="0">
              <a:latin typeface="Times New Roman" panose="02020603050405020304" pitchFamily="18" charset="0"/>
              <a:cs typeface="Times New Roman" panose="02020603050405020304" pitchFamily="18" charset="0"/>
            </a:endParaRPr>
          </a:p>
          <a:p>
            <a:pPr lvl="1"/>
            <a:endParaRPr lang="de-DE"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A16BD8-DC5F-AA21-9C6A-054DDB9165DF}"/>
              </a:ext>
            </a:extLst>
          </p:cNvPr>
          <p:cNvPicPr>
            <a:picLocks noChangeAspect="1"/>
          </p:cNvPicPr>
          <p:nvPr/>
        </p:nvPicPr>
        <p:blipFill>
          <a:blip r:embed="rId2"/>
          <a:stretch>
            <a:fillRect/>
          </a:stretch>
        </p:blipFill>
        <p:spPr>
          <a:xfrm>
            <a:off x="9106906" y="1576873"/>
            <a:ext cx="2782539" cy="4546159"/>
          </a:xfrm>
          <a:prstGeom prst="rect">
            <a:avLst/>
          </a:prstGeom>
        </p:spPr>
      </p:pic>
    </p:spTree>
    <p:extLst>
      <p:ext uri="{BB962C8B-B14F-4D97-AF65-F5344CB8AC3E}">
        <p14:creationId xmlns:p14="http://schemas.microsoft.com/office/powerpoint/2010/main" val="388104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FF9C1A-A3FD-72BC-5D9B-E98BAE28ECE3}"/>
              </a:ext>
            </a:extLst>
          </p:cNvPr>
          <p:cNvPicPr>
            <a:picLocks noGrp="1" noChangeAspect="1"/>
          </p:cNvPicPr>
          <p:nvPr>
            <p:ph idx="1"/>
          </p:nvPr>
        </p:nvPicPr>
        <p:blipFill>
          <a:blip r:embed="rId2"/>
          <a:stretch>
            <a:fillRect/>
          </a:stretch>
        </p:blipFill>
        <p:spPr>
          <a:xfrm>
            <a:off x="1803695" y="1177308"/>
            <a:ext cx="9020513" cy="4803613"/>
          </a:xfrm>
        </p:spPr>
      </p:pic>
    </p:spTree>
    <p:extLst>
      <p:ext uri="{BB962C8B-B14F-4D97-AF65-F5344CB8AC3E}">
        <p14:creationId xmlns:p14="http://schemas.microsoft.com/office/powerpoint/2010/main" val="2916621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7595-7BCA-276F-98C6-14CCE0125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5B16E-94BC-FDFC-0955-818AC9CFE49D}"/>
              </a:ext>
            </a:extLst>
          </p:cNvPr>
          <p:cNvSpPr>
            <a:spLocks noGrp="1"/>
          </p:cNvSpPr>
          <p:nvPr>
            <p:ph type="title"/>
          </p:nvPr>
        </p:nvSpPr>
        <p:spPr>
          <a:xfrm>
            <a:off x="1021461" y="433736"/>
            <a:ext cx="9922764" cy="1294228"/>
          </a:xfrm>
        </p:spPr>
        <p:txBody>
          <a:bodyPr/>
          <a:lstStyle/>
          <a:p>
            <a:r>
              <a:rPr lang="en-US" dirty="0"/>
              <a:t>Training Algorithm</a:t>
            </a:r>
          </a:p>
        </p:txBody>
      </p:sp>
      <p:pic>
        <p:nvPicPr>
          <p:cNvPr id="6" name="Content Placeholder 5">
            <a:extLst>
              <a:ext uri="{FF2B5EF4-FFF2-40B4-BE49-F238E27FC236}">
                <a16:creationId xmlns:a16="http://schemas.microsoft.com/office/drawing/2014/main" id="{DAC656C5-9283-3ED5-B5ED-5C4BD5F39291}"/>
              </a:ext>
            </a:extLst>
          </p:cNvPr>
          <p:cNvPicPr>
            <a:picLocks noGrp="1" noChangeAspect="1"/>
          </p:cNvPicPr>
          <p:nvPr>
            <p:ph idx="1"/>
          </p:nvPr>
        </p:nvPicPr>
        <p:blipFill>
          <a:blip r:embed="rId2"/>
          <a:stretch>
            <a:fillRect/>
          </a:stretch>
        </p:blipFill>
        <p:spPr>
          <a:xfrm>
            <a:off x="1247775" y="1114425"/>
            <a:ext cx="4248150" cy="5309839"/>
          </a:xfrm>
        </p:spPr>
      </p:pic>
      <p:pic>
        <p:nvPicPr>
          <p:cNvPr id="4" name="Picture 3">
            <a:extLst>
              <a:ext uri="{FF2B5EF4-FFF2-40B4-BE49-F238E27FC236}">
                <a16:creationId xmlns:a16="http://schemas.microsoft.com/office/drawing/2014/main" id="{665865CE-0E8D-6E7C-8C15-07802F15299A}"/>
              </a:ext>
            </a:extLst>
          </p:cNvPr>
          <p:cNvPicPr>
            <a:picLocks noChangeAspect="1"/>
          </p:cNvPicPr>
          <p:nvPr/>
        </p:nvPicPr>
        <p:blipFill>
          <a:blip r:embed="rId3"/>
          <a:stretch>
            <a:fillRect/>
          </a:stretch>
        </p:blipFill>
        <p:spPr>
          <a:xfrm>
            <a:off x="9249781" y="2447778"/>
            <a:ext cx="2782539" cy="3675254"/>
          </a:xfrm>
          <a:prstGeom prst="rect">
            <a:avLst/>
          </a:prstGeom>
        </p:spPr>
      </p:pic>
    </p:spTree>
    <p:extLst>
      <p:ext uri="{BB962C8B-B14F-4D97-AF65-F5344CB8AC3E}">
        <p14:creationId xmlns:p14="http://schemas.microsoft.com/office/powerpoint/2010/main" val="1740615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7E28-E62F-A453-CE5A-96BAFA94793B}"/>
              </a:ext>
            </a:extLst>
          </p:cNvPr>
          <p:cNvSpPr>
            <a:spLocks noGrp="1"/>
          </p:cNvSpPr>
          <p:nvPr>
            <p:ph type="title"/>
          </p:nvPr>
        </p:nvSpPr>
        <p:spPr>
          <a:xfrm>
            <a:off x="888111" y="118695"/>
            <a:ext cx="9922764" cy="1294228"/>
          </a:xfrm>
        </p:spPr>
        <p:txBody>
          <a:bodyPr/>
          <a:lstStyle/>
          <a:p>
            <a:r>
              <a:rPr lang="en-US" dirty="0"/>
              <a:t>Simulation Results</a:t>
            </a:r>
          </a:p>
        </p:txBody>
      </p:sp>
      <p:pic>
        <p:nvPicPr>
          <p:cNvPr id="5" name="Content Placeholder 4">
            <a:extLst>
              <a:ext uri="{FF2B5EF4-FFF2-40B4-BE49-F238E27FC236}">
                <a16:creationId xmlns:a16="http://schemas.microsoft.com/office/drawing/2014/main" id="{4600B178-CC7E-15E1-6653-F584541F184D}"/>
              </a:ext>
            </a:extLst>
          </p:cNvPr>
          <p:cNvPicPr>
            <a:picLocks noGrp="1" noChangeAspect="1"/>
          </p:cNvPicPr>
          <p:nvPr>
            <p:ph idx="1"/>
          </p:nvPr>
        </p:nvPicPr>
        <p:blipFill>
          <a:blip r:embed="rId2"/>
          <a:stretch>
            <a:fillRect/>
          </a:stretch>
        </p:blipFill>
        <p:spPr>
          <a:xfrm>
            <a:off x="888110" y="873233"/>
            <a:ext cx="8732139" cy="5751470"/>
          </a:xfrm>
        </p:spPr>
      </p:pic>
    </p:spTree>
    <p:extLst>
      <p:ext uri="{BB962C8B-B14F-4D97-AF65-F5344CB8AC3E}">
        <p14:creationId xmlns:p14="http://schemas.microsoft.com/office/powerpoint/2010/main" val="88249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FBCA-A464-4656-BFBB-5CA55A29876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9F9B3F0-4AC5-A2BF-4DFF-967F81A25A32}"/>
              </a:ext>
            </a:extLst>
          </p:cNvPr>
          <p:cNvSpPr>
            <a:spLocks noGrp="1"/>
          </p:cNvSpPr>
          <p:nvPr>
            <p:ph idx="1"/>
          </p:nvPr>
        </p:nvSpPr>
        <p:spPr/>
        <p:txBody>
          <a:bodyPr/>
          <a:lstStyle/>
          <a:p>
            <a:r>
              <a:rPr lang="en-US" dirty="0"/>
              <a:t>Using the action elimination technique, the sample space from which the combinations are selected can be reduced and hence, the training of the model can be enhanced and provide better throughput results using the DQN in DRL-NS technique.</a:t>
            </a:r>
          </a:p>
        </p:txBody>
      </p:sp>
    </p:spTree>
    <p:extLst>
      <p:ext uri="{BB962C8B-B14F-4D97-AF65-F5344CB8AC3E}">
        <p14:creationId xmlns:p14="http://schemas.microsoft.com/office/powerpoint/2010/main" val="3233957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4237-F345-6243-2BA2-0BEC8617BB81}"/>
              </a:ext>
            </a:extLst>
          </p:cNvPr>
          <p:cNvSpPr>
            <a:spLocks noGrp="1"/>
          </p:cNvSpPr>
          <p:nvPr>
            <p:ph type="title"/>
          </p:nvPr>
        </p:nvSpPr>
        <p:spPr>
          <a:xfrm>
            <a:off x="1134618" y="2781886"/>
            <a:ext cx="9922764" cy="1294228"/>
          </a:xfrm>
        </p:spPr>
        <p:txBody>
          <a:bodyPr/>
          <a:lstStyle/>
          <a:p>
            <a:pPr algn="ctr"/>
            <a:r>
              <a:rPr lang="en-US" dirty="0"/>
              <a:t>Thank you</a:t>
            </a:r>
          </a:p>
        </p:txBody>
      </p:sp>
    </p:spTree>
    <p:extLst>
      <p:ext uri="{BB962C8B-B14F-4D97-AF65-F5344CB8AC3E}">
        <p14:creationId xmlns:p14="http://schemas.microsoft.com/office/powerpoint/2010/main" val="258990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A548-7A6E-3A68-5769-7B28C45EACF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AC4B877-0687-7ADD-4CBA-C7BC4663AE8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5G network is a multi-network service having wide range of services such as:</a:t>
            </a:r>
          </a:p>
          <a:p>
            <a:pPr lvl="1" algn="just"/>
            <a:r>
              <a:rPr lang="en-US" dirty="0">
                <a:latin typeface="Times New Roman" panose="02020603050405020304" pitchFamily="18" charset="0"/>
                <a:cs typeface="Times New Roman" panose="02020603050405020304" pitchFamily="18" charset="0"/>
              </a:rPr>
              <a:t>Enhanced mobile broadband (</a:t>
            </a:r>
            <a:r>
              <a:rPr lang="en-US" dirty="0" err="1">
                <a:latin typeface="Times New Roman" panose="02020603050405020304" pitchFamily="18" charset="0"/>
                <a:cs typeface="Times New Roman" panose="02020603050405020304" pitchFamily="18" charset="0"/>
              </a:rPr>
              <a:t>eMBB</a:t>
            </a:r>
            <a:r>
              <a:rPr lang="en-US" dirty="0">
                <a:latin typeface="Times New Roman" panose="02020603050405020304" pitchFamily="18" charset="0"/>
                <a:cs typeface="Times New Roman" panose="02020603050405020304" pitchFamily="18" charset="0"/>
              </a:rPr>
              <a:t>)</a:t>
            </a:r>
          </a:p>
          <a:p>
            <a:pPr lvl="1" algn="just"/>
            <a:r>
              <a:rPr lang="en-US" dirty="0">
                <a:solidFill>
                  <a:srgbClr val="333333"/>
                </a:solidFill>
                <a:latin typeface="Times New Roman" panose="02020603050405020304" pitchFamily="18" charset="0"/>
                <a:cs typeface="Times New Roman" panose="02020603050405020304" pitchFamily="18" charset="0"/>
              </a:rPr>
              <a:t>U</a:t>
            </a:r>
            <a:r>
              <a:rPr lang="en-US" b="0" i="0" dirty="0">
                <a:solidFill>
                  <a:srgbClr val="333333"/>
                </a:solidFill>
                <a:effectLst/>
                <a:latin typeface="Times New Roman" panose="02020603050405020304" pitchFamily="18" charset="0"/>
                <a:cs typeface="Times New Roman" panose="02020603050405020304" pitchFamily="18" charset="0"/>
              </a:rPr>
              <a:t>ltra reliable and low latency communications (URLLC)</a:t>
            </a:r>
          </a:p>
          <a:p>
            <a:pPr lvl="1" algn="just"/>
            <a:r>
              <a:rPr lang="en-US" dirty="0">
                <a:solidFill>
                  <a:srgbClr val="333333"/>
                </a:solidFill>
                <a:latin typeface="Times New Roman" panose="02020603050405020304" pitchFamily="18" charset="0"/>
                <a:cs typeface="Times New Roman" panose="02020603050405020304" pitchFamily="18" charset="0"/>
              </a:rPr>
              <a:t>M</a:t>
            </a:r>
            <a:r>
              <a:rPr lang="en-US" b="0" i="0" dirty="0">
                <a:solidFill>
                  <a:srgbClr val="333333"/>
                </a:solidFill>
                <a:effectLst/>
                <a:latin typeface="Times New Roman" panose="02020603050405020304" pitchFamily="18" charset="0"/>
                <a:cs typeface="Times New Roman" panose="02020603050405020304" pitchFamily="18" charset="0"/>
              </a:rPr>
              <a:t>assive machine-type communications (</a:t>
            </a:r>
            <a:r>
              <a:rPr lang="en-US" b="0" i="0" dirty="0" err="1">
                <a:solidFill>
                  <a:srgbClr val="333333"/>
                </a:solidFill>
                <a:effectLst/>
                <a:latin typeface="Times New Roman" panose="02020603050405020304" pitchFamily="18" charset="0"/>
                <a:cs typeface="Times New Roman" panose="02020603050405020304" pitchFamily="18" charset="0"/>
              </a:rPr>
              <a:t>mMTC</a:t>
            </a:r>
            <a:r>
              <a:rPr lang="en-US" b="0" i="0" dirty="0">
                <a:solidFill>
                  <a:srgbClr val="333333"/>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paper works with resource allocation over the network slices among these three services using deep reinforcement learning algorithm.</a:t>
            </a:r>
          </a:p>
          <a:p>
            <a:pPr marL="0" indent="0" algn="just">
              <a:buNone/>
            </a:pPr>
            <a:endParaRPr lang="en-US" dirty="0">
              <a:latin typeface="Times New Roman" panose="02020603050405020304" pitchFamily="18" charset="0"/>
              <a:cs typeface="Times New Roman" panose="02020603050405020304" pitchFamily="18" charset="0"/>
            </a:endParaRPr>
          </a:p>
          <a:p>
            <a:pPr marL="274320" lvl="1"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35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B08BED6-C99D-55E7-8C04-9D6034454D2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91514" y="671804"/>
            <a:ext cx="8493457" cy="4497355"/>
          </a:xfrm>
        </p:spPr>
      </p:pic>
      <p:sp>
        <p:nvSpPr>
          <p:cNvPr id="9" name="TextBox 8">
            <a:extLst>
              <a:ext uri="{FF2B5EF4-FFF2-40B4-BE49-F238E27FC236}">
                <a16:creationId xmlns:a16="http://schemas.microsoft.com/office/drawing/2014/main" id="{B25F387E-106D-4278-48B9-A91CF065D9E8}"/>
              </a:ext>
            </a:extLst>
          </p:cNvPr>
          <p:cNvSpPr txBox="1"/>
          <p:nvPr/>
        </p:nvSpPr>
        <p:spPr>
          <a:xfrm>
            <a:off x="4599992" y="5467739"/>
            <a:ext cx="457200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Illustration of network slicing in 5G</a:t>
            </a:r>
          </a:p>
        </p:txBody>
      </p:sp>
    </p:spTree>
    <p:extLst>
      <p:ext uri="{BB962C8B-B14F-4D97-AF65-F5344CB8AC3E}">
        <p14:creationId xmlns:p14="http://schemas.microsoft.com/office/powerpoint/2010/main" val="342585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59F6-4AA5-3472-CD7E-AB722442733E}"/>
              </a:ext>
            </a:extLst>
          </p:cNvPr>
          <p:cNvSpPr>
            <a:spLocks noGrp="1"/>
          </p:cNvSpPr>
          <p:nvPr>
            <p:ph idx="1"/>
          </p:nvPr>
        </p:nvSpPr>
        <p:spPr>
          <a:xfrm>
            <a:off x="1088136" y="1129004"/>
            <a:ext cx="7719962" cy="5157496"/>
          </a:xfrm>
        </p:spPr>
        <p:txBody>
          <a:bodyPr>
            <a:normAutofit/>
          </a:bodyPr>
          <a:lstStyle/>
          <a:p>
            <a:pPr algn="just"/>
            <a:r>
              <a:rPr lang="en-US" dirty="0">
                <a:latin typeface="Times New Roman" panose="02020603050405020304" pitchFamily="18" charset="0"/>
                <a:cs typeface="Times New Roman" panose="02020603050405020304" pitchFamily="18" charset="0"/>
              </a:rPr>
              <a:t>Coexistence of </a:t>
            </a:r>
            <a:r>
              <a:rPr lang="en-US" dirty="0" err="1">
                <a:latin typeface="Times New Roman" panose="02020603050405020304" pitchFamily="18" charset="0"/>
                <a:cs typeface="Times New Roman" panose="02020603050405020304" pitchFamily="18" charset="0"/>
              </a:rPr>
              <a:t>eMBB</a:t>
            </a:r>
            <a:r>
              <a:rPr lang="en-US" dirty="0">
                <a:latin typeface="Times New Roman" panose="02020603050405020304" pitchFamily="18" charset="0"/>
                <a:cs typeface="Times New Roman" panose="02020603050405020304" pitchFamily="18" charset="0"/>
              </a:rPr>
              <a:t>, URLLC, and </a:t>
            </a:r>
            <a:r>
              <a:rPr lang="en-US" dirty="0" err="1">
                <a:latin typeface="Times New Roman" panose="02020603050405020304" pitchFamily="18" charset="0"/>
                <a:cs typeface="Times New Roman" panose="02020603050405020304" pitchFamily="18" charset="0"/>
              </a:rPr>
              <a:t>mMTC</a:t>
            </a:r>
            <a:r>
              <a:rPr lang="en-US" dirty="0">
                <a:latin typeface="Times New Roman" panose="02020603050405020304" pitchFamily="18" charset="0"/>
                <a:cs typeface="Times New Roman" panose="02020603050405020304" pitchFamily="18" charset="0"/>
              </a:rPr>
              <a:t> needs to be handled properly by the base station (BS) and 5G core network including access and mobility management function(AMF), session management function (SMF), and </a:t>
            </a:r>
            <a:r>
              <a:rPr lang="en-US" dirty="0" err="1">
                <a:latin typeface="Times New Roman" panose="02020603050405020304" pitchFamily="18" charset="0"/>
                <a:cs typeface="Times New Roman" panose="02020603050405020304" pitchFamily="18" charset="0"/>
              </a:rPr>
              <a:t>userplane</a:t>
            </a:r>
            <a:r>
              <a:rPr lang="en-US" dirty="0">
                <a:latin typeface="Times New Roman" panose="02020603050405020304" pitchFamily="18" charset="0"/>
                <a:cs typeface="Times New Roman" panose="02020603050405020304" pitchFamily="18" charset="0"/>
              </a:rPr>
              <a:t> function (UPF). </a:t>
            </a:r>
          </a:p>
          <a:p>
            <a:pPr algn="just"/>
            <a:r>
              <a:rPr lang="en-US" dirty="0">
                <a:latin typeface="Times New Roman" panose="02020603050405020304" pitchFamily="18" charset="0"/>
                <a:cs typeface="Times New Roman" panose="02020603050405020304" pitchFamily="18" charset="0"/>
              </a:rPr>
              <a:t>However, it is in general very difficult to satisfy these diverse service requirements simultaneously since the goal of each service category is dearly distinct.</a:t>
            </a:r>
          </a:p>
          <a:p>
            <a:pPr algn="just"/>
            <a:r>
              <a:rPr lang="en-US" dirty="0">
                <a:latin typeface="Times New Roman" panose="02020603050405020304" pitchFamily="18" charset="0"/>
                <a:cs typeface="Times New Roman" panose="02020603050405020304" pitchFamily="18" charset="0"/>
              </a:rPr>
              <a:t> For example, to meet the latency requirement of the URLLC </a:t>
            </a:r>
            <a:r>
              <a:rPr lang="en-US" dirty="0" err="1">
                <a:latin typeface="Times New Roman" panose="02020603050405020304" pitchFamily="18" charset="0"/>
                <a:cs typeface="Times New Roman" panose="02020603050405020304" pitchFamily="18" charset="0"/>
              </a:rPr>
              <a:t>service,the</a:t>
            </a:r>
            <a:r>
              <a:rPr lang="en-US" dirty="0">
                <a:latin typeface="Times New Roman" panose="02020603050405020304" pitchFamily="18" charset="0"/>
                <a:cs typeface="Times New Roman" panose="02020603050405020304" pitchFamily="18" charset="0"/>
              </a:rPr>
              <a:t> BS should transmit the URLLC packet immediately even in the middle of </a:t>
            </a:r>
            <a:r>
              <a:rPr lang="en-US" dirty="0" err="1">
                <a:latin typeface="Times New Roman" panose="02020603050405020304" pitchFamily="18" charset="0"/>
                <a:cs typeface="Times New Roman" panose="02020603050405020304" pitchFamily="18" charset="0"/>
              </a:rPr>
              <a:t>eMBB</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mMTC</a:t>
            </a:r>
            <a:r>
              <a:rPr lang="en-US" dirty="0">
                <a:latin typeface="Times New Roman" panose="02020603050405020304" pitchFamily="18" charset="0"/>
                <a:cs typeface="Times New Roman" panose="02020603050405020304" pitchFamily="18" charset="0"/>
              </a:rPr>
              <a:t> transmission. In such case, obviously, reception quality of </a:t>
            </a:r>
            <a:r>
              <a:rPr lang="en-US" dirty="0" err="1">
                <a:latin typeface="Times New Roman" panose="02020603050405020304" pitchFamily="18" charset="0"/>
                <a:cs typeface="Times New Roman" panose="02020603050405020304" pitchFamily="18" charset="0"/>
              </a:rPr>
              <a:t>eMBB</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mMTC</a:t>
            </a:r>
            <a:r>
              <a:rPr lang="en-US" dirty="0">
                <a:latin typeface="Times New Roman" panose="02020603050405020304" pitchFamily="18" charset="0"/>
                <a:cs typeface="Times New Roman" panose="02020603050405020304" pitchFamily="18" charset="0"/>
              </a:rPr>
              <a:t> services will be degraded severely due to the abrupt increase in interference.</a:t>
            </a:r>
          </a:p>
        </p:txBody>
      </p:sp>
      <p:pic>
        <p:nvPicPr>
          <p:cNvPr id="4" name="Picture 3">
            <a:extLst>
              <a:ext uri="{FF2B5EF4-FFF2-40B4-BE49-F238E27FC236}">
                <a16:creationId xmlns:a16="http://schemas.microsoft.com/office/drawing/2014/main" id="{B57BD48D-489A-440B-6602-92B7D11ECF8C}"/>
              </a:ext>
            </a:extLst>
          </p:cNvPr>
          <p:cNvPicPr>
            <a:picLocks noChangeAspect="1"/>
          </p:cNvPicPr>
          <p:nvPr/>
        </p:nvPicPr>
        <p:blipFill>
          <a:blip r:embed="rId2"/>
          <a:stretch>
            <a:fillRect/>
          </a:stretch>
        </p:blipFill>
        <p:spPr>
          <a:xfrm>
            <a:off x="8944981" y="1266677"/>
            <a:ext cx="2989844" cy="4076847"/>
          </a:xfrm>
          <a:prstGeom prst="rect">
            <a:avLst/>
          </a:prstGeom>
        </p:spPr>
      </p:pic>
    </p:spTree>
    <p:extLst>
      <p:ext uri="{BB962C8B-B14F-4D97-AF65-F5344CB8AC3E}">
        <p14:creationId xmlns:p14="http://schemas.microsoft.com/office/powerpoint/2010/main" val="282479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CCAF4-AA99-2E2E-602F-1F95F547D6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77830-4DC9-F35B-93AD-E861798BA4E9}"/>
              </a:ext>
            </a:extLst>
          </p:cNvPr>
          <p:cNvSpPr>
            <a:spLocks noGrp="1"/>
          </p:cNvSpPr>
          <p:nvPr>
            <p:ph idx="1"/>
          </p:nvPr>
        </p:nvSpPr>
        <p:spPr>
          <a:xfrm>
            <a:off x="1088136" y="1129004"/>
            <a:ext cx="7719962" cy="4301411"/>
          </a:xfrm>
        </p:spPr>
        <p:txBody>
          <a:bodyPr>
            <a:normAutofit/>
          </a:bodyPr>
          <a:lstStyle/>
          <a:p>
            <a:pPr algn="just"/>
            <a:r>
              <a:rPr lang="en-US" dirty="0">
                <a:latin typeface="Times New Roman" panose="02020603050405020304" pitchFamily="18" charset="0"/>
                <a:cs typeface="Times New Roman" panose="02020603050405020304" pitchFamily="18" charset="0"/>
              </a:rPr>
              <a:t>In order to maximize throughput while maintaining the QOS requirements, several network slicing techniques have been introduced.</a:t>
            </a:r>
          </a:p>
          <a:p>
            <a:pPr algn="just"/>
            <a:r>
              <a:rPr lang="en-US" dirty="0">
                <a:latin typeface="Times New Roman" panose="02020603050405020304" pitchFamily="18" charset="0"/>
                <a:cs typeface="Times New Roman" panose="02020603050405020304" pitchFamily="18" charset="0"/>
              </a:rPr>
              <a:t>A technique in [1], is to allocate equal number of RBs to each network slice.</a:t>
            </a:r>
          </a:p>
          <a:p>
            <a:pPr algn="just"/>
            <a:r>
              <a:rPr lang="en-US" dirty="0">
                <a:latin typeface="Times New Roman" panose="02020603050405020304" pitchFamily="18" charset="0"/>
                <a:cs typeface="Times New Roman" panose="02020603050405020304" pitchFamily="18" charset="0"/>
              </a:rPr>
              <a:t>A technique in [2], uses a regression tree- based technique to assign different bandwidth to each network slice based on service requirement.</a:t>
            </a:r>
          </a:p>
          <a:p>
            <a:pPr algn="just"/>
            <a:r>
              <a:rPr lang="en-US" dirty="0">
                <a:latin typeface="Times New Roman" panose="02020603050405020304" pitchFamily="18" charset="0"/>
                <a:cs typeface="Times New Roman" panose="02020603050405020304" pitchFamily="18" charset="0"/>
              </a:rPr>
              <a:t>Though these techniques are useful but they are unable to handle the resource allocation in a dynamic wireless environment, because with each alteration one has to deal with the exponential computational complexity.</a:t>
            </a:r>
          </a:p>
        </p:txBody>
      </p:sp>
      <p:pic>
        <p:nvPicPr>
          <p:cNvPr id="4" name="Picture 3">
            <a:extLst>
              <a:ext uri="{FF2B5EF4-FFF2-40B4-BE49-F238E27FC236}">
                <a16:creationId xmlns:a16="http://schemas.microsoft.com/office/drawing/2014/main" id="{470855E7-1614-94B3-C32B-9FAE176548FC}"/>
              </a:ext>
            </a:extLst>
          </p:cNvPr>
          <p:cNvPicPr>
            <a:picLocks noChangeAspect="1"/>
          </p:cNvPicPr>
          <p:nvPr/>
        </p:nvPicPr>
        <p:blipFill>
          <a:blip r:embed="rId2"/>
          <a:stretch>
            <a:fillRect/>
          </a:stretch>
        </p:blipFill>
        <p:spPr>
          <a:xfrm>
            <a:off x="8944981" y="1266677"/>
            <a:ext cx="2989844" cy="4076847"/>
          </a:xfrm>
          <a:prstGeom prst="rect">
            <a:avLst/>
          </a:prstGeom>
        </p:spPr>
      </p:pic>
      <p:sp>
        <p:nvSpPr>
          <p:cNvPr id="2" name="TextBox 1">
            <a:extLst>
              <a:ext uri="{FF2B5EF4-FFF2-40B4-BE49-F238E27FC236}">
                <a16:creationId xmlns:a16="http://schemas.microsoft.com/office/drawing/2014/main" id="{D9F57FE1-AD02-F4BE-9101-83A9859661F1}"/>
              </a:ext>
            </a:extLst>
          </p:cNvPr>
          <p:cNvSpPr txBox="1"/>
          <p:nvPr/>
        </p:nvSpPr>
        <p:spPr>
          <a:xfrm>
            <a:off x="1285851" y="5430415"/>
            <a:ext cx="7324531" cy="1015663"/>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C. Bektas, S. </a:t>
            </a:r>
            <a:r>
              <a:rPr lang="en-US" sz="1000" dirty="0" err="1">
                <a:latin typeface="Times New Roman" panose="02020603050405020304" pitchFamily="18" charset="0"/>
                <a:cs typeface="Times New Roman" panose="02020603050405020304" pitchFamily="18" charset="0"/>
              </a:rPr>
              <a:t>Bocker</a:t>
            </a:r>
            <a:r>
              <a:rPr lang="en-US" sz="1000" dirty="0">
                <a:latin typeface="Times New Roman" panose="02020603050405020304" pitchFamily="18" charset="0"/>
                <a:cs typeface="Times New Roman" panose="02020603050405020304" pitchFamily="18" charset="0"/>
              </a:rPr>
              <a:t>, F. Kurtz, and C. </a:t>
            </a:r>
            <a:r>
              <a:rPr lang="en-US" sz="1000" dirty="0" err="1">
                <a:latin typeface="Times New Roman" panose="02020603050405020304" pitchFamily="18" charset="0"/>
                <a:cs typeface="Times New Roman" panose="02020603050405020304" pitchFamily="18" charset="0"/>
              </a:rPr>
              <a:t>Wietfeld</a:t>
            </a:r>
            <a:r>
              <a:rPr lang="en-US" sz="1000" dirty="0">
                <a:latin typeface="Times New Roman" panose="02020603050405020304" pitchFamily="18" charset="0"/>
                <a:cs typeface="Times New Roman" panose="02020603050405020304" pitchFamily="18" charset="0"/>
              </a:rPr>
              <a:t>, ‘‘Reliable software-defined</a:t>
            </a:r>
          </a:p>
          <a:p>
            <a:r>
              <a:rPr lang="en-US" sz="1000" dirty="0">
                <a:latin typeface="Times New Roman" panose="02020603050405020304" pitchFamily="18" charset="0"/>
                <a:cs typeface="Times New Roman" panose="02020603050405020304" pitchFamily="18" charset="0"/>
              </a:rPr>
              <a:t>RAN network slicing for mission-critical 5G communication networks,’’</a:t>
            </a:r>
          </a:p>
          <a:p>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[2] N. </a:t>
            </a:r>
            <a:r>
              <a:rPr lang="en-US" sz="1000" dirty="0" err="1">
                <a:latin typeface="Times New Roman" panose="02020603050405020304" pitchFamily="18" charset="0"/>
                <a:cs typeface="Times New Roman" panose="02020603050405020304" pitchFamily="18" charset="0"/>
              </a:rPr>
              <a:t>Salhab</a:t>
            </a:r>
            <a:r>
              <a:rPr lang="en-US" sz="1000" dirty="0">
                <a:latin typeface="Times New Roman" panose="02020603050405020304" pitchFamily="18" charset="0"/>
                <a:cs typeface="Times New Roman" panose="02020603050405020304" pitchFamily="18" charset="0"/>
              </a:rPr>
              <a:t>, R. Rahim, R. Langar, and R. </a:t>
            </a:r>
            <a:r>
              <a:rPr lang="en-US" sz="1000" dirty="0" err="1">
                <a:latin typeface="Times New Roman" panose="02020603050405020304" pitchFamily="18" charset="0"/>
                <a:cs typeface="Times New Roman" panose="02020603050405020304" pitchFamily="18" charset="0"/>
              </a:rPr>
              <a:t>Boutaba</a:t>
            </a:r>
            <a:r>
              <a:rPr lang="en-US" sz="1000" dirty="0">
                <a:latin typeface="Times New Roman" panose="02020603050405020304" pitchFamily="18" charset="0"/>
                <a:cs typeface="Times New Roman" panose="02020603050405020304" pitchFamily="18" charset="0"/>
              </a:rPr>
              <a:t>, ‘‘Machine learning</a:t>
            </a:r>
          </a:p>
          <a:p>
            <a:r>
              <a:rPr lang="en-US" sz="1000" dirty="0">
                <a:latin typeface="Times New Roman" panose="02020603050405020304" pitchFamily="18" charset="0"/>
                <a:cs typeface="Times New Roman" panose="02020603050405020304" pitchFamily="18" charset="0"/>
              </a:rPr>
              <a:t>based resource orchestration for 5G network slices,’’ in Proc. IEEE Global</a:t>
            </a:r>
          </a:p>
          <a:p>
            <a:r>
              <a:rPr lang="en-US" sz="1000" dirty="0" err="1">
                <a:latin typeface="Times New Roman" panose="02020603050405020304" pitchFamily="18" charset="0"/>
                <a:cs typeface="Times New Roman" panose="02020603050405020304" pitchFamily="18" charset="0"/>
              </a:rPr>
              <a:t>Commun</a:t>
            </a:r>
            <a:r>
              <a:rPr lang="en-US" sz="1000" dirty="0">
                <a:latin typeface="Times New Roman" panose="02020603050405020304" pitchFamily="18" charset="0"/>
                <a:cs typeface="Times New Roman" panose="02020603050405020304" pitchFamily="18" charset="0"/>
              </a:rPr>
              <a:t>. Conf. (GLOBECOM), Waikoloa, HI, USA, Dec. 2019, pp. 1–6.</a:t>
            </a:r>
          </a:p>
        </p:txBody>
      </p:sp>
    </p:spTree>
    <p:extLst>
      <p:ext uri="{BB962C8B-B14F-4D97-AF65-F5344CB8AC3E}">
        <p14:creationId xmlns:p14="http://schemas.microsoft.com/office/powerpoint/2010/main" val="94755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BF164-088E-334D-25AD-69528D1A24EB}"/>
              </a:ext>
            </a:extLst>
          </p:cNvPr>
          <p:cNvSpPr>
            <a:spLocks noGrp="1"/>
          </p:cNvSpPr>
          <p:nvPr>
            <p:ph idx="1"/>
          </p:nvPr>
        </p:nvSpPr>
        <p:spPr>
          <a:xfrm>
            <a:off x="901524" y="1141492"/>
            <a:ext cx="7524019" cy="5016712"/>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This paper proposes a DRL-based network slicing (DRL-NS)technique. </a:t>
            </a:r>
          </a:p>
          <a:p>
            <a:pPr algn="just"/>
            <a:r>
              <a:rPr lang="en-US" dirty="0">
                <a:latin typeface="Times New Roman" panose="02020603050405020304" pitchFamily="18" charset="0"/>
                <a:cs typeface="Times New Roman" panose="02020603050405020304" pitchFamily="18" charset="0"/>
              </a:rPr>
              <a:t>The idea is to employ the DRL with a sequential decision- making problem.</a:t>
            </a:r>
          </a:p>
          <a:p>
            <a:pPr algn="just"/>
            <a:r>
              <a:rPr lang="en-US" dirty="0">
                <a:latin typeface="Times New Roman" panose="02020603050405020304" pitchFamily="18" charset="0"/>
                <a:cs typeface="Times New Roman" panose="02020603050405020304" pitchFamily="18" charset="0"/>
              </a:rPr>
              <a:t>Using DRL to let the </a:t>
            </a:r>
            <a:r>
              <a:rPr lang="en-US" dirty="0" err="1">
                <a:latin typeface="Times New Roman" panose="02020603050405020304" pitchFamily="18" charset="0"/>
                <a:cs typeface="Times New Roman" panose="02020603050405020304" pitchFamily="18" charset="0"/>
              </a:rPr>
              <a:t>gNB</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agent</a:t>
            </a:r>
            <a:r>
              <a:rPr lang="en-US" dirty="0">
                <a:latin typeface="Times New Roman" panose="02020603050405020304" pitchFamily="18" charset="0"/>
                <a:cs typeface="Times New Roman" panose="02020603050405020304" pitchFamily="18" charset="0"/>
              </a:rPr>
              <a:t>)observe the channel state, data rate constraints, delay requirements(</a:t>
            </a:r>
            <a:r>
              <a:rPr lang="en-US" b="1" dirty="0">
                <a:latin typeface="Times New Roman" panose="02020603050405020304" pitchFamily="18" charset="0"/>
                <a:cs typeface="Times New Roman" panose="02020603050405020304" pitchFamily="18" charset="0"/>
              </a:rPr>
              <a:t>states</a:t>
            </a:r>
            <a:r>
              <a:rPr lang="en-US" dirty="0">
                <a:latin typeface="Times New Roman" panose="02020603050405020304" pitchFamily="18" charset="0"/>
                <a:cs typeface="Times New Roman" panose="02020603050405020304" pitchFamily="18" charset="0"/>
              </a:rPr>
              <a:t>), and then assign each resource block (</a:t>
            </a:r>
            <a:r>
              <a:rPr lang="en-US" b="1" dirty="0">
                <a:latin typeface="Times New Roman" panose="02020603050405020304" pitchFamily="18" charset="0"/>
                <a:cs typeface="Times New Roman" panose="02020603050405020304" pitchFamily="18" charset="0"/>
              </a:rPr>
              <a:t>RB</a:t>
            </a:r>
            <a:r>
              <a:rPr lang="en-US" dirty="0">
                <a:latin typeface="Times New Roman" panose="02020603050405020304" pitchFamily="18" charset="0"/>
                <a:cs typeface="Times New Roman" panose="02020603050405020304" pitchFamily="18" charset="0"/>
              </a:rPr>
              <a:t>)to a certain service (</a:t>
            </a:r>
            <a:r>
              <a:rPr lang="en-US" b="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 to maximize the overall system throughput (</a:t>
            </a:r>
            <a:r>
              <a:rPr lang="en-US" b="1" dirty="0">
                <a:latin typeface="Times New Roman" panose="02020603050405020304" pitchFamily="18" charset="0"/>
                <a:cs typeface="Times New Roman" panose="02020603050405020304" pitchFamily="18" charset="0"/>
              </a:rPr>
              <a:t>reward</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Action Elimination technique[1] is used to reduce the action space from which the agent is choosing the actions to take for the allocation.</a:t>
            </a:r>
          </a:p>
          <a:p>
            <a:pPr algn="just"/>
            <a:r>
              <a:rPr lang="en-US" dirty="0">
                <a:latin typeface="Times New Roman" panose="02020603050405020304" pitchFamily="18" charset="0"/>
                <a:cs typeface="Times New Roman" panose="02020603050405020304" pitchFamily="18" charset="0"/>
              </a:rPr>
              <a:t>This assists in excluding undesirable actions among all possible actions to boost up the training speed and quality of trained policy.</a:t>
            </a:r>
          </a:p>
          <a:p>
            <a:pPr algn="just"/>
            <a:r>
              <a:rPr lang="en-US" dirty="0">
                <a:latin typeface="Times New Roman" panose="02020603050405020304" pitchFamily="18" charset="0"/>
                <a:cs typeface="Times New Roman" panose="02020603050405020304" pitchFamily="18" charset="0"/>
              </a:rPr>
              <a:t>DRL-NS achieves about 25% and 15% improvements in the throughput performance over the equal allocation and regression-tree-based network slicing techniques, respectively.</a:t>
            </a:r>
          </a:p>
          <a:p>
            <a:pPr algn="just"/>
            <a:r>
              <a:rPr lang="en-US" dirty="0">
                <a:latin typeface="Times New Roman" panose="02020603050405020304" pitchFamily="18" charset="0"/>
                <a:cs typeface="Times New Roman" panose="02020603050405020304" pitchFamily="18" charset="0"/>
              </a:rPr>
              <a:t>Even when compared to the vanilla DQN-based network slicing technique, DRL-NS achieves around 10%improvement in the throughput performance.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BEE796-4F52-21CB-619D-957494282FDA}"/>
              </a:ext>
            </a:extLst>
          </p:cNvPr>
          <p:cNvPicPr>
            <a:picLocks noChangeAspect="1"/>
          </p:cNvPicPr>
          <p:nvPr/>
        </p:nvPicPr>
        <p:blipFill>
          <a:blip r:embed="rId2"/>
          <a:stretch>
            <a:fillRect/>
          </a:stretch>
        </p:blipFill>
        <p:spPr>
          <a:xfrm>
            <a:off x="8683724" y="1141491"/>
            <a:ext cx="2989844" cy="4076847"/>
          </a:xfrm>
          <a:prstGeom prst="rect">
            <a:avLst/>
          </a:prstGeom>
        </p:spPr>
      </p:pic>
      <p:sp>
        <p:nvSpPr>
          <p:cNvPr id="5" name="TextBox 4">
            <a:extLst>
              <a:ext uri="{FF2B5EF4-FFF2-40B4-BE49-F238E27FC236}">
                <a16:creationId xmlns:a16="http://schemas.microsoft.com/office/drawing/2014/main" id="{084453CF-69E7-F5A8-BE29-4F853449F11D}"/>
              </a:ext>
            </a:extLst>
          </p:cNvPr>
          <p:cNvSpPr txBox="1"/>
          <p:nvPr/>
        </p:nvSpPr>
        <p:spPr>
          <a:xfrm>
            <a:off x="1089908" y="6307494"/>
            <a:ext cx="7147249"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T. </a:t>
            </a:r>
            <a:r>
              <a:rPr lang="en-US" sz="1000" dirty="0" err="1">
                <a:latin typeface="Times New Roman" panose="02020603050405020304" pitchFamily="18" charset="0"/>
                <a:cs typeface="Times New Roman" panose="02020603050405020304" pitchFamily="18" charset="0"/>
              </a:rPr>
              <a:t>Zahavy</a:t>
            </a:r>
            <a:r>
              <a:rPr lang="en-US" sz="1000" dirty="0">
                <a:latin typeface="Times New Roman" panose="02020603050405020304" pitchFamily="18" charset="0"/>
                <a:cs typeface="Times New Roman" panose="02020603050405020304" pitchFamily="18" charset="0"/>
              </a:rPr>
              <a:t>, M. </a:t>
            </a:r>
            <a:r>
              <a:rPr lang="en-US" sz="1000" dirty="0" err="1">
                <a:latin typeface="Times New Roman" panose="02020603050405020304" pitchFamily="18" charset="0"/>
                <a:cs typeface="Times New Roman" panose="02020603050405020304" pitchFamily="18" charset="0"/>
              </a:rPr>
              <a:t>Haroush</a:t>
            </a:r>
            <a:r>
              <a:rPr lang="en-US" sz="1000" dirty="0">
                <a:latin typeface="Times New Roman" panose="02020603050405020304" pitchFamily="18" charset="0"/>
                <a:cs typeface="Times New Roman" panose="02020603050405020304" pitchFamily="18" charset="0"/>
              </a:rPr>
              <a:t>, N. </a:t>
            </a:r>
            <a:r>
              <a:rPr lang="en-US" sz="1000" dirty="0" err="1">
                <a:latin typeface="Times New Roman" panose="02020603050405020304" pitchFamily="18" charset="0"/>
                <a:cs typeface="Times New Roman" panose="02020603050405020304" pitchFamily="18" charset="0"/>
              </a:rPr>
              <a:t>Merlis</a:t>
            </a:r>
            <a:r>
              <a:rPr lang="en-US" sz="1000" dirty="0">
                <a:latin typeface="Times New Roman" panose="02020603050405020304" pitchFamily="18" charset="0"/>
                <a:cs typeface="Times New Roman" panose="02020603050405020304" pitchFamily="18" charset="0"/>
              </a:rPr>
              <a:t>, D. J. Mankowitz, and S. </a:t>
            </a:r>
            <a:r>
              <a:rPr lang="en-US" sz="1000" dirty="0" err="1">
                <a:latin typeface="Times New Roman" panose="02020603050405020304" pitchFamily="18" charset="0"/>
                <a:cs typeface="Times New Roman" panose="02020603050405020304" pitchFamily="18" charset="0"/>
              </a:rPr>
              <a:t>Mannor</a:t>
            </a:r>
            <a:r>
              <a:rPr lang="en-US" sz="1000" dirty="0">
                <a:latin typeface="Times New Roman" panose="02020603050405020304" pitchFamily="18" charset="0"/>
                <a:cs typeface="Times New Roman" panose="02020603050405020304" pitchFamily="18" charset="0"/>
              </a:rPr>
              <a:t>, ‘‘Learn what not to learn: Action elimination with deep reinforcement learning,’’ in Proc. Adv. Neural Inform. Process. Syst., 2018, pp. 3562–3573</a:t>
            </a:r>
          </a:p>
        </p:txBody>
      </p:sp>
    </p:spTree>
    <p:extLst>
      <p:ext uri="{BB962C8B-B14F-4D97-AF65-F5344CB8AC3E}">
        <p14:creationId xmlns:p14="http://schemas.microsoft.com/office/powerpoint/2010/main" val="152726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31F7AF-0D4E-0710-C80E-723468A83408}"/>
              </a:ext>
            </a:extLst>
          </p:cNvPr>
          <p:cNvPicPr>
            <a:picLocks noChangeAspect="1"/>
          </p:cNvPicPr>
          <p:nvPr/>
        </p:nvPicPr>
        <p:blipFill>
          <a:blip r:embed="rId2"/>
          <a:stretch>
            <a:fillRect/>
          </a:stretch>
        </p:blipFill>
        <p:spPr>
          <a:xfrm>
            <a:off x="1283553" y="872268"/>
            <a:ext cx="9851172" cy="5113463"/>
          </a:xfrm>
          <a:prstGeom prst="rect">
            <a:avLst/>
          </a:prstGeom>
        </p:spPr>
      </p:pic>
    </p:spTree>
    <p:extLst>
      <p:ext uri="{BB962C8B-B14F-4D97-AF65-F5344CB8AC3E}">
        <p14:creationId xmlns:p14="http://schemas.microsoft.com/office/powerpoint/2010/main" val="195754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00F7-831A-5C69-2427-076485ECC55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12E5DD83-332C-88E4-0387-D430FEC076DE}"/>
              </a:ext>
            </a:extLst>
          </p:cNvPr>
          <p:cNvSpPr>
            <a:spLocks noGrp="1"/>
          </p:cNvSpPr>
          <p:nvPr>
            <p:ph idx="1"/>
          </p:nvPr>
        </p:nvSpPr>
        <p:spPr>
          <a:xfrm>
            <a:off x="1088135" y="2447778"/>
            <a:ext cx="7935791" cy="3838722"/>
          </a:xfrm>
        </p:spPr>
        <p:txBody>
          <a:bodyPr>
            <a:normAutofit fontScale="62500" lnSpcReduction="20000"/>
          </a:bodyPr>
          <a:lstStyle/>
          <a:p>
            <a:r>
              <a:rPr lang="en-US" dirty="0"/>
              <a:t>S. Kim and B. Shim, ‘‘Localization of Internet of Things network via deep neural network based matrix completion,’’ in Proc. Int. Conf. Inf. </a:t>
            </a:r>
            <a:r>
              <a:rPr lang="en-US" dirty="0" err="1"/>
              <a:t>Commun</a:t>
            </a:r>
            <a:r>
              <a:rPr lang="en-US" dirty="0"/>
              <a:t>. Technol. </a:t>
            </a:r>
            <a:r>
              <a:rPr lang="en-US" dirty="0" err="1"/>
              <a:t>Converg</a:t>
            </a:r>
            <a:r>
              <a:rPr lang="en-US" dirty="0"/>
              <a:t>. (ICTC), Oct. 2020, pp. 1766–1770. </a:t>
            </a:r>
          </a:p>
          <a:p>
            <a:r>
              <a:rPr lang="en-US" dirty="0"/>
              <a:t> R. Peter, C. </a:t>
            </a:r>
            <a:r>
              <a:rPr lang="en-US" dirty="0" err="1"/>
              <a:t>Mannweiler</a:t>
            </a:r>
            <a:r>
              <a:rPr lang="en-US" dirty="0"/>
              <a:t>, D. S. </a:t>
            </a:r>
            <a:r>
              <a:rPr lang="en-US" dirty="0" err="1"/>
              <a:t>Michalopoulos</a:t>
            </a:r>
            <a:r>
              <a:rPr lang="en-US" dirty="0"/>
              <a:t>, C. Sartori, V. </a:t>
            </a:r>
            <a:r>
              <a:rPr lang="en-US" dirty="0" err="1"/>
              <a:t>Sciancalepore</a:t>
            </a:r>
            <a:r>
              <a:rPr lang="en-US" dirty="0"/>
              <a:t>, N. Sastry, O. Holland, S. </a:t>
            </a:r>
            <a:r>
              <a:rPr lang="en-US" dirty="0" err="1"/>
              <a:t>Tayade</a:t>
            </a:r>
            <a:r>
              <a:rPr lang="en-US" dirty="0"/>
              <a:t>, B. Han, D. Bega, D. Aziz, and H. Bakker, ‘‘Network slicing to enable scalability and flexibility in 5G mobile networks,’’ IEEE </a:t>
            </a:r>
            <a:r>
              <a:rPr lang="en-US" dirty="0" err="1"/>
              <a:t>Commun</a:t>
            </a:r>
            <a:r>
              <a:rPr lang="en-US" dirty="0"/>
              <a:t>. Mag., vol. 55, no. 5, pp. 72–79, May 2017. </a:t>
            </a:r>
          </a:p>
          <a:p>
            <a:r>
              <a:rPr lang="en-US" dirty="0"/>
              <a:t> N. </a:t>
            </a:r>
            <a:r>
              <a:rPr lang="en-US" dirty="0" err="1"/>
              <a:t>Salhab</a:t>
            </a:r>
            <a:r>
              <a:rPr lang="en-US" dirty="0"/>
              <a:t>, R. Rahim, R. Langar, and R. </a:t>
            </a:r>
            <a:r>
              <a:rPr lang="en-US" dirty="0" err="1"/>
              <a:t>Boutaba</a:t>
            </a:r>
            <a:r>
              <a:rPr lang="en-US" dirty="0"/>
              <a:t>, ‘‘Machine learning based resource orchestration for 5G network slices,’’ in Proc. IEEE Global </a:t>
            </a:r>
            <a:r>
              <a:rPr lang="en-US" dirty="0" err="1"/>
              <a:t>Commun</a:t>
            </a:r>
            <a:r>
              <a:rPr lang="en-US" dirty="0"/>
              <a:t>. Conf. (GLOBECOM), Waikoloa, HI, USA, Dec. 2019, pp. 1–6. </a:t>
            </a:r>
          </a:p>
          <a:p>
            <a:r>
              <a:rPr lang="en-US" dirty="0"/>
              <a:t> C. Bektas, S. </a:t>
            </a:r>
            <a:r>
              <a:rPr lang="en-US" dirty="0" err="1"/>
              <a:t>Bocker</a:t>
            </a:r>
            <a:r>
              <a:rPr lang="en-US" dirty="0"/>
              <a:t>, F. Kurtz, and C. </a:t>
            </a:r>
            <a:r>
              <a:rPr lang="en-US" dirty="0" err="1"/>
              <a:t>Wietfeld</a:t>
            </a:r>
            <a:r>
              <a:rPr lang="en-US" dirty="0"/>
              <a:t>, ‘‘Reliable software-defined RAN network slicing for mission-critical 5G communication networks,’’ in Proc. IEEE </a:t>
            </a:r>
            <a:r>
              <a:rPr lang="en-US" dirty="0" err="1"/>
              <a:t>Globecom</a:t>
            </a:r>
            <a:r>
              <a:rPr lang="en-US" dirty="0"/>
              <a:t> Workshops (GC </a:t>
            </a:r>
            <a:r>
              <a:rPr lang="en-US" dirty="0" err="1"/>
              <a:t>Wkshps</a:t>
            </a:r>
            <a:r>
              <a:rPr lang="en-US" dirty="0"/>
              <a:t>), Dec. 2019, pp. 1–6. </a:t>
            </a:r>
          </a:p>
          <a:p>
            <a:r>
              <a:rPr lang="en-US" dirty="0"/>
              <a:t> H. Ju, S. Kim, Y. Kim, H. Lee, and B. Shim, ‘‘Energy-efficient </a:t>
            </a:r>
            <a:r>
              <a:rPr lang="en-US" dirty="0" err="1"/>
              <a:t>ultradense</a:t>
            </a:r>
            <a:r>
              <a:rPr lang="en-US" dirty="0"/>
              <a:t> network using deep reinforcement learning,’’ in Proc. IEEE 21st Int. Workshop Signal Process. Adv. Wireless </a:t>
            </a:r>
            <a:r>
              <a:rPr lang="en-US" dirty="0" err="1"/>
              <a:t>Commun</a:t>
            </a:r>
            <a:r>
              <a:rPr lang="en-US" dirty="0"/>
              <a:t>. (SPAWC), May 2020, pp. 1–5.</a:t>
            </a:r>
          </a:p>
          <a:p>
            <a:r>
              <a:rPr lang="en-US" dirty="0"/>
              <a:t>  V. </a:t>
            </a:r>
            <a:r>
              <a:rPr lang="en-US" dirty="0" err="1"/>
              <a:t>Mnih</a:t>
            </a:r>
            <a:r>
              <a:rPr lang="en-US" dirty="0"/>
              <a:t>, K. </a:t>
            </a:r>
            <a:r>
              <a:rPr lang="en-US" dirty="0" err="1"/>
              <a:t>Kavukcuoglu</a:t>
            </a:r>
            <a:r>
              <a:rPr lang="en-US" dirty="0"/>
              <a:t>, D. Silver, A. A. </a:t>
            </a:r>
            <a:r>
              <a:rPr lang="en-US" dirty="0" err="1"/>
              <a:t>Rusu</a:t>
            </a:r>
            <a:r>
              <a:rPr lang="en-US" dirty="0"/>
              <a:t>, and J. </a:t>
            </a:r>
            <a:r>
              <a:rPr lang="en-US" dirty="0" err="1"/>
              <a:t>Veness</a:t>
            </a:r>
            <a:r>
              <a:rPr lang="en-US" dirty="0"/>
              <a:t>, ‘‘</a:t>
            </a:r>
            <a:r>
              <a:rPr lang="en-US" dirty="0" err="1"/>
              <a:t>Humanlevel</a:t>
            </a:r>
            <a:r>
              <a:rPr lang="en-US" dirty="0"/>
              <a:t> control through deep reinforcement learning,’’ Nature, vol. 518, no. 7540, p. 529, 2015.</a:t>
            </a:r>
          </a:p>
          <a:p>
            <a:r>
              <a:rPr lang="en-US" dirty="0"/>
              <a:t> T. </a:t>
            </a:r>
            <a:r>
              <a:rPr lang="en-US" dirty="0" err="1"/>
              <a:t>Zahavy</a:t>
            </a:r>
            <a:r>
              <a:rPr lang="en-US" dirty="0"/>
              <a:t>, M. </a:t>
            </a:r>
            <a:r>
              <a:rPr lang="en-US" dirty="0" err="1"/>
              <a:t>Haroush</a:t>
            </a:r>
            <a:r>
              <a:rPr lang="en-US" dirty="0"/>
              <a:t>, N. </a:t>
            </a:r>
            <a:r>
              <a:rPr lang="en-US" dirty="0" err="1"/>
              <a:t>Merlis</a:t>
            </a:r>
            <a:r>
              <a:rPr lang="en-US" dirty="0"/>
              <a:t>, D. J. Mankowitz, and S. </a:t>
            </a:r>
            <a:r>
              <a:rPr lang="en-US" dirty="0" err="1"/>
              <a:t>Mannor</a:t>
            </a:r>
            <a:r>
              <a:rPr lang="en-US" dirty="0"/>
              <a:t>, ‘‘Learn what not to learn: Action elimination with deep reinforcement learning,’’ in Proc. Adv. Neural Inform. Process. Syst., 2018, pp. 3562–3573.</a:t>
            </a:r>
          </a:p>
        </p:txBody>
      </p:sp>
      <p:pic>
        <p:nvPicPr>
          <p:cNvPr id="4" name="Picture 3">
            <a:extLst>
              <a:ext uri="{FF2B5EF4-FFF2-40B4-BE49-F238E27FC236}">
                <a16:creationId xmlns:a16="http://schemas.microsoft.com/office/drawing/2014/main" id="{5FCA41D5-A3A5-C79D-54D4-32A7DD8CBC1E}"/>
              </a:ext>
            </a:extLst>
          </p:cNvPr>
          <p:cNvPicPr>
            <a:picLocks noChangeAspect="1"/>
          </p:cNvPicPr>
          <p:nvPr/>
        </p:nvPicPr>
        <p:blipFill>
          <a:blip r:embed="rId2"/>
          <a:stretch>
            <a:fillRect/>
          </a:stretch>
        </p:blipFill>
        <p:spPr>
          <a:xfrm>
            <a:off x="9249781" y="2447778"/>
            <a:ext cx="2782539" cy="3675254"/>
          </a:xfrm>
          <a:prstGeom prst="rect">
            <a:avLst/>
          </a:prstGeom>
        </p:spPr>
      </p:pic>
    </p:spTree>
    <p:extLst>
      <p:ext uri="{BB962C8B-B14F-4D97-AF65-F5344CB8AC3E}">
        <p14:creationId xmlns:p14="http://schemas.microsoft.com/office/powerpoint/2010/main" val="309184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1CB1E-6B08-2003-422B-84C7DA40C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FC2CFA-E048-8EA5-6122-E29103CF1BC8}"/>
              </a:ext>
            </a:extLst>
          </p:cNvPr>
          <p:cNvSpPr>
            <a:spLocks noGrp="1"/>
          </p:cNvSpPr>
          <p:nvPr>
            <p:ph type="title"/>
          </p:nvPr>
        </p:nvSpPr>
        <p:spPr>
          <a:xfrm>
            <a:off x="836209" y="824806"/>
            <a:ext cx="9922764" cy="1294228"/>
          </a:xfrm>
        </p:spPr>
        <p:txBody>
          <a:bodyPr/>
          <a:lstStyle/>
          <a:p>
            <a:r>
              <a:rPr lang="en-US" dirty="0"/>
              <a:t>System model</a:t>
            </a:r>
          </a:p>
        </p:txBody>
      </p:sp>
      <p:sp>
        <p:nvSpPr>
          <p:cNvPr id="3" name="Content Placeholder 2">
            <a:extLst>
              <a:ext uri="{FF2B5EF4-FFF2-40B4-BE49-F238E27FC236}">
                <a16:creationId xmlns:a16="http://schemas.microsoft.com/office/drawing/2014/main" id="{E2821074-E143-A358-B376-8F6053687E86}"/>
              </a:ext>
            </a:extLst>
          </p:cNvPr>
          <p:cNvSpPr>
            <a:spLocks noGrp="1"/>
          </p:cNvSpPr>
          <p:nvPr>
            <p:ph idx="1"/>
          </p:nvPr>
        </p:nvSpPr>
        <p:spPr>
          <a:xfrm>
            <a:off x="416331" y="1369679"/>
            <a:ext cx="7935791" cy="3838722"/>
          </a:xfrm>
        </p:spPr>
        <p:txBody>
          <a:bodyPr/>
          <a:lstStyle/>
          <a:p>
            <a:r>
              <a:rPr lang="en-US" dirty="0">
                <a:latin typeface="Times New Roman" panose="02020603050405020304" pitchFamily="18" charset="0"/>
                <a:cs typeface="Times New Roman" panose="02020603050405020304" pitchFamily="18" charset="0"/>
              </a:rPr>
              <a:t>A network slice model in downlink transmission scenario and specify three types of slices: </a:t>
            </a:r>
            <a:r>
              <a:rPr lang="en-US" dirty="0" err="1">
                <a:latin typeface="Times New Roman" panose="02020603050405020304" pitchFamily="18" charset="0"/>
                <a:cs typeface="Times New Roman" panose="02020603050405020304" pitchFamily="18" charset="0"/>
              </a:rPr>
              <a:t>eMBB</a:t>
            </a:r>
            <a:r>
              <a:rPr lang="en-US" dirty="0">
                <a:latin typeface="Times New Roman" panose="02020603050405020304" pitchFamily="18" charset="0"/>
                <a:cs typeface="Times New Roman" panose="02020603050405020304" pitchFamily="18" charset="0"/>
              </a:rPr>
              <a:t>, URLLC, </a:t>
            </a:r>
            <a:r>
              <a:rPr lang="en-US" dirty="0" err="1">
                <a:latin typeface="Times New Roman" panose="02020603050405020304" pitchFamily="18" charset="0"/>
                <a:cs typeface="Times New Roman" panose="02020603050405020304" pitchFamily="18" charset="0"/>
              </a:rPr>
              <a:t>mMTC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downlink transmission scenario where M BSs serve K UEs.</a:t>
            </a:r>
          </a:p>
          <a:p>
            <a:r>
              <a:rPr lang="en-US" dirty="0">
                <a:latin typeface="Times New Roman" panose="02020603050405020304" pitchFamily="18" charset="0"/>
                <a:cs typeface="Times New Roman" panose="02020603050405020304" pitchFamily="18" charset="0"/>
              </a:rPr>
              <a:t>The model used in the experiment is a Rayleigh fading channel model, one of the most widely used channel model.</a:t>
            </a:r>
          </a:p>
          <a:p>
            <a:r>
              <a:rPr lang="en-US" dirty="0">
                <a:latin typeface="Times New Roman" panose="02020603050405020304" pitchFamily="18" charset="0"/>
                <a:cs typeface="Times New Roman" panose="02020603050405020304" pitchFamily="18" charset="0"/>
              </a:rPr>
              <a:t>There are total N network slices which are divided in the three categories. As I(</a:t>
            </a:r>
            <a:r>
              <a:rPr lang="en-US" dirty="0" err="1">
                <a:latin typeface="Times New Roman" panose="02020603050405020304" pitchFamily="18" charset="0"/>
                <a:cs typeface="Times New Roman" panose="02020603050405020304" pitchFamily="18" charset="0"/>
              </a:rPr>
              <a:t>eMBB</a:t>
            </a:r>
            <a:r>
              <a:rPr lang="en-US" dirty="0">
                <a:latin typeface="Times New Roman" panose="02020603050405020304" pitchFamily="18" charset="0"/>
                <a:cs typeface="Times New Roman" panose="02020603050405020304" pitchFamily="18" charset="0"/>
              </a:rPr>
              <a:t>),J(URLLC),L(</a:t>
            </a:r>
            <a:r>
              <a:rPr lang="en-US" dirty="0" err="1">
                <a:latin typeface="Times New Roman" panose="02020603050405020304" pitchFamily="18" charset="0"/>
                <a:cs typeface="Times New Roman" panose="02020603050405020304" pitchFamily="18" charset="0"/>
              </a:rPr>
              <a:t>mMTC</a:t>
            </a:r>
            <a:r>
              <a:rPr lang="en-US" dirty="0">
                <a:latin typeface="Times New Roman" panose="02020603050405020304" pitchFamily="18" charset="0"/>
                <a:cs typeface="Times New Roman" panose="02020603050405020304" pitchFamily="18" charset="0"/>
              </a:rPr>
              <a:t>). I+J+L = N</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D21962-AA49-EFB9-24C7-FC64F6E4B737}"/>
              </a:ext>
            </a:extLst>
          </p:cNvPr>
          <p:cNvPicPr>
            <a:picLocks noChangeAspect="1"/>
          </p:cNvPicPr>
          <p:nvPr/>
        </p:nvPicPr>
        <p:blipFill>
          <a:blip r:embed="rId2"/>
          <a:stretch>
            <a:fillRect/>
          </a:stretch>
        </p:blipFill>
        <p:spPr>
          <a:xfrm>
            <a:off x="9249781" y="2447778"/>
            <a:ext cx="2782539" cy="3675254"/>
          </a:xfrm>
          <a:prstGeom prst="rect">
            <a:avLst/>
          </a:prstGeom>
        </p:spPr>
      </p:pic>
      <p:pic>
        <p:nvPicPr>
          <p:cNvPr id="6" name="Picture 5">
            <a:extLst>
              <a:ext uri="{FF2B5EF4-FFF2-40B4-BE49-F238E27FC236}">
                <a16:creationId xmlns:a16="http://schemas.microsoft.com/office/drawing/2014/main" id="{31FDE30F-8348-1536-75EE-2E6CF44EB197}"/>
              </a:ext>
            </a:extLst>
          </p:cNvPr>
          <p:cNvPicPr>
            <a:picLocks noChangeAspect="1"/>
          </p:cNvPicPr>
          <p:nvPr/>
        </p:nvPicPr>
        <p:blipFill>
          <a:blip r:embed="rId3"/>
          <a:stretch>
            <a:fillRect/>
          </a:stretch>
        </p:blipFill>
        <p:spPr>
          <a:xfrm>
            <a:off x="1327078" y="4738966"/>
            <a:ext cx="4648603" cy="2057578"/>
          </a:xfrm>
          <a:prstGeom prst="rect">
            <a:avLst/>
          </a:prstGeom>
        </p:spPr>
      </p:pic>
    </p:spTree>
    <p:extLst>
      <p:ext uri="{BB962C8B-B14F-4D97-AF65-F5344CB8AC3E}">
        <p14:creationId xmlns:p14="http://schemas.microsoft.com/office/powerpoint/2010/main" val="2427260301"/>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A9A0361CB13A649AF8ADFFC6AD75DFC" ma:contentTypeVersion="16" ma:contentTypeDescription="Create a new document." ma:contentTypeScope="" ma:versionID="b2de470ce57426d306350aa941b8047a">
  <xsd:schema xmlns:xsd="http://www.w3.org/2001/XMLSchema" xmlns:xs="http://www.w3.org/2001/XMLSchema" xmlns:p="http://schemas.microsoft.com/office/2006/metadata/properties" xmlns:ns3="6672a51a-65c1-431c-b59e-fbb70048663b" xmlns:ns4="20abc141-8cb4-4f7c-9454-cded724ea694" targetNamespace="http://schemas.microsoft.com/office/2006/metadata/properties" ma:root="true" ma:fieldsID="be2e3f515c39030d0d0a9933ba02197f" ns3:_="" ns4:_="">
    <xsd:import namespace="6672a51a-65c1-431c-b59e-fbb70048663b"/>
    <xsd:import namespace="20abc141-8cb4-4f7c-9454-cded724ea69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72a51a-65c1-431c-b59e-fbb7004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6" nillable="true" ma:displayName="Location" ma:indexed="true" ma:internalName="MediaServiceLocation"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0abc141-8cb4-4f7c-9454-cded724ea69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672a51a-65c1-431c-b59e-fbb70048663b" xsi:nil="true"/>
  </documentManagement>
</p:properties>
</file>

<file path=customXml/itemProps1.xml><?xml version="1.0" encoding="utf-8"?>
<ds:datastoreItem xmlns:ds="http://schemas.openxmlformats.org/officeDocument/2006/customXml" ds:itemID="{8A07855B-95A1-4C3F-BAF8-6FE86CB1BEDD}">
  <ds:schemaRefs>
    <ds:schemaRef ds:uri="http://schemas.microsoft.com/sharepoint/v3/contenttype/forms"/>
  </ds:schemaRefs>
</ds:datastoreItem>
</file>

<file path=customXml/itemProps2.xml><?xml version="1.0" encoding="utf-8"?>
<ds:datastoreItem xmlns:ds="http://schemas.openxmlformats.org/officeDocument/2006/customXml" ds:itemID="{67FDAFE2-B9E2-4613-80C1-2D3AD22CF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72a51a-65c1-431c-b59e-fbb70048663b"/>
    <ds:schemaRef ds:uri="20abc141-8cb4-4f7c-9454-cded724ea6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8DD8B2-C551-49FB-BDC5-F668D9CEFC12}">
  <ds:schemaRefs>
    <ds:schemaRef ds:uri="http://purl.org/dc/elements/1.1/"/>
    <ds:schemaRef ds:uri="20abc141-8cb4-4f7c-9454-cded724ea694"/>
    <ds:schemaRef ds:uri="6672a51a-65c1-431c-b59e-fbb70048663b"/>
    <ds:schemaRef ds:uri="http://schemas.microsoft.com/office/2006/metadata/properties"/>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2458</TotalTime>
  <Words>1476</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HelveticaNeue Regular</vt:lpstr>
      <vt:lpstr>Neue Haas Grotesk Text Pro</vt:lpstr>
      <vt:lpstr>Times New Roman</vt:lpstr>
      <vt:lpstr>BjornVTI</vt:lpstr>
      <vt:lpstr>Deep Reinforcement Learning-Based Network Slicing for Beyond 5G</vt:lpstr>
      <vt:lpstr>Introduction</vt:lpstr>
      <vt:lpstr>PowerPoint Presentation</vt:lpstr>
      <vt:lpstr>PowerPoint Presentation</vt:lpstr>
      <vt:lpstr>PowerPoint Presentation</vt:lpstr>
      <vt:lpstr>PowerPoint Presentation</vt:lpstr>
      <vt:lpstr>PowerPoint Presentation</vt:lpstr>
      <vt:lpstr>Related Work</vt:lpstr>
      <vt:lpstr>System model</vt:lpstr>
      <vt:lpstr>Network Slicing problem</vt:lpstr>
      <vt:lpstr>PowerPoint Presentation</vt:lpstr>
      <vt:lpstr>DRL-NS model</vt:lpstr>
      <vt:lpstr>PowerPoint Presentation</vt:lpstr>
      <vt:lpstr>Training Algorithm</vt:lpstr>
      <vt:lpstr>Simulation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Reinforcement Learning-Based Network Slicing for Beyond 5G</dc:title>
  <dc:creator>Pratyush, Pratyush</dc:creator>
  <cp:lastModifiedBy>Pratyush, Pratyush</cp:lastModifiedBy>
  <cp:revision>2</cp:revision>
  <dcterms:created xsi:type="dcterms:W3CDTF">2024-02-07T16:19:48Z</dcterms:created>
  <dcterms:modified xsi:type="dcterms:W3CDTF">2024-03-03T03:31:37Z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0x0101008A9A0361CB13A649AF8ADFFC6AD75DFC</vt:lpwstr>
  </property>
</Properties>
</file>