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05" r:id="rId2"/>
    <p:sldId id="406" r:id="rId3"/>
    <p:sldId id="407" r:id="rId4"/>
    <p:sldId id="408" r:id="rId5"/>
    <p:sldId id="416" r:id="rId6"/>
    <p:sldId id="417" r:id="rId7"/>
    <p:sldId id="409" r:id="rId8"/>
    <p:sldId id="410" r:id="rId9"/>
    <p:sldId id="413" r:id="rId10"/>
    <p:sldId id="411" r:id="rId11"/>
    <p:sldId id="414" r:id="rId12"/>
    <p:sldId id="4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3514"/>
  </p:normalViewPr>
  <p:slideViewPr>
    <p:cSldViewPr snapToGrid="0">
      <p:cViewPr varScale="1">
        <p:scale>
          <a:sx n="93" d="100"/>
          <a:sy n="93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B1F1F-3D8B-7143-B658-830F9B56AA6F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7A5AB-8CA9-C24E-878C-05C3EF746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/>
              </a:rPr>
              <a:t>Bandwidth squeezing is motivated by the fact that not all services require the full bandwidth to be operational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1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SY10"/>
              </a:rPr>
              <a:t>D -  </a:t>
            </a:r>
            <a:r>
              <a:rPr lang="en-US" sz="1800" dirty="0">
                <a:effectLst/>
                <a:latin typeface="Times"/>
              </a:rPr>
              <a:t>different data-rates </a:t>
            </a: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SY10"/>
              </a:rPr>
              <a:t>B -  </a:t>
            </a:r>
            <a:r>
              <a:rPr lang="en-US" sz="1800" i="1" dirty="0">
                <a:effectLst/>
                <a:latin typeface="Times"/>
              </a:rPr>
              <a:t>baud-rate </a:t>
            </a:r>
            <a:r>
              <a:rPr lang="en-US" sz="1800" dirty="0">
                <a:effectLst/>
                <a:latin typeface="Times"/>
              </a:rPr>
              <a:t>or </a:t>
            </a:r>
            <a:r>
              <a:rPr lang="en-US" sz="1800" i="1" dirty="0">
                <a:effectLst/>
                <a:latin typeface="Times"/>
              </a:rPr>
              <a:t>symbol-rate </a:t>
            </a: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SY10"/>
              </a:rPr>
              <a:t>M – </a:t>
            </a:r>
            <a:r>
              <a:rPr lang="en-US" sz="1800" i="1" dirty="0">
                <a:effectLst/>
                <a:latin typeface="Times"/>
              </a:rPr>
              <a:t>modulation format </a:t>
            </a: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SY10"/>
              </a:rPr>
              <a:t>F - </a:t>
            </a:r>
            <a:r>
              <a:rPr lang="en-US" sz="1800" i="1" dirty="0">
                <a:effectLst/>
                <a:latin typeface="Times"/>
              </a:rPr>
              <a:t>FEC overhead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Decision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sz="1800" dirty="0">
                <a:effectLst/>
                <a:latin typeface="Times"/>
              </a:rPr>
              <a:t>variable represents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mapping: </a:t>
            </a:r>
            <a:endParaRPr lang="en-US" dirty="0"/>
          </a:p>
          <a:p>
            <a:r>
              <a:rPr lang="en-US" dirty="0"/>
              <a:t>2. </a:t>
            </a:r>
            <a:r>
              <a:rPr lang="en-US" sz="1800" dirty="0">
                <a:effectLst/>
                <a:latin typeface="Times"/>
              </a:rPr>
              <a:t>creates the relationship 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800" dirty="0">
                <a:effectLst/>
                <a:latin typeface="Times"/>
              </a:rPr>
              <a:t>between a mapped </a:t>
            </a:r>
            <a:r>
              <a:rPr lang="en-US" sz="1800" dirty="0" err="1">
                <a:effectLst/>
                <a:latin typeface="Times"/>
              </a:rPr>
              <a:t>SPath</a:t>
            </a:r>
            <a:r>
              <a:rPr lang="en-US" sz="1800" dirty="0">
                <a:effectLst/>
                <a:latin typeface="Times"/>
              </a:rPr>
              <a:t> and the slots in its </a:t>
            </a:r>
            <a:r>
              <a:rPr lang="en-US" sz="1800" dirty="0" err="1">
                <a:effectLst/>
                <a:latin typeface="Times"/>
              </a:rPr>
              <a:t>SLinks</a:t>
            </a:r>
            <a:r>
              <a:rPr lang="en-US" sz="1800" dirty="0">
                <a:effectLst/>
                <a:latin typeface="Time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MSY10"/>
            </a:endParaRPr>
          </a:p>
          <a:p>
            <a:r>
              <a:rPr lang="en-US" sz="1800" dirty="0">
                <a:effectLst/>
                <a:latin typeface="Times"/>
              </a:rPr>
              <a:t>A l g . 1 t a k e s a s </a:t>
            </a:r>
            <a:r>
              <a:rPr lang="en-US" sz="1800" dirty="0" err="1">
                <a:effectLst/>
                <a:latin typeface="Times"/>
              </a:rPr>
              <a:t>i</a:t>
            </a:r>
            <a:r>
              <a:rPr lang="en-US" sz="1800" dirty="0">
                <a:effectLst/>
                <a:latin typeface="Times"/>
              </a:rPr>
              <a:t> n p u t a V N </a:t>
            </a:r>
            <a:r>
              <a:rPr lang="en-US" sz="1800" dirty="0">
                <a:effectLst/>
                <a:latin typeface="CMTI10"/>
              </a:rPr>
              <a:t>G</a:t>
            </a:r>
            <a:r>
              <a:rPr lang="en-US" sz="1800" dirty="0">
                <a:effectLst/>
                <a:latin typeface="CMR10"/>
              </a:rPr>
              <a:t> ̄ </a:t>
            </a:r>
            <a:r>
              <a:rPr lang="en-US" sz="1800" dirty="0">
                <a:effectLst/>
                <a:latin typeface="Times"/>
              </a:rPr>
              <a:t>, a n E O N </a:t>
            </a:r>
            <a:r>
              <a:rPr lang="en-US" sz="1800" i="1" dirty="0">
                <a:effectLst/>
                <a:latin typeface="Times"/>
              </a:rPr>
              <a:t>G </a:t>
            </a:r>
            <a:r>
              <a:rPr lang="en-US" sz="1800" dirty="0">
                <a:effectLst/>
                <a:latin typeface="Times"/>
              </a:rPr>
              <a:t>, a n d a n o d e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mapping function </a:t>
            </a:r>
            <a:r>
              <a:rPr lang="el-GR" sz="1800" dirty="0">
                <a:effectLst/>
                <a:latin typeface="CMMI10"/>
              </a:rPr>
              <a:t>τ </a:t>
            </a:r>
            <a:r>
              <a:rPr lang="el-GR" sz="1800" dirty="0">
                <a:effectLst/>
                <a:latin typeface="CMR10"/>
              </a:rPr>
              <a:t>: </a:t>
            </a:r>
            <a:r>
              <a:rPr lang="en-US" sz="1800" dirty="0">
                <a:effectLst/>
                <a:latin typeface="CMTI10"/>
              </a:rPr>
              <a:t>V</a:t>
            </a:r>
            <a:r>
              <a:rPr lang="en-US" sz="1800" dirty="0">
                <a:effectLst/>
                <a:latin typeface="CMR10"/>
              </a:rPr>
              <a:t> ̄ </a:t>
            </a:r>
            <a:r>
              <a:rPr lang="en-US" sz="1800" dirty="0">
                <a:effectLst/>
                <a:latin typeface="CMSY10"/>
              </a:rPr>
              <a:t>→ </a:t>
            </a:r>
            <a:r>
              <a:rPr lang="en-US" sz="1800" dirty="0">
                <a:effectLst/>
                <a:latin typeface="CMTI10"/>
              </a:rPr>
              <a:t>V </a:t>
            </a:r>
            <a:r>
              <a:rPr lang="en-US" sz="1800" dirty="0">
                <a:effectLst/>
                <a:latin typeface="Times"/>
              </a:rPr>
              <a:t>. One way of computing a cost efficient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mapping for a given </a:t>
            </a:r>
            <a:r>
              <a:rPr lang="en-US" sz="1800" dirty="0" err="1">
                <a:effectLst/>
                <a:latin typeface="Times"/>
              </a:rPr>
              <a:t>VNode</a:t>
            </a:r>
            <a:r>
              <a:rPr lang="en-US" sz="1800" dirty="0">
                <a:effectLst/>
                <a:latin typeface="Times"/>
              </a:rPr>
              <a:t> mapping is to consider all </a:t>
            </a:r>
            <a:r>
              <a:rPr lang="en-US" sz="1800" dirty="0">
                <a:effectLst/>
                <a:latin typeface="CMSY10"/>
              </a:rPr>
              <a:t>|</a:t>
            </a:r>
            <a:r>
              <a:rPr lang="en-US" sz="1800" dirty="0">
                <a:effectLst/>
                <a:latin typeface="CMTI10"/>
              </a:rPr>
              <a:t>E</a:t>
            </a:r>
            <a:r>
              <a:rPr lang="en-US" sz="1800" dirty="0">
                <a:effectLst/>
                <a:latin typeface="CMR10"/>
              </a:rPr>
              <a:t> ̄</a:t>
            </a:r>
            <a:r>
              <a:rPr lang="en-US" sz="1800" dirty="0">
                <a:effectLst/>
                <a:latin typeface="CMSY10"/>
              </a:rPr>
              <a:t>|</a:t>
            </a:r>
            <a:r>
              <a:rPr lang="en-US" sz="1800" dirty="0">
                <a:effectLst/>
                <a:latin typeface="CMR10"/>
              </a:rPr>
              <a:t>! </a:t>
            </a:r>
            <a:r>
              <a:rPr lang="en-US" sz="1800" dirty="0">
                <a:effectLst/>
                <a:latin typeface="Times"/>
              </a:rPr>
              <a:t>possible orders for sequentially embedding </a:t>
            </a:r>
            <a:r>
              <a:rPr lang="en-US" sz="1800" dirty="0" err="1">
                <a:effectLst/>
                <a:latin typeface="Times"/>
              </a:rPr>
              <a:t>VLinks</a:t>
            </a:r>
            <a:r>
              <a:rPr lang="en-US" sz="1800" dirty="0">
                <a:effectLst/>
                <a:latin typeface="Times"/>
              </a:rPr>
              <a:t>. The lowest cost mapping among all possible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orders then can be chosen as a cost effective solution for the given </a:t>
            </a:r>
            <a:r>
              <a:rPr lang="en-US" sz="1800" dirty="0" err="1">
                <a:effectLst/>
                <a:latin typeface="Times"/>
              </a:rPr>
              <a:t>VNode</a:t>
            </a:r>
            <a:r>
              <a:rPr lang="en-US" sz="1800" dirty="0">
                <a:effectLst/>
                <a:latin typeface="Times"/>
              </a:rPr>
              <a:t> mapping. However, this brute-force approach is not scalable. Instead, Alg. 1 considers only one </a:t>
            </a:r>
            <a:r>
              <a:rPr lang="en-US" sz="1800" dirty="0" err="1">
                <a:effectLst/>
                <a:latin typeface="Times"/>
              </a:rPr>
              <a:t>sequen</a:t>
            </a:r>
            <a:r>
              <a:rPr lang="en-US" sz="1800" dirty="0">
                <a:effectLst/>
                <a:latin typeface="Times"/>
              </a:rPr>
              <a:t>- </a:t>
            </a:r>
            <a:r>
              <a:rPr lang="en-US" sz="1800" dirty="0" err="1">
                <a:effectLst/>
                <a:latin typeface="Times"/>
              </a:rPr>
              <a:t>tial</a:t>
            </a:r>
            <a:r>
              <a:rPr lang="en-US" sz="1800" dirty="0">
                <a:effectLst/>
                <a:latin typeface="Times"/>
              </a:rPr>
              <a:t>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order that is computed to converge to a solution within a reasonable time.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/>
              </a:rPr>
              <a:t>To increase the chances of finding a feasible VN embedding, Alg. 1 invokes Alg. 2 that finds a good order of the </a:t>
            </a:r>
            <a:r>
              <a:rPr lang="en-US" sz="1800" dirty="0" err="1">
                <a:effectLst/>
                <a:latin typeface="Times"/>
              </a:rPr>
              <a:t>VLinks</a:t>
            </a:r>
            <a:r>
              <a:rPr lang="en-US" sz="1800" dirty="0">
                <a:effectLst/>
                <a:latin typeface="Times"/>
              </a:rPr>
              <a:t> (</a:t>
            </a:r>
            <a:r>
              <a:rPr lang="en-US" sz="1800" dirty="0">
                <a:effectLst/>
                <a:latin typeface="CMSY10"/>
              </a:rPr>
              <a:t>E</a:t>
            </a:r>
            <a:r>
              <a:rPr lang="en-US" sz="1800" dirty="0">
                <a:effectLst/>
                <a:latin typeface="CMR10"/>
              </a:rPr>
              <a:t> ̄</a:t>
            </a:r>
            <a:r>
              <a:rPr lang="en-US" sz="1800" dirty="0">
                <a:effectLst/>
                <a:latin typeface="Times"/>
              </a:rPr>
              <a:t>) to embed. For each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"/>
            </a:endParaRPr>
          </a:p>
          <a:p>
            <a:r>
              <a:rPr lang="en-US" sz="1800" dirty="0">
                <a:effectLst/>
                <a:latin typeface="Times"/>
              </a:rPr>
              <a:t>Alg. 2 finds an order of </a:t>
            </a:r>
            <a:r>
              <a:rPr lang="en-US" sz="1800" dirty="0" err="1">
                <a:effectLst/>
                <a:latin typeface="Times"/>
              </a:rPr>
              <a:t>VLinks</a:t>
            </a:r>
            <a:r>
              <a:rPr lang="en-US" sz="1800" dirty="0">
                <a:effectLst/>
                <a:latin typeface="Times"/>
              </a:rPr>
              <a:t>, </a:t>
            </a:r>
            <a:r>
              <a:rPr lang="en-US" sz="1800" i="1" dirty="0">
                <a:effectLst/>
                <a:latin typeface="Times"/>
              </a:rPr>
              <a:t>O</a:t>
            </a:r>
            <a:r>
              <a:rPr lang="en-US" sz="1800" dirty="0">
                <a:effectLst/>
                <a:latin typeface="Times"/>
              </a:rPr>
              <a:t>, that increases the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chances of finding a feasible embedding for all the </a:t>
            </a:r>
            <a:r>
              <a:rPr lang="en-US" sz="1800" dirty="0" err="1">
                <a:effectLst/>
                <a:latin typeface="Times"/>
              </a:rPr>
              <a:t>VLinks</a:t>
            </a:r>
            <a:r>
              <a:rPr lang="en-US" sz="1800" dirty="0">
                <a:effectLst/>
                <a:latin typeface="Times"/>
              </a:rPr>
              <a:t>.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Computing a feasible embedding of a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depends on the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availability of contiguous slots in the candidate </a:t>
            </a:r>
            <a:r>
              <a:rPr lang="en-US" sz="1800" dirty="0" err="1">
                <a:effectLst/>
                <a:latin typeface="Times"/>
              </a:rPr>
              <a:t>SPaths</a:t>
            </a:r>
            <a:r>
              <a:rPr lang="en-US" sz="1800" dirty="0">
                <a:effectLst/>
                <a:latin typeface="Times"/>
              </a:rPr>
              <a:t> of that </a:t>
            </a:r>
            <a:endParaRPr lang="en-US" dirty="0"/>
          </a:p>
          <a:p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. If the candidate </a:t>
            </a:r>
            <a:r>
              <a:rPr lang="en-US" sz="1800" dirty="0" err="1">
                <a:effectLst/>
                <a:latin typeface="Times"/>
              </a:rPr>
              <a:t>SPaths</a:t>
            </a:r>
            <a:r>
              <a:rPr lang="en-US" sz="1800" dirty="0">
                <a:effectLst/>
                <a:latin typeface="Times"/>
              </a:rPr>
              <a:t> </a:t>
            </a:r>
            <a:r>
              <a:rPr lang="en-US" sz="1800" dirty="0">
                <a:effectLst/>
                <a:latin typeface="CMSY10"/>
              </a:rPr>
              <a:t>P</a:t>
            </a:r>
            <a:r>
              <a:rPr lang="en-US" sz="1800" dirty="0">
                <a:effectLst/>
                <a:latin typeface="CMTI8"/>
              </a:rPr>
              <a:t>k </a:t>
            </a:r>
            <a:r>
              <a:rPr lang="en-US" sz="1800" dirty="0">
                <a:effectLst/>
                <a:latin typeface="Times"/>
              </a:rPr>
              <a:t>of a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</a:t>
            </a:r>
            <a:r>
              <a:rPr lang="en-US" sz="1800" dirty="0">
                <a:effectLst/>
                <a:latin typeface="CMTI10"/>
              </a:rPr>
              <a:t>e</a:t>
            </a:r>
            <a:r>
              <a:rPr lang="en-US" sz="1800" dirty="0">
                <a:effectLst/>
                <a:latin typeface="CMR10"/>
              </a:rPr>
              <a:t> ̄ </a:t>
            </a:r>
            <a:r>
              <a:rPr lang="en-US" sz="1800" dirty="0">
                <a:effectLst/>
                <a:latin typeface="Times"/>
              </a:rPr>
              <a:t>have many </a:t>
            </a:r>
            <a:r>
              <a:rPr lang="en-US" sz="1800" dirty="0">
                <a:effectLst/>
                <a:latin typeface="CMTI8"/>
              </a:rPr>
              <a:t>e</a:t>
            </a:r>
            <a:r>
              <a:rPr lang="en-US" sz="1800" dirty="0">
                <a:effectLst/>
                <a:latin typeface="CMR8"/>
              </a:rPr>
              <a:t> ̄</a:t>
            </a:r>
            <a:r>
              <a:rPr lang="en-US" sz="1800" dirty="0" err="1">
                <a:effectLst/>
                <a:latin typeface="CMTI7"/>
              </a:rPr>
              <a:t>i</a:t>
            </a:r>
            <a:r>
              <a:rPr lang="en-US" sz="1800" dirty="0">
                <a:effectLst/>
                <a:latin typeface="CMTI7"/>
              </a:rPr>
              <a:t> </a:t>
            </a:r>
            <a:r>
              <a:rPr lang="en-US" sz="1800" dirty="0" err="1">
                <a:effectLst/>
                <a:latin typeface="CMTI8"/>
              </a:rPr>
              <a:t>i</a:t>
            </a:r>
            <a:r>
              <a:rPr lang="en-US" sz="1800" dirty="0">
                <a:effectLst/>
                <a:latin typeface="CMTI8"/>
              </a:rPr>
              <a:t> </a:t>
            </a:r>
            <a:endParaRPr lang="en-US" dirty="0"/>
          </a:p>
          <a:p>
            <a:r>
              <a:rPr lang="en-US" sz="1800" dirty="0" err="1">
                <a:effectLst/>
                <a:latin typeface="Times"/>
              </a:rPr>
              <a:t>SLinks</a:t>
            </a:r>
            <a:r>
              <a:rPr lang="en-US" sz="1800" dirty="0">
                <a:effectLst/>
                <a:latin typeface="Times"/>
              </a:rPr>
              <a:t> that are common with the candidate </a:t>
            </a:r>
            <a:r>
              <a:rPr lang="en-US" sz="1800" dirty="0" err="1">
                <a:effectLst/>
                <a:latin typeface="Times"/>
              </a:rPr>
              <a:t>SPaths</a:t>
            </a:r>
            <a:r>
              <a:rPr lang="en-US" sz="1800" dirty="0">
                <a:effectLst/>
                <a:latin typeface="Times"/>
              </a:rPr>
              <a:t> of other </a:t>
            </a:r>
            <a:endParaRPr lang="en-US" dirty="0"/>
          </a:p>
          <a:p>
            <a:r>
              <a:rPr lang="en-US" sz="1800" dirty="0" err="1">
                <a:effectLst/>
                <a:latin typeface="Times"/>
              </a:rPr>
              <a:t>VLinks</a:t>
            </a:r>
            <a:r>
              <a:rPr lang="en-US" sz="1800" dirty="0">
                <a:effectLst/>
                <a:latin typeface="Times"/>
              </a:rPr>
              <a:t> that appear before </a:t>
            </a:r>
            <a:r>
              <a:rPr lang="en-US" sz="1800" dirty="0">
                <a:effectLst/>
                <a:latin typeface="CMTI10"/>
              </a:rPr>
              <a:t>e</a:t>
            </a:r>
            <a:r>
              <a:rPr lang="en-US" sz="1800" dirty="0">
                <a:effectLst/>
                <a:latin typeface="CMR10"/>
              </a:rPr>
              <a:t> ̄</a:t>
            </a:r>
            <a:r>
              <a:rPr lang="en-US" sz="1800" dirty="0" err="1">
                <a:effectLst/>
                <a:latin typeface="CMTI8"/>
              </a:rPr>
              <a:t>i</a:t>
            </a:r>
            <a:r>
              <a:rPr lang="en-US" sz="1800" dirty="0">
                <a:effectLst/>
                <a:latin typeface="CMTI8"/>
              </a:rPr>
              <a:t> </a:t>
            </a:r>
            <a:r>
              <a:rPr lang="en-US" sz="1800" dirty="0">
                <a:effectLst/>
                <a:latin typeface="Times"/>
              </a:rPr>
              <a:t>in a </a:t>
            </a:r>
            <a:r>
              <a:rPr lang="en-US" sz="1800" dirty="0" err="1">
                <a:effectLst/>
                <a:latin typeface="Times"/>
              </a:rPr>
              <a:t>VLink</a:t>
            </a:r>
            <a:r>
              <a:rPr lang="en-US" sz="1800" dirty="0">
                <a:effectLst/>
                <a:latin typeface="Times"/>
              </a:rPr>
              <a:t> order </a:t>
            </a:r>
            <a:r>
              <a:rPr lang="en-US" sz="1800" i="1" dirty="0">
                <a:effectLst/>
                <a:latin typeface="Times"/>
              </a:rPr>
              <a:t>o</a:t>
            </a:r>
            <a:r>
              <a:rPr lang="en-US" sz="1800" dirty="0">
                <a:effectLst/>
                <a:latin typeface="Times"/>
              </a:rPr>
              <a:t>, the slots of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these </a:t>
            </a:r>
            <a:r>
              <a:rPr lang="en-US" sz="1800" dirty="0" err="1">
                <a:effectLst/>
                <a:latin typeface="Times"/>
              </a:rPr>
              <a:t>SLinks</a:t>
            </a:r>
            <a:r>
              <a:rPr lang="en-US" sz="1800" dirty="0">
                <a:effectLst/>
                <a:latin typeface="Times"/>
              </a:rPr>
              <a:t> (correspondingly, </a:t>
            </a:r>
            <a:r>
              <a:rPr lang="en-US" sz="1800" dirty="0" err="1">
                <a:effectLst/>
                <a:latin typeface="Times"/>
              </a:rPr>
              <a:t>SPaths</a:t>
            </a:r>
            <a:r>
              <a:rPr lang="en-US" sz="1800" dirty="0">
                <a:effectLst/>
                <a:latin typeface="Times"/>
              </a:rPr>
              <a:t>) may be exhausted or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fragmented in such a way that the embedding of </a:t>
            </a:r>
            <a:r>
              <a:rPr lang="en-US" sz="1800" dirty="0">
                <a:effectLst/>
                <a:latin typeface="CMTI10"/>
              </a:rPr>
              <a:t>e</a:t>
            </a:r>
            <a:r>
              <a:rPr lang="en-US" sz="1800" dirty="0">
                <a:effectLst/>
                <a:latin typeface="CMR10"/>
              </a:rPr>
              <a:t> ̄</a:t>
            </a:r>
            <a:r>
              <a:rPr lang="en-US" sz="1800" dirty="0" err="1">
                <a:effectLst/>
                <a:latin typeface="CMTI8"/>
              </a:rPr>
              <a:t>i</a:t>
            </a:r>
            <a:r>
              <a:rPr lang="en-US" sz="1800" dirty="0">
                <a:effectLst/>
                <a:latin typeface="CMTI8"/>
              </a:rPr>
              <a:t> </a:t>
            </a:r>
            <a:r>
              <a:rPr lang="en-US" sz="1800" dirty="0">
                <a:effectLst/>
                <a:latin typeface="Times"/>
              </a:rPr>
              <a:t>becomes </a:t>
            </a:r>
            <a:endParaRPr lang="en-US" dirty="0"/>
          </a:p>
          <a:p>
            <a:r>
              <a:rPr lang="en-US" sz="1800" dirty="0">
                <a:effectLst/>
                <a:latin typeface="Times"/>
              </a:rPr>
              <a:t>infeasible. Note that </a:t>
            </a:r>
            <a:r>
              <a:rPr lang="en-US" sz="1800" dirty="0" err="1">
                <a:effectLst/>
                <a:latin typeface="Times"/>
              </a:rPr>
              <a:t>VLinks</a:t>
            </a:r>
            <a:r>
              <a:rPr lang="en-US" sz="1800" dirty="0">
                <a:effectLst/>
                <a:latin typeface="Times"/>
              </a:rPr>
              <a:t> that come after </a:t>
            </a:r>
            <a:r>
              <a:rPr lang="en-US" sz="1800" dirty="0">
                <a:effectLst/>
                <a:latin typeface="CMTI10"/>
              </a:rPr>
              <a:t>e</a:t>
            </a:r>
            <a:r>
              <a:rPr lang="en-US" sz="1800" dirty="0">
                <a:effectLst/>
                <a:latin typeface="CMR10"/>
              </a:rPr>
              <a:t> ̄</a:t>
            </a:r>
            <a:r>
              <a:rPr lang="en-US" sz="1800" dirty="0" err="1">
                <a:effectLst/>
                <a:latin typeface="CMTI8"/>
              </a:rPr>
              <a:t>i</a:t>
            </a:r>
            <a:r>
              <a:rPr lang="en-US" sz="1800" dirty="0">
                <a:effectLst/>
                <a:latin typeface="CMTI8"/>
              </a:rPr>
              <a:t> </a:t>
            </a:r>
            <a:r>
              <a:rPr lang="en-US" sz="1800" dirty="0">
                <a:effectLst/>
                <a:latin typeface="Times"/>
              </a:rPr>
              <a:t>in </a:t>
            </a:r>
            <a:r>
              <a:rPr lang="en-US" sz="1800" i="1" dirty="0">
                <a:effectLst/>
                <a:latin typeface="Times"/>
              </a:rPr>
              <a:t>o </a:t>
            </a:r>
            <a:r>
              <a:rPr lang="en-US" sz="1800" dirty="0">
                <a:effectLst/>
                <a:latin typeface="Times"/>
              </a:rPr>
              <a:t>do not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MSY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Spectrum slot Usage (SSU): The total number of spectrum slots required to embed a VN.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Protection overhead: Ratio between total bandwidth allocated of a </a:t>
            </a:r>
            <a:r>
              <a:rPr lang="en-US" dirty="0" err="1"/>
              <a:t>VLink</a:t>
            </a:r>
            <a:r>
              <a:rPr lang="en-US" dirty="0"/>
              <a:t> (on all different splits) and the actual bandwidth demand of the </a:t>
            </a:r>
            <a:r>
              <a:rPr lang="en-US" dirty="0" err="1"/>
              <a:t>VLink</a:t>
            </a:r>
            <a:r>
              <a:rPr lang="en-US" dirty="0"/>
              <a:t>. It is a measure of the required extra bandwidth for providing protection.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c) Max. no. of disjoint paths: Average of the maximum number of disjoint </a:t>
            </a:r>
            <a:r>
              <a:rPr lang="en-US" dirty="0" err="1"/>
              <a:t>SPaths</a:t>
            </a:r>
            <a:r>
              <a:rPr lang="en-US" dirty="0"/>
              <a:t> used to embed a </a:t>
            </a:r>
            <a:r>
              <a:rPr lang="en-US" dirty="0" err="1"/>
              <a:t>VLink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d) Max. no. of splits: Average of the maximum number of splits used to embed a </a:t>
            </a:r>
            <a:r>
              <a:rPr lang="en-US" dirty="0" err="1"/>
              <a:t>VLink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e) Cost ratio: The ratio of costs obtained by two different approaches for solving the same problem instance.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f) Execution time: The time required for an algorithm to find a VN embedding.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g) Blocking ratio: The fraction of VN requests that could not be embedded on the EON over all the VN requests in a simulation.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h) Link utilization: The ratio between the number of slots used in an </a:t>
            </a:r>
            <a:r>
              <a:rPr lang="en-US" dirty="0" err="1"/>
              <a:t>SLink</a:t>
            </a:r>
            <a:r>
              <a:rPr lang="en-US" dirty="0"/>
              <a:t> and the total number of slots in the </a:t>
            </a:r>
            <a:r>
              <a:rPr lang="en-US" dirty="0" err="1"/>
              <a:t>SLink</a:t>
            </a:r>
            <a:r>
              <a:rPr lang="en-US" dirty="0"/>
              <a:t> at any instance of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9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19CF8-C418-364E-BD2E-0813CDA45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85E5-3384-2990-1CF0-D7703BE0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6223-5BAA-6C5C-2524-EA992D1D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4DE0-A05E-0161-3EF6-EB8EDF32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9056-1FB0-D449-7F53-B294555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89AF-48CD-502E-B652-5DFA892E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E1B0-2FB2-E78F-743A-9E3E4D20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A486-CFA6-FE0A-BAEF-A48840E5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22C9-20AD-22D4-1288-C60938EB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09E7-4F1F-43AC-DBDC-E9CB8C1A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244F-0644-8768-E7C2-EF64347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403FE-128B-86C6-5BD4-0A6696E19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3CA83-836E-4AA8-A680-DC3E1104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95EF-0362-C112-A820-4FE3006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C214-287E-068C-7B47-A020C7E6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0CF0-CD57-3D73-E5C4-B857B041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E281-9FA9-E95E-9E5B-D215589F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3004-E242-524B-70B9-375BEA7BE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443C-6F8D-A7A4-8138-26ACB446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C8A1-FCBB-8E84-2BDD-CAC12658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71E4-111E-EFD0-0124-D8BC1120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A849-8244-3737-8240-56346DE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0C96-2FEC-CDAF-FCDE-BE712691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6329-40B6-D7FE-7AC7-0F5315CA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5F28-46F4-4062-6D4C-FFB9D9AC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E882-2AF8-CCFE-5A1F-AF078AE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6B9B-D5AB-7082-D440-E9E298BB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3C0E-B309-ECAE-465A-C5A1A93C7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B1C5B-225A-4AC6-6EFA-2C967FA75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A65E-21A5-4C13-549E-BBA20ED2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870A-AF75-94C8-9426-56884826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B45F-7659-9A1C-8A69-462ED2AF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0ACA-C3ED-E024-BED2-00256C82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A353-C956-2AFF-031C-DD8A1FE99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4260-F848-D346-A15A-9274EF5E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467DF-10FB-FCB1-3E5B-A111BECFF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DB4B2-8091-0612-6FAE-A9AC7DC35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E3488-4AE2-29C3-747E-D6A79DE8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B640A-AE7E-D8C0-51B5-406AF473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6FF5D-04AD-076F-E37F-3EAE7CFF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EC80-B8DF-1E53-2E13-802C586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A4BDB-266B-0898-1EC8-C8DC4E41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30F01-8114-CE99-3F95-728B66F5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58D1B-3B7F-9D81-69C3-239A34C0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46723-5903-420F-DE7F-28B056C2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47E5F-2D82-4862-23E5-FA0E6649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02E78-6EA8-0C07-3DAB-D69DA05D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B3C9-F997-249F-3235-221CC538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DAAC-BC12-B309-3790-D0B7C7D0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AFD3-34B4-ECF4-D14F-EEF15367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0908-D14F-CA1E-9D37-ED5B9F33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2A8C-FE46-F6EB-BBE6-3F099D31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E329-41A4-66F5-9FF5-6790A46C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B654-5AF0-D820-3A96-3B005E49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CF970-F6C3-C8B3-4190-F5A227D12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50ED-FCE1-F2F0-2EC4-57C8618A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568A-0A09-506B-28BD-9847125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9A55F-FF9C-A926-4B44-9A150400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1E2E-DBDA-58D0-337C-C152071A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D05DD-1823-E0FE-8572-BC7CEBDA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BB4-4A06-8D31-AD35-68D01A31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935E-30C1-FA5C-B688-22FFF98CC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86E52-5093-DB4D-AB64-8FD8C820DBF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7A11-429E-7212-4DCB-5B4AB466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3626-D9D4-F80E-8159-E3207033B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56805-04A0-7041-9F77-CE13F9D3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A105-4916-4B64-116F-EF100D6F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IEEE TNSM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57AB-67BF-1B37-46E9-2A44BCF4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4"/>
            <a:ext cx="10515600" cy="4483736"/>
          </a:xfrm>
        </p:spPr>
        <p:txBody>
          <a:bodyPr>
            <a:normAutofit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  <a:p>
            <a:pPr lvl="1"/>
            <a:r>
              <a:rPr lang="en-US" dirty="0"/>
              <a:t>Slicing with dedicated protection.</a:t>
            </a:r>
          </a:p>
          <a:p>
            <a:pPr lvl="1"/>
            <a:r>
              <a:rPr lang="en-US" dirty="0"/>
              <a:t>To reduce backup resources:</a:t>
            </a:r>
          </a:p>
          <a:p>
            <a:pPr lvl="2"/>
            <a:r>
              <a:rPr lang="en-US" dirty="0"/>
              <a:t>bandwidth squeezing</a:t>
            </a:r>
          </a:p>
          <a:p>
            <a:pPr lvl="2"/>
            <a:r>
              <a:rPr lang="en-US" dirty="0"/>
              <a:t>survivable multi-path provisioning.</a:t>
            </a:r>
          </a:p>
          <a:p>
            <a:pPr lvl="1"/>
            <a:r>
              <a:rPr lang="en-US" dirty="0"/>
              <a:t>Multi-path provisioning can guarantee up to 40% of the bandwidth requested by a VN during failures by provisioning only 10% of additional spectrum resources.</a:t>
            </a:r>
          </a:p>
        </p:txBody>
      </p:sp>
    </p:spTree>
    <p:extLst>
      <p:ext uri="{BB962C8B-B14F-4D97-AF65-F5344CB8AC3E}">
        <p14:creationId xmlns:p14="http://schemas.microsoft.com/office/powerpoint/2010/main" val="258540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SN connectivity impact on spectral efficiency</a:t>
            </a:r>
          </a:p>
        </p:txBody>
      </p:sp>
      <p:pic>
        <p:nvPicPr>
          <p:cNvPr id="7" name="Picture 6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FBBB5F71-E403-E123-AF66-4E523C9A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2645402"/>
            <a:ext cx="6099175" cy="38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Blocking Ratio</a:t>
            </a:r>
          </a:p>
        </p:txBody>
      </p:sp>
      <p:pic>
        <p:nvPicPr>
          <p:cNvPr id="5" name="Picture 4" descr="A graph of different color lines&#10;&#10;Description automatically generated with medium confidence">
            <a:extLst>
              <a:ext uri="{FF2B5EF4-FFF2-40B4-BE49-F238E27FC236}">
                <a16:creationId xmlns:a16="http://schemas.microsoft.com/office/drawing/2014/main" id="{EBFDB3CB-CCE5-DB6D-2263-E8E60EFD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99" y="2621368"/>
            <a:ext cx="6137275" cy="38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7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Substrate Link Utilization</a:t>
            </a:r>
          </a:p>
        </p:txBody>
      </p:sp>
      <p:pic>
        <p:nvPicPr>
          <p:cNvPr id="7" name="Picture 6" descr="A graph of different types of link&#10;&#10;Description automatically generated with medium confidence">
            <a:extLst>
              <a:ext uri="{FF2B5EF4-FFF2-40B4-BE49-F238E27FC236}">
                <a16:creationId xmlns:a16="http://schemas.microsoft.com/office/drawing/2014/main" id="{8FE9B1F9-D77A-DD63-1DD5-11AEC182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21" y="2807732"/>
            <a:ext cx="5632450" cy="35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</a:rPr>
              <a:t>E</a:t>
            </a:r>
            <a:r>
              <a:rPr lang="en-US" sz="2800" dirty="0">
                <a:effectLst/>
                <a:latin typeface="Times"/>
              </a:rPr>
              <a:t>xtent of bandwidth reduction = bandwidth squeezing rate (BSR) = %original bandwidth available after failure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5B8A015-27C2-F8FA-B0E6-0D806EE3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56" y="2866363"/>
            <a:ext cx="8660344" cy="29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  <a:p>
            <a:pPr lvl="1"/>
            <a:r>
              <a:rPr lang="en-US" sz="2400" dirty="0">
                <a:effectLst/>
              </a:rPr>
              <a:t>undirected graph </a:t>
            </a:r>
            <a:r>
              <a:rPr lang="en-US" sz="2400" i="1" dirty="0">
                <a:effectLst/>
              </a:rPr>
              <a:t>G </a:t>
            </a:r>
            <a:r>
              <a:rPr lang="en-US" sz="2400" dirty="0">
                <a:effectLst/>
              </a:rPr>
              <a:t>= (</a:t>
            </a:r>
            <a:r>
              <a:rPr lang="en-US" sz="2400" i="1" dirty="0">
                <a:effectLst/>
              </a:rPr>
              <a:t>V, E</a:t>
            </a:r>
            <a:r>
              <a:rPr lang="en-US" sz="2400" dirty="0">
                <a:effectLst/>
              </a:rPr>
              <a:t>)</a:t>
            </a:r>
            <a:endParaRPr lang="en-US" dirty="0"/>
          </a:p>
          <a:p>
            <a:pPr lvl="1"/>
            <a:r>
              <a:rPr lang="en-US" dirty="0"/>
              <a:t>Transmission Config – </a:t>
            </a:r>
          </a:p>
          <a:p>
            <a:pPr lvl="1"/>
            <a:r>
              <a:rPr lang="en-US" sz="2400" dirty="0">
                <a:effectLst/>
              </a:rPr>
              <a:t>reach table </a:t>
            </a:r>
            <a:r>
              <a:rPr lang="en-US" sz="2400" i="1" dirty="0">
                <a:effectLst/>
              </a:rPr>
              <a:t>R</a:t>
            </a:r>
            <a:r>
              <a:rPr lang="en-US" sz="2400" dirty="0">
                <a:effectLst/>
              </a:rPr>
              <a:t> – max length of paths.</a:t>
            </a:r>
            <a:endParaRPr lang="en-US" sz="3600" dirty="0"/>
          </a:p>
          <a:p>
            <a:pPr lvl="1"/>
            <a:r>
              <a:rPr lang="en-US" dirty="0" err="1"/>
              <a:t>No.of</a:t>
            </a:r>
            <a:r>
              <a:rPr lang="en-US" dirty="0"/>
              <a:t> Slots -  </a:t>
            </a:r>
            <a:r>
              <a:rPr lang="en-US" i="1" dirty="0" err="1"/>
              <a:t>n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pPr lvl="1"/>
            <a:r>
              <a:rPr lang="en-US" dirty="0"/>
              <a:t>Decision Variables - </a:t>
            </a:r>
          </a:p>
        </p:txBody>
      </p:sp>
      <p:pic>
        <p:nvPicPr>
          <p:cNvPr id="6" name="Picture 5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80B89E83-1B53-B8E9-5EAE-A2069AC2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2652291"/>
            <a:ext cx="3213100" cy="419100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F02443-E5D7-B4C8-A034-11068783E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356" y="3596028"/>
            <a:ext cx="5969724" cy="1102271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D90905A-3893-5A3B-3465-F4799B515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760" y="4833236"/>
            <a:ext cx="6767734" cy="11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  <a:p>
            <a:pPr lvl="1"/>
            <a:r>
              <a:rPr lang="en-US" dirty="0"/>
              <a:t>Constraints –</a:t>
            </a:r>
          </a:p>
          <a:p>
            <a:pPr lvl="2"/>
            <a:r>
              <a:rPr lang="en-US" dirty="0" err="1"/>
              <a:t>VLink</a:t>
            </a:r>
            <a:r>
              <a:rPr lang="en-US" dirty="0"/>
              <a:t> Demand Constraints</a:t>
            </a:r>
          </a:p>
          <a:p>
            <a:pPr lvl="3"/>
            <a:r>
              <a:rPr lang="en-US" dirty="0" err="1"/>
              <a:t>VLink</a:t>
            </a:r>
            <a:r>
              <a:rPr lang="en-US" dirty="0"/>
              <a:t> split across multiple (up to q) </a:t>
            </a:r>
            <a:r>
              <a:rPr lang="en-US" dirty="0" err="1"/>
              <a:t>Spaths</a:t>
            </a:r>
            <a:endParaRPr lang="en-US" dirty="0"/>
          </a:p>
          <a:p>
            <a:pPr lvl="3"/>
            <a:r>
              <a:rPr lang="en-US" dirty="0"/>
              <a:t>Sum of data-rates &gt; </a:t>
            </a:r>
            <a:r>
              <a:rPr lang="en-US" dirty="0" err="1"/>
              <a:t>VLink’s</a:t>
            </a:r>
            <a:r>
              <a:rPr lang="en-US" dirty="0"/>
              <a:t> demand</a:t>
            </a:r>
          </a:p>
          <a:p>
            <a:pPr lvl="2"/>
            <a:r>
              <a:rPr lang="en-US" dirty="0"/>
              <a:t>Slot Assignment and Spectral Contiguity Constraints</a:t>
            </a:r>
          </a:p>
          <a:p>
            <a:pPr lvl="3"/>
            <a:r>
              <a:rPr lang="en-US" dirty="0"/>
              <a:t>Given transmission config, </a:t>
            </a:r>
            <a:r>
              <a:rPr lang="en-US" i="1" dirty="0" err="1"/>
              <a:t>n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dirty="0"/>
              <a:t>to meet data rate</a:t>
            </a:r>
          </a:p>
          <a:p>
            <a:pPr lvl="3"/>
            <a:r>
              <a:rPr lang="en-US" dirty="0"/>
              <a:t>spectrum contiguity constraint</a:t>
            </a:r>
          </a:p>
          <a:p>
            <a:pPr lvl="2"/>
            <a:r>
              <a:rPr lang="en-US" dirty="0"/>
              <a:t>Reliability Constraints</a:t>
            </a:r>
          </a:p>
          <a:p>
            <a:pPr lvl="3"/>
            <a:r>
              <a:rPr lang="en-US" dirty="0"/>
              <a:t>Data rate ≥ BSR% of original demand</a:t>
            </a:r>
          </a:p>
          <a:p>
            <a:pPr lvl="1"/>
            <a:r>
              <a:rPr lang="en-US" dirty="0"/>
              <a:t>Objective Function</a:t>
            </a:r>
          </a:p>
          <a:p>
            <a:pPr lvl="2"/>
            <a:r>
              <a:rPr lang="en-US" dirty="0"/>
              <a:t>cost function minimizes the total number of spectrum slots required</a:t>
            </a:r>
          </a:p>
        </p:txBody>
      </p:sp>
    </p:spTree>
    <p:extLst>
      <p:ext uri="{BB962C8B-B14F-4D97-AF65-F5344CB8AC3E}">
        <p14:creationId xmlns:p14="http://schemas.microsoft.com/office/powerpoint/2010/main" val="41382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Algorithm</a:t>
            </a:r>
          </a:p>
        </p:txBody>
      </p:sp>
      <p:pic>
        <p:nvPicPr>
          <p:cNvPr id="5" name="Picture 4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65FB0A87-E1BD-4D4A-51D2-2CE52939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520949"/>
            <a:ext cx="6419850" cy="36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Algorithm</a:t>
            </a:r>
          </a:p>
        </p:txBody>
      </p:sp>
      <p:pic>
        <p:nvPicPr>
          <p:cNvPr id="6" name="Picture 5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88FA8C82-5B5D-97F0-4A9E-BC190509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2378075"/>
            <a:ext cx="5854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–</a:t>
            </a:r>
          </a:p>
          <a:p>
            <a:pPr lvl="1"/>
            <a:r>
              <a:rPr lang="en-US" b="1" dirty="0"/>
              <a:t>Fix-RT: </a:t>
            </a:r>
            <a:r>
              <a:rPr lang="en-US" dirty="0"/>
              <a:t>Fixed-grid spectrum allocation with one tuple for modulation format, FEC overhead</a:t>
            </a:r>
          </a:p>
          <a:p>
            <a:pPr lvl="1"/>
            <a:r>
              <a:rPr lang="en-US" b="1" dirty="0"/>
              <a:t>Fix-AT:</a:t>
            </a:r>
            <a:r>
              <a:rPr lang="en-US" dirty="0"/>
              <a:t> choose from a variety of modulation formats and/or FEC overheads for spectrum slot allocation granularity of 50GHz.</a:t>
            </a:r>
          </a:p>
          <a:p>
            <a:pPr lvl="1"/>
            <a:r>
              <a:rPr lang="en-US" b="1" dirty="0"/>
              <a:t>Flex-AT</a:t>
            </a:r>
            <a:r>
              <a:rPr lang="en-US" dirty="0"/>
              <a:t>: choose from a variety of modulation formats and/or FEC overheads for spectrum slot allocation granularity of 12.5GHz.</a:t>
            </a:r>
          </a:p>
          <a:p>
            <a:pPr lvl="1"/>
            <a:endParaRPr lang="en-US" dirty="0"/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3FBD14B-C9B2-E46B-35EC-D005119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36" y="4526092"/>
            <a:ext cx="7071327" cy="19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3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–</a:t>
            </a:r>
          </a:p>
          <a:p>
            <a:pPr lvl="1"/>
            <a:r>
              <a:rPr lang="en-US" dirty="0"/>
              <a:t>Performance Metrics</a:t>
            </a:r>
          </a:p>
          <a:p>
            <a:pPr lvl="2"/>
            <a:r>
              <a:rPr lang="en-US" dirty="0"/>
              <a:t>Spectrum slot Usage (SSU)</a:t>
            </a:r>
          </a:p>
          <a:p>
            <a:pPr lvl="2"/>
            <a:r>
              <a:rPr lang="en-US" dirty="0"/>
              <a:t>Protection overhead</a:t>
            </a:r>
          </a:p>
          <a:p>
            <a:pPr lvl="2"/>
            <a:r>
              <a:rPr lang="en-US" dirty="0"/>
              <a:t>Max. no. of disjoint paths</a:t>
            </a:r>
          </a:p>
          <a:p>
            <a:pPr lvl="2"/>
            <a:r>
              <a:rPr lang="en-US" dirty="0"/>
              <a:t>Max. no. of splits</a:t>
            </a:r>
          </a:p>
          <a:p>
            <a:pPr lvl="2"/>
            <a:r>
              <a:rPr lang="en-US" dirty="0"/>
              <a:t>Cost ratio</a:t>
            </a:r>
          </a:p>
          <a:p>
            <a:pPr lvl="2"/>
            <a:r>
              <a:rPr lang="en-US" dirty="0"/>
              <a:t>Execution time</a:t>
            </a:r>
          </a:p>
          <a:p>
            <a:pPr lvl="2"/>
            <a:r>
              <a:rPr lang="en-US" dirty="0"/>
              <a:t>Blocking ratio</a:t>
            </a:r>
          </a:p>
          <a:p>
            <a:pPr lvl="2"/>
            <a:r>
              <a:rPr lang="en-US" dirty="0"/>
              <a:t>Link utilization</a:t>
            </a:r>
          </a:p>
        </p:txBody>
      </p:sp>
    </p:spTree>
    <p:extLst>
      <p:ext uri="{BB962C8B-B14F-4D97-AF65-F5344CB8AC3E}">
        <p14:creationId xmlns:p14="http://schemas.microsoft.com/office/powerpoint/2010/main" val="400500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9733-07FC-6B1B-4CF2-4D7D057E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Slicing of 5G Transport Networks With Bandwidth Squeezing and Multi-Path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97E0-71FC-F60B-9110-C08E303E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Small-Scale Results With ILP Formulation</a:t>
            </a:r>
          </a:p>
        </p:txBody>
      </p:sp>
      <p:pic>
        <p:nvPicPr>
          <p:cNvPr id="5" name="Picture 4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9F2F822F-5C81-A699-5C89-CC77387F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657662"/>
            <a:ext cx="10584184" cy="32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992</Words>
  <Application>Microsoft Macintosh PowerPoint</Application>
  <PresentationFormat>Widescreen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Aptos Display</vt:lpstr>
      <vt:lpstr>Arial</vt:lpstr>
      <vt:lpstr>CMMI10</vt:lpstr>
      <vt:lpstr>CMR10</vt:lpstr>
      <vt:lpstr>CMR8</vt:lpstr>
      <vt:lpstr>CMSY10</vt:lpstr>
      <vt:lpstr>CMTI10</vt:lpstr>
      <vt:lpstr>CMTI7</vt:lpstr>
      <vt:lpstr>CMTI8</vt:lpstr>
      <vt:lpstr>Times</vt:lpstr>
      <vt:lpstr>Office Theme</vt:lpstr>
      <vt:lpstr>IEEE TNSM 2020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  <vt:lpstr>Reliable Slicing of 5G Transport Networks With Bandwidth Squeezing and Multi-Path 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Khanure, Divya</dc:creator>
  <cp:lastModifiedBy>Khanure, Divya</cp:lastModifiedBy>
  <cp:revision>3</cp:revision>
  <dcterms:created xsi:type="dcterms:W3CDTF">2024-03-28T15:32:35Z</dcterms:created>
  <dcterms:modified xsi:type="dcterms:W3CDTF">2024-03-28T16:34:35Z</dcterms:modified>
</cp:coreProperties>
</file>